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303" r:id="rId2"/>
    <p:sldId id="2422" r:id="rId3"/>
    <p:sldId id="2435" r:id="rId4"/>
    <p:sldId id="2440" r:id="rId5"/>
    <p:sldId id="2424" r:id="rId6"/>
    <p:sldId id="2425" r:id="rId7"/>
    <p:sldId id="2426" r:id="rId8"/>
    <p:sldId id="2436" r:id="rId9"/>
    <p:sldId id="2337" r:id="rId10"/>
    <p:sldId id="2438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  <a:srgbClr val="F07814"/>
    <a:srgbClr val="6666FF"/>
    <a:srgbClr val="BEAED4"/>
    <a:srgbClr val="7FC97F"/>
    <a:srgbClr val="A6761C"/>
    <a:srgbClr val="666666"/>
    <a:srgbClr val="FEC186"/>
    <a:srgbClr val="F68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8" autoAdjust="0"/>
    <p:restoredTop sz="79398" autoAdjust="0"/>
  </p:normalViewPr>
  <p:slideViewPr>
    <p:cSldViewPr snapToGrid="0" snapToObjects="1">
      <p:cViewPr varScale="1">
        <p:scale>
          <a:sx n="63" d="100"/>
          <a:sy n="63" d="100"/>
        </p:scale>
        <p:origin x="13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FFE55-04BD-BE45-B75D-E74BD9EF4879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6BC7B-F6D0-E24A-B418-9A5F86BA581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5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covid-19/info-by-product/moderna/reactogenicity.html#persons-18yrs-olde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59E2A-520E-4A1C-8A68-09E1AFB6E01E}" type="slidenum">
              <a:rPr lang="en-NL" smtClean="0"/>
              <a:t>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249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BC7B-F6D0-E24A-B418-9A5F86BA58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41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BG505 does bind</a:t>
            </a:r>
            <a:r>
              <a:rPr lang="en-GB" baseline="0" dirty="0" smtClean="0"/>
              <a:t> bNAbs, but not the precursors of these bNAbs. GT1.1 derives from the BG505 664 but is specifically adapted in such a way that the CD4 binding site and apex are </a:t>
            </a:r>
            <a:r>
              <a:rPr lang="en-GB" baseline="0" dirty="0" smtClean="0"/>
              <a:t>more accessible </a:t>
            </a:r>
            <a:r>
              <a:rPr lang="en-GB" baseline="0" dirty="0" smtClean="0"/>
              <a:t>and therefore germline versions bind. Also in pre-clinical VRC01 precursor B cells were primed.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BC7B-F6D0-E24A-B418-9A5F86BA581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98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Low dose = 4 placebo; high dose = 4 placebo. </a:t>
            </a:r>
          </a:p>
          <a:p>
            <a:r>
              <a:rPr lang="en-GB" baseline="0" dirty="0" smtClean="0"/>
              <a:t>Mentioning leukapheresis and FNA.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BC7B-F6D0-E24A-B418-9A5F86BA58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87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Moderna</a:t>
            </a:r>
            <a:r>
              <a:rPr lang="en-US" dirty="0" smtClean="0">
                <a:hlinkClick r:id="rId3"/>
              </a:rPr>
              <a:t> COVID-19 Vaccine's  Reactions and Adverse Events | CDC</a:t>
            </a:r>
            <a:endParaRPr lang="en-GB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BC7B-F6D0-E24A-B418-9A5F86BA58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76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BC7B-F6D0-E24A-B418-9A5F86BA58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7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BC7B-F6D0-E24A-B418-9A5F86BA58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9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6BC7B-F6D0-E24A-B418-9A5F86BA581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14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1B039-533D-D245-ADE4-AC94B70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350E-D1E3-BD44-BF40-1A22FCF51935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1349D-7AE6-CF41-9A04-8D454EA9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197EE-F681-1F47-ADA2-8DCCAF3E7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531E7-052F-8541-B40B-5A773088FC17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CA4D867-5C0B-5EE1-FBD5-898F3989A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0627"/>
            <a:ext cx="10515600" cy="48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 u="none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u="none">
                <a:solidFill>
                  <a:schemeClr val="tx1"/>
                </a:solidFill>
                <a:latin typeface="Arial Nova" panose="020B0504020202020204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 u="none">
                <a:solidFill>
                  <a:schemeClr val="tx1"/>
                </a:solidFill>
                <a:latin typeface="Arial Nova" panose="020B05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 u="none">
                <a:solidFill>
                  <a:schemeClr val="tx1"/>
                </a:solidFill>
                <a:latin typeface="Arial Nova" panose="020B0504020202020204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 u="none">
                <a:solidFill>
                  <a:schemeClr val="tx1"/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7264F1-1380-9D3C-7861-91C9B7E68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85940"/>
            <a:ext cx="10515600" cy="636587"/>
          </a:xfrm>
        </p:spPr>
        <p:txBody>
          <a:bodyPr>
            <a:noAutofit/>
          </a:bodyPr>
          <a:lstStyle>
            <a:lvl1pPr marL="0" indent="0" algn="ctr">
              <a:buNone/>
              <a:defRPr sz="2400" u="none">
                <a:solidFill>
                  <a:schemeClr val="tx1"/>
                </a:solidFill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580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459C-3E3A-42FA-B93B-D5F235889EB3}" type="datetime8">
              <a:rPr lang="en-NL" smtClean="0"/>
              <a:t>11/20/2023 14:23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F278B-CE86-4EF6-8FA9-376942D3F8FA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038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7CDCF-00E4-EB49-AA01-D237F36FB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7627"/>
            <a:ext cx="10515600" cy="48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6F01-11DE-8844-9138-E6C82B9D9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2350E-D1E3-BD44-BF40-1A22FCF51935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C701D-18DF-AF44-B273-F331A8668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DE4C-4383-C045-AB6C-107415198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531E7-052F-8541-B40B-5A773088FC17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E0714B-ADBD-E53C-2369-C36368E05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34" t="26779" r="79267" b="32066"/>
          <a:stretch/>
        </p:blipFill>
        <p:spPr>
          <a:xfrm>
            <a:off x="5832438" y="5309"/>
            <a:ext cx="527125" cy="5810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071133-1D23-45BB-87D5-07BEB8D584DF}"/>
              </a:ext>
            </a:extLst>
          </p:cNvPr>
          <p:cNvSpPr/>
          <p:nvPr userDrawn="1"/>
        </p:nvSpPr>
        <p:spPr>
          <a:xfrm>
            <a:off x="0" y="259645"/>
            <a:ext cx="5937956" cy="45719"/>
          </a:xfrm>
          <a:prstGeom prst="rect">
            <a:avLst/>
          </a:prstGeom>
          <a:solidFill>
            <a:srgbClr val="F07814"/>
          </a:solidFill>
          <a:ln>
            <a:solidFill>
              <a:srgbClr val="F07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21F2F-CF4F-0D2B-66DF-C36178E26663}"/>
              </a:ext>
            </a:extLst>
          </p:cNvPr>
          <p:cNvSpPr/>
          <p:nvPr userDrawn="1"/>
        </p:nvSpPr>
        <p:spPr>
          <a:xfrm>
            <a:off x="6265333" y="264679"/>
            <a:ext cx="5921032" cy="45719"/>
          </a:xfrm>
          <a:prstGeom prst="rect">
            <a:avLst/>
          </a:prstGeom>
          <a:solidFill>
            <a:srgbClr val="E6000F"/>
          </a:solidFill>
          <a:ln>
            <a:solidFill>
              <a:srgbClr val="E6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BFD9D2-8C33-402C-9A01-052885FBD6DA}"/>
              </a:ext>
            </a:extLst>
          </p:cNvPr>
          <p:cNvSpPr/>
          <p:nvPr userDrawn="1"/>
        </p:nvSpPr>
        <p:spPr>
          <a:xfrm>
            <a:off x="6336703" y="438626"/>
            <a:ext cx="45719" cy="563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155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u="none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mailto:k.vanderstraten@amsterdamumc.n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e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ABEA6-D2B2-6492-3C12-CB6A4F2A6343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990" b="434"/>
          <a:stretch/>
        </p:blipFill>
        <p:spPr>
          <a:xfrm>
            <a:off x="-52492" y="0"/>
            <a:ext cx="2484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BDDED3-4287-A4C6-434A-85BA2263A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r="48939" b="434"/>
          <a:stretch/>
        </p:blipFill>
        <p:spPr>
          <a:xfrm>
            <a:off x="9708928" y="0"/>
            <a:ext cx="2483072" cy="685799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955DF-16F7-46C3-817A-B1661B6D9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7257" y="769545"/>
            <a:ext cx="7097486" cy="6088455"/>
          </a:xfrm>
        </p:spPr>
        <p:txBody>
          <a:bodyPr>
            <a:normAutofit/>
          </a:bodyPr>
          <a:lstStyle/>
          <a:p>
            <a:r>
              <a:rPr lang="en-US" sz="2800" b="1" dirty="0"/>
              <a:t>Safety profile and immunogenicity of </a:t>
            </a:r>
            <a:r>
              <a:rPr lang="en-US" sz="2800" b="1" dirty="0" smtClean="0"/>
              <a:t>a </a:t>
            </a:r>
            <a:br>
              <a:rPr lang="en-US" sz="2800" b="1" dirty="0" smtClean="0"/>
            </a:br>
            <a:r>
              <a:rPr lang="en-US" sz="2800" b="1" dirty="0" smtClean="0"/>
              <a:t>phase </a:t>
            </a:r>
            <a:r>
              <a:rPr lang="en-US" sz="2800" b="1" dirty="0"/>
              <a:t>1 clinical trial using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germline-targeting </a:t>
            </a:r>
            <a:r>
              <a:rPr lang="en-US" sz="2800" b="1" dirty="0"/>
              <a:t>trimer </a:t>
            </a:r>
            <a:r>
              <a:rPr lang="en-US" sz="2800" b="1" dirty="0" smtClean="0"/>
              <a:t>GT1.1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>Karlijn van der Straten</a:t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800" dirty="0">
                <a:latin typeface=""/>
              </a:rPr>
              <a:t/>
            </a:r>
            <a:br>
              <a:rPr lang="en-US" sz="1800" dirty="0">
                <a:latin typeface=""/>
              </a:rPr>
            </a:br>
            <a:r>
              <a:rPr lang="en-US" sz="1800" dirty="0" smtClean="0">
                <a:latin typeface=""/>
              </a:rPr>
              <a:t>On behalf of the IAVI-C101 team</a:t>
            </a:r>
            <a:br>
              <a:rPr lang="en-US" sz="1800" dirty="0" smtClean="0">
                <a:latin typeface=""/>
              </a:rPr>
            </a:br>
            <a:r>
              <a:rPr lang="en-US" sz="1800" dirty="0">
                <a:latin typeface=""/>
              </a:rPr>
              <a:t/>
            </a:r>
            <a:br>
              <a:rPr lang="en-US" sz="1800" dirty="0">
                <a:latin typeface=""/>
              </a:rPr>
            </a:br>
            <a:r>
              <a:rPr lang="en-US" sz="1800" dirty="0" smtClean="0">
                <a:latin typeface=""/>
              </a:rPr>
              <a:t>28-11-2023</a:t>
            </a:r>
            <a:r>
              <a:rPr lang="en-US" sz="1800" dirty="0">
                <a:latin typeface=""/>
              </a:rPr>
              <a:t/>
            </a:r>
            <a:br>
              <a:rPr lang="en-US" sz="1800" dirty="0">
                <a:latin typeface=""/>
              </a:rPr>
            </a:br>
            <a:r>
              <a:rPr lang="en-US" sz="2000" dirty="0" smtClean="0">
                <a:latin typeface=""/>
              </a:rPr>
              <a:t/>
            </a:r>
            <a:br>
              <a:rPr lang="en-US" sz="2000" dirty="0" smtClean="0">
                <a:latin typeface=""/>
              </a:rPr>
            </a:br>
            <a:r>
              <a:rPr lang="en-US" sz="2000" dirty="0">
                <a:latin typeface=""/>
              </a:rPr>
              <a:t/>
            </a:r>
            <a:br>
              <a:rPr lang="en-US" sz="2000" dirty="0">
                <a:latin typeface=""/>
              </a:rPr>
            </a:br>
            <a:r>
              <a:rPr lang="en-US" sz="2000" dirty="0" smtClean="0">
                <a:latin typeface=""/>
              </a:rPr>
              <a:t/>
            </a:r>
            <a:br>
              <a:rPr lang="en-US" sz="2000" dirty="0" smtClean="0">
                <a:latin typeface=""/>
              </a:rPr>
            </a:br>
            <a:r>
              <a:rPr lang="en-US" sz="1800" i="0" dirty="0" smtClean="0">
                <a:effectLst/>
                <a:latin typeface=""/>
              </a:rPr>
              <a:t/>
            </a:r>
            <a:br>
              <a:rPr lang="en-US" sz="1800" i="0" dirty="0" smtClean="0">
                <a:effectLst/>
                <a:latin typeface=""/>
              </a:rPr>
            </a:br>
            <a:r>
              <a:rPr lang="en-US" sz="1400" dirty="0" smtClean="0">
                <a:latin typeface=""/>
                <a:hlinkClick r:id="rId4"/>
              </a:rPr>
              <a:t>k.vanderstraten@amsterdamumc.nl</a:t>
            </a:r>
            <a:r>
              <a:rPr lang="en-US" sz="1800" dirty="0">
                <a:latin typeface=""/>
              </a:rPr>
              <a:t/>
            </a:r>
            <a:br>
              <a:rPr lang="en-US" sz="1800" dirty="0">
                <a:latin typeface=""/>
              </a:rPr>
            </a:br>
            <a:r>
              <a:rPr lang="en-US" sz="1800" dirty="0">
                <a:latin typeface=""/>
              </a:rPr>
              <a:t/>
            </a:r>
            <a:br>
              <a:rPr lang="en-US" sz="1800" dirty="0">
                <a:latin typeface=""/>
              </a:rPr>
            </a:br>
            <a:endParaRPr lang="en-US" sz="1800" i="0" dirty="0">
              <a:effectLst/>
              <a:latin typeface="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C2D5A-90D0-D466-8C68-669CF06F57B4}"/>
              </a:ext>
            </a:extLst>
          </p:cNvPr>
          <p:cNvSpPr txBox="1"/>
          <p:nvPr/>
        </p:nvSpPr>
        <p:spPr>
          <a:xfrm>
            <a:off x="-51564" y="6191845"/>
            <a:ext cx="248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Image credit: David Goodsell</a:t>
            </a:r>
          </a:p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Depiction of germline-targeting Env trimers (pink) or boosting immunogens (pink with dark pink) binding to B cell receptors (green)</a:t>
            </a:r>
          </a:p>
        </p:txBody>
      </p:sp>
      <p:pic>
        <p:nvPicPr>
          <p:cNvPr id="6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40" y="5366139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"/>
    </mc:Choice>
    <mc:Fallback xmlns="">
      <p:transition spd="slow" advTm="262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14532"/>
            <a:ext cx="10515600" cy="636587"/>
          </a:xfrm>
        </p:spPr>
        <p:txBody>
          <a:bodyPr/>
          <a:lstStyle/>
          <a:p>
            <a:r>
              <a:rPr lang="en-US" sz="2000" dirty="0" smtClean="0"/>
              <a:t>Acknowledgements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AB154D-43D8-ED85-A2C7-CC6E0EA50842}"/>
              </a:ext>
            </a:extLst>
          </p:cNvPr>
          <p:cNvSpPr/>
          <p:nvPr/>
        </p:nvSpPr>
        <p:spPr>
          <a:xfrm>
            <a:off x="3966217" y="5905019"/>
            <a:ext cx="3811636" cy="830997"/>
          </a:xfrm>
          <a:prstGeom prst="rect">
            <a:avLst/>
          </a:prstGeom>
          <a:solidFill>
            <a:srgbClr val="F0BF6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 Nova" panose="020B05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&amp; our gratitude to all C101 participants</a:t>
            </a:r>
          </a:p>
          <a:p>
            <a:pPr algn="ctr"/>
            <a:endParaRPr lang="en-US" sz="1600" dirty="0">
              <a:latin typeface="Arial Nova" panose="020B05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 Nova" panose="020B05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(&amp; C107/C110 participants!)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576FE-FD7C-15A3-088D-972E97308F7B}"/>
              </a:ext>
            </a:extLst>
          </p:cNvPr>
          <p:cNvSpPr txBox="1"/>
          <p:nvPr/>
        </p:nvSpPr>
        <p:spPr>
          <a:xfrm>
            <a:off x="10043865" y="1311463"/>
            <a:ext cx="2035588" cy="5663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u="sng" dirty="0">
                <a:latin typeface="Arial Nova" panose="020B0504020202020204" pitchFamily="34" charset="0"/>
                <a:cs typeface="Arial" panose="020B0604020202020204" pitchFamily="34" charset="0"/>
              </a:rPr>
              <a:t>IAVI PDC</a:t>
            </a:r>
          </a:p>
          <a:p>
            <a:pPr>
              <a:lnSpc>
                <a:spcPct val="110000"/>
              </a:lnSpc>
            </a:pPr>
            <a:r>
              <a:rPr lang="en-US" sz="1100" b="1" dirty="0">
                <a:latin typeface="Arial Nova" panose="020B0504020202020204" pitchFamily="34" charset="0"/>
                <a:cs typeface="Arial" panose="020B0604020202020204" pitchFamily="34" charset="0"/>
              </a:rPr>
              <a:t>Angela Lombardo</a:t>
            </a:r>
            <a:endParaRPr lang="en-US" sz="11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Sangeetha Sagar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Dagna Laufer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Preveen Ramamoorthy</a:t>
            </a:r>
          </a:p>
          <a:p>
            <a:pPr>
              <a:lnSpc>
                <a:spcPct val="110000"/>
              </a:lnSpc>
            </a:pPr>
            <a:r>
              <a:rPr lang="en-US" sz="1100" b="1" dirty="0">
                <a:latin typeface="Arial Nova" panose="020B0504020202020204" pitchFamily="34" charset="0"/>
                <a:cs typeface="Arial" panose="020B0604020202020204" pitchFamily="34" charset="0"/>
              </a:rPr>
              <a:t>Vince Philiponis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Devin Hunt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Yelena Sigal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Francesco Sanchez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</a:rPr>
              <a:t>Heather Siefers</a:t>
            </a: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Jennifer Santos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Allison Kennedy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Letetia Mason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Kaylin Terhune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</a:rPr>
              <a:t>Stella Marincheva</a:t>
            </a: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</a:rPr>
              <a:t>Polina Kishinevskaya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</a:rPr>
              <a:t>Ricardo Yglesias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Melissa Schroeter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</a:rPr>
              <a:t>Dani Vooijs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Harriet Park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Eddy Sayeed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Kristen Syvertsen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Jane Halpern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</a:rPr>
              <a:t>Anna Schoenfelder</a:t>
            </a:r>
            <a:endParaRPr lang="en-US" sz="11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Min Ding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Lian Smink-van Ruitenbeek</a:t>
            </a:r>
          </a:p>
          <a:p>
            <a:pPr>
              <a:lnSpc>
                <a:spcPct val="110000"/>
              </a:lnSpc>
            </a:pP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Priyanka Agarwal</a:t>
            </a:r>
          </a:p>
          <a:p>
            <a:pPr>
              <a:lnSpc>
                <a:spcPct val="110000"/>
              </a:lnSpc>
            </a:pPr>
            <a:r>
              <a:rPr lang="en-US" sz="1100" dirty="0" err="1">
                <a:latin typeface="Arial Nova" panose="020B0504020202020204" pitchFamily="34" charset="0"/>
                <a:cs typeface="Arial" panose="020B0604020202020204" pitchFamily="34" charset="0"/>
              </a:rPr>
              <a:t>Venkateswarlu</a:t>
            </a: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 Nova" panose="020B0504020202020204" pitchFamily="34" charset="0"/>
                <a:cs typeface="Arial" panose="020B0604020202020204" pitchFamily="34" charset="0"/>
              </a:rPr>
              <a:t>Yanamandra</a:t>
            </a:r>
            <a:endParaRPr lang="en-US" sz="1100" dirty="0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100" dirty="0" err="1">
                <a:latin typeface="Arial Nova" panose="020B0504020202020204" pitchFamily="34" charset="0"/>
                <a:cs typeface="Arial" panose="020B0604020202020204" pitchFamily="34" charset="0"/>
              </a:rPr>
              <a:t>Kofoworola</a:t>
            </a:r>
            <a:r>
              <a:rPr lang="en-US" sz="1100" dirty="0">
                <a:latin typeface="Arial Nova" panose="020B05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 Nova" panose="020B0504020202020204" pitchFamily="34" charset="0"/>
                <a:cs typeface="Arial" panose="020B0604020202020204" pitchFamily="34" charset="0"/>
              </a:rPr>
              <a:t>Bombata</a:t>
            </a:r>
            <a:endParaRPr lang="en-US" sz="1100" dirty="0"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CC38ED-5F11-E438-19D3-1A486CB1894C}"/>
              </a:ext>
            </a:extLst>
          </p:cNvPr>
          <p:cNvGrpSpPr/>
          <p:nvPr/>
        </p:nvGrpSpPr>
        <p:grpSpPr>
          <a:xfrm>
            <a:off x="4052000" y="1311463"/>
            <a:ext cx="1588897" cy="3983928"/>
            <a:chOff x="4256242" y="1417118"/>
            <a:chExt cx="1588897" cy="39839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73B495-108C-E724-0990-FAF9F6EC9C33}"/>
                </a:ext>
              </a:extLst>
            </p:cNvPr>
            <p:cNvSpPr txBox="1"/>
            <p:nvPr/>
          </p:nvSpPr>
          <p:spPr>
            <a:xfrm>
              <a:off x="4256242" y="4205911"/>
              <a:ext cx="1588897" cy="11951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BMGF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 err="1">
                  <a:latin typeface="Arial Nova" panose="020B0504020202020204" pitchFamily="34" charset="0"/>
                  <a:cs typeface="Arial" panose="020B0604020202020204" pitchFamily="34" charset="0"/>
                </a:rPr>
                <a:t>Pervin</a:t>
              </a:r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 err="1">
                  <a:latin typeface="Arial Nova" panose="020B0504020202020204" pitchFamily="34" charset="0"/>
                  <a:cs typeface="Arial" panose="020B0604020202020204" pitchFamily="34" charset="0"/>
                </a:rPr>
                <a:t>Anklesaria</a:t>
              </a:r>
              <a:endParaRPr lang="en-US" sz="1100" b="1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Susan Barnett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Carlos </a:t>
              </a:r>
              <a:r>
                <a:rPr lang="en-US" sz="1100" b="1" dirty="0" err="1">
                  <a:latin typeface="Arial Nova" panose="020B0504020202020204" pitchFamily="34" charset="0"/>
                  <a:cs typeface="Arial" panose="020B0604020202020204" pitchFamily="34" charset="0"/>
                </a:rPr>
                <a:t>Diazgranados</a:t>
              </a:r>
              <a:endParaRPr lang="en-US" sz="1100" b="1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Nina Russell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Emilio </a:t>
              </a:r>
              <a:r>
                <a:rPr lang="en-US" sz="1100" dirty="0" err="1">
                  <a:latin typeface="Arial Nova" panose="020B0504020202020204" pitchFamily="34" charset="0"/>
                  <a:cs typeface="Arial" panose="020B0604020202020204" pitchFamily="34" charset="0"/>
                </a:rPr>
                <a:t>Emini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48E3FF-749D-D087-1064-C33E77608890}"/>
                </a:ext>
              </a:extLst>
            </p:cNvPr>
            <p:cNvSpPr txBox="1"/>
            <p:nvPr/>
          </p:nvSpPr>
          <p:spPr>
            <a:xfrm>
              <a:off x="4256242" y="1417118"/>
              <a:ext cx="1519968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VRC / CCVIMC</a:t>
              </a:r>
              <a:endParaRPr lang="en-US" sz="1100" u="sng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Richard Koup </a:t>
              </a:r>
            </a:p>
            <a:p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Adrian McDermott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Sarah Andrews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David Leggat</a:t>
              </a:r>
            </a:p>
            <a:p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Madhu Prabhakaran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Jennifer </a:t>
              </a:r>
              <a:r>
                <a:rPr lang="en-US" sz="1100" dirty="0" err="1">
                  <a:latin typeface="Arial Nova" panose="020B0504020202020204" pitchFamily="34" charset="0"/>
                  <a:cs typeface="Arial" panose="020B0604020202020204" pitchFamily="34" charset="0"/>
                </a:rPr>
                <a:t>Bohl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Abhinaya Srikanth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Weiwei Wu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Jalen Jean-Baptiste 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Flavio Matassoli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Supra Gajjala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Rhianna Bronson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Rory Malek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Supra Gajjala</a:t>
              </a:r>
              <a:endParaRPr lang="en-US" sz="1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sz="1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60969-14C1-38EB-F069-FC220BCCF36B}"/>
              </a:ext>
            </a:extLst>
          </p:cNvPr>
          <p:cNvGrpSpPr/>
          <p:nvPr/>
        </p:nvGrpSpPr>
        <p:grpSpPr>
          <a:xfrm>
            <a:off x="2236746" y="1311463"/>
            <a:ext cx="1643003" cy="4456816"/>
            <a:chOff x="2543391" y="1417656"/>
            <a:chExt cx="1643003" cy="44568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88F59E-D187-2224-BBF5-A4B7DB5F77B1}"/>
                </a:ext>
              </a:extLst>
            </p:cNvPr>
            <p:cNvSpPr/>
            <p:nvPr/>
          </p:nvSpPr>
          <p:spPr>
            <a:xfrm>
              <a:off x="2548487" y="1417656"/>
              <a:ext cx="1292341" cy="1753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Rockefeller U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</a:rPr>
                <a:t>Marina Caskey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Katrina Millard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Martina Turroja</a:t>
              </a:r>
              <a:endParaRPr lang="en-US" sz="1100" b="1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Melissa La Mar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Leah Todd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Irina Shimeliovich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Bennett </a:t>
              </a:r>
              <a:r>
                <a:rPr lang="en-US" sz="1100" dirty="0" err="1">
                  <a:latin typeface="Arial Nova" panose="020B0504020202020204" pitchFamily="34" charset="0"/>
                </a:rPr>
                <a:t>Chirco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Juan </a:t>
              </a:r>
              <a:r>
                <a:rPr lang="en-US" sz="1100" dirty="0" err="1">
                  <a:latin typeface="Arial Nova" panose="020B0504020202020204" pitchFamily="34" charset="0"/>
                </a:rPr>
                <a:t>Dizon</a:t>
              </a:r>
              <a:endParaRPr lang="en-US" sz="1100" dirty="0">
                <a:latin typeface="Arial Nova" panose="020B05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083782-2D4B-2E92-F625-54DF2003E1DB}"/>
                </a:ext>
              </a:extLst>
            </p:cNvPr>
            <p:cNvSpPr/>
            <p:nvPr/>
          </p:nvSpPr>
          <p:spPr>
            <a:xfrm>
              <a:off x="2548487" y="3476069"/>
              <a:ext cx="928459" cy="636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Cornell U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John Moore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Al </a:t>
              </a:r>
              <a:r>
                <a:rPr lang="en-US" sz="1100" dirty="0" err="1">
                  <a:latin typeface="Arial Nova" panose="020B0504020202020204" pitchFamily="34" charset="0"/>
                </a:rPr>
                <a:t>Cupo</a:t>
              </a:r>
              <a:endParaRPr lang="en-US" sz="1100" dirty="0">
                <a:latin typeface="Arial Nova" panose="020B05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F7DB16-E71D-C8D3-92EE-DD9C98D49D2B}"/>
                </a:ext>
              </a:extLst>
            </p:cNvPr>
            <p:cNvSpPr txBox="1"/>
            <p:nvPr/>
          </p:nvSpPr>
          <p:spPr>
            <a:xfrm>
              <a:off x="2552613" y="4205911"/>
              <a:ext cx="163378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GSK</a:t>
              </a:r>
            </a:p>
            <a:p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François Roman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Marguerite </a:t>
              </a:r>
              <a:r>
                <a:rPr lang="en-US" sz="1100" dirty="0" err="1">
                  <a:latin typeface="Arial Nova" panose="020B0504020202020204" pitchFamily="34" charset="0"/>
                  <a:cs typeface="Arial" panose="020B0604020202020204" pitchFamily="34" charset="0"/>
                </a:rPr>
                <a:t>Koutsoukos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>
                  <a:latin typeface="Arial Nova" panose="020B0504020202020204" pitchFamily="34" charset="0"/>
                </a:rPr>
                <a:t>Cécile Carton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Jasper Solomon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521980-8DE4-6128-6AF5-5E0A130F1FD8}"/>
                </a:ext>
              </a:extLst>
            </p:cNvPr>
            <p:cNvSpPr txBox="1"/>
            <p:nvPr/>
          </p:nvSpPr>
          <p:spPr>
            <a:xfrm>
              <a:off x="2543391" y="5237951"/>
              <a:ext cx="1525991" cy="636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FNIH/CCVIMC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David Brown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Rebeca Salmeron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691707C-1211-6B32-3F41-B9A4B8C76809}"/>
              </a:ext>
            </a:extLst>
          </p:cNvPr>
          <p:cNvGrpSpPr/>
          <p:nvPr/>
        </p:nvGrpSpPr>
        <p:grpSpPr>
          <a:xfrm>
            <a:off x="7895140" y="1311463"/>
            <a:ext cx="1898277" cy="4432591"/>
            <a:chOff x="8107609" y="1412075"/>
            <a:chExt cx="1898277" cy="44325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091294-36DF-FB05-1294-38DEC43DE550}"/>
                </a:ext>
              </a:extLst>
            </p:cNvPr>
            <p:cNvSpPr txBox="1"/>
            <p:nvPr/>
          </p:nvSpPr>
          <p:spPr>
            <a:xfrm>
              <a:off x="8107609" y="3382453"/>
              <a:ext cx="1898277" cy="2462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George Washington (GW</a:t>
              </a:r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)</a:t>
              </a:r>
            </a:p>
            <a:p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David J. Diemert</a:t>
              </a:r>
            </a:p>
            <a:p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Jeffrey Bethony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Aimee Desrosiers</a:t>
              </a:r>
            </a:p>
            <a:p>
              <a:r>
                <a:rPr lang="en-US" sz="1100" dirty="0">
                  <a:latin typeface="Arial Nova" panose="020B0504020202020204" pitchFamily="34" charset="0"/>
                </a:rPr>
                <a:t>Elissa Malkin</a:t>
              </a:r>
            </a:p>
            <a:p>
              <a:r>
                <a:rPr lang="en-US" sz="1100" dirty="0">
                  <a:latin typeface="Arial Nova" panose="020B0504020202020204" pitchFamily="34" charset="0"/>
                </a:rPr>
                <a:t>Larissa Scholte</a:t>
              </a:r>
            </a:p>
            <a:p>
              <a:r>
                <a:rPr lang="en-US" sz="1100" dirty="0" err="1">
                  <a:latin typeface="Arial Nova" panose="020B0504020202020204" pitchFamily="34" charset="0"/>
                </a:rPr>
                <a:t>Guacyara</a:t>
              </a:r>
              <a:r>
                <a:rPr lang="en-US" sz="1100" dirty="0">
                  <a:latin typeface="Arial Nova" panose="020B0504020202020204" pitchFamily="34" charset="0"/>
                </a:rPr>
                <a:t> Erwin</a:t>
              </a:r>
            </a:p>
            <a:p>
              <a:r>
                <a:rPr lang="en-US" sz="1100" dirty="0">
                  <a:latin typeface="Arial Nova" panose="020B0504020202020204" pitchFamily="34" charset="0"/>
                </a:rPr>
                <a:t>Lara </a:t>
              </a:r>
              <a:r>
                <a:rPr lang="en-US" sz="1100" dirty="0" err="1">
                  <a:latin typeface="Arial Nova" panose="020B0504020202020204" pitchFamily="34" charset="0"/>
                </a:rPr>
                <a:t>Hoeweler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r>
                <a:rPr lang="en-US" sz="1100" dirty="0">
                  <a:latin typeface="Arial Nova" panose="020B0504020202020204" pitchFamily="34" charset="0"/>
                </a:rPr>
                <a:t>Rafaela </a:t>
              </a:r>
              <a:r>
                <a:rPr lang="en-US" sz="1100" dirty="0" err="1">
                  <a:latin typeface="Arial Nova" panose="020B0504020202020204" pitchFamily="34" charset="0"/>
                </a:rPr>
                <a:t>Thur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r>
                <a:rPr lang="en-US" sz="1100" dirty="0">
                  <a:latin typeface="Arial Nova" panose="020B0504020202020204" pitchFamily="34" charset="0"/>
                </a:rPr>
                <a:t>Anna Peterson</a:t>
              </a:r>
            </a:p>
            <a:p>
              <a:r>
                <a:rPr lang="en-US" sz="1100" dirty="0">
                  <a:latin typeface="Arial Nova" panose="020B0504020202020204" pitchFamily="34" charset="0"/>
                </a:rPr>
                <a:t>Etelvina Guerra</a:t>
              </a:r>
            </a:p>
            <a:p>
              <a:r>
                <a:rPr lang="en-US" sz="1100" dirty="0">
                  <a:latin typeface="Arial Nova" panose="020B0504020202020204" pitchFamily="34" charset="0"/>
                </a:rPr>
                <a:t>Hanna-Grace </a:t>
              </a:r>
              <a:r>
                <a:rPr lang="en-US" sz="1100" dirty="0" err="1">
                  <a:latin typeface="Arial Nova" panose="020B0504020202020204" pitchFamily="34" charset="0"/>
                </a:rPr>
                <a:t>Rabanes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r>
                <a:rPr lang="en-US" sz="1100" dirty="0">
                  <a:latin typeface="Arial Nova" panose="020B0504020202020204" pitchFamily="34" charset="0"/>
                </a:rPr>
                <a:t>Laura Vasquez</a:t>
              </a:r>
            </a:p>
            <a:p>
              <a:r>
                <a:rPr lang="en-US" sz="1100" dirty="0">
                  <a:latin typeface="Arial Nova" panose="020B0504020202020204" pitchFamily="34" charset="0"/>
                </a:rPr>
                <a:t>Nadia </a:t>
              </a:r>
              <a:r>
                <a:rPr lang="en-US" sz="1100" dirty="0" err="1">
                  <a:latin typeface="Arial Nova" panose="020B0504020202020204" pitchFamily="34" charset="0"/>
                </a:rPr>
                <a:t>Khati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026CC2-3DF5-9928-8822-DAEF417EF563}"/>
                </a:ext>
              </a:extLst>
            </p:cNvPr>
            <p:cNvSpPr/>
            <p:nvPr/>
          </p:nvSpPr>
          <p:spPr>
            <a:xfrm>
              <a:off x="8142796" y="1412075"/>
              <a:ext cx="1414170" cy="17534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Scripps Research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Andrew Ward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Gabriel </a:t>
              </a:r>
              <a:r>
                <a:rPr lang="en-US" sz="1100" b="1" dirty="0" err="1">
                  <a:latin typeface="Arial Nova" panose="020B0504020202020204" pitchFamily="34" charset="0"/>
                  <a:cs typeface="Arial" panose="020B0604020202020204" pitchFamily="34" charset="0"/>
                </a:rPr>
                <a:t>Ozorowski</a:t>
              </a:r>
              <a:endParaRPr lang="en-US" sz="1100" b="1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Wilma Lee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Jeffrey </a:t>
              </a:r>
              <a:r>
                <a:rPr lang="en-US" sz="1100" dirty="0" err="1">
                  <a:latin typeface="Arial Nova" panose="020B0504020202020204" pitchFamily="34" charset="0"/>
                </a:rPr>
                <a:t>Copps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Leigh Sewall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Sara Richey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Hannah Turner</a:t>
              </a:r>
            </a:p>
            <a:p>
              <a:pPr>
                <a:lnSpc>
                  <a:spcPct val="110000"/>
                </a:lnSpc>
              </a:pPr>
              <a:r>
                <a:rPr lang="nl-NL" sz="1100" dirty="0">
                  <a:latin typeface="Arial Nova" panose="020B0504020202020204" pitchFamily="34" charset="0"/>
                </a:rPr>
                <a:t>Shiyu Zhang 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44F883-A478-566C-907C-7FA037C37840}"/>
              </a:ext>
            </a:extLst>
          </p:cNvPr>
          <p:cNvGrpSpPr/>
          <p:nvPr/>
        </p:nvGrpSpPr>
        <p:grpSpPr>
          <a:xfrm>
            <a:off x="236406" y="1311463"/>
            <a:ext cx="1826141" cy="5368057"/>
            <a:chOff x="302884" y="1447755"/>
            <a:chExt cx="1826141" cy="55928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ED46EB-5123-D228-5466-327B33815EEE}"/>
                </a:ext>
              </a:extLst>
            </p:cNvPr>
            <p:cNvSpPr/>
            <p:nvPr/>
          </p:nvSpPr>
          <p:spPr>
            <a:xfrm>
              <a:off x="302884" y="1447755"/>
              <a:ext cx="1826141" cy="2353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Amsterdam UMC (lab)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 err="1">
                  <a:latin typeface="Arial Nova" panose="020B0504020202020204" pitchFamily="34" charset="0"/>
                </a:rPr>
                <a:t>Rogier</a:t>
              </a:r>
              <a:r>
                <a:rPr lang="en-US" sz="1100" b="1" dirty="0">
                  <a:latin typeface="Arial Nova" panose="020B0504020202020204" pitchFamily="34" charset="0"/>
                </a:rPr>
                <a:t> Sanders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</a:rPr>
                <a:t>Tom Caniels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Ronald Derking 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Tom Bijl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 err="1">
                  <a:latin typeface="Arial Nova" panose="020B0504020202020204" pitchFamily="34" charset="0"/>
                </a:rPr>
                <a:t>Jonne</a:t>
              </a:r>
              <a:r>
                <a:rPr lang="en-US" sz="1100" dirty="0">
                  <a:latin typeface="Arial Nova" panose="020B0504020202020204" pitchFamily="34" charset="0"/>
                </a:rPr>
                <a:t> </a:t>
              </a:r>
              <a:r>
                <a:rPr lang="en-US" sz="1100" dirty="0" err="1">
                  <a:latin typeface="Arial Nova" panose="020B0504020202020204" pitchFamily="34" charset="0"/>
                </a:rPr>
                <a:t>Snitselaar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Joey </a:t>
              </a:r>
              <a:r>
                <a:rPr lang="en-US" sz="1100" dirty="0" err="1">
                  <a:latin typeface="Arial Nova" panose="020B0504020202020204" pitchFamily="34" charset="0"/>
                </a:rPr>
                <a:t>Bouhuijs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Isabel </a:t>
              </a:r>
              <a:r>
                <a:rPr lang="en-US" sz="1100" dirty="0" err="1">
                  <a:latin typeface="Arial Nova" panose="020B0504020202020204" pitchFamily="34" charset="0"/>
                </a:rPr>
                <a:t>Baken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r>
                <a:rPr lang="en-US" sz="1100" dirty="0" err="1">
                  <a:latin typeface="Arial Nova" panose="020B0504020202020204" pitchFamily="34" charset="0"/>
                </a:rPr>
                <a:t>María</a:t>
              </a:r>
              <a:r>
                <a:rPr lang="en-US" sz="1100" dirty="0">
                  <a:latin typeface="Arial Nova" panose="020B0504020202020204" pitchFamily="34" charset="0"/>
                </a:rPr>
                <a:t> Ríos Carrasco</a:t>
              </a:r>
              <a:endParaRPr lang="nl-NL" sz="1100" dirty="0">
                <a:latin typeface="Arial Nova" panose="020B0504020202020204" pitchFamily="34" charset="0"/>
              </a:endParaRPr>
            </a:p>
            <a:p>
              <a:r>
                <a:rPr lang="en-US" sz="1100" dirty="0" err="1">
                  <a:latin typeface="Arial Nova" panose="020B0504020202020204" pitchFamily="34" charset="0"/>
                </a:rPr>
                <a:t>Marit</a:t>
              </a:r>
              <a:r>
                <a:rPr lang="en-US" sz="1100" dirty="0">
                  <a:latin typeface="Arial Nova" panose="020B0504020202020204" pitchFamily="34" charset="0"/>
                </a:rPr>
                <a:t> Van Gils</a:t>
              </a:r>
            </a:p>
            <a:p>
              <a:r>
                <a:rPr lang="en-US" sz="1100" dirty="0">
                  <a:latin typeface="Arial Nova" panose="020B0504020202020204" pitchFamily="34" charset="0"/>
                </a:rPr>
                <a:t>Mathieu </a:t>
              </a:r>
              <a:r>
                <a:rPr lang="en-US" sz="1100" dirty="0" err="1">
                  <a:latin typeface="Arial Nova" panose="020B0504020202020204" pitchFamily="34" charset="0"/>
                </a:rPr>
                <a:t>Claireaux</a:t>
              </a:r>
              <a:endParaRPr lang="en-US" sz="1100" dirty="0">
                <a:latin typeface="Arial Nova" panose="020B0504020202020204" pitchFamily="34" charset="0"/>
              </a:endParaRPr>
            </a:p>
            <a:p>
              <a:endParaRPr lang="en-US" sz="1100" dirty="0">
                <a:latin typeface="Arial Nova" panose="020B05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BD1261-AE2F-95CA-B03D-D63AA16AF5A4}"/>
                </a:ext>
              </a:extLst>
            </p:cNvPr>
            <p:cNvSpPr/>
            <p:nvPr/>
          </p:nvSpPr>
          <p:spPr>
            <a:xfrm>
              <a:off x="302884" y="3646355"/>
              <a:ext cx="1826141" cy="3394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Amsterdam UMC (clinic)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</a:rPr>
                <a:t>Godelieve de Bree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 smtClean="0">
                  <a:latin typeface="Arial Nova" panose="020B0504020202020204" pitchFamily="34" charset="0"/>
                  <a:cs typeface="Arial" panose="020B0604020202020204" pitchFamily="34" charset="0"/>
                </a:rPr>
                <a:t>Karlijn van der Straten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latin typeface="Arial Nova" panose="020B0504020202020204" pitchFamily="34" charset="0"/>
                </a:rPr>
                <a:t>Emma </a:t>
              </a:r>
              <a:r>
                <a:rPr lang="en-US" sz="1100" dirty="0">
                  <a:latin typeface="Arial Nova" panose="020B0504020202020204" pitchFamily="34" charset="0"/>
                </a:rPr>
                <a:t>Reiss</a:t>
              </a:r>
            </a:p>
            <a:p>
              <a:pPr>
                <a:lnSpc>
                  <a:spcPct val="110000"/>
                </a:lnSpc>
              </a:pPr>
              <a:r>
                <a:rPr lang="nl-NL" sz="1100" dirty="0" smtClean="0">
                  <a:latin typeface="Arial Nova" panose="020B0504020202020204" pitchFamily="34" charset="0"/>
                </a:rPr>
                <a:t>Marinus </a:t>
              </a:r>
              <a:r>
                <a:rPr lang="nl-NL" sz="1100" dirty="0">
                  <a:latin typeface="Arial Nova" panose="020B0504020202020204" pitchFamily="34" charset="0"/>
                </a:rPr>
                <a:t>Liesdek</a:t>
              </a:r>
            </a:p>
            <a:p>
              <a:pPr>
                <a:lnSpc>
                  <a:spcPct val="110000"/>
                </a:lnSpc>
              </a:pPr>
              <a:r>
                <a:rPr lang="nl-NL" sz="1100" dirty="0" err="1">
                  <a:latin typeface="Arial Nova" panose="020B0504020202020204" pitchFamily="34" charset="0"/>
                </a:rPr>
                <a:t>Annelou</a:t>
              </a:r>
              <a:r>
                <a:rPr lang="nl-NL" sz="1100" dirty="0">
                  <a:latin typeface="Arial Nova" panose="020B0504020202020204" pitchFamily="34" charset="0"/>
                </a:rPr>
                <a:t> van der Veen</a:t>
              </a:r>
            </a:p>
            <a:p>
              <a:pPr>
                <a:lnSpc>
                  <a:spcPct val="110000"/>
                </a:lnSpc>
              </a:pPr>
              <a:r>
                <a:rPr lang="nl-NL" sz="1100" dirty="0">
                  <a:latin typeface="Arial Nova" panose="020B0504020202020204" pitchFamily="34" charset="0"/>
                </a:rPr>
                <a:t>Michelle </a:t>
              </a:r>
              <a:r>
                <a:rPr lang="nl-NL" sz="1100" dirty="0" smtClean="0">
                  <a:latin typeface="Arial Nova" panose="020B0504020202020204" pitchFamily="34" charset="0"/>
                </a:rPr>
                <a:t>Klouwens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latin typeface="Arial Nova" panose="020B0504020202020204" pitchFamily="34" charset="0"/>
                  <a:cs typeface="Arial" panose="020B0604020202020204" pitchFamily="34" charset="0"/>
                </a:rPr>
                <a:t>Ronald van Leersum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</a:rPr>
                <a:t>Neeltje Kootstra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Agnes Harskamp 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latin typeface="Arial Nova" panose="020B0504020202020204" pitchFamily="34" charset="0"/>
                  <a:cs typeface="Arial" panose="020B0604020202020204" pitchFamily="34" charset="0"/>
                </a:rPr>
                <a:t>Rob Hurks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latin typeface="Arial Nova" panose="020B0504020202020204" pitchFamily="34" charset="0"/>
                  <a:cs typeface="Arial" panose="020B0604020202020204" pitchFamily="34" charset="0"/>
                </a:rPr>
                <a:t>Liffert Vogt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latin typeface="Arial Nova" panose="020B0504020202020204" pitchFamily="34" charset="0"/>
                  <a:cs typeface="Arial" panose="020B0604020202020204" pitchFamily="34" charset="0"/>
                </a:rPr>
                <a:t>Anita van Noort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latin typeface="Arial Nova" panose="020B0504020202020204" pitchFamily="34" charset="0"/>
                  <a:cs typeface="Arial" panose="020B0604020202020204" pitchFamily="34" charset="0"/>
                </a:rPr>
                <a:t>Monique Kooijman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Azra Beganovic</a:t>
              </a:r>
              <a:endParaRPr lang="en-US" sz="1100" dirty="0" smtClean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latin typeface="Arial Nova" panose="020B0504020202020204" pitchFamily="34" charset="0"/>
                  <a:cs typeface="Arial" panose="020B0604020202020204" pitchFamily="34" charset="0"/>
                </a:rPr>
                <a:t>Stefanie Krens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 smtClean="0">
                  <a:latin typeface="Arial Nova" panose="020B0504020202020204" pitchFamily="34" charset="0"/>
                  <a:cs typeface="Arial" panose="020B0604020202020204" pitchFamily="34" charset="0"/>
                </a:rPr>
                <a:t>Nienke van Rein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DD263C-9BE1-1BAD-CF22-E38226DC757C}"/>
              </a:ext>
            </a:extLst>
          </p:cNvPr>
          <p:cNvGrpSpPr/>
          <p:nvPr/>
        </p:nvGrpSpPr>
        <p:grpSpPr>
          <a:xfrm>
            <a:off x="5813148" y="1311463"/>
            <a:ext cx="1909739" cy="3963522"/>
            <a:chOff x="5998902" y="1424723"/>
            <a:chExt cx="1909739" cy="39635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E4FC1D-AAA7-ABFD-C3C0-816CB2CA7708}"/>
                </a:ext>
              </a:extLst>
            </p:cNvPr>
            <p:cNvSpPr/>
            <p:nvPr/>
          </p:nvSpPr>
          <p:spPr>
            <a:xfrm>
              <a:off x="6010365" y="3076202"/>
              <a:ext cx="1429394" cy="2312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VISC</a:t>
              </a:r>
            </a:p>
            <a:p>
              <a:pPr>
                <a:lnSpc>
                  <a:spcPct val="110000"/>
                </a:lnSpc>
              </a:pPr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Ollivier Hyrien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Drienna Holman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Solmaz Shotorbani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Mike Duff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Yung-Wen Liu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Bhavesh Borate </a:t>
              </a:r>
              <a:endParaRPr lang="en-US" sz="1100" dirty="0"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Keith Curtis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Marie </a:t>
              </a:r>
              <a:r>
                <a:rPr lang="en-US" sz="1100" dirty="0" err="1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Vendettuoli</a:t>
              </a:r>
              <a:endParaRPr lang="en-US" sz="1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Valeria Duran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Kellie MacPhee</a:t>
              </a:r>
              <a:endParaRPr lang="en-US" sz="110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10000"/>
                </a:lnSpc>
              </a:pPr>
              <a:r>
                <a:rPr lang="en-US" sz="1100" dirty="0"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F48F4B-43A7-7FCE-D054-93A24A15467C}"/>
                </a:ext>
              </a:extLst>
            </p:cNvPr>
            <p:cNvSpPr txBox="1"/>
            <p:nvPr/>
          </p:nvSpPr>
          <p:spPr>
            <a:xfrm>
              <a:off x="5998902" y="1424723"/>
              <a:ext cx="1909739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latin typeface="Arial Nova" panose="020B0504020202020204" pitchFamily="34" charset="0"/>
                  <a:cs typeface="Arial" panose="020B0604020202020204" pitchFamily="34" charset="0"/>
                </a:rPr>
                <a:t>Duke University/CAVIMC</a:t>
              </a:r>
            </a:p>
            <a:p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David Montefiori</a:t>
              </a:r>
            </a:p>
            <a:p>
              <a:r>
                <a:rPr lang="en-US" sz="1100" b="1" dirty="0">
                  <a:latin typeface="Arial Nova" panose="020B0504020202020204" pitchFamily="34" charset="0"/>
                  <a:cs typeface="Arial" panose="020B0604020202020204" pitchFamily="34" charset="0"/>
                </a:rPr>
                <a:t>Georgia Tomaras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Nicole Yates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Sheetal Sawant</a:t>
              </a:r>
            </a:p>
            <a:p>
              <a:r>
                <a:rPr lang="en-US" sz="1100" dirty="0" err="1">
                  <a:latin typeface="Arial Nova" panose="020B0504020202020204" pitchFamily="34" charset="0"/>
                  <a:cs typeface="Arial" panose="020B0604020202020204" pitchFamily="34" charset="0"/>
                </a:rPr>
                <a:t>Miroslawa</a:t>
              </a:r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latin typeface="Arial Nova" panose="020B0504020202020204" pitchFamily="34" charset="0"/>
                  <a:cs typeface="Arial" panose="020B0604020202020204" pitchFamily="34" charset="0"/>
                </a:rPr>
                <a:t>Bilska</a:t>
              </a:r>
              <a:endParaRPr lang="en-US" sz="1100" dirty="0">
                <a:latin typeface="Arial Nova" panose="020B0504020202020204" pitchFamily="34" charset="0"/>
                <a:cs typeface="Arial" panose="020B0604020202020204" pitchFamily="34" charset="0"/>
              </a:endParaRP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Marcella Sarzotti-Kelsoe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Hongmei Gao</a:t>
              </a:r>
            </a:p>
            <a:p>
              <a:r>
                <a:rPr lang="en-US" sz="1100" dirty="0">
                  <a:latin typeface="Arial Nova" panose="020B0504020202020204" pitchFamily="34" charset="0"/>
                  <a:cs typeface="Arial" panose="020B0604020202020204" pitchFamily="34" charset="0"/>
                </a:rPr>
                <a:t>Kelli Greene</a:t>
              </a:r>
            </a:p>
          </p:txBody>
        </p:sp>
      </p:grpSp>
      <p:pic>
        <p:nvPicPr>
          <p:cNvPr id="16" name="Picture 10" descr="Corona Research Fonds voor wetenschappers van Amsterdam UMC">
            <a:extLst>
              <a:ext uri="{FF2B5EF4-FFF2-40B4-BE49-F238E27FC236}">
                <a16:creationId xmlns:a16="http://schemas.microsoft.com/office/drawing/2014/main" id="{87A0B5ED-1E02-C8DD-5FAC-FDACC737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" y="439595"/>
            <a:ext cx="901858" cy="45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ostdoctoral Research Associate job with Scripps Research ...">
            <a:extLst>
              <a:ext uri="{FF2B5EF4-FFF2-40B4-BE49-F238E27FC236}">
                <a16:creationId xmlns:a16="http://schemas.microsoft.com/office/drawing/2014/main" id="{EDFECE14-3F12-DF1C-8367-73EAD837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18" y="485940"/>
            <a:ext cx="716482" cy="3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duke university logo">
            <a:extLst>
              <a:ext uri="{FF2B5EF4-FFF2-40B4-BE49-F238E27FC236}">
                <a16:creationId xmlns:a16="http://schemas.microsoft.com/office/drawing/2014/main" id="{B3FE1463-8C7E-4ABC-3CD6-654CE546B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18" y="461789"/>
            <a:ext cx="767166" cy="4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accine Research Center - Wikipedia">
            <a:extLst>
              <a:ext uri="{FF2B5EF4-FFF2-40B4-BE49-F238E27FC236}">
                <a16:creationId xmlns:a16="http://schemas.microsoft.com/office/drawing/2014/main" id="{687B2607-F0B0-1C95-5D3D-5066557A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219" y="470072"/>
            <a:ext cx="484082" cy="3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Rockefeller University - Wikipedia">
            <a:extLst>
              <a:ext uri="{FF2B5EF4-FFF2-40B4-BE49-F238E27FC236}">
                <a16:creationId xmlns:a16="http://schemas.microsoft.com/office/drawing/2014/main" id="{21294139-70D8-ABEF-B9D9-6229F5F03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02" y="416588"/>
            <a:ext cx="454224" cy="4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dvocacy Specialist, Europe - IAVI - International AIDS Vaccine Initiative,  Amsterdam">
            <a:extLst>
              <a:ext uri="{FF2B5EF4-FFF2-40B4-BE49-F238E27FC236}">
                <a16:creationId xmlns:a16="http://schemas.microsoft.com/office/drawing/2014/main" id="{AB29484B-286F-4755-B2D9-7759AF2A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93" y="470279"/>
            <a:ext cx="419330" cy="3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Bill &amp;amp; Melinda Gates Foundation (BMGF) | Global Alliance for Improved  Nutrition (GAIN)">
            <a:extLst>
              <a:ext uri="{FF2B5EF4-FFF2-40B4-BE49-F238E27FC236}">
                <a16:creationId xmlns:a16="http://schemas.microsoft.com/office/drawing/2014/main" id="{E644DE65-109D-75E4-919D-5F317B19E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0" b="40857"/>
          <a:stretch/>
        </p:blipFill>
        <p:spPr bwMode="auto">
          <a:xfrm>
            <a:off x="8060967" y="428081"/>
            <a:ext cx="1654940" cy="4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1402F35F-0EC8-CBC0-E049-C2DB00FCB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r="25183" b="39021"/>
          <a:stretch/>
        </p:blipFill>
        <p:spPr bwMode="auto">
          <a:xfrm>
            <a:off x="9794857" y="402227"/>
            <a:ext cx="485954" cy="48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George Washington University - Wikipedia">
            <a:extLst>
              <a:ext uri="{FF2B5EF4-FFF2-40B4-BE49-F238E27FC236}">
                <a16:creationId xmlns:a16="http://schemas.microsoft.com/office/drawing/2014/main" id="{45B22439-ECC8-524B-B2FE-15A9B73A9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94" y="346765"/>
            <a:ext cx="636587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GSK unveils new branding and logo">
            <a:extLst>
              <a:ext uri="{FF2B5EF4-FFF2-40B4-BE49-F238E27FC236}">
                <a16:creationId xmlns:a16="http://schemas.microsoft.com/office/drawing/2014/main" id="{78FE5AE2-53B4-69F1-19B7-7D93ED9F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224" y="470072"/>
            <a:ext cx="715234" cy="40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Weill Cornell Medicine">
            <a:extLst>
              <a:ext uri="{FF2B5EF4-FFF2-40B4-BE49-F238E27FC236}">
                <a16:creationId xmlns:a16="http://schemas.microsoft.com/office/drawing/2014/main" id="{4EFAAF27-D6F6-E1EF-5433-ADB3A0E2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96" y="553139"/>
            <a:ext cx="959306" cy="2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61354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05865382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93885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(Potential) conflict</a:t>
                      </a:r>
                      <a:r>
                        <a:rPr lang="nl-NL" sz="1600" baseline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 of interest</a:t>
                      </a:r>
                      <a:endParaRPr lang="nl-NL" sz="16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None</a:t>
                      </a:r>
                      <a:endParaRPr lang="nl-NL" sz="16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069089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Disclosure of speaker’s interest</a:t>
            </a:r>
            <a:endParaRPr lang="en-US" sz="2200" dirty="0"/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5" y="3008157"/>
            <a:ext cx="1964439" cy="1696339"/>
          </a:xfrm>
          <a:prstGeom prst="rect">
            <a:avLst/>
          </a:prstGeom>
        </p:spPr>
      </p:pic>
      <p:pic>
        <p:nvPicPr>
          <p:cNvPr id="35" name="Tijdelijke aanduiding voor inhou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588" y="3190168"/>
            <a:ext cx="2433643" cy="136168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An effective HIV-1 vaccine should induce broadly neutralizing antibodies</a:t>
            </a:r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363220" y="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 Nova" panose="020B0504020202020204" pitchFamily="34" charset="0"/>
              </a:rPr>
              <a:t>Background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721587" y="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Trial design &amp; baseline characteristics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4967286" y="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Safety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412234" y="-1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binding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8351841" y="0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neutralization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0753114" y="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Conclusion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833" y="1870659"/>
            <a:ext cx="2200274" cy="1957327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171671" y="3597154"/>
            <a:ext cx="15037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nl-NL" altLang="x-none" sz="800" dirty="0" smtClean="0">
                <a:latin typeface="Arial Nova" panose="020B0504020202020204"/>
                <a:ea typeface="+mn-ea"/>
              </a:rPr>
              <a:t>Sliepen </a:t>
            </a:r>
            <a:r>
              <a:rPr lang="nl-NL" altLang="x-none" sz="800" i="1" dirty="0" smtClean="0">
                <a:latin typeface="Arial Nova" panose="020B0504020202020204"/>
                <a:ea typeface="+mn-ea"/>
              </a:rPr>
              <a:t>et al.</a:t>
            </a:r>
            <a:r>
              <a:rPr lang="nl-NL" altLang="x-none" sz="800" dirty="0" smtClean="0">
                <a:latin typeface="Arial Nova" panose="020B0504020202020204"/>
                <a:ea typeface="+mn-ea"/>
              </a:rPr>
              <a:t> 2019</a:t>
            </a:r>
            <a:endParaRPr lang="en-GB" altLang="nl-NL" sz="800" dirty="0">
              <a:latin typeface="Arial Nova" panose="020B0504020202020204"/>
              <a:ea typeface="+mn-ea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781" y="1055998"/>
            <a:ext cx="1226837" cy="31576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01285" y="1443386"/>
            <a:ext cx="5237364" cy="208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 Nova" panose="020B0504020202020204" pitchFamily="34" charset="0"/>
              </a:rPr>
              <a:t>1.3 million </a:t>
            </a:r>
            <a:r>
              <a:rPr lang="en-GB" sz="1400" dirty="0">
                <a:latin typeface="Arial Nova" panose="020B0504020202020204" pitchFamily="34" charset="0"/>
              </a:rPr>
              <a:t>people worldwide became </a:t>
            </a:r>
            <a:r>
              <a:rPr lang="en-GB" sz="1400" dirty="0" smtClean="0">
                <a:latin typeface="Arial Nova" panose="020B0504020202020204" pitchFamily="34" charset="0"/>
              </a:rPr>
              <a:t>newly </a:t>
            </a:r>
            <a:r>
              <a:rPr lang="en-GB" sz="1400" dirty="0">
                <a:latin typeface="Arial Nova" panose="020B0504020202020204" pitchFamily="34" charset="0"/>
              </a:rPr>
              <a:t>infected </a:t>
            </a:r>
            <a:r>
              <a:rPr lang="en-GB" sz="1400" dirty="0" smtClean="0">
                <a:latin typeface="Arial Nova" panose="020B0504020202020204" pitchFamily="34" charset="0"/>
              </a:rPr>
              <a:t>in 2022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200" dirty="0" smtClean="0">
                <a:latin typeface="Arial Nova" panose="020B0504020202020204" pitchFamily="34" charset="0"/>
              </a:rPr>
              <a:t>38% reduction in number of cases compared to 2010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 Nova" panose="020B0504020202020204" pitchFamily="34" charset="0"/>
              </a:rPr>
              <a:t>The HIV-1 envelope glycoprotein </a:t>
            </a:r>
            <a:r>
              <a:rPr lang="en-US" sz="1400" dirty="0">
                <a:latin typeface="Arial Nova" panose="020B0504020202020204" pitchFamily="34" charset="0"/>
              </a:rPr>
              <a:t>(Env)</a:t>
            </a:r>
            <a:r>
              <a:rPr lang="en-US" sz="1400" dirty="0" smtClean="0">
                <a:latin typeface="Arial Nova" panose="020B0504020202020204" pitchFamily="34" charset="0"/>
              </a:rPr>
              <a:t> </a:t>
            </a:r>
            <a:r>
              <a:rPr lang="en-US" sz="1400" dirty="0">
                <a:latin typeface="Arial Nova" panose="020B0504020202020204" pitchFamily="34" charset="0"/>
              </a:rPr>
              <a:t>is the major target of neutralizing antibodies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 Nova" panose="020B0504020202020204" pitchFamily="34" charset="0"/>
              </a:rPr>
              <a:t>Stabilization (SOSIP) of Env results in a more native-like appearance and higher neutralizing antibody titers after vaccination </a:t>
            </a:r>
            <a:r>
              <a:rPr lang="en-US" sz="1400" dirty="0">
                <a:latin typeface="Arial Nova" panose="020B0504020202020204" pitchFamily="34" charset="0"/>
              </a:rPr>
              <a:t>	</a:t>
            </a:r>
            <a:endParaRPr lang="en-GB" sz="1400" dirty="0" smtClean="0">
              <a:latin typeface="Arial Nova" panose="020B05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22" name="Tekstvak 21"/>
          <p:cNvSpPr txBox="1"/>
          <p:nvPr/>
        </p:nvSpPr>
        <p:spPr>
          <a:xfrm>
            <a:off x="6192347" y="1443386"/>
            <a:ext cx="554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 Nova" panose="020B0504020202020204"/>
              </a:rPr>
              <a:t>The sequence diversity of Env complicates the development of an effective HIV-1 vaccine</a:t>
            </a:r>
          </a:p>
        </p:txBody>
      </p:sp>
      <p:grpSp>
        <p:nvGrpSpPr>
          <p:cNvPr id="23" name="Group 62"/>
          <p:cNvGrpSpPr/>
          <p:nvPr/>
        </p:nvGrpSpPr>
        <p:grpSpPr>
          <a:xfrm>
            <a:off x="7058990" y="4381234"/>
            <a:ext cx="3949100" cy="2329698"/>
            <a:chOff x="-908609" y="1509443"/>
            <a:chExt cx="6057417" cy="3139649"/>
          </a:xfrm>
        </p:grpSpPr>
        <p:pic>
          <p:nvPicPr>
            <p:cNvPr id="24" name="Picture 2" descr="Figure 1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52" r="56733" b="2025"/>
            <a:stretch/>
          </p:blipFill>
          <p:spPr bwMode="auto">
            <a:xfrm rot="5400000">
              <a:off x="-475489" y="1109502"/>
              <a:ext cx="3106470" cy="397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51"/>
            <p:cNvSpPr txBox="1"/>
            <p:nvPr/>
          </p:nvSpPr>
          <p:spPr>
            <a:xfrm>
              <a:off x="20281" y="1509443"/>
              <a:ext cx="3140095" cy="35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 Nova" panose="020B0504020202020204"/>
                </a:rPr>
                <a:t>Antibody breath</a:t>
              </a:r>
              <a:endParaRPr lang="en-US" sz="1100" b="1" dirty="0">
                <a:latin typeface="Arial Nova" panose="020B0504020202020204"/>
              </a:endParaRPr>
            </a:p>
          </p:txBody>
        </p:sp>
        <p:sp>
          <p:nvSpPr>
            <p:cNvPr id="26" name="TextBox 54"/>
            <p:cNvSpPr txBox="1"/>
            <p:nvPr/>
          </p:nvSpPr>
          <p:spPr>
            <a:xfrm>
              <a:off x="3034742" y="2669614"/>
              <a:ext cx="2114066" cy="35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 smtClean="0">
                  <a:latin typeface="Arial Nova" panose="020B0504020202020204"/>
                </a:rPr>
                <a:t>Ab lineage</a:t>
              </a:r>
              <a:endParaRPr lang="nl-NL" sz="1100" b="1" dirty="0">
                <a:latin typeface="Arial Nova" panose="020B0504020202020204"/>
              </a:endParaRPr>
            </a:p>
          </p:txBody>
        </p:sp>
        <p:sp>
          <p:nvSpPr>
            <p:cNvPr id="27" name="TextBox 55"/>
            <p:cNvSpPr txBox="1"/>
            <p:nvPr/>
          </p:nvSpPr>
          <p:spPr>
            <a:xfrm>
              <a:off x="3034742" y="3717931"/>
              <a:ext cx="1470857" cy="352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b="1" dirty="0" smtClean="0">
                  <a:latin typeface="Arial Nova" panose="020B0504020202020204"/>
                </a:rPr>
                <a:t>Env variants</a:t>
              </a:r>
              <a:endParaRPr lang="nl-NL" sz="1100" b="1" dirty="0">
                <a:latin typeface="Arial Nova" panose="020B0504020202020204"/>
              </a:endParaRPr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6374412" y="3893668"/>
            <a:ext cx="5077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>
                <a:latin typeface="Arial Nova" panose="020B0504020202020204"/>
              </a:rPr>
              <a:t>Env-specific B cells acquire breadth over time due to exposition to different Env proteins  </a:t>
            </a:r>
          </a:p>
        </p:txBody>
      </p:sp>
      <p:sp>
        <p:nvSpPr>
          <p:cNvPr id="14" name="Ovaal 13"/>
          <p:cNvSpPr/>
          <p:nvPr/>
        </p:nvSpPr>
        <p:spPr>
          <a:xfrm>
            <a:off x="7278645" y="1945834"/>
            <a:ext cx="345357" cy="2590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/>
          <p:cNvSpPr/>
          <p:nvPr/>
        </p:nvSpPr>
        <p:spPr>
          <a:xfrm>
            <a:off x="7376197" y="5297151"/>
            <a:ext cx="104775" cy="308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54"/>
          <p:cNvSpPr txBox="1"/>
          <p:nvPr/>
        </p:nvSpPr>
        <p:spPr>
          <a:xfrm>
            <a:off x="6955089" y="5313638"/>
            <a:ext cx="1248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latin typeface="Arial Nova" panose="020B0504020202020204"/>
              </a:rPr>
              <a:t>Germline</a:t>
            </a:r>
            <a:endParaRPr lang="nl-NL" sz="800" dirty="0">
              <a:latin typeface="Arial Nova" panose="020B0504020202020204"/>
            </a:endParaRPr>
          </a:p>
        </p:txBody>
      </p:sp>
      <p:sp>
        <p:nvSpPr>
          <p:cNvPr id="68" name="TextBox 60"/>
          <p:cNvSpPr txBox="1"/>
          <p:nvPr/>
        </p:nvSpPr>
        <p:spPr>
          <a:xfrm>
            <a:off x="6729080" y="6482235"/>
            <a:ext cx="2900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latin typeface="Arial Nova" panose="020B0504020202020204"/>
              </a:rPr>
              <a:t>Adapted from </a:t>
            </a:r>
            <a:r>
              <a:rPr lang="nl-NL" sz="900" dirty="0" err="1" smtClean="0">
                <a:latin typeface="Arial Nova" panose="020B0504020202020204"/>
              </a:rPr>
              <a:t>Gruell</a:t>
            </a:r>
            <a:r>
              <a:rPr lang="nl-NL" sz="900" dirty="0" smtClean="0">
                <a:latin typeface="Arial Nova" panose="020B0504020202020204"/>
              </a:rPr>
              <a:t> H </a:t>
            </a:r>
            <a:r>
              <a:rPr lang="nl-NL" sz="900" i="1" dirty="0" smtClean="0">
                <a:latin typeface="Arial Nova" panose="020B0504020202020204"/>
              </a:rPr>
              <a:t>et al</a:t>
            </a:r>
            <a:r>
              <a:rPr lang="nl-NL" sz="900" dirty="0" smtClean="0">
                <a:latin typeface="Arial Nova" panose="020B0504020202020204"/>
              </a:rPr>
              <a:t>,  2014</a:t>
            </a:r>
          </a:p>
        </p:txBody>
      </p:sp>
      <p:pic>
        <p:nvPicPr>
          <p:cNvPr id="69" name="Picture 2" descr="\\amc.intra\users\J\jvanschooten\home\Downloads\F1.large.jpg">
            <a:extLst>
              <a:ext uri="{FF2B5EF4-FFF2-40B4-BE49-F238E27FC236}">
                <a16:creationId xmlns:a16="http://schemas.microsoft.com/office/drawing/2014/main" id="{A1D002AD-EEA3-458A-8327-411A1CC8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1" y="4648662"/>
            <a:ext cx="4366083" cy="2036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hoek 18"/>
          <p:cNvSpPr/>
          <p:nvPr/>
        </p:nvSpPr>
        <p:spPr>
          <a:xfrm>
            <a:off x="4003362" y="6589281"/>
            <a:ext cx="1282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>
                <a:latin typeface="Arial Nova" panose="020B0504020202020204"/>
              </a:rPr>
              <a:t>Sanders </a:t>
            </a:r>
            <a:r>
              <a:rPr lang="nl-NL" sz="1000" i="1" dirty="0">
                <a:latin typeface="Arial Nova" panose="020B0504020202020204"/>
              </a:rPr>
              <a:t>et al, </a:t>
            </a:r>
            <a:r>
              <a:rPr lang="nl-NL" sz="1000" dirty="0" smtClean="0">
                <a:latin typeface="Arial Nova" panose="020B0504020202020204"/>
              </a:rPr>
              <a:t>2015</a:t>
            </a:r>
            <a:endParaRPr lang="nl-NL" sz="1000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477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8" grpId="0"/>
      <p:bldP spid="14" grpId="0" animBg="1"/>
      <p:bldP spid="65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Germline-targeting strategy to induce broadly neutralizing antibodies</a:t>
            </a:r>
          </a:p>
        </p:txBody>
      </p:sp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363220" y="0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 Nova" panose="020B0504020202020204" pitchFamily="34" charset="0"/>
              </a:rPr>
              <a:t>Background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721587" y="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Trial design &amp; baseline characteristics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3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4967286" y="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Safety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412234" y="-1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binding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8351841" y="0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neutralization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0753114" y="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Conclusion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461598" y="5819869"/>
            <a:ext cx="104775" cy="308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7167"/>
          <p:cNvGrpSpPr/>
          <p:nvPr/>
        </p:nvGrpSpPr>
        <p:grpSpPr>
          <a:xfrm>
            <a:off x="579644" y="3567087"/>
            <a:ext cx="5255373" cy="2952549"/>
            <a:chOff x="5926095" y="1696675"/>
            <a:chExt cx="6919647" cy="3356649"/>
          </a:xfrm>
        </p:grpSpPr>
        <p:pic>
          <p:nvPicPr>
            <p:cNvPr id="48" name="Picture 2" descr="Figure 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2" t="28791" r="2835" b="17312"/>
            <a:stretch/>
          </p:blipFill>
          <p:spPr bwMode="auto">
            <a:xfrm rot="5400000">
              <a:off x="6390197" y="1307374"/>
              <a:ext cx="3281848" cy="4210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57"/>
            <p:cNvSpPr txBox="1"/>
            <p:nvPr/>
          </p:nvSpPr>
          <p:spPr>
            <a:xfrm>
              <a:off x="6320594" y="1696675"/>
              <a:ext cx="871298" cy="4017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chemeClr val="accent6">
                      <a:lumMod val="75000"/>
                    </a:schemeClr>
                  </a:solidFill>
                  <a:latin typeface="Arial Nova" panose="020B0504020202020204"/>
                </a:rPr>
                <a:t>Prime</a:t>
              </a:r>
              <a:endParaRPr lang="nl-NL" sz="12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/>
              </a:endParaRPr>
            </a:p>
          </p:txBody>
        </p:sp>
        <p:sp>
          <p:nvSpPr>
            <p:cNvPr id="50" name="TextBox 58"/>
            <p:cNvSpPr txBox="1"/>
            <p:nvPr/>
          </p:nvSpPr>
          <p:spPr>
            <a:xfrm>
              <a:off x="7254989" y="1696675"/>
              <a:ext cx="1030710" cy="4017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rgbClr val="0000FF"/>
                  </a:solidFill>
                  <a:latin typeface="Arial Nova" panose="020B0504020202020204"/>
                </a:rPr>
                <a:t>‘Shape’</a:t>
              </a:r>
              <a:endParaRPr lang="nl-NL" sz="1200" b="1" dirty="0">
                <a:solidFill>
                  <a:srgbClr val="0000FF"/>
                </a:solidFill>
                <a:latin typeface="Arial Nova" panose="020B0504020202020204"/>
              </a:endParaRPr>
            </a:p>
          </p:txBody>
        </p:sp>
        <p:sp>
          <p:nvSpPr>
            <p:cNvPr id="51" name="TextBox 59"/>
            <p:cNvSpPr txBox="1"/>
            <p:nvPr/>
          </p:nvSpPr>
          <p:spPr>
            <a:xfrm>
              <a:off x="8194825" y="1696675"/>
              <a:ext cx="997400" cy="4017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200" b="1" dirty="0" smtClean="0">
                  <a:solidFill>
                    <a:srgbClr val="9933FF"/>
                  </a:solidFill>
                  <a:latin typeface="Arial Nova" panose="020B0504020202020204"/>
                </a:rPr>
                <a:t>‘Polish’</a:t>
              </a:r>
              <a:endParaRPr lang="nl-NL" sz="1200" b="1" dirty="0">
                <a:solidFill>
                  <a:srgbClr val="9933FF"/>
                </a:solidFill>
                <a:latin typeface="Arial Nova" panose="020B0504020202020204"/>
              </a:endParaRPr>
            </a:p>
          </p:txBody>
        </p:sp>
        <p:sp>
          <p:nvSpPr>
            <p:cNvPr id="52" name="TextBox 61"/>
            <p:cNvSpPr txBox="1"/>
            <p:nvPr/>
          </p:nvSpPr>
          <p:spPr>
            <a:xfrm>
              <a:off x="9554713" y="3190471"/>
              <a:ext cx="3291029" cy="758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>
                  <a:latin typeface="Arial Nova" panose="020B0504020202020204"/>
                </a:rPr>
                <a:t>Broadly neutralising </a:t>
              </a:r>
            </a:p>
            <a:p>
              <a:pPr algn="ctr"/>
              <a:r>
                <a:rPr lang="nl-NL" sz="1400" dirty="0" smtClean="0">
                  <a:latin typeface="Arial Nova" panose="020B0504020202020204"/>
                </a:rPr>
                <a:t>antibodies (bNAbs)</a:t>
              </a:r>
              <a:endParaRPr lang="nl-NL" sz="1400" dirty="0">
                <a:latin typeface="Arial Nova" panose="020B0504020202020204"/>
              </a:endParaRPr>
            </a:p>
          </p:txBody>
        </p:sp>
        <p:sp>
          <p:nvSpPr>
            <p:cNvPr id="53" name="Rectangle 53"/>
            <p:cNvSpPr/>
            <p:nvPr/>
          </p:nvSpPr>
          <p:spPr>
            <a:xfrm>
              <a:off x="9677400" y="2428875"/>
              <a:ext cx="458747" cy="931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4" name="Rectangle 63"/>
            <p:cNvSpPr/>
            <p:nvPr/>
          </p:nvSpPr>
          <p:spPr>
            <a:xfrm>
              <a:off x="9674439" y="3596022"/>
              <a:ext cx="458747" cy="931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6" name="TextBox 60"/>
          <p:cNvSpPr txBox="1"/>
          <p:nvPr/>
        </p:nvSpPr>
        <p:spPr>
          <a:xfrm>
            <a:off x="723411" y="6590882"/>
            <a:ext cx="2900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latin typeface="Arial Nova" panose="020B0504020202020204"/>
              </a:rPr>
              <a:t>Adapted from </a:t>
            </a:r>
            <a:r>
              <a:rPr lang="nl-NL" sz="900" dirty="0" err="1" smtClean="0">
                <a:latin typeface="Arial Nova" panose="020B0504020202020204"/>
              </a:rPr>
              <a:t>Gruell</a:t>
            </a:r>
            <a:r>
              <a:rPr lang="nl-NL" sz="900" dirty="0" smtClean="0">
                <a:latin typeface="Arial Nova" panose="020B0504020202020204"/>
              </a:rPr>
              <a:t> H </a:t>
            </a:r>
            <a:r>
              <a:rPr lang="nl-NL" sz="900" i="1" dirty="0" smtClean="0">
                <a:latin typeface="Arial Nova" panose="020B0504020202020204"/>
              </a:rPr>
              <a:t>et al</a:t>
            </a:r>
            <a:r>
              <a:rPr lang="nl-NL" sz="900" dirty="0" smtClean="0">
                <a:latin typeface="Arial Nova" panose="020B0504020202020204"/>
              </a:rPr>
              <a:t>,  2014</a:t>
            </a:r>
          </a:p>
        </p:txBody>
      </p:sp>
      <p:sp>
        <p:nvSpPr>
          <p:cNvPr id="69" name="Rechthoek 68"/>
          <p:cNvSpPr/>
          <p:nvPr/>
        </p:nvSpPr>
        <p:spPr>
          <a:xfrm>
            <a:off x="980270" y="5929700"/>
            <a:ext cx="285661" cy="716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48121" y="6013356"/>
            <a:ext cx="1502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latin typeface="Arial Nova" panose="020B0504020202020204"/>
              </a:rPr>
              <a:t>Germline</a:t>
            </a:r>
            <a:endParaRPr lang="nl-NL" sz="1000" dirty="0">
              <a:latin typeface="Arial Nova" panose="020B0504020202020204"/>
            </a:endParaRPr>
          </a:p>
        </p:txBody>
      </p:sp>
      <p:sp>
        <p:nvSpPr>
          <p:cNvPr id="70" name="TextBox 57"/>
          <p:cNvSpPr txBox="1"/>
          <p:nvPr/>
        </p:nvSpPr>
        <p:spPr>
          <a:xfrm>
            <a:off x="6436158" y="1687799"/>
            <a:ext cx="788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smtClean="0">
                <a:solidFill>
                  <a:schemeClr val="accent6">
                    <a:lumMod val="75000"/>
                  </a:schemeClr>
                </a:solidFill>
                <a:latin typeface="Arial Nova" panose="020B0504020202020204"/>
              </a:rPr>
              <a:t>Prime</a:t>
            </a:r>
            <a:endParaRPr lang="nl-NL" b="1" dirty="0">
              <a:solidFill>
                <a:schemeClr val="accent6">
                  <a:lumMod val="75000"/>
                </a:schemeClr>
              </a:solidFill>
              <a:latin typeface="Arial Nova" panose="020B0504020202020204"/>
            </a:endParaRPr>
          </a:p>
        </p:txBody>
      </p:sp>
      <p:sp>
        <p:nvSpPr>
          <p:cNvPr id="71" name="TextBox 59"/>
          <p:cNvSpPr txBox="1"/>
          <p:nvPr/>
        </p:nvSpPr>
        <p:spPr>
          <a:xfrm>
            <a:off x="6436158" y="3673217"/>
            <a:ext cx="8162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b="1" dirty="0" err="1" smtClean="0">
                <a:solidFill>
                  <a:srgbClr val="9933FF"/>
                </a:solidFill>
                <a:latin typeface="Arial Nova" panose="020B0504020202020204"/>
              </a:rPr>
              <a:t>Polish</a:t>
            </a:r>
            <a:endParaRPr lang="nl-NL" b="1" dirty="0">
              <a:solidFill>
                <a:srgbClr val="9933FF"/>
              </a:solidFill>
              <a:latin typeface="Arial Nova" panose="020B0504020202020204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7435374" y="1752133"/>
            <a:ext cx="2762250" cy="376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n-GB" sz="1200" dirty="0" smtClean="0"/>
              <a:t>BG505 SOSIP.</a:t>
            </a:r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/>
              </a:rPr>
              <a:t>GT1.1 </a:t>
            </a:r>
            <a:r>
              <a:rPr lang="en-GB" sz="1200" dirty="0" smtClean="0"/>
              <a:t>gp140</a:t>
            </a:r>
            <a:endParaRPr lang="en-US" sz="1200" b="1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7257574" y="3761526"/>
            <a:ext cx="4319824" cy="376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1200" dirty="0" smtClean="0"/>
              <a:t>BG505 </a:t>
            </a:r>
            <a:r>
              <a:rPr lang="en-GB" sz="1200" dirty="0"/>
              <a:t>SOSIP. </a:t>
            </a:r>
            <a:r>
              <a:rPr lang="en-GB" sz="1200" b="1" dirty="0">
                <a:solidFill>
                  <a:srgbClr val="9933FF"/>
                </a:solidFill>
                <a:latin typeface="Arial Nova" panose="020B0504020202020204"/>
              </a:rPr>
              <a:t>664 </a:t>
            </a:r>
            <a:r>
              <a:rPr lang="en-GB" sz="1200" dirty="0" smtClean="0"/>
              <a:t>gp140</a:t>
            </a:r>
          </a:p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200" dirty="0"/>
          </a:p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200" dirty="0" smtClean="0"/>
          </a:p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200" b="1" dirty="0" smtClean="0">
              <a:solidFill>
                <a:srgbClr val="9933FF"/>
              </a:solidFill>
              <a:latin typeface="Arial Nova" panose="020B0504020202020204"/>
            </a:endParaRPr>
          </a:p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200" b="1" dirty="0">
              <a:solidFill>
                <a:srgbClr val="9933FF"/>
              </a:solidFill>
              <a:latin typeface="Arial Nova" panose="020B0504020202020204"/>
            </a:endParaRPr>
          </a:p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200" b="1" dirty="0" smtClean="0">
              <a:solidFill>
                <a:srgbClr val="9933FF"/>
              </a:solidFill>
              <a:latin typeface="Arial Nova" panose="020B0504020202020204"/>
            </a:endParaRPr>
          </a:p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200" b="1" dirty="0">
              <a:solidFill>
                <a:srgbClr val="9933FF"/>
              </a:solidFill>
              <a:latin typeface="Arial Nova" panose="020B0504020202020204"/>
            </a:endParaRPr>
          </a:p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200" b="1" dirty="0" smtClean="0">
              <a:solidFill>
                <a:srgbClr val="9933FF"/>
              </a:solidFill>
              <a:latin typeface="Arial Nova" panose="020B0504020202020204"/>
            </a:endParaRPr>
          </a:p>
          <a:p>
            <a:pPr marL="228600" indent="-228600" algn="l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1200" b="1" dirty="0" smtClean="0">
                <a:solidFill>
                  <a:srgbClr val="9933FF"/>
                </a:solidFill>
                <a:latin typeface="Arial Nova" panose="020B0504020202020204"/>
              </a:rPr>
              <a:t>ConM</a:t>
            </a:r>
            <a:r>
              <a:rPr lang="en-GB" sz="1200" dirty="0" smtClean="0"/>
              <a:t> SOSIP.v7  </a:t>
            </a:r>
            <a:r>
              <a:rPr lang="en-GB" sz="1200" dirty="0" smtClean="0">
                <a:sym typeface="Wingdings" panose="05000000000000000000" pitchFamily="2" charset="2"/>
              </a:rPr>
              <a:t> Talk of E. Reiss </a:t>
            </a:r>
            <a:endParaRPr lang="en-US" sz="1200" dirty="0"/>
          </a:p>
        </p:txBody>
      </p:sp>
      <p:pic>
        <p:nvPicPr>
          <p:cNvPr id="74" name="Picture 13" descr="diagram step 3.jpg">
            <a:extLst>
              <a:ext uri="{FF2B5EF4-FFF2-40B4-BE49-F238E27FC236}">
                <a16:creationId xmlns:a16="http://schemas.microsoft.com/office/drawing/2014/main" id="{CD4B39C4-DA09-4DC4-AC0F-B0AB087926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53"/>
          <a:stretch/>
        </p:blipFill>
        <p:spPr>
          <a:xfrm>
            <a:off x="9693776" y="1415872"/>
            <a:ext cx="931820" cy="1140961"/>
          </a:xfrm>
          <a:prstGeom prst="rect">
            <a:avLst/>
          </a:prstGeom>
        </p:spPr>
      </p:pic>
      <p:pic>
        <p:nvPicPr>
          <p:cNvPr id="75" name="Picture 11" descr="diagram step 1.jpg">
            <a:extLst>
              <a:ext uri="{FF2B5EF4-FFF2-40B4-BE49-F238E27FC236}">
                <a16:creationId xmlns:a16="http://schemas.microsoft.com/office/drawing/2014/main" id="{A6FE6FCB-C638-42F8-BE14-4E734EA788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36"/>
          <a:stretch/>
        </p:blipFill>
        <p:spPr>
          <a:xfrm>
            <a:off x="9695934" y="3540391"/>
            <a:ext cx="954364" cy="95215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578" y="4548323"/>
            <a:ext cx="5118622" cy="1431170"/>
          </a:xfrm>
          <a:prstGeom prst="rect">
            <a:avLst/>
          </a:prstGeom>
        </p:spPr>
      </p:pic>
      <p:sp>
        <p:nvSpPr>
          <p:cNvPr id="76" name="Tekstvak 75"/>
          <p:cNvSpPr txBox="1"/>
          <p:nvPr/>
        </p:nvSpPr>
        <p:spPr>
          <a:xfrm>
            <a:off x="6529892" y="2501747"/>
            <a:ext cx="482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400" dirty="0" smtClean="0">
                <a:latin typeface="Arial Nova" panose="020B0504020202020204"/>
              </a:rPr>
              <a:t>GT1.1 vaccinations effectively prime broadly neutralizing antibody precursor B cells in pre-clinical studies </a:t>
            </a:r>
            <a:r>
              <a:rPr lang="en-GB" sz="1200" dirty="0" smtClean="0">
                <a:latin typeface="Arial Nova" panose="020B0504020202020204"/>
              </a:rPr>
              <a:t>(data not published yet)</a:t>
            </a:r>
          </a:p>
        </p:txBody>
      </p:sp>
      <p:sp>
        <p:nvSpPr>
          <p:cNvPr id="6" name="Rechthoek 5"/>
          <p:cNvSpPr/>
          <p:nvPr/>
        </p:nvSpPr>
        <p:spPr>
          <a:xfrm>
            <a:off x="6376820" y="1276186"/>
            <a:ext cx="5521586" cy="215760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hthoek 76"/>
          <p:cNvSpPr/>
          <p:nvPr/>
        </p:nvSpPr>
        <p:spPr>
          <a:xfrm>
            <a:off x="642954" y="3567087"/>
            <a:ext cx="830172" cy="29881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60"/>
          <p:cNvSpPr txBox="1"/>
          <p:nvPr/>
        </p:nvSpPr>
        <p:spPr>
          <a:xfrm>
            <a:off x="10249904" y="5974122"/>
            <a:ext cx="2900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 smtClean="0">
                <a:latin typeface="Arial Nova" panose="020B0504020202020204"/>
              </a:rPr>
              <a:t>Sanders </a:t>
            </a:r>
            <a:r>
              <a:rPr lang="nl-NL" sz="900" i="1" dirty="0" smtClean="0">
                <a:latin typeface="Arial Nova" panose="020B0504020202020204"/>
              </a:rPr>
              <a:t>et al. </a:t>
            </a:r>
            <a:r>
              <a:rPr lang="nl-NL" sz="900" dirty="0" smtClean="0">
                <a:latin typeface="Arial Nova" panose="020B0504020202020204"/>
              </a:rPr>
              <a:t>2013</a:t>
            </a:r>
          </a:p>
        </p:txBody>
      </p:sp>
      <p:sp>
        <p:nvSpPr>
          <p:cNvPr id="79" name="TextBox 7">
            <a:extLst>
              <a:ext uri="{FF2B5EF4-FFF2-40B4-BE49-F238E27FC236}">
                <a16:creationId xmlns:a16="http://schemas.microsoft.com/office/drawing/2014/main" id="{4FCD6769-6C9C-43EC-B2F0-20AE6752D22C}"/>
              </a:ext>
            </a:extLst>
          </p:cNvPr>
          <p:cNvSpPr txBox="1"/>
          <p:nvPr/>
        </p:nvSpPr>
        <p:spPr>
          <a:xfrm>
            <a:off x="10718275" y="4047167"/>
            <a:ext cx="11801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err="1">
                <a:latin typeface="Arial Nova" panose="020B0504020202020204"/>
              </a:rPr>
              <a:t>Lyumkis</a:t>
            </a:r>
            <a:r>
              <a:rPr lang="en-GB" sz="900" dirty="0">
                <a:latin typeface="Arial Nova" panose="020B0504020202020204"/>
              </a:rPr>
              <a:t> </a:t>
            </a:r>
            <a:r>
              <a:rPr lang="en-GB" sz="900" i="1" dirty="0">
                <a:latin typeface="Arial Nova" panose="020B0504020202020204"/>
              </a:rPr>
              <a:t>et al.</a:t>
            </a:r>
            <a:r>
              <a:rPr lang="en-GB" sz="900" dirty="0">
                <a:latin typeface="Arial Nova" panose="020B0504020202020204"/>
              </a:rPr>
              <a:t> 2013</a:t>
            </a:r>
          </a:p>
          <a:p>
            <a:pPr algn="ctr"/>
            <a:r>
              <a:rPr lang="en-GB" sz="900" dirty="0">
                <a:latin typeface="Arial Nova" panose="020B0504020202020204"/>
              </a:rPr>
              <a:t>Sanders </a:t>
            </a:r>
            <a:r>
              <a:rPr lang="en-GB" sz="900" i="1" dirty="0">
                <a:latin typeface="Arial Nova" panose="020B0504020202020204"/>
              </a:rPr>
              <a:t>et al.</a:t>
            </a:r>
            <a:r>
              <a:rPr lang="en-GB" sz="900" dirty="0">
                <a:latin typeface="Arial Nova" panose="020B0504020202020204"/>
              </a:rPr>
              <a:t> 2013</a:t>
            </a:r>
          </a:p>
          <a:p>
            <a:pPr algn="ctr"/>
            <a:r>
              <a:rPr lang="en-GB" sz="900" dirty="0">
                <a:latin typeface="Arial Nova" panose="020B0504020202020204"/>
              </a:rPr>
              <a:t>Sanders </a:t>
            </a:r>
            <a:r>
              <a:rPr lang="en-GB" sz="900" i="1" dirty="0">
                <a:latin typeface="Arial Nova" panose="020B0504020202020204"/>
              </a:rPr>
              <a:t>et al.</a:t>
            </a:r>
            <a:r>
              <a:rPr lang="en-GB" sz="900" dirty="0">
                <a:latin typeface="Arial Nova" panose="020B0504020202020204"/>
              </a:rPr>
              <a:t> 2015</a:t>
            </a:r>
            <a:endParaRPr lang="en-NL" sz="900" dirty="0">
              <a:latin typeface="Arial Nova" panose="020B0504020202020204"/>
            </a:endParaRPr>
          </a:p>
        </p:txBody>
      </p:sp>
      <p:grpSp>
        <p:nvGrpSpPr>
          <p:cNvPr id="34" name="Group 62"/>
          <p:cNvGrpSpPr/>
          <p:nvPr/>
        </p:nvGrpSpPr>
        <p:grpSpPr>
          <a:xfrm>
            <a:off x="682775" y="1154262"/>
            <a:ext cx="3949100" cy="2329698"/>
            <a:chOff x="-908609" y="1509443"/>
            <a:chExt cx="6057417" cy="3139649"/>
          </a:xfrm>
        </p:grpSpPr>
        <p:pic>
          <p:nvPicPr>
            <p:cNvPr id="35" name="Picture 2" descr="Figure 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52" r="56733" b="2025"/>
            <a:stretch/>
          </p:blipFill>
          <p:spPr bwMode="auto">
            <a:xfrm rot="5400000">
              <a:off x="-475489" y="1109502"/>
              <a:ext cx="3106470" cy="397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51"/>
            <p:cNvSpPr txBox="1"/>
            <p:nvPr/>
          </p:nvSpPr>
          <p:spPr>
            <a:xfrm>
              <a:off x="20281" y="1509443"/>
              <a:ext cx="3140095" cy="35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Arial Nova" panose="020B0504020202020204"/>
                </a:rPr>
                <a:t>Antibody breath</a:t>
              </a:r>
              <a:endParaRPr lang="en-US" sz="1100" b="1" dirty="0">
                <a:latin typeface="Arial Nova" panose="020B0504020202020204"/>
              </a:endParaRPr>
            </a:p>
          </p:txBody>
        </p:sp>
        <p:sp>
          <p:nvSpPr>
            <p:cNvPr id="37" name="TextBox 54"/>
            <p:cNvSpPr txBox="1"/>
            <p:nvPr/>
          </p:nvSpPr>
          <p:spPr>
            <a:xfrm>
              <a:off x="3034742" y="2669614"/>
              <a:ext cx="2114066" cy="35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b="1" dirty="0" smtClean="0">
                  <a:latin typeface="Arial Nova" panose="020B0504020202020204"/>
                </a:rPr>
                <a:t>Ab lineage</a:t>
              </a:r>
              <a:endParaRPr lang="nl-NL" sz="1100" b="1" dirty="0">
                <a:latin typeface="Arial Nova" panose="020B0504020202020204"/>
              </a:endParaRPr>
            </a:p>
          </p:txBody>
        </p:sp>
        <p:sp>
          <p:nvSpPr>
            <p:cNvPr id="38" name="TextBox 55"/>
            <p:cNvSpPr txBox="1"/>
            <p:nvPr/>
          </p:nvSpPr>
          <p:spPr>
            <a:xfrm>
              <a:off x="3034742" y="3717931"/>
              <a:ext cx="1470857" cy="3525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b="1" dirty="0" smtClean="0">
                  <a:latin typeface="Arial Nova" panose="020B0504020202020204"/>
                </a:rPr>
                <a:t>Env variants</a:t>
              </a:r>
              <a:endParaRPr lang="nl-NL" sz="1100" b="1" dirty="0">
                <a:latin typeface="Arial Nova" panose="020B0504020202020204"/>
              </a:endParaRPr>
            </a:p>
          </p:txBody>
        </p:sp>
      </p:grpSp>
      <p:sp>
        <p:nvSpPr>
          <p:cNvPr id="57" name="Rechthoek 56"/>
          <p:cNvSpPr/>
          <p:nvPr/>
        </p:nvSpPr>
        <p:spPr>
          <a:xfrm>
            <a:off x="991553" y="2080704"/>
            <a:ext cx="131547" cy="308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54"/>
          <p:cNvSpPr txBox="1"/>
          <p:nvPr/>
        </p:nvSpPr>
        <p:spPr>
          <a:xfrm>
            <a:off x="585851" y="2105219"/>
            <a:ext cx="12485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 smtClean="0">
                <a:latin typeface="Arial Nova" panose="020B0504020202020204"/>
              </a:rPr>
              <a:t>Germline</a:t>
            </a:r>
            <a:endParaRPr lang="nl-NL" sz="800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789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/>
      <p:bldP spid="73" grpId="0"/>
      <p:bldP spid="76" grpId="0"/>
      <p:bldP spid="6" grpId="0" animBg="1"/>
      <p:bldP spid="77" grpId="0" animBg="1"/>
      <p:bldP spid="78" grpId="0"/>
      <p:bldP spid="7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8" y="535053"/>
            <a:ext cx="8067277" cy="2525768"/>
          </a:xfrm>
          <a:prstGeom prst="rect">
            <a:avLst/>
          </a:prstGeom>
        </p:spPr>
      </p:pic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83473" y="3296874"/>
            <a:ext cx="6672316" cy="2925876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The IAVI-C101 trial is a multicenter, double-blinded, placebo-controlled (1:5), dose-escalating phase I trial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200" dirty="0" smtClean="0"/>
              <a:t>Amsterdam UMC (dr. de Bree), George Washington University (dr. Diemert), Rockefeller University (dr. Caskey, PI)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N=47 HIV-negative adults in general good health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200" dirty="0"/>
              <a:t>Dose groups have comparable baseline characteristics </a:t>
            </a:r>
            <a:endParaRPr lang="en-US" sz="12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Reactogenicities collected 15-days post vaccinations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200" dirty="0" smtClean="0"/>
              <a:t>Safety follow-up till 1.5 years after first vaccination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200" dirty="0" smtClean="0"/>
              <a:t>Safety data is blinded still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Immunogenicity: serum, PMBCs (incl. leukapheresis), FNAs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200" dirty="0" smtClean="0"/>
              <a:t>Immunogenicity till 48 weeks after first vaccination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400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8EAE59B-3DB9-0626-2BD3-6D19EBD88492}"/>
              </a:ext>
            </a:extLst>
          </p:cNvPr>
          <p:cNvSpPr txBox="1"/>
          <p:nvPr/>
        </p:nvSpPr>
        <p:spPr>
          <a:xfrm>
            <a:off x="8371505" y="667010"/>
            <a:ext cx="25939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 Nova" panose="020B0504020202020204" pitchFamily="34" charset="0"/>
              </a:rPr>
              <a:t>Low dose	30 </a:t>
            </a:r>
            <a:r>
              <a:rPr lang="en-GB" sz="1200" dirty="0">
                <a:latin typeface="Arial Nova" panose="020B0504020202020204" pitchFamily="34" charset="0"/>
              </a:rPr>
              <a:t>µg GT1.1+AS01b</a:t>
            </a:r>
          </a:p>
          <a:p>
            <a:r>
              <a:rPr lang="en-GB" sz="1200" dirty="0" smtClean="0">
                <a:latin typeface="Arial Nova" panose="020B0504020202020204" pitchFamily="34" charset="0"/>
              </a:rPr>
              <a:t>High dose	300 </a:t>
            </a:r>
            <a:r>
              <a:rPr lang="en-GB" sz="1200" dirty="0">
                <a:latin typeface="Arial Nova" panose="020B0504020202020204" pitchFamily="34" charset="0"/>
              </a:rPr>
              <a:t>µg </a:t>
            </a:r>
            <a:r>
              <a:rPr lang="en-GB" sz="1200" dirty="0" smtClean="0">
                <a:latin typeface="Arial Nova" panose="020B0504020202020204" pitchFamily="34" charset="0"/>
              </a:rPr>
              <a:t>GT1.1+AS01b</a:t>
            </a:r>
          </a:p>
          <a:p>
            <a:r>
              <a:rPr lang="en-GB" sz="1200" dirty="0" smtClean="0">
                <a:latin typeface="Arial Nova" panose="020B0504020202020204" pitchFamily="34" charset="0"/>
              </a:rPr>
              <a:t>Placebo	</a:t>
            </a:r>
            <a:r>
              <a:rPr lang="en-GB" sz="1200" dirty="0" err="1" smtClean="0">
                <a:latin typeface="Arial Nova" panose="020B0504020202020204" pitchFamily="34" charset="0"/>
              </a:rPr>
              <a:t>TrisNaCl</a:t>
            </a:r>
            <a:r>
              <a:rPr lang="en-GB" sz="1200" dirty="0" smtClean="0">
                <a:latin typeface="Arial Nova" panose="020B0504020202020204" pitchFamily="34" charset="0"/>
              </a:rPr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5" y="6124240"/>
            <a:ext cx="2544026" cy="72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2300" y="6124240"/>
            <a:ext cx="1774600" cy="722156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76130"/>
              </p:ext>
            </p:extLst>
          </p:nvPr>
        </p:nvGraphicFramePr>
        <p:xfrm>
          <a:off x="6754399" y="3744775"/>
          <a:ext cx="5136665" cy="2240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381">
                  <a:extLst>
                    <a:ext uri="{9D8B030D-6E8A-4147-A177-3AD203B41FA5}">
                      <a16:colId xmlns:a16="http://schemas.microsoft.com/office/drawing/2014/main" val="629429885"/>
                    </a:ext>
                  </a:extLst>
                </a:gridCol>
                <a:gridCol w="1280428">
                  <a:extLst>
                    <a:ext uri="{9D8B030D-6E8A-4147-A177-3AD203B41FA5}">
                      <a16:colId xmlns:a16="http://schemas.microsoft.com/office/drawing/2014/main" val="421146232"/>
                    </a:ext>
                  </a:extLst>
                </a:gridCol>
                <a:gridCol w="1280428">
                  <a:extLst>
                    <a:ext uri="{9D8B030D-6E8A-4147-A177-3AD203B41FA5}">
                      <a16:colId xmlns:a16="http://schemas.microsoft.com/office/drawing/2014/main" val="3227900248"/>
                    </a:ext>
                  </a:extLst>
                </a:gridCol>
                <a:gridCol w="1280428">
                  <a:extLst>
                    <a:ext uri="{9D8B030D-6E8A-4147-A177-3AD203B41FA5}">
                      <a16:colId xmlns:a16="http://schemas.microsoft.com/office/drawing/2014/main" val="2990707811"/>
                    </a:ext>
                  </a:extLst>
                </a:gridCol>
              </a:tblGrid>
              <a:tr h="379675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Low-dose</a:t>
                      </a:r>
                    </a:p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(n=24)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High-dose</a:t>
                      </a:r>
                      <a:endParaRPr lang="en-GB" sz="1100" baseline="0" dirty="0" smtClean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  <a:p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(n=23)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Overall</a:t>
                      </a:r>
                    </a:p>
                    <a:p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(n=47)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615107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 Nova" panose="020B0504020202020204"/>
                        </a:rPr>
                        <a:t>Sex at birth,</a:t>
                      </a:r>
                      <a:r>
                        <a:rPr lang="en-GB" sz="1100" b="1" baseline="0" dirty="0" smtClean="0">
                          <a:latin typeface="Arial Nova" panose="020B0504020202020204"/>
                        </a:rPr>
                        <a:t> n (%)</a:t>
                      </a:r>
                      <a:endParaRPr lang="en-GB" sz="1100" b="1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6702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Female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11 (46%)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10 (44%)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21 (45%)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03510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Male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13 (54%)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13 (57%)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26 (55%)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6741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 Nova" panose="020B0504020202020204"/>
                        </a:rPr>
                        <a:t>Age,  years</a:t>
                      </a:r>
                      <a:endParaRPr lang="en-GB" sz="1100" b="1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697063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Mean, (range)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31 (20-47)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29 (19-43)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30 (19-47)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7441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latin typeface="Arial Nova" panose="020B0504020202020204"/>
                        </a:rPr>
                        <a:t>BMI,  kg/m</a:t>
                      </a:r>
                      <a:r>
                        <a:rPr lang="en-GB" sz="1100" b="1" baseline="30000" dirty="0" smtClean="0">
                          <a:latin typeface="Arial Nova" panose="020B0504020202020204"/>
                        </a:rPr>
                        <a:t>2</a:t>
                      </a:r>
                      <a:endParaRPr lang="en-GB" sz="1100" b="1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040292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Mean, (range)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25.3, (18.1-34.9)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26.2 (19.1-33.6)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25.7 (18.1-34.9)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86978"/>
                  </a:ext>
                </a:extLst>
              </a:tr>
            </a:tbl>
          </a:graphicData>
        </a:graphic>
      </p:graphicFrame>
      <p:sp>
        <p:nvSpPr>
          <p:cNvPr id="17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17425" y="-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Background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721587" y="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 Nova" panose="020B0504020202020204" pitchFamily="34" charset="0"/>
              </a:rPr>
              <a:t>Trial design &amp; baseline characteristics 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4967286" y="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Safety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412234" y="-1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binding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8351841" y="0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neutralization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0753114" y="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Conclusion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172200" y="1648650"/>
            <a:ext cx="5851634" cy="4714853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GB" sz="14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/>
              <a:t>No serious adverse events (SAEs) associated with the GT1.1 vaccinations were reported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/>
              <a:t>Most commonly reported AEs were solicited </a:t>
            </a:r>
            <a:r>
              <a:rPr lang="en-GB" sz="1400" dirty="0"/>
              <a:t>AEs</a:t>
            </a:r>
            <a:r>
              <a:rPr lang="en-GB" sz="1400" dirty="0" smtClean="0"/>
              <a:t>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/>
              <a:t>The frequency of local AEs where comparable between vaccinations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400" dirty="0"/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400" dirty="0"/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GB" sz="1400" dirty="0" smtClean="0"/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/>
              <a:t>Mainly grade 1 and 2 AEs were reported that were self-limiting within a few days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/>
              <a:t>Grade 3 AEs were reported after the second and third vaccination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/>
              <a:t>No </a:t>
            </a:r>
            <a:r>
              <a:rPr lang="en-GB" sz="1400" dirty="0"/>
              <a:t>major differences in the frequency or severity of AEs between dose groups</a:t>
            </a:r>
            <a:r>
              <a:rPr lang="en-GB" sz="1000" dirty="0"/>
              <a:t> (not shown </a:t>
            </a:r>
            <a:r>
              <a:rPr lang="en-GB" sz="1000" dirty="0" smtClean="0"/>
              <a:t>here)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GB" sz="1400" dirty="0" smtClean="0"/>
              <a:t>Higher frequency of systemic grade 3 AEs were reported after mRNA-1273 vaccination compared to GT1.1 vaccine </a:t>
            </a:r>
            <a:r>
              <a:rPr lang="en-GB" sz="1000" dirty="0" smtClean="0"/>
              <a:t>(Baden </a:t>
            </a:r>
            <a:r>
              <a:rPr lang="en-GB" sz="1000" i="1" dirty="0" smtClean="0"/>
              <a:t>et al. </a:t>
            </a:r>
            <a:r>
              <a:rPr lang="en-GB" sz="1000" dirty="0" smtClean="0"/>
              <a:t>2021)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264327"/>
              </p:ext>
            </p:extLst>
          </p:nvPr>
        </p:nvGraphicFramePr>
        <p:xfrm>
          <a:off x="617394" y="1648650"/>
          <a:ext cx="5326175" cy="2086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7061">
                  <a:extLst>
                    <a:ext uri="{9D8B030D-6E8A-4147-A177-3AD203B41FA5}">
                      <a16:colId xmlns:a16="http://schemas.microsoft.com/office/drawing/2014/main" val="62942988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990707811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372521890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104960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Vaccination #1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Vaccination #2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Vaccination #3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615107"/>
                  </a:ext>
                </a:extLst>
              </a:tr>
              <a:tr h="143695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Local AEs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6702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100" dirty="0" smtClean="0">
                          <a:latin typeface="Arial Nova" panose="020B0504020202020204"/>
                        </a:rPr>
                        <a:t>Site pain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61%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73%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03510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GB" sz="1100" dirty="0" smtClean="0">
                          <a:latin typeface="Arial Nova" panose="020B0504020202020204"/>
                        </a:rPr>
                        <a:t>Site tenderness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76%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75%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6741"/>
                  </a:ext>
                </a:extLst>
              </a:tr>
              <a:tr h="27274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Systemic AEs</a:t>
                      </a:r>
                      <a:r>
                        <a:rPr lang="en-GB" sz="1100" baseline="0" dirty="0" smtClean="0">
                          <a:latin typeface="Arial Nova" panose="020B0504020202020204"/>
                        </a:rPr>
                        <a:t> 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53494"/>
                  </a:ext>
                </a:extLst>
              </a:tr>
              <a:tr h="257475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GB" sz="1100" dirty="0" smtClean="0">
                          <a:latin typeface="Arial Nova" panose="020B0504020202020204"/>
                        </a:rPr>
                        <a:t>Malaise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61%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50%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15124"/>
                  </a:ext>
                </a:extLst>
              </a:tr>
              <a:tr h="18929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GB" sz="1100" dirty="0" smtClean="0">
                          <a:latin typeface="Arial Nova" panose="020B0504020202020204"/>
                        </a:rPr>
                        <a:t>Myalgia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52%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55%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735925"/>
                  </a:ext>
                </a:extLst>
              </a:tr>
              <a:tr h="210318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3"/>
                      </a:pPr>
                      <a:r>
                        <a:rPr lang="en-GB" sz="1100" dirty="0" smtClean="0">
                          <a:latin typeface="Arial Nova" panose="020B0504020202020204"/>
                        </a:rPr>
                        <a:t>Headache 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50%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43%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9826"/>
                  </a:ext>
                </a:extLst>
              </a:tr>
            </a:tbl>
          </a:graphicData>
        </a:graphic>
      </p:graphicFrame>
      <p:graphicFrame>
        <p:nvGraphicFramePr>
          <p:cNvPr id="14" name="Tabe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74293"/>
              </p:ext>
            </p:extLst>
          </p:nvPr>
        </p:nvGraphicFramePr>
        <p:xfrm>
          <a:off x="617424" y="4010585"/>
          <a:ext cx="5326175" cy="23597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1369">
                  <a:extLst>
                    <a:ext uri="{9D8B030D-6E8A-4147-A177-3AD203B41FA5}">
                      <a16:colId xmlns:a16="http://schemas.microsoft.com/office/drawing/2014/main" val="629429885"/>
                    </a:ext>
                  </a:extLst>
                </a:gridCol>
                <a:gridCol w="1281862">
                  <a:extLst>
                    <a:ext uri="{9D8B030D-6E8A-4147-A177-3AD203B41FA5}">
                      <a16:colId xmlns:a16="http://schemas.microsoft.com/office/drawing/2014/main" val="421146232"/>
                    </a:ext>
                  </a:extLst>
                </a:gridCol>
                <a:gridCol w="1359889">
                  <a:extLst>
                    <a:ext uri="{9D8B030D-6E8A-4147-A177-3AD203B41FA5}">
                      <a16:colId xmlns:a16="http://schemas.microsoft.com/office/drawing/2014/main" val="3227900248"/>
                    </a:ext>
                  </a:extLst>
                </a:gridCol>
                <a:gridCol w="1143055">
                  <a:extLst>
                    <a:ext uri="{9D8B030D-6E8A-4147-A177-3AD203B41FA5}">
                      <a16:colId xmlns:a16="http://schemas.microsoft.com/office/drawing/2014/main" val="2990707811"/>
                    </a:ext>
                  </a:extLst>
                </a:gridCol>
              </a:tblGrid>
              <a:tr h="236288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Vaccination #1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Vaccination #2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Arial Nova" panose="020B0504020202020204"/>
                        </a:rPr>
                        <a:t>Vaccination #3</a:t>
                      </a:r>
                      <a:endParaRPr lang="en-GB" sz="1100" dirty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615107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Local</a:t>
                      </a:r>
                      <a:r>
                        <a:rPr lang="en-GB" sz="1100" baseline="0" dirty="0" smtClean="0">
                          <a:latin typeface="Arial Nova" panose="020B0504020202020204"/>
                        </a:rPr>
                        <a:t> AEs (%)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286702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pPr algn="l"/>
                      <a:r>
                        <a:rPr lang="en-GB" sz="1100" dirty="0" smtClean="0">
                          <a:latin typeface="Arial Nova" panose="020B0504020202020204"/>
                        </a:rPr>
                        <a:t>Grade 1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69%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 Nova" panose="020B0504020202020204"/>
                        </a:rPr>
                        <a:t>48%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 Nova" panose="020B0504020202020204"/>
                        </a:rPr>
                        <a:t>61%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03510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Grade 2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31%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 Nova" panose="020B0504020202020204"/>
                        </a:rPr>
                        <a:t>49%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 Nova" panose="020B0504020202020204"/>
                        </a:rPr>
                        <a:t>38%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21088"/>
                  </a:ext>
                </a:extLst>
              </a:tr>
              <a:tr h="287095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Grade 3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ova" panose="020B0504020202020204"/>
                        </a:rPr>
                        <a:t>0%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ova" panose="020B0504020202020204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 Nova" panose="020B0504020202020204"/>
                        </a:rPr>
                        <a:t>3%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Arial Nova" panose="020B0504020202020204"/>
                        </a:rPr>
                        <a:t>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46741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Systemic AEs</a:t>
                      </a:r>
                      <a:r>
                        <a:rPr lang="en-GB" sz="1100" baseline="0" dirty="0" smtClean="0">
                          <a:latin typeface="Arial Nova" panose="020B0504020202020204"/>
                        </a:rPr>
                        <a:t>  (%)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53494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Grade 1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71%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55%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55%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15124"/>
                  </a:ext>
                </a:extLst>
              </a:tr>
              <a:tr h="232023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Grade 2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29%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39%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40%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1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Arial Nova" panose="020B0504020202020204"/>
                        </a:rPr>
                        <a:t>Grade 3</a:t>
                      </a:r>
                      <a:endParaRPr lang="en-GB" sz="1100" dirty="0">
                        <a:latin typeface="Arial Nova" panose="020B050402020202020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0%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6%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kern="1200" dirty="0" smtClean="0">
                          <a:solidFill>
                            <a:schemeClr val="dk1"/>
                          </a:solidFill>
                          <a:latin typeface="Arial Nova" panose="020B0504020202020204"/>
                          <a:ea typeface="+mn-ea"/>
                          <a:cs typeface="+mn-cs"/>
                        </a:rPr>
                        <a:t>5%</a:t>
                      </a:r>
                      <a:endParaRPr lang="en-GB" sz="1100" kern="1200" dirty="0">
                        <a:solidFill>
                          <a:schemeClr val="dk1"/>
                        </a:solidFill>
                        <a:latin typeface="Arial Nova" panose="020B05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49826"/>
                  </a:ext>
                </a:extLst>
              </a:tr>
            </a:tbl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The GT1.1 vaccine is well-tolerated and has an acceptable safety profile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17425" y="-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Background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721587" y="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Trial design &amp; baseline characteristics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4967286" y="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 Nova" panose="020B0504020202020204" pitchFamily="34" charset="0"/>
              </a:rPr>
              <a:t>Safety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412234" y="-1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binding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8351841" y="0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neutralization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0753114" y="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Conclusion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0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jdelijke aanduiding voor inhoud 1"/>
          <p:cNvSpPr txBox="1">
            <a:spLocks/>
          </p:cNvSpPr>
          <p:nvPr/>
        </p:nvSpPr>
        <p:spPr>
          <a:xfrm>
            <a:off x="6392448" y="4984403"/>
            <a:ext cx="5400000" cy="134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High dose recipients showed a higher response rate after second vaccination (W10) compared to low dose recipients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No statistical significant differences in GT1.1-specific neutralization was found between dose groups after three vaccinations (W26)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400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0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GT1.1 induces antigen-specific binding and neutralizing antibodies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17425" y="-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Background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721587" y="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Trial design &amp; baseline characteristics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4967286" y="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Safety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0BDB6114-7F34-8C81-8F7E-286D22907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969" b="51085"/>
          <a:stretch/>
        </p:blipFill>
        <p:spPr>
          <a:xfrm>
            <a:off x="6412234" y="1497490"/>
            <a:ext cx="2503693" cy="3290965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412234" y="-1"/>
            <a:ext cx="2383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latin typeface="Arial Nova" panose="020B0504020202020204" pitchFamily="34" charset="0"/>
              </a:rPr>
              <a:t>Serum binding an neutralization 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9144526" y="-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CD4bs-specific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0753114" y="-1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Conclusion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42" y="1131640"/>
            <a:ext cx="2163254" cy="343980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0BDB6114-7F34-8C81-8F7E-286D22907D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88" r="52509"/>
          <a:stretch/>
        </p:blipFill>
        <p:spPr>
          <a:xfrm>
            <a:off x="8954067" y="1492926"/>
            <a:ext cx="2530859" cy="3295529"/>
          </a:xfrm>
          <a:prstGeom prst="rect">
            <a:avLst/>
          </a:prstGeom>
        </p:spPr>
      </p:pic>
      <p:sp>
        <p:nvSpPr>
          <p:cNvPr id="25" name="Tijdelijke aanduiding voor inhoud 1"/>
          <p:cNvSpPr txBox="1">
            <a:spLocks/>
          </p:cNvSpPr>
          <p:nvPr/>
        </p:nvSpPr>
        <p:spPr>
          <a:xfrm>
            <a:off x="695719" y="4984403"/>
            <a:ext cx="5400000" cy="1668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All vaccine recipients developed detectable GT1.1-binding antibodies after two vaccinations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200" dirty="0" smtClean="0"/>
              <a:t>High dose group recipients had statistically significant more GT1.1-binding antibodies after two vaccinations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No differences in GT1.1-binding levels were found at W24 or W26 between dose groups 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Longevity data at 1 year after vaccination (W48) will follow</a:t>
            </a:r>
          </a:p>
          <a:p>
            <a:pPr lvl="2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35" y="1635636"/>
            <a:ext cx="5919399" cy="30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News &amp; press releases | Stichting hiv moni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233" y="6222750"/>
            <a:ext cx="1110719" cy="31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73FFDB4-2175-533B-375F-7709F8FD125E}"/>
              </a:ext>
            </a:extLst>
          </p:cNvPr>
          <p:cNvSpPr txBox="1">
            <a:spLocks/>
          </p:cNvSpPr>
          <p:nvPr/>
        </p:nvSpPr>
        <p:spPr>
          <a:xfrm>
            <a:off x="838200" y="614532"/>
            <a:ext cx="10515600" cy="636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GT1.1 induces CD4 binding site-directed antibodies in humans</a:t>
            </a:r>
            <a:endParaRPr lang="en-US" dirty="0"/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17425" y="-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Background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721587" y="0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Trial design &amp; baseline characteristics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4967286" y="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Safety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6412234" y="-1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binding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8351841" y="0"/>
            <a:ext cx="1635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Serum neutralization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F4F6ECB9-6239-F1E4-56A8-FC99389FA3D6}"/>
              </a:ext>
            </a:extLst>
          </p:cNvPr>
          <p:cNvSpPr txBox="1"/>
          <p:nvPr/>
        </p:nvSpPr>
        <p:spPr>
          <a:xfrm>
            <a:off x="10753114" y="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Conclusion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  <p:grpSp>
        <p:nvGrpSpPr>
          <p:cNvPr id="25" name="Group 59">
            <a:extLst>
              <a:ext uri="{FF2B5EF4-FFF2-40B4-BE49-F238E27FC236}">
                <a16:creationId xmlns:a16="http://schemas.microsoft.com/office/drawing/2014/main" id="{FEBA8704-DBBF-E6CD-34B3-993704F02519}"/>
              </a:ext>
            </a:extLst>
          </p:cNvPr>
          <p:cNvGrpSpPr/>
          <p:nvPr/>
        </p:nvGrpSpPr>
        <p:grpSpPr>
          <a:xfrm>
            <a:off x="7456581" y="1143976"/>
            <a:ext cx="3296533" cy="5425565"/>
            <a:chOff x="-2613787" y="1533646"/>
            <a:chExt cx="2826816" cy="4612509"/>
          </a:xfrm>
        </p:grpSpPr>
        <p:pic>
          <p:nvPicPr>
            <p:cNvPr id="26" name="Picture 48">
              <a:extLst>
                <a:ext uri="{FF2B5EF4-FFF2-40B4-BE49-F238E27FC236}">
                  <a16:creationId xmlns:a16="http://schemas.microsoft.com/office/drawing/2014/main" id="{42CD5323-BC7C-5509-D363-3F6D5A8EA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-2211156" y="4065509"/>
              <a:ext cx="1554457" cy="1910916"/>
            </a:xfrm>
            <a:prstGeom prst="rect">
              <a:avLst/>
            </a:prstGeom>
          </p:spPr>
        </p:pic>
        <p:pic>
          <p:nvPicPr>
            <p:cNvPr id="27" name="Picture 49">
              <a:extLst>
                <a:ext uri="{FF2B5EF4-FFF2-40B4-BE49-F238E27FC236}">
                  <a16:creationId xmlns:a16="http://schemas.microsoft.com/office/drawing/2014/main" id="{6E534DDE-A9BF-6A17-7099-AE8EA6E33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-2211156" y="1864063"/>
              <a:ext cx="1554457" cy="1933592"/>
            </a:xfrm>
            <a:prstGeom prst="rect">
              <a:avLst/>
            </a:prstGeom>
          </p:spPr>
        </p:pic>
        <p:sp>
          <p:nvSpPr>
            <p:cNvPr id="28" name="TextBox 50">
              <a:extLst>
                <a:ext uri="{FF2B5EF4-FFF2-40B4-BE49-F238E27FC236}">
                  <a16:creationId xmlns:a16="http://schemas.microsoft.com/office/drawing/2014/main" id="{75EBEAC1-E50C-9EE4-C7E2-17D73AD99CE6}"/>
                </a:ext>
              </a:extLst>
            </p:cNvPr>
            <p:cNvSpPr txBox="1"/>
            <p:nvPr/>
          </p:nvSpPr>
          <p:spPr>
            <a:xfrm>
              <a:off x="-1706162" y="1591637"/>
              <a:ext cx="1417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Arial" panose="020B0604020202020204" pitchFamily="34" charset="0"/>
                  <a:cs typeface="Arial" panose="020B0604020202020204" pitchFamily="34" charset="0"/>
                </a:rPr>
                <a:t>SR47-59</a:t>
              </a:r>
            </a:p>
          </p:txBody>
        </p: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id="{53BD253C-0ECA-ED69-3E73-98D362FBA193}"/>
                </a:ext>
              </a:extLst>
            </p:cNvPr>
            <p:cNvSpPr txBox="1"/>
            <p:nvPr/>
          </p:nvSpPr>
          <p:spPr>
            <a:xfrm>
              <a:off x="-2579528" y="2445092"/>
              <a:ext cx="4490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Top</a:t>
              </a:r>
            </a:p>
          </p:txBody>
        </p:sp>
        <p:sp>
          <p:nvSpPr>
            <p:cNvPr id="30" name="TextBox 52">
              <a:extLst>
                <a:ext uri="{FF2B5EF4-FFF2-40B4-BE49-F238E27FC236}">
                  <a16:creationId xmlns:a16="http://schemas.microsoft.com/office/drawing/2014/main" id="{13720184-5F8C-A454-7297-F382FE24EB86}"/>
                </a:ext>
              </a:extLst>
            </p:cNvPr>
            <p:cNvSpPr txBox="1"/>
            <p:nvPr/>
          </p:nvSpPr>
          <p:spPr>
            <a:xfrm>
              <a:off x="-2579528" y="5253027"/>
              <a:ext cx="522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Side</a:t>
              </a:r>
            </a:p>
          </p:txBody>
        </p:sp>
        <p:sp>
          <p:nvSpPr>
            <p:cNvPr id="31" name="TextBox 53">
              <a:extLst>
                <a:ext uri="{FF2B5EF4-FFF2-40B4-BE49-F238E27FC236}">
                  <a16:creationId xmlns:a16="http://schemas.microsoft.com/office/drawing/2014/main" id="{297BA112-B6E1-7DE5-1841-1C8ED7B52808}"/>
                </a:ext>
              </a:extLst>
            </p:cNvPr>
            <p:cNvSpPr txBox="1"/>
            <p:nvPr/>
          </p:nvSpPr>
          <p:spPr>
            <a:xfrm>
              <a:off x="-2495226" y="3299635"/>
              <a:ext cx="7295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CD4bs</a:t>
              </a:r>
            </a:p>
          </p:txBody>
        </p:sp>
        <p:sp>
          <p:nvSpPr>
            <p:cNvPr id="32" name="TextBox 54">
              <a:extLst>
                <a:ext uri="{FF2B5EF4-FFF2-40B4-BE49-F238E27FC236}">
                  <a16:creationId xmlns:a16="http://schemas.microsoft.com/office/drawing/2014/main" id="{560CFBF0-F747-D6B2-CE46-AF73EA595315}"/>
                </a:ext>
              </a:extLst>
            </p:cNvPr>
            <p:cNvSpPr txBox="1"/>
            <p:nvPr/>
          </p:nvSpPr>
          <p:spPr>
            <a:xfrm>
              <a:off x="-2338866" y="3992595"/>
              <a:ext cx="7295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CD4bs</a:t>
              </a:r>
            </a:p>
          </p:txBody>
        </p:sp>
        <p:sp>
          <p:nvSpPr>
            <p:cNvPr id="33" name="TextBox 55">
              <a:extLst>
                <a:ext uri="{FF2B5EF4-FFF2-40B4-BE49-F238E27FC236}">
                  <a16:creationId xmlns:a16="http://schemas.microsoft.com/office/drawing/2014/main" id="{0E2C55F2-8642-D3A9-45CF-CD70917ECB31}"/>
                </a:ext>
              </a:extLst>
            </p:cNvPr>
            <p:cNvSpPr txBox="1"/>
            <p:nvPr/>
          </p:nvSpPr>
          <p:spPr>
            <a:xfrm>
              <a:off x="-1386226" y="3635661"/>
              <a:ext cx="10135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gp120-GH</a:t>
              </a:r>
            </a:p>
          </p:txBody>
        </p: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A45FA447-CEEB-6ACD-1A57-CB54B0A328AC}"/>
                </a:ext>
              </a:extLst>
            </p:cNvPr>
            <p:cNvSpPr txBox="1"/>
            <p:nvPr/>
          </p:nvSpPr>
          <p:spPr>
            <a:xfrm>
              <a:off x="-800568" y="5191354"/>
              <a:ext cx="10135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gp120-GH</a:t>
              </a:r>
            </a:p>
          </p:txBody>
        </p:sp>
        <p:sp>
          <p:nvSpPr>
            <p:cNvPr id="35" name="TextBox 57">
              <a:extLst>
                <a:ext uri="{FF2B5EF4-FFF2-40B4-BE49-F238E27FC236}">
                  <a16:creationId xmlns:a16="http://schemas.microsoft.com/office/drawing/2014/main" id="{12541ED9-6F3B-ACF4-F6D3-AA6837A38F13}"/>
                </a:ext>
              </a:extLst>
            </p:cNvPr>
            <p:cNvSpPr txBox="1"/>
            <p:nvPr/>
          </p:nvSpPr>
          <p:spPr>
            <a:xfrm>
              <a:off x="-2108416" y="5582352"/>
              <a:ext cx="10135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gp41-base</a:t>
              </a:r>
            </a:p>
          </p:txBody>
        </p:sp>
        <p:sp>
          <p:nvSpPr>
            <p:cNvPr id="36" name="Rectangle 58">
              <a:extLst>
                <a:ext uri="{FF2B5EF4-FFF2-40B4-BE49-F238E27FC236}">
                  <a16:creationId xmlns:a16="http://schemas.microsoft.com/office/drawing/2014/main" id="{C12379F1-4748-F8A0-A977-B67698BF006F}"/>
                </a:ext>
              </a:extLst>
            </p:cNvPr>
            <p:cNvSpPr/>
            <p:nvPr/>
          </p:nvSpPr>
          <p:spPr>
            <a:xfrm>
              <a:off x="-2613787" y="1533646"/>
              <a:ext cx="2534432" cy="461250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45">
            <a:extLst>
              <a:ext uri="{FF2B5EF4-FFF2-40B4-BE49-F238E27FC236}">
                <a16:creationId xmlns:a16="http://schemas.microsoft.com/office/drawing/2014/main" id="{10ED0D15-8BFE-598F-A9FD-2BA42C710E33}"/>
              </a:ext>
            </a:extLst>
          </p:cNvPr>
          <p:cNvSpPr txBox="1"/>
          <p:nvPr/>
        </p:nvSpPr>
        <p:spPr>
          <a:xfrm>
            <a:off x="5069276" y="6605048"/>
            <a:ext cx="5905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"/>
                <a:cs typeface="Arial" panose="020B0604020202020204" pitchFamily="34" charset="0"/>
              </a:rPr>
              <a:t>Grace Gibson, Wilma Lee, Ryan Lin, Andy Tran, Gabriel </a:t>
            </a:r>
            <a:r>
              <a:rPr lang="en-US" sz="1200" dirty="0" err="1">
                <a:latin typeface=""/>
                <a:cs typeface="Arial" panose="020B0604020202020204" pitchFamily="34" charset="0"/>
              </a:rPr>
              <a:t>Ozorowski</a:t>
            </a:r>
            <a:r>
              <a:rPr lang="en-US" sz="1200" dirty="0">
                <a:latin typeface=""/>
                <a:cs typeface="Arial" panose="020B0604020202020204" pitchFamily="34" charset="0"/>
              </a:rPr>
              <a:t>, Andrew Ward</a:t>
            </a:r>
          </a:p>
        </p:txBody>
      </p:sp>
      <p:pic>
        <p:nvPicPr>
          <p:cNvPr id="1026" name="Picture 2" descr="cd4bs4karlij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3" y="2138211"/>
            <a:ext cx="6295522" cy="273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jdelijke aanduiding voor inhoud 1"/>
          <p:cNvSpPr txBox="1">
            <a:spLocks/>
          </p:cNvSpPr>
          <p:nvPr/>
        </p:nvSpPr>
        <p:spPr>
          <a:xfrm>
            <a:off x="145031" y="5090505"/>
            <a:ext cx="6970582" cy="13487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u="none" kern="120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Using a CD4 binding site knock-out (KO) protein, we found an increased ratio GT1.1/GT1.1 epitope KO, indicating a CD4 binding site-directed response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Ratio &gt;3 indicates a strong CD4 binding site-directed response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400" dirty="0" smtClean="0"/>
              <a:t>At W26 of high dose group we found </a:t>
            </a:r>
            <a:r>
              <a:rPr lang="en-US" sz="1400" b="1" dirty="0" smtClean="0">
                <a:solidFill>
                  <a:srgbClr val="0033CC"/>
                </a:solidFill>
              </a:rPr>
              <a:t>CD4 binding site-directed antibodies </a:t>
            </a:r>
            <a:r>
              <a:rPr lang="en-US" sz="1400" dirty="0" smtClean="0"/>
              <a:t>using EMPEM </a:t>
            </a:r>
            <a:endParaRPr lang="en-US" sz="1000" dirty="0"/>
          </a:p>
        </p:txBody>
      </p:sp>
      <p:sp>
        <p:nvSpPr>
          <p:cNvPr id="2" name="Rechthoek 1"/>
          <p:cNvSpPr/>
          <p:nvPr/>
        </p:nvSpPr>
        <p:spPr>
          <a:xfrm>
            <a:off x="8445592" y="1251119"/>
            <a:ext cx="782356" cy="281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8467364" y="125111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 Nova" panose="020B0504020202020204"/>
              </a:rPr>
              <a:t>Env trimer</a:t>
            </a:r>
            <a:endParaRPr lang="en-GB" sz="1400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717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7562-039E-C993-935C-2D476984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53305"/>
            <a:ext cx="8870728" cy="636587"/>
          </a:xfrm>
        </p:spPr>
        <p:txBody>
          <a:bodyPr/>
          <a:lstStyle/>
          <a:p>
            <a:r>
              <a:rPr lang="en-US" sz="2000" dirty="0" smtClean="0"/>
              <a:t>Conclusion </a:t>
            </a:r>
            <a:endParaRPr lang="en-US" sz="2000" u="sng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E35B-ACE9-7A1A-8A16-9FCBA40ADB50}"/>
              </a:ext>
            </a:extLst>
          </p:cNvPr>
          <p:cNvSpPr txBox="1"/>
          <p:nvPr/>
        </p:nvSpPr>
        <p:spPr>
          <a:xfrm>
            <a:off x="624598" y="1303398"/>
            <a:ext cx="82566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 Nova" panose="020B0504020202020204" pitchFamily="34" charset="0"/>
              </a:rPr>
              <a:t>BG505 </a:t>
            </a:r>
            <a:r>
              <a:rPr lang="en-US" sz="1600" dirty="0">
                <a:latin typeface="Arial Nova" panose="020B0504020202020204" pitchFamily="34" charset="0"/>
              </a:rPr>
              <a:t>SOSIP.GT1.1 gp140, adjuvanted with AS10b, has an acceptable safety profile and is </a:t>
            </a:r>
            <a:r>
              <a:rPr lang="en-US" sz="1600" dirty="0" smtClean="0">
                <a:latin typeface="Arial Nova" panose="020B0504020202020204" pitchFamily="34" charset="0"/>
              </a:rPr>
              <a:t>well-tolerated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latin typeface="Arial Nova" panose="020B0504020202020204" pitchFamily="34" charset="0"/>
              </a:rPr>
              <a:t>GT1.1 induces </a:t>
            </a:r>
            <a:r>
              <a:rPr lang="en-US" sz="1600" dirty="0" smtClean="0">
                <a:latin typeface="Arial Nova" panose="020B0504020202020204" pitchFamily="34" charset="0"/>
              </a:rPr>
              <a:t>strong binding and </a:t>
            </a:r>
            <a:r>
              <a:rPr lang="en-US" sz="1600" dirty="0">
                <a:latin typeface="Arial Nova" panose="020B0504020202020204" pitchFamily="34" charset="0"/>
              </a:rPr>
              <a:t>neutralizing </a:t>
            </a:r>
            <a:r>
              <a:rPr lang="en-US" sz="1600" dirty="0" smtClean="0">
                <a:latin typeface="Arial Nova" panose="020B0504020202020204" pitchFamily="34" charset="0"/>
              </a:rPr>
              <a:t>responses in both dose groups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 Nova" panose="020B0504020202020204" pitchFamily="34" charset="0"/>
              </a:rPr>
              <a:t>GT1.1 induces CD4 binding site-directed antibody responses in the high dose group after three vaccinations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 Nova" panose="020B0504020202020204" pitchFamily="34" charset="0"/>
              </a:rPr>
              <a:t>In </a:t>
            </a:r>
            <a:r>
              <a:rPr lang="en-US" sz="1600" dirty="0">
                <a:latin typeface="Arial Nova" panose="020B0504020202020204" pitchFamily="34" charset="0"/>
              </a:rPr>
              <a:t>follow-up </a:t>
            </a:r>
            <a:r>
              <a:rPr lang="en-US" sz="1600" dirty="0" smtClean="0">
                <a:latin typeface="Arial Nova" panose="020B0504020202020204" pitchFamily="34" charset="0"/>
              </a:rPr>
              <a:t>studies </a:t>
            </a:r>
            <a:r>
              <a:rPr lang="en-US" sz="1600" dirty="0">
                <a:latin typeface="Arial Nova" panose="020B0504020202020204" pitchFamily="34" charset="0"/>
              </a:rPr>
              <a:t>(IAVI-C110 and </a:t>
            </a:r>
            <a:r>
              <a:rPr lang="en-US" sz="1600" dirty="0" smtClean="0">
                <a:latin typeface="Arial Nova" panose="020B0504020202020204" pitchFamily="34" charset="0"/>
              </a:rPr>
              <a:t>-C107) </a:t>
            </a:r>
            <a:r>
              <a:rPr lang="en-US" sz="1600" dirty="0">
                <a:latin typeface="Arial Nova" panose="020B0504020202020204" pitchFamily="34" charset="0"/>
              </a:rPr>
              <a:t>we will try to boost this response with </a:t>
            </a:r>
            <a:r>
              <a:rPr lang="en-US" sz="1600" dirty="0" smtClean="0">
                <a:latin typeface="Arial Nova" panose="020B0504020202020204" pitchFamily="34" charset="0"/>
              </a:rPr>
              <a:t>BG505 </a:t>
            </a:r>
            <a:r>
              <a:rPr lang="en-US" sz="1600" dirty="0">
                <a:latin typeface="Arial Nova" panose="020B0504020202020204" pitchFamily="34" charset="0"/>
              </a:rPr>
              <a:t>SOSIP.664 gp140 + </a:t>
            </a:r>
            <a:r>
              <a:rPr lang="en-US" sz="1600" dirty="0" smtClean="0">
                <a:latin typeface="Arial Nova" panose="020B0504020202020204" pitchFamily="34" charset="0"/>
              </a:rPr>
              <a:t>3M-052AF+Alum as polishing immunogen </a:t>
            </a:r>
            <a:endParaRPr lang="en-US" sz="1600" dirty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 smtClean="0">
              <a:latin typeface="Arial Nova" panose="020B0504020202020204" pitchFamily="34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endParaRPr lang="en-US" sz="1600" dirty="0">
              <a:latin typeface="Arial Nova" panose="020B0504020202020204" pitchFamily="34" charset="0"/>
            </a:endParaRP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n-US" sz="1600" dirty="0">
                <a:latin typeface="Arial Nova" panose="020B0504020202020204" pitchFamily="34" charset="0"/>
              </a:rPr>
              <a:t>Next presentation: Tom Caniels, in depth analysis of </a:t>
            </a:r>
            <a:r>
              <a:rPr lang="en-US" sz="1600" dirty="0" smtClean="0">
                <a:latin typeface="Arial Nova" panose="020B0504020202020204" pitchFamily="34" charset="0"/>
              </a:rPr>
              <a:t>CD4 binding site-directed </a:t>
            </a:r>
            <a:r>
              <a:rPr lang="en-US" sz="1600" dirty="0">
                <a:latin typeface="Arial Nova" panose="020B0504020202020204" pitchFamily="34" charset="0"/>
              </a:rPr>
              <a:t>B cell response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D17A73D6-CA21-DE58-AC95-28828DF0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" r="48939" b="434"/>
          <a:stretch/>
        </p:blipFill>
        <p:spPr>
          <a:xfrm>
            <a:off x="9708928" y="0"/>
            <a:ext cx="2483072" cy="6857999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FAA6D-A29B-B915-19F6-3ABAA0D33829}"/>
              </a:ext>
            </a:extLst>
          </p:cNvPr>
          <p:cNvSpPr txBox="1"/>
          <p:nvPr/>
        </p:nvSpPr>
        <p:spPr>
          <a:xfrm>
            <a:off x="9708928" y="6244435"/>
            <a:ext cx="248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Image credit: David Goodsell</a:t>
            </a:r>
          </a:p>
          <a:p>
            <a:r>
              <a:rPr lang="en-US" sz="900" dirty="0">
                <a:solidFill>
                  <a:schemeClr val="bg1"/>
                </a:solidFill>
                <a:latin typeface="Arial Nova" panose="020B0504020202020204" pitchFamily="34" charset="0"/>
                <a:ea typeface="Roboto Light" panose="02000000000000000000" pitchFamily="2" charset="0"/>
              </a:rPr>
              <a:t>Depiction of germline-targeting Env trimers (pink) or boosting immunogens (pink with dark pink) binding to B cell receptors (green)</a:t>
            </a:r>
          </a:p>
        </p:txBody>
      </p:sp>
      <p:grpSp>
        <p:nvGrpSpPr>
          <p:cNvPr id="6" name="Group 7167"/>
          <p:cNvGrpSpPr/>
          <p:nvPr/>
        </p:nvGrpSpPr>
        <p:grpSpPr>
          <a:xfrm>
            <a:off x="624598" y="4093472"/>
            <a:ext cx="3367871" cy="1726382"/>
            <a:chOff x="6135815" y="1696675"/>
            <a:chExt cx="7288401" cy="3455887"/>
          </a:xfrm>
        </p:grpSpPr>
        <p:pic>
          <p:nvPicPr>
            <p:cNvPr id="7" name="Picture 2" descr="Figure 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72" t="28791" r="2835" b="17312"/>
            <a:stretch/>
          </p:blipFill>
          <p:spPr bwMode="auto">
            <a:xfrm rot="5400000">
              <a:off x="6599916" y="1406609"/>
              <a:ext cx="3281852" cy="4210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57"/>
            <p:cNvSpPr txBox="1"/>
            <p:nvPr/>
          </p:nvSpPr>
          <p:spPr>
            <a:xfrm>
              <a:off x="6320595" y="1696675"/>
              <a:ext cx="1128137" cy="492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chemeClr val="accent6">
                      <a:lumMod val="75000"/>
                    </a:schemeClr>
                  </a:solidFill>
                  <a:latin typeface="Arial Nova" panose="020B0504020202020204"/>
                </a:rPr>
                <a:t>Prime</a:t>
              </a:r>
              <a:endParaRPr lang="nl-NL" sz="1000" b="1" dirty="0">
                <a:solidFill>
                  <a:schemeClr val="accent6">
                    <a:lumMod val="75000"/>
                  </a:schemeClr>
                </a:solidFill>
                <a:latin typeface="Arial Nova" panose="020B0504020202020204"/>
              </a:endParaRPr>
            </a:p>
          </p:txBody>
        </p:sp>
        <p:sp>
          <p:nvSpPr>
            <p:cNvPr id="9" name="TextBox 58"/>
            <p:cNvSpPr txBox="1"/>
            <p:nvPr/>
          </p:nvSpPr>
          <p:spPr>
            <a:xfrm>
              <a:off x="7254989" y="1696675"/>
              <a:ext cx="1332811" cy="492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rgbClr val="0000FF"/>
                  </a:solidFill>
                  <a:latin typeface="Arial Nova" panose="020B0504020202020204"/>
                </a:rPr>
                <a:t>‘Shape’</a:t>
              </a:r>
              <a:endParaRPr lang="nl-NL" sz="1000" b="1" dirty="0">
                <a:solidFill>
                  <a:srgbClr val="0000FF"/>
                </a:solidFill>
                <a:latin typeface="Arial Nova" panose="020B0504020202020204"/>
              </a:endParaRPr>
            </a:p>
          </p:txBody>
        </p:sp>
        <p:sp>
          <p:nvSpPr>
            <p:cNvPr id="10" name="TextBox 59"/>
            <p:cNvSpPr txBox="1"/>
            <p:nvPr/>
          </p:nvSpPr>
          <p:spPr>
            <a:xfrm>
              <a:off x="8445015" y="1696675"/>
              <a:ext cx="1284245" cy="492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nl-NL" sz="1000" b="1" dirty="0" smtClean="0">
                  <a:solidFill>
                    <a:srgbClr val="9933FF"/>
                  </a:solidFill>
                  <a:latin typeface="Arial Nova" panose="020B0504020202020204"/>
                </a:rPr>
                <a:t>‘Polish’</a:t>
              </a:r>
              <a:endParaRPr lang="nl-NL" sz="1000" b="1" dirty="0">
                <a:solidFill>
                  <a:srgbClr val="9933FF"/>
                </a:solidFill>
                <a:latin typeface="Arial Nova" panose="020B0504020202020204"/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10133187" y="3153241"/>
              <a:ext cx="3291029" cy="800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00" dirty="0" smtClean="0">
                  <a:latin typeface="Arial Nova" panose="020B0504020202020204"/>
                </a:rPr>
                <a:t>Broadly neutralising </a:t>
              </a:r>
            </a:p>
            <a:p>
              <a:pPr algn="ctr"/>
              <a:r>
                <a:rPr lang="nl-NL" sz="1000" dirty="0" smtClean="0">
                  <a:latin typeface="Arial Nova" panose="020B0504020202020204"/>
                </a:rPr>
                <a:t>antibodies (bNAbs)</a:t>
              </a:r>
              <a:endParaRPr lang="nl-NL" sz="1000" dirty="0">
                <a:latin typeface="Arial Nova" panose="020B0504020202020204"/>
              </a:endParaRPr>
            </a:p>
          </p:txBody>
        </p:sp>
        <p:sp>
          <p:nvSpPr>
            <p:cNvPr id="12" name="Rectangle 53"/>
            <p:cNvSpPr/>
            <p:nvPr/>
          </p:nvSpPr>
          <p:spPr>
            <a:xfrm>
              <a:off x="9677400" y="2428875"/>
              <a:ext cx="458747" cy="931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tangle 63"/>
            <p:cNvSpPr/>
            <p:nvPr/>
          </p:nvSpPr>
          <p:spPr>
            <a:xfrm>
              <a:off x="9674439" y="3596022"/>
              <a:ext cx="458747" cy="931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4" name="Rechthoek 13"/>
          <p:cNvSpPr/>
          <p:nvPr/>
        </p:nvSpPr>
        <p:spPr>
          <a:xfrm>
            <a:off x="749351" y="5504970"/>
            <a:ext cx="285661" cy="42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54"/>
          <p:cNvSpPr txBox="1"/>
          <p:nvPr/>
        </p:nvSpPr>
        <p:spPr>
          <a:xfrm>
            <a:off x="411757" y="5473418"/>
            <a:ext cx="1502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 smtClean="0">
                <a:latin typeface="Arial Nova" panose="020B0504020202020204"/>
              </a:rPr>
              <a:t>Germline</a:t>
            </a:r>
            <a:endParaRPr lang="nl-NL" sz="1000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41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1488</Words>
  <Application>Microsoft Office PowerPoint</Application>
  <PresentationFormat>Breedbeeld</PresentationFormat>
  <Paragraphs>394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20" baseType="lpstr">
      <vt:lpstr>MS PGothic</vt:lpstr>
      <vt:lpstr>Arial</vt:lpstr>
      <vt:lpstr>Arial Nova</vt:lpstr>
      <vt:lpstr>Calibri</vt:lpstr>
      <vt:lpstr>Calibri Light</vt:lpstr>
      <vt:lpstr>Courier New</vt:lpstr>
      <vt:lpstr>Roboto</vt:lpstr>
      <vt:lpstr>Roboto Light</vt:lpstr>
      <vt:lpstr>Wingdings</vt:lpstr>
      <vt:lpstr>Office Theme</vt:lpstr>
      <vt:lpstr>Safety profile and immunogenicity of a  phase 1 clinical trial using  germline-targeting trimer GT1.1     Karlijn van der Straten   On behalf of the IAVI-C101 team  28-11-2023     k.vanderstraten@amsterdamumc.nl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Stouthamer</dc:creator>
  <cp:lastModifiedBy>Straten, K. van der (Karlijn)</cp:lastModifiedBy>
  <cp:revision>717</cp:revision>
  <dcterms:created xsi:type="dcterms:W3CDTF">2022-07-04T14:30:26Z</dcterms:created>
  <dcterms:modified xsi:type="dcterms:W3CDTF">2023-11-20T13:24:27Z</dcterms:modified>
</cp:coreProperties>
</file>