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handoutMasterIdLst>
    <p:handoutMasterId r:id="rId3"/>
  </p:handoutMasterIdLst>
  <p:sldIdLst>
    <p:sldId id="257" r:id="rId2"/>
  </p:sldIdLst>
  <p:sldSz cx="30279975" cy="42808525"/>
  <p:notesSz cx="7099300" cy="10234613"/>
  <p:defaultTextStyle>
    <a:defPPr>
      <a:defRPr lang="nl-NL"/>
    </a:defPPr>
    <a:lvl1pPr marL="0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1pPr>
    <a:lvl2pPr marL="2303874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2pPr>
    <a:lvl3pPr marL="4607748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3pPr>
    <a:lvl4pPr marL="6911618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4pPr>
    <a:lvl5pPr marL="9215489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5pPr>
    <a:lvl6pPr marL="11519359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6pPr>
    <a:lvl7pPr marL="13823233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7pPr>
    <a:lvl8pPr marL="16127107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8pPr>
    <a:lvl9pPr marL="18430981" algn="l" defTabSz="4607748" rtl="0" eaLnBrk="1" latinLnBrk="0" hangingPunct="1">
      <a:defRPr sz="9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, Carolien" initials="C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FF0000"/>
    <a:srgbClr val="00A0E6"/>
    <a:srgbClr val="004699"/>
    <a:srgbClr val="BEBEBE"/>
    <a:srgbClr val="787878"/>
    <a:srgbClr val="BED200"/>
    <a:srgbClr val="00A000"/>
    <a:srgbClr val="A00078"/>
    <a:srgbClr val="FF9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5256" autoAdjust="0"/>
  </p:normalViewPr>
  <p:slideViewPr>
    <p:cSldViewPr>
      <p:cViewPr>
        <p:scale>
          <a:sx n="25" d="100"/>
          <a:sy n="25" d="100"/>
        </p:scale>
        <p:origin x="4938" y="-1524"/>
      </p:cViewPr>
      <p:guideLst>
        <p:guide orient="horz" pos="13483"/>
        <p:guide pos="95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/>
          <a:lstStyle>
            <a:lvl1pPr algn="r">
              <a:defRPr sz="1300"/>
            </a:lvl1pPr>
          </a:lstStyle>
          <a:p>
            <a:fld id="{0EA3554D-54F2-4D4D-9A37-AE12BC0FF1E8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l">
              <a:defRPr sz="13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9040" tIns="49520" rIns="99040" bIns="49520" rtlCol="0" anchor="b"/>
          <a:lstStyle>
            <a:lvl1pPr algn="r">
              <a:defRPr sz="1300"/>
            </a:lvl1pPr>
          </a:lstStyle>
          <a:p>
            <a:fld id="{15EDC6C3-7B03-43DF-8416-7FF46D2AE4E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7983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70998" y="13298393"/>
            <a:ext cx="25737979" cy="9176088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541997" y="24258164"/>
            <a:ext cx="21195983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03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7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116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15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19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232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27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309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499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108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23051684" y="3200737"/>
            <a:ext cx="7154693" cy="681765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587604" y="3200737"/>
            <a:ext cx="20959422" cy="681765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51578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23249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11" y="27508448"/>
            <a:ext cx="25737979" cy="8502249"/>
          </a:xfrm>
        </p:spPr>
        <p:txBody>
          <a:bodyPr anchor="t"/>
          <a:lstStyle>
            <a:lvl1pPr algn="l">
              <a:defRPr sz="202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391911" y="18144087"/>
            <a:ext cx="25737979" cy="9364361"/>
          </a:xfrm>
        </p:spPr>
        <p:txBody>
          <a:bodyPr anchor="b"/>
          <a:lstStyle>
            <a:lvl1pPr marL="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1pPr>
            <a:lvl2pPr marL="2303874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2pPr>
            <a:lvl3pPr marL="4607748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91161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21548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519359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3823233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12710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430981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0707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87604" y="18649454"/>
            <a:ext cx="14057055" cy="52727820"/>
          </a:xfrm>
        </p:spPr>
        <p:txBody>
          <a:bodyPr/>
          <a:lstStyle>
            <a:lvl1pPr>
              <a:defRPr sz="14000"/>
            </a:lvl1pPr>
            <a:lvl2pPr>
              <a:defRPr sz="119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6149326" y="18649454"/>
            <a:ext cx="14057055" cy="52727820"/>
          </a:xfrm>
        </p:spPr>
        <p:txBody>
          <a:bodyPr/>
          <a:lstStyle>
            <a:lvl1pPr>
              <a:defRPr sz="14000"/>
            </a:lvl1pPr>
            <a:lvl2pPr>
              <a:defRPr sz="119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975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4003" y="9582370"/>
            <a:ext cx="13378913" cy="3993476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303874" indent="0">
              <a:buNone/>
              <a:defRPr sz="10100" b="1"/>
            </a:lvl2pPr>
            <a:lvl3pPr marL="4607748" indent="0">
              <a:buNone/>
              <a:defRPr sz="9000" b="1"/>
            </a:lvl3pPr>
            <a:lvl4pPr marL="6911618" indent="0">
              <a:buNone/>
              <a:defRPr sz="7600" b="1"/>
            </a:lvl4pPr>
            <a:lvl5pPr marL="9215489" indent="0">
              <a:buNone/>
              <a:defRPr sz="7600" b="1"/>
            </a:lvl5pPr>
            <a:lvl6pPr marL="11519359" indent="0">
              <a:buNone/>
              <a:defRPr sz="7600" b="1"/>
            </a:lvl6pPr>
            <a:lvl7pPr marL="13823233" indent="0">
              <a:buNone/>
              <a:defRPr sz="7600" b="1"/>
            </a:lvl7pPr>
            <a:lvl8pPr marL="16127107" indent="0">
              <a:buNone/>
              <a:defRPr sz="7600" b="1"/>
            </a:lvl8pPr>
            <a:lvl9pPr marL="18430981" indent="0">
              <a:buNone/>
              <a:defRPr sz="7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14003" y="13575851"/>
            <a:ext cx="13378913" cy="24664454"/>
          </a:xfrm>
        </p:spPr>
        <p:txBody>
          <a:bodyPr/>
          <a:lstStyle>
            <a:lvl1pPr>
              <a:defRPr sz="11900"/>
            </a:lvl1pPr>
            <a:lvl2pPr>
              <a:defRPr sz="10100"/>
            </a:lvl2pPr>
            <a:lvl3pPr>
              <a:defRPr sz="90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5381819" y="9582370"/>
            <a:ext cx="13384167" cy="3993476"/>
          </a:xfrm>
        </p:spPr>
        <p:txBody>
          <a:bodyPr anchor="b"/>
          <a:lstStyle>
            <a:lvl1pPr marL="0" indent="0">
              <a:buNone/>
              <a:defRPr sz="11900" b="1"/>
            </a:lvl1pPr>
            <a:lvl2pPr marL="2303874" indent="0">
              <a:buNone/>
              <a:defRPr sz="10100" b="1"/>
            </a:lvl2pPr>
            <a:lvl3pPr marL="4607748" indent="0">
              <a:buNone/>
              <a:defRPr sz="9000" b="1"/>
            </a:lvl3pPr>
            <a:lvl4pPr marL="6911618" indent="0">
              <a:buNone/>
              <a:defRPr sz="7600" b="1"/>
            </a:lvl4pPr>
            <a:lvl5pPr marL="9215489" indent="0">
              <a:buNone/>
              <a:defRPr sz="7600" b="1"/>
            </a:lvl5pPr>
            <a:lvl6pPr marL="11519359" indent="0">
              <a:buNone/>
              <a:defRPr sz="7600" b="1"/>
            </a:lvl6pPr>
            <a:lvl7pPr marL="13823233" indent="0">
              <a:buNone/>
              <a:defRPr sz="7600" b="1"/>
            </a:lvl7pPr>
            <a:lvl8pPr marL="16127107" indent="0">
              <a:buNone/>
              <a:defRPr sz="7600" b="1"/>
            </a:lvl8pPr>
            <a:lvl9pPr marL="18430981" indent="0">
              <a:buNone/>
              <a:defRPr sz="7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5381819" y="13575851"/>
            <a:ext cx="13384167" cy="24664454"/>
          </a:xfrm>
        </p:spPr>
        <p:txBody>
          <a:bodyPr/>
          <a:lstStyle>
            <a:lvl1pPr>
              <a:defRPr sz="11900"/>
            </a:lvl1pPr>
            <a:lvl2pPr>
              <a:defRPr sz="10100"/>
            </a:lvl2pPr>
            <a:lvl3pPr>
              <a:defRPr sz="90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025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36153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6729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4" y="1704412"/>
            <a:ext cx="9961904" cy="7253667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838632" y="1704415"/>
            <a:ext cx="16927349" cy="36535894"/>
          </a:xfrm>
        </p:spPr>
        <p:txBody>
          <a:bodyPr/>
          <a:lstStyle>
            <a:lvl1pPr>
              <a:defRPr sz="16200"/>
            </a:lvl1pPr>
            <a:lvl2pPr>
              <a:defRPr sz="14000"/>
            </a:lvl2pPr>
            <a:lvl3pPr>
              <a:defRPr sz="119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14004" y="8958086"/>
            <a:ext cx="9961904" cy="29282224"/>
          </a:xfrm>
        </p:spPr>
        <p:txBody>
          <a:bodyPr/>
          <a:lstStyle>
            <a:lvl1pPr marL="0" indent="0">
              <a:buNone/>
              <a:defRPr sz="7200"/>
            </a:lvl1pPr>
            <a:lvl2pPr marL="2303874" indent="0">
              <a:buNone/>
              <a:defRPr sz="6100"/>
            </a:lvl2pPr>
            <a:lvl3pPr marL="4607748" indent="0">
              <a:buNone/>
              <a:defRPr sz="4700"/>
            </a:lvl3pPr>
            <a:lvl4pPr marL="6911618" indent="0">
              <a:buNone/>
              <a:defRPr sz="4700"/>
            </a:lvl4pPr>
            <a:lvl5pPr marL="9215489" indent="0">
              <a:buNone/>
              <a:defRPr sz="4700"/>
            </a:lvl5pPr>
            <a:lvl6pPr marL="11519359" indent="0">
              <a:buNone/>
              <a:defRPr sz="4700"/>
            </a:lvl6pPr>
            <a:lvl7pPr marL="13823233" indent="0">
              <a:buNone/>
              <a:defRPr sz="4700"/>
            </a:lvl7pPr>
            <a:lvl8pPr marL="16127107" indent="0">
              <a:buNone/>
              <a:defRPr sz="4700"/>
            </a:lvl8pPr>
            <a:lvl9pPr marL="18430981" indent="0">
              <a:buNone/>
              <a:defRPr sz="47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0677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70"/>
            <a:ext cx="18167985" cy="3537655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935087" y="3825024"/>
            <a:ext cx="18167985" cy="25685115"/>
          </a:xfrm>
        </p:spPr>
        <p:txBody>
          <a:bodyPr/>
          <a:lstStyle>
            <a:lvl1pPr marL="0" indent="0">
              <a:buNone/>
              <a:defRPr sz="16200"/>
            </a:lvl1pPr>
            <a:lvl2pPr marL="2303874" indent="0">
              <a:buNone/>
              <a:defRPr sz="14000"/>
            </a:lvl2pPr>
            <a:lvl3pPr marL="4607748" indent="0">
              <a:buNone/>
              <a:defRPr sz="11900"/>
            </a:lvl3pPr>
            <a:lvl4pPr marL="6911618" indent="0">
              <a:buNone/>
              <a:defRPr sz="10100"/>
            </a:lvl4pPr>
            <a:lvl5pPr marL="9215489" indent="0">
              <a:buNone/>
              <a:defRPr sz="10100"/>
            </a:lvl5pPr>
            <a:lvl6pPr marL="11519359" indent="0">
              <a:buNone/>
              <a:defRPr sz="10100"/>
            </a:lvl6pPr>
            <a:lvl7pPr marL="13823233" indent="0">
              <a:buNone/>
              <a:defRPr sz="10100"/>
            </a:lvl7pPr>
            <a:lvl8pPr marL="16127107" indent="0">
              <a:buNone/>
              <a:defRPr sz="10100"/>
            </a:lvl8pPr>
            <a:lvl9pPr marL="18430981" indent="0">
              <a:buNone/>
              <a:defRPr sz="101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935087" y="33503623"/>
            <a:ext cx="18167985" cy="5024050"/>
          </a:xfrm>
        </p:spPr>
        <p:txBody>
          <a:bodyPr/>
          <a:lstStyle>
            <a:lvl1pPr marL="0" indent="0">
              <a:buNone/>
              <a:defRPr sz="7200"/>
            </a:lvl1pPr>
            <a:lvl2pPr marL="2303874" indent="0">
              <a:buNone/>
              <a:defRPr sz="6100"/>
            </a:lvl2pPr>
            <a:lvl3pPr marL="4607748" indent="0">
              <a:buNone/>
              <a:defRPr sz="4700"/>
            </a:lvl3pPr>
            <a:lvl4pPr marL="6911618" indent="0">
              <a:buNone/>
              <a:defRPr sz="4700"/>
            </a:lvl4pPr>
            <a:lvl5pPr marL="9215489" indent="0">
              <a:buNone/>
              <a:defRPr sz="4700"/>
            </a:lvl5pPr>
            <a:lvl6pPr marL="11519359" indent="0">
              <a:buNone/>
              <a:defRPr sz="4700"/>
            </a:lvl6pPr>
            <a:lvl7pPr marL="13823233" indent="0">
              <a:buNone/>
              <a:defRPr sz="4700"/>
            </a:lvl7pPr>
            <a:lvl8pPr marL="16127107" indent="0">
              <a:buNone/>
              <a:defRPr sz="4700"/>
            </a:lvl8pPr>
            <a:lvl9pPr marL="18430981" indent="0">
              <a:buNone/>
              <a:defRPr sz="47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547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13999" y="1714327"/>
            <a:ext cx="27251978" cy="7134754"/>
          </a:xfrm>
          <a:prstGeom prst="rect">
            <a:avLst/>
          </a:prstGeom>
        </p:spPr>
        <p:txBody>
          <a:bodyPr vert="horz" lIns="460775" tIns="230389" rIns="460775" bIns="230389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13999" y="9988661"/>
            <a:ext cx="27251978" cy="28251647"/>
          </a:xfrm>
          <a:prstGeom prst="rect">
            <a:avLst/>
          </a:prstGeom>
        </p:spPr>
        <p:txBody>
          <a:bodyPr vert="horz" lIns="460775" tIns="230389" rIns="460775" bIns="230389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513999" y="39677166"/>
            <a:ext cx="7065327" cy="2279159"/>
          </a:xfrm>
          <a:prstGeom prst="rect">
            <a:avLst/>
          </a:prstGeom>
        </p:spPr>
        <p:txBody>
          <a:bodyPr vert="horz" lIns="460775" tIns="230389" rIns="460775" bIns="230389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C588E-8261-4907-864B-C1407E288052}" type="datetimeFigureOut">
              <a:rPr lang="nl-NL" smtClean="0"/>
              <a:t>10-11-2022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0345659" y="39677166"/>
            <a:ext cx="9588659" cy="2279159"/>
          </a:xfrm>
          <a:prstGeom prst="rect">
            <a:avLst/>
          </a:prstGeom>
        </p:spPr>
        <p:txBody>
          <a:bodyPr vert="horz" lIns="460775" tIns="230389" rIns="460775" bIns="230389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1700650" y="39677166"/>
            <a:ext cx="7065327" cy="2279159"/>
          </a:xfrm>
          <a:prstGeom prst="rect">
            <a:avLst/>
          </a:prstGeom>
        </p:spPr>
        <p:txBody>
          <a:bodyPr vert="horz" lIns="460775" tIns="230389" rIns="460775" bIns="230389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9972-F12A-4CE6-81AB-3C9575D12255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0291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7748" rtl="0" eaLnBrk="1" latinLnBrk="0" hangingPunct="1">
        <a:spcBef>
          <a:spcPct val="0"/>
        </a:spcBef>
        <a:buNone/>
        <a:defRPr sz="2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7906" indent="-1727906" algn="l" defTabSz="4607748" rtl="0" eaLnBrk="1" latinLnBrk="0" hangingPunct="1">
        <a:spcBef>
          <a:spcPct val="20000"/>
        </a:spcBef>
        <a:buFont typeface="Arial" pitchFamily="34" charset="0"/>
        <a:buChar char="•"/>
        <a:defRPr sz="16200" kern="1200">
          <a:solidFill>
            <a:schemeClr val="tx1"/>
          </a:solidFill>
          <a:latin typeface="+mn-lt"/>
          <a:ea typeface="+mn-ea"/>
          <a:cs typeface="+mn-cs"/>
        </a:defRPr>
      </a:lvl1pPr>
      <a:lvl2pPr marL="3743791" indent="-1439917" algn="l" defTabSz="4607748" rtl="0" eaLnBrk="1" latinLnBrk="0" hangingPunct="1">
        <a:spcBef>
          <a:spcPct val="20000"/>
        </a:spcBef>
        <a:buFont typeface="Arial" pitchFamily="34" charset="0"/>
        <a:buChar char="–"/>
        <a:defRPr sz="14000" kern="1200">
          <a:solidFill>
            <a:schemeClr val="tx1"/>
          </a:solidFill>
          <a:latin typeface="+mn-lt"/>
          <a:ea typeface="+mn-ea"/>
          <a:cs typeface="+mn-cs"/>
        </a:defRPr>
      </a:lvl2pPr>
      <a:lvl3pPr marL="5759683" indent="-1151935" algn="l" defTabSz="4607748" rtl="0" eaLnBrk="1" latinLnBrk="0" hangingPunct="1">
        <a:spcBef>
          <a:spcPct val="20000"/>
        </a:spcBef>
        <a:buFont typeface="Arial" pitchFamily="34" charset="0"/>
        <a:buChar char="•"/>
        <a:defRPr sz="11900" kern="1200">
          <a:solidFill>
            <a:schemeClr val="tx1"/>
          </a:solidFill>
          <a:latin typeface="+mn-lt"/>
          <a:ea typeface="+mn-ea"/>
          <a:cs typeface="+mn-cs"/>
        </a:defRPr>
      </a:lvl3pPr>
      <a:lvl4pPr marL="8063550" indent="-1151935" algn="l" defTabSz="4607748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367424" indent="-1151935" algn="l" defTabSz="4607748" rtl="0" eaLnBrk="1" latinLnBrk="0" hangingPunct="1">
        <a:spcBef>
          <a:spcPct val="20000"/>
        </a:spcBef>
        <a:buFont typeface="Arial" pitchFamily="34" charset="0"/>
        <a:buChar char="»"/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671298" indent="-1151935" algn="l" defTabSz="460774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4975172" indent="-1151935" algn="l" defTabSz="460774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279042" indent="-1151935" algn="l" defTabSz="460774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19582916" indent="-1151935" algn="l" defTabSz="4607748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3874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7748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1618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5489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519359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3233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6127107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8430981" algn="l" defTabSz="4607748" rtl="0" eaLnBrk="1" latinLnBrk="0" hangingPunct="1"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/>
          <p:cNvSpPr txBox="1">
            <a:spLocks/>
          </p:cNvSpPr>
          <p:nvPr/>
        </p:nvSpPr>
        <p:spPr>
          <a:xfrm flipH="1">
            <a:off x="2326488" y="8657638"/>
            <a:ext cx="13679999" cy="3601608"/>
          </a:xfrm>
          <a:prstGeom prst="rect">
            <a:avLst/>
          </a:prstGeom>
          <a:noFill/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Pre-exposure prophylaxis (PrEP) prevents HIV acquisition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Oral PrEP highly depends on adherence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Not all PrEP-eligible individuals are willing or able to adhere to (semi-)daily oral PrEP regimens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Long-acting PrEP could offer an alternative</a:t>
            </a:r>
            <a:endParaRPr kumimoji="0" lang="en-US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LT 55 Roman" pitchFamily="2" charset="0"/>
              <a:cs typeface="Arial" pitchFamily="34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2326489" y="7440880"/>
            <a:ext cx="13680000" cy="12229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venir LT 65 Medium" pitchFamily="2" charset="0"/>
              </a:rPr>
              <a:t>Background</a:t>
            </a:r>
          </a:p>
        </p:txBody>
      </p:sp>
      <p:sp>
        <p:nvSpPr>
          <p:cNvPr id="26" name="Rechthoek 25"/>
          <p:cNvSpPr/>
          <p:nvPr/>
        </p:nvSpPr>
        <p:spPr>
          <a:xfrm>
            <a:off x="2298632" y="18163902"/>
            <a:ext cx="27673482" cy="12229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venir LT 65 Medium" pitchFamily="2" charset="0"/>
              </a:rPr>
              <a:t>Results</a:t>
            </a:r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 flipH="1">
            <a:off x="2326489" y="13699406"/>
            <a:ext cx="13679996" cy="3872963"/>
          </a:xfrm>
          <a:prstGeom prst="rect">
            <a:avLst/>
          </a:prstGeom>
          <a:solidFill>
            <a:srgbClr val="E8E8E8"/>
          </a:solidFill>
          <a:ln>
            <a:solidFill>
              <a:srgbClr val="FFE6E5"/>
            </a:solidFill>
          </a:ln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To assess the intention to use long-acting PrEP and its determinants among men who have sex with men (MSM), and transgender and gender diverse persons</a:t>
            </a:r>
            <a:endParaRPr kumimoji="0" lang="en-US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LT 55 Roman" pitchFamily="2" charset="0"/>
              <a:cs typeface="Arial" pitchFamily="34" charset="0"/>
            </a:endParaRPr>
          </a:p>
        </p:txBody>
      </p:sp>
      <p:sp>
        <p:nvSpPr>
          <p:cNvPr id="49" name="Rechthoek 48"/>
          <p:cNvSpPr/>
          <p:nvPr/>
        </p:nvSpPr>
        <p:spPr>
          <a:xfrm>
            <a:off x="2326490" y="12529680"/>
            <a:ext cx="13679997" cy="12229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venir LT 65 Medium" pitchFamily="2" charset="0"/>
              </a:rPr>
              <a:t>Objective</a:t>
            </a:r>
          </a:p>
        </p:txBody>
      </p:sp>
      <p:sp>
        <p:nvSpPr>
          <p:cNvPr id="51" name="Titel 1"/>
          <p:cNvSpPr txBox="1">
            <a:spLocks/>
          </p:cNvSpPr>
          <p:nvPr/>
        </p:nvSpPr>
        <p:spPr>
          <a:xfrm flipH="1">
            <a:off x="2326488" y="19434075"/>
            <a:ext cx="27645626" cy="3229869"/>
          </a:xfrm>
          <a:prstGeom prst="rect">
            <a:avLst/>
          </a:prstGeom>
          <a:noFill/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N=702 participants were included, of which 676 (96%) MSM. Median age was 36 years (IQR 30-45)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573 (82%) reported (semi-)daily PrEP use in the preceding 6 months. 248 (35%) had previously heard of long-acting PrEP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572 (82%) reported having a high intention to use oral long-acting PrEP, 327 (46%) to use intramuscular and 262 (37%) to use subdermal long-acting PrEP if these options would be available</a:t>
            </a:r>
            <a:endParaRPr kumimoji="0" lang="en-US" sz="40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venir LT 55 Roman" pitchFamily="2" charset="0"/>
              <a:cs typeface="Arial" pitchFamily="34" charset="0"/>
            </a:endParaRPr>
          </a:p>
        </p:txBody>
      </p:sp>
      <p:sp>
        <p:nvSpPr>
          <p:cNvPr id="24" name="Titel 1"/>
          <p:cNvSpPr txBox="1">
            <a:spLocks/>
          </p:cNvSpPr>
          <p:nvPr/>
        </p:nvSpPr>
        <p:spPr>
          <a:xfrm flipH="1">
            <a:off x="2298632" y="5529498"/>
            <a:ext cx="27548331" cy="1715686"/>
          </a:xfrm>
          <a:prstGeom prst="rect">
            <a:avLst/>
          </a:prstGeom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Jeffrey Koole</a:t>
            </a:r>
            <a:r>
              <a:rPr lang="en-GB" sz="3600" b="0" baseline="30000" dirty="0">
                <a:solidFill>
                  <a:schemeClr val="tx1"/>
                </a:solidFill>
              </a:rPr>
              <a:t>1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Maarten Schim van der Loeff</a:t>
            </a:r>
            <a:r>
              <a:rPr lang="en-GB" sz="3600" b="0" baseline="30000" dirty="0">
                <a:solidFill>
                  <a:schemeClr val="tx1"/>
                </a:solidFill>
              </a:rPr>
              <a:t>1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Udi Davidovich</a:t>
            </a:r>
            <a:r>
              <a:rPr lang="en-GB" sz="3600" b="0" baseline="30000" dirty="0">
                <a:solidFill>
                  <a:schemeClr val="tx1"/>
                </a:solidFill>
              </a:rPr>
              <a:t>1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Amy Matser</a:t>
            </a:r>
            <a:r>
              <a:rPr lang="en-GB" sz="3600" b="0" baseline="30000" dirty="0">
                <a:solidFill>
                  <a:schemeClr val="tx1"/>
                </a:solidFill>
              </a:rPr>
              <a:t>1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Kenneth Yap</a:t>
            </a:r>
            <a:r>
              <a:rPr lang="en-GB" sz="3600" b="0" baseline="30000" dirty="0">
                <a:solidFill>
                  <a:schemeClr val="tx1"/>
                </a:solidFill>
                <a:latin typeface="Avenir LT 55 Roman" pitchFamily="2" charset="0"/>
              </a:rPr>
              <a:t>2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Maria Prins</a:t>
            </a:r>
            <a:r>
              <a:rPr lang="en-GB" sz="3600" b="0" baseline="30000" dirty="0">
                <a:solidFill>
                  <a:schemeClr val="tx1"/>
                </a:solidFill>
              </a:rPr>
              <a:t>1,3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Elske Hoornenborg</a:t>
            </a:r>
            <a:r>
              <a:rPr lang="en-GB" sz="3600" b="0" baseline="30000" dirty="0">
                <a:solidFill>
                  <a:schemeClr val="tx1"/>
                </a:solidFill>
                <a:latin typeface="Avenir LT 55 Roman" pitchFamily="2" charset="0"/>
              </a:rPr>
              <a:t>2</a:t>
            </a:r>
            <a:r>
              <a:rPr lang="en-US" sz="3600" b="0" dirty="0">
                <a:solidFill>
                  <a:schemeClr val="tx1"/>
                </a:solidFill>
                <a:latin typeface="Avenir LT 55 Roman" pitchFamily="2" charset="0"/>
              </a:rPr>
              <a:t>, Vita Jongen</a:t>
            </a:r>
            <a:r>
              <a:rPr lang="en-GB" sz="3600" b="0" baseline="30000" dirty="0">
                <a:solidFill>
                  <a:schemeClr val="tx1"/>
                </a:solidFill>
              </a:rPr>
              <a:t>1</a:t>
            </a:r>
            <a:endParaRPr lang="en-US" sz="3600" b="0" dirty="0">
              <a:solidFill>
                <a:schemeClr val="tx1"/>
              </a:solidFill>
              <a:latin typeface="Avenir LT 55 Roman" pitchFamily="2" charset="0"/>
            </a:endParaRPr>
          </a:p>
          <a:p>
            <a:pPr algn="just"/>
            <a:r>
              <a:rPr lang="en-US" sz="2800" b="0" dirty="0">
                <a:solidFill>
                  <a:schemeClr val="bg1">
                    <a:lumMod val="50000"/>
                  </a:schemeClr>
                </a:solidFill>
                <a:latin typeface="Avenir LT 55 Roman" pitchFamily="2" charset="0"/>
                <a:cs typeface="Arial" pitchFamily="34" charset="0"/>
              </a:rPr>
              <a:t>1 Department of Infectious Diseases, Public Health Service of Amsterdam, Amsterdam, The Netherlands; 2 Centre of Sexual Health Amsterdam, Public Health Service Amsterdam of Amsterdam, The Netherlands; 3 Amsterdam Institute for Infection and Immunity, Infectious Diseases, Amsterdam, the Netherlands</a:t>
            </a:r>
            <a:endParaRPr kumimoji="0" lang="en-US" sz="2800" b="0" i="0" u="none" strike="noStrike" kern="1200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venir LT 55 Roman" pitchFamily="2" charset="0"/>
              <a:cs typeface="Arial" pitchFamily="34" charset="0"/>
            </a:endParaRPr>
          </a:p>
        </p:txBody>
      </p:sp>
      <p:sp>
        <p:nvSpPr>
          <p:cNvPr id="21" name="Titel 1"/>
          <p:cNvSpPr txBox="1">
            <a:spLocks/>
          </p:cNvSpPr>
          <p:nvPr/>
        </p:nvSpPr>
        <p:spPr>
          <a:xfrm flipH="1">
            <a:off x="23876345" y="40674700"/>
            <a:ext cx="6066980" cy="694850"/>
          </a:xfrm>
          <a:prstGeom prst="rect">
            <a:avLst/>
          </a:prstGeom>
          <a:noFill/>
        </p:spPr>
        <p:txBody>
          <a:bodyPr vert="horz" lIns="180000" tIns="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z="40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venir LT 55 Roman" pitchFamily="2" charset="0"/>
                <a:cs typeface="Arial" pitchFamily="34" charset="0"/>
              </a:rPr>
              <a:t>jkoole@ggd.amsterdam.nl</a:t>
            </a:r>
          </a:p>
        </p:txBody>
      </p:sp>
      <p:graphicFrame>
        <p:nvGraphicFramePr>
          <p:cNvPr id="30" name="Group 44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18928"/>
              </p:ext>
            </p:extLst>
          </p:nvPr>
        </p:nvGraphicFramePr>
        <p:xfrm>
          <a:off x="2325600" y="22346499"/>
          <a:ext cx="27617724" cy="10077341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7341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1739968907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994478385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539737142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2374025165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917592965"/>
                    </a:ext>
                  </a:extLst>
                </a:gridCol>
                <a:gridCol w="2561977">
                  <a:extLst>
                    <a:ext uri="{9D8B030D-6E8A-4147-A177-3AD203B41FA5}">
                      <a16:colId xmlns:a16="http://schemas.microsoft.com/office/drawing/2014/main" val="3756555682"/>
                    </a:ext>
                  </a:extLst>
                </a:gridCol>
              </a:tblGrid>
              <a:tr h="679699">
                <a:tc gridSpan="7"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Table 1. Factors associated with high intention to use oral, intramuscular and subdermal long-acting HIV pre-exposure prophylaxis for MSM and transgender and gender diverse persons, the Netherlands, 2022. Results from multivariable logistic regression.</a:t>
                      </a: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Oral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Intramuscular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Subdermal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/>
                </a:tc>
                <a:extLst>
                  <a:ext uri="{0D108BD9-81ED-4DB2-BD59-A6C34878D82A}">
                    <a16:rowId xmlns:a16="http://schemas.microsoft.com/office/drawing/2014/main" val="2079562692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marL="0" marR="0" lvl="0" indent="0" algn="l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Variable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aOR (95% CI)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4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aOR (95% CI)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4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aOR (95% CI)</a:t>
                      </a:r>
                      <a:endParaRPr kumimoji="0" lang="en-US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064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</a:t>
                      </a:r>
                      <a:endParaRPr kumimoji="0" lang="en-US" sz="4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venir LT 55 Roman" pitchFamily="2" charset="0"/>
                        <a:ea typeface="Times New Roman" pitchFamily="18" charset="0"/>
                        <a:cs typeface="Calibri" pitchFamily="34" charset="0"/>
                      </a:endParaRPr>
                    </a:p>
                  </a:txBody>
                  <a:tcPr marL="22053" marR="22053" marT="11027" marB="11027" anchor="ctr" horzOverflow="overflow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02778587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Age group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815506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         16-34 years (ref)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0.0014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481966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         35-44 years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nl-NL" sz="400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nl-NL" sz="400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0.78 (0.54-1.13)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34544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          ≥45 years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>
                          <a:effectLst/>
                        </a:rPr>
                        <a:t> </a:t>
                      </a:r>
                      <a:endParaRPr lang="nl-NL" sz="400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0.48 (0.32-0.72)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553104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Currently employed, yes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1.69 (1.01-2.83)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0.046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  <a:highlight>
                            <a:srgbClr val="00FFFF"/>
                          </a:highlight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8993166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Recent PrEP use, yes</a:t>
                      </a:r>
                      <a:r>
                        <a:rPr lang="en-US" sz="4000" baseline="30000" dirty="0">
                          <a:effectLst/>
                        </a:rPr>
                        <a:t>1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2.46 (1.55-3.89)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&lt;0.001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1.70 (1.11-2.62)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0.015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13086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PrEP eligible, yes</a:t>
                      </a:r>
                      <a:r>
                        <a:rPr lang="en-US" sz="4000" baseline="30000" dirty="0">
                          <a:effectLst/>
                        </a:rPr>
                        <a:t>2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1.66 (1.15-2.38)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0.006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1.62 (1.12-2.34)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0.010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5218488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Injecting drug use, yes</a:t>
                      </a:r>
                      <a:r>
                        <a:rPr lang="en-US" sz="4000" baseline="30000" dirty="0">
                          <a:effectLst/>
                        </a:rPr>
                        <a:t>1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2.70 (1.05-6.93)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0.039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30364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Expected adherence</a:t>
                      </a:r>
                      <a:r>
                        <a:rPr lang="en-US" sz="4000" baseline="30000" dirty="0">
                          <a:effectLst/>
                        </a:rPr>
                        <a:t>3</a:t>
                      </a:r>
                      <a:r>
                        <a:rPr lang="en-US" sz="4000" dirty="0">
                          <a:effectLst/>
                        </a:rPr>
                        <a:t>, score 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1.29 (1.17-1.43)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&lt;0.001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1.14 (1.02-1.28)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0.024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1.22 (1.07-1.38)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0.002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0773902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Expected effectiveness</a:t>
                      </a:r>
                      <a:r>
                        <a:rPr lang="en-US" sz="4000" baseline="30000" dirty="0">
                          <a:effectLst/>
                        </a:rPr>
                        <a:t>3</a:t>
                      </a:r>
                      <a:r>
                        <a:rPr lang="en-US" sz="4000" dirty="0">
                          <a:effectLst/>
                        </a:rPr>
                        <a:t>, score 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 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1.11 (1.00-1.24)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0.046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1.17 (1.05-1.31)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0.005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539069"/>
                  </a:ext>
                </a:extLst>
              </a:tr>
              <a:tr h="67969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Expected side-effects</a:t>
                      </a:r>
                      <a:r>
                        <a:rPr lang="en-US" sz="4000" baseline="30000" dirty="0">
                          <a:effectLst/>
                        </a:rPr>
                        <a:t>3</a:t>
                      </a:r>
                      <a:r>
                        <a:rPr lang="en-US" sz="4000" dirty="0">
                          <a:effectLst/>
                        </a:rPr>
                        <a:t>, score</a:t>
                      </a:r>
                      <a:endParaRPr lang="nl-NL" sz="4000" b="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0.89 (0.80-1.00)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0.041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0.86 (0.78-0.93)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&lt;0.001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0.86 (0.78-0.94)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4000" dirty="0">
                          <a:effectLst/>
                        </a:rPr>
                        <a:t>0.001</a:t>
                      </a:r>
                      <a:endParaRPr lang="nl-NL" sz="4000" dirty="0">
                        <a:effectLst/>
                        <a:latin typeface="Avenir LT 55 Roman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3239861"/>
                  </a:ext>
                </a:extLst>
              </a:tr>
            </a:tbl>
          </a:graphicData>
        </a:graphic>
      </p:graphicFrame>
      <p:sp>
        <p:nvSpPr>
          <p:cNvPr id="2" name="Tekstvak 1"/>
          <p:cNvSpPr txBox="1"/>
          <p:nvPr/>
        </p:nvSpPr>
        <p:spPr>
          <a:xfrm>
            <a:off x="7435131" y="377927"/>
            <a:ext cx="22411833" cy="5037238"/>
          </a:xfrm>
          <a:prstGeom prst="rect">
            <a:avLst/>
          </a:prstGeom>
          <a:solidFill>
            <a:srgbClr val="FF0000"/>
          </a:solidFill>
        </p:spPr>
        <p:txBody>
          <a:bodyPr vert="horz" wrap="square" lIns="180000" tIns="180000" rIns="180000" bIns="180000" rtlCol="0" anchor="t">
            <a:noAutofit/>
          </a:bodyPr>
          <a:lstStyle/>
          <a:p>
            <a:pPr algn="ctr"/>
            <a:r>
              <a:rPr kumimoji="0" lang="en-US" sz="10500" b="1" i="0" u="none" strike="noStrike" kern="1200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65 Medium" pitchFamily="2" charset="0"/>
                <a:cs typeface="Arial" pitchFamily="34" charset="0"/>
              </a:rPr>
              <a:t>Intention to use long-acting HIV PrEP</a:t>
            </a:r>
            <a:br>
              <a:rPr kumimoji="0" lang="en-US" sz="10500" b="1" i="0" u="none" strike="noStrike" kern="1200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65 Medium" pitchFamily="2" charset="0"/>
                <a:cs typeface="Arial" pitchFamily="34" charset="0"/>
              </a:rPr>
            </a:br>
            <a:r>
              <a:rPr kumimoji="0" lang="en-US" sz="10500" b="1" i="0" u="none" strike="noStrike" kern="1200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65 Medium" pitchFamily="2" charset="0"/>
                <a:cs typeface="Arial" pitchFamily="34" charset="0"/>
              </a:rPr>
              <a:t>among key populations,</a:t>
            </a:r>
            <a:br>
              <a:rPr kumimoji="0" lang="en-US" sz="10500" b="1" i="0" u="none" strike="noStrike" kern="1200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65 Medium" pitchFamily="2" charset="0"/>
                <a:cs typeface="Arial" pitchFamily="34" charset="0"/>
              </a:rPr>
            </a:br>
            <a:r>
              <a:rPr kumimoji="0" lang="en-US" sz="10500" b="1" i="0" u="none" strike="noStrike" kern="1200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enir LT 65 Medium" pitchFamily="2" charset="0"/>
                <a:cs typeface="Arial" pitchFamily="34" charset="0"/>
              </a:rPr>
              <a:t>the Netherlands, 2022</a:t>
            </a:r>
          </a:p>
        </p:txBody>
      </p:sp>
      <p:pic>
        <p:nvPicPr>
          <p:cNvPr id="1027" name="Picture 3" descr="C:\Users\lmoller\AppData\Local\Microsoft\Windows\Temporary Internet Files\Content.Outlook\INRJ7IA3\logo4 160 procent cor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31" y="526276"/>
            <a:ext cx="6480000" cy="4888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iconsdownload.net/icons/512/10060-envelope-vect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5292" y="40550505"/>
            <a:ext cx="891053" cy="891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Rechte verbindingslijn 5"/>
          <p:cNvCxnSpPr/>
          <p:nvPr/>
        </p:nvCxnSpPr>
        <p:spPr>
          <a:xfrm>
            <a:off x="527680" y="40486382"/>
            <a:ext cx="2941564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itel 1">
            <a:extLst>
              <a:ext uri="{FF2B5EF4-FFF2-40B4-BE49-F238E27FC236}">
                <a16:creationId xmlns:a16="http://schemas.microsoft.com/office/drawing/2014/main" id="{6F29C594-9DBD-4820-A65F-18D57C23F072}"/>
              </a:ext>
            </a:extLst>
          </p:cNvPr>
          <p:cNvSpPr txBox="1">
            <a:spLocks/>
          </p:cNvSpPr>
          <p:nvPr/>
        </p:nvSpPr>
        <p:spPr>
          <a:xfrm flipH="1">
            <a:off x="2322563" y="32421486"/>
            <a:ext cx="27645626" cy="1657449"/>
          </a:xfrm>
          <a:prstGeom prst="rect">
            <a:avLst/>
          </a:prstGeom>
          <a:noFill/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aOR: adjusted odds ratio, CI: confidence interval. 1. In preceding 6 months. 2. HIV pre-exposure prophylaxis (PrEP) eligibility criteria following Dutch National PrEP guidelines include: men who have sex with men (MSM) or transgender persons (TGP) having sex with other men or TGP, and one of the following in the preceding 6 months: (a) condomless anal sex with a partner with unknown HIV-status, (b) condomless anal sex with an individual living with HIV with an unknown or detectable viral load, (c) rectal bacterial sexually transmitted infection or syphilis, (d) post-exposure prophylaxis use. Also eligible are individuals at substantial risk of HIV acquisition, e.g. those who have sex with MSM or TGP or with people from a region with a high HIV prevalence. 3. Expected adherence, effectivity and side-effects of long-acting PrEP (LA-PrEP) compared to short-acting oral PrEP were measured using a 7-point Likert scale. The ORs may be interpreted as follows: for each point increase on the 7-point Likert scale of expected adherence to oral LA-PrEP, the odds for having a high intention to use this LA-PrEP options increases 1.29 fold.</a:t>
            </a:r>
          </a:p>
          <a:p>
            <a:pPr algn="just"/>
            <a:endParaRPr lang="en-US" sz="1800" b="0" dirty="0">
              <a:solidFill>
                <a:schemeClr val="tx1"/>
              </a:solidFill>
              <a:latin typeface="Avenir LT 55 Roman" pitchFamily="2" charset="0"/>
              <a:cs typeface="Arial" pitchFamily="34" charset="0"/>
            </a:endParaRPr>
          </a:p>
        </p:txBody>
      </p:sp>
      <p:sp>
        <p:nvSpPr>
          <p:cNvPr id="35" name="Titel 1">
            <a:extLst>
              <a:ext uri="{FF2B5EF4-FFF2-40B4-BE49-F238E27FC236}">
                <a16:creationId xmlns:a16="http://schemas.microsoft.com/office/drawing/2014/main" id="{EC673638-50AE-46FA-81F2-ACD6AA977D9C}"/>
              </a:ext>
            </a:extLst>
          </p:cNvPr>
          <p:cNvSpPr txBox="1">
            <a:spLocks/>
          </p:cNvSpPr>
          <p:nvPr/>
        </p:nvSpPr>
        <p:spPr>
          <a:xfrm flipH="1">
            <a:off x="2326482" y="37003674"/>
            <a:ext cx="27520480" cy="2945585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Among MSM and transgender and gender diverse persons, awareness of long-acting PrEP was limited, but intention to use was high, especially for oral long-acting PrEP. When long-acting PrEP options become available in the Netherlands, informing MSM and transgender and gender diverse persons about all PrEP options, including long-acting PrEP, is important to ensure they can make an informed HIV prevention choice.</a:t>
            </a:r>
          </a:p>
        </p:txBody>
      </p:sp>
      <p:sp>
        <p:nvSpPr>
          <p:cNvPr id="36" name="Rechthoek 35">
            <a:extLst>
              <a:ext uri="{FF2B5EF4-FFF2-40B4-BE49-F238E27FC236}">
                <a16:creationId xmlns:a16="http://schemas.microsoft.com/office/drawing/2014/main" id="{F8B98972-E164-49EF-9DB8-A93358A821DC}"/>
              </a:ext>
            </a:extLst>
          </p:cNvPr>
          <p:cNvSpPr/>
          <p:nvPr/>
        </p:nvSpPr>
        <p:spPr>
          <a:xfrm>
            <a:off x="2326485" y="35786916"/>
            <a:ext cx="27520478" cy="12229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venir LT 65 Medium" pitchFamily="2" charset="0"/>
              </a:rPr>
              <a:t>Conclusions</a:t>
            </a:r>
          </a:p>
        </p:txBody>
      </p:sp>
      <p:sp>
        <p:nvSpPr>
          <p:cNvPr id="37" name="Titel 1">
            <a:extLst>
              <a:ext uri="{FF2B5EF4-FFF2-40B4-BE49-F238E27FC236}">
                <a16:creationId xmlns:a16="http://schemas.microsoft.com/office/drawing/2014/main" id="{C69C89C0-D66F-4988-BF2E-F33E2CCA38B5}"/>
              </a:ext>
            </a:extLst>
          </p:cNvPr>
          <p:cNvSpPr txBox="1">
            <a:spLocks/>
          </p:cNvSpPr>
          <p:nvPr/>
        </p:nvSpPr>
        <p:spPr>
          <a:xfrm flipH="1">
            <a:off x="16314342" y="8676246"/>
            <a:ext cx="13707853" cy="7015851"/>
          </a:xfrm>
          <a:prstGeom prst="rect">
            <a:avLst/>
          </a:prstGeom>
          <a:noFill/>
        </p:spPr>
        <p:txBody>
          <a:bodyPr vert="horz" lIns="180000" tIns="72000" rIns="180000" bIns="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Population</a:t>
            </a: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: HIV-negative MSM and transgender and gender diverse persons, recruited through Grindr (gay dating application), social media, </a:t>
            </a:r>
            <a:r>
              <a:rPr lang="en-US" sz="4000" b="0" dirty="0" err="1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TransClinic</a:t>
            </a: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 and the Centre of Sexual Health Amsterdam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Collection period</a:t>
            </a: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: May-August 2022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Design</a:t>
            </a: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: Online survey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Survey</a:t>
            </a: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: A short description of three long-acting PrEP options (oral once monthly, intramuscular once bimonthly and subdermal annually) was provided. We measured intention to use, and expected adherence, effectiveness and side-effects for these long-acting PrEP options using a 7-point Likert scale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Statistics</a:t>
            </a:r>
            <a:r>
              <a:rPr lang="en-US" sz="4000" b="0" dirty="0">
                <a:solidFill>
                  <a:schemeClr val="tx1"/>
                </a:solidFill>
                <a:latin typeface="Avenir LT 55 Roman" pitchFamily="2" charset="0"/>
                <a:cs typeface="Arial" pitchFamily="34" charset="0"/>
              </a:rPr>
              <a:t>: We used univariable and multivariable logistic regression to identify factors associated with a high intention (defined as ≥5.5) to use long-acting PrEP</a:t>
            </a:r>
            <a:endParaRPr lang="en-US" sz="4000" b="0" dirty="0">
              <a:solidFill>
                <a:schemeClr val="tx1"/>
              </a:solidFill>
              <a:latin typeface="Avenir LT 55 Roman" pitchFamily="2" charset="0"/>
            </a:endParaRP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458930AD-5E57-475C-B7CE-B911EBDE9E8F}"/>
              </a:ext>
            </a:extLst>
          </p:cNvPr>
          <p:cNvSpPr/>
          <p:nvPr/>
        </p:nvSpPr>
        <p:spPr>
          <a:xfrm>
            <a:off x="16314343" y="7452111"/>
            <a:ext cx="13707854" cy="122292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rIns="180000" rtlCol="0" anchor="ctr"/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Avenir LT 65 Medium" pitchFamily="2" charset="0"/>
              </a:rPr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79398442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vert="horz" lIns="180000" tIns="180000" rIns="0" bIns="0" rtlCol="0" anchor="t">
        <a:noAutofit/>
      </a:bodyPr>
      <a:lstStyle>
        <a:defPPr algn="just">
          <a:defRPr kumimoji="0" sz="5300" b="0" i="0" u="none" strike="noStrike" kern="1200" cap="none" spc="0" normalizeH="0" baseline="0" dirty="0" smtClean="0">
            <a:ln>
              <a:noFill/>
            </a:ln>
            <a:solidFill>
              <a:schemeClr val="tx1"/>
            </a:solidFill>
            <a:effectLst/>
            <a:uLnTx/>
            <a:uFillTx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871</TotalTime>
  <Words>891</Words>
  <Application>Microsoft Office PowerPoint</Application>
  <PresentationFormat>Aangepast</PresentationFormat>
  <Paragraphs>107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7" baseType="lpstr">
      <vt:lpstr>Arial</vt:lpstr>
      <vt:lpstr>Avenir LT 55 Roman</vt:lpstr>
      <vt:lpstr>Avenir LT 65 Medium</vt:lpstr>
      <vt:lpstr>Calibri</vt:lpstr>
      <vt:lpstr>Times New Roman</vt:lpstr>
      <vt:lpstr>Kantoorthema</vt:lpstr>
      <vt:lpstr>PowerPoint-presentatie</vt:lpstr>
    </vt:vector>
  </TitlesOfParts>
  <Company>GGD Amsterdam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Alberts, Nienke</dc:creator>
  <cp:lastModifiedBy>Koole, Jeffrey</cp:lastModifiedBy>
  <cp:revision>171</cp:revision>
  <cp:lastPrinted>2014-08-13T19:18:33Z</cp:lastPrinted>
  <dcterms:created xsi:type="dcterms:W3CDTF">2014-08-04T17:37:12Z</dcterms:created>
  <dcterms:modified xsi:type="dcterms:W3CDTF">2022-11-10T11:07:16Z</dcterms:modified>
</cp:coreProperties>
</file>