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05625" cy="50399950"/>
  <p:notesSz cx="6858000" cy="9144000"/>
  <p:defaultTextStyle>
    <a:defPPr>
      <a:defRPr lang="nl-NL"/>
    </a:defPPr>
    <a:lvl1pPr marL="0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1pPr>
    <a:lvl2pPr marL="424755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2pPr>
    <a:lvl3pPr marL="849508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3pPr>
    <a:lvl4pPr marL="1274263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4pPr>
    <a:lvl5pPr marL="1699017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5pPr>
    <a:lvl6pPr marL="2123771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6pPr>
    <a:lvl7pPr marL="2548524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7pPr>
    <a:lvl8pPr marL="2973279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8pPr>
    <a:lvl9pPr marL="3398032" algn="l" defTabSz="849508" rtl="0" eaLnBrk="1" latinLnBrk="0" hangingPunct="1">
      <a:defRPr sz="17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5" userDrawn="1">
          <p15:clr>
            <a:srgbClr val="A4A3A4"/>
          </p15:clr>
        </p15:guide>
        <p15:guide id="2" pos="1017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jstma, Eline" initials="WE" lastIdx="1" clrIdx="0">
    <p:extLst>
      <p:ext uri="{19B8F6BF-5375-455C-9EA6-DF929625EA0E}">
        <p15:presenceInfo xmlns:p15="http://schemas.microsoft.com/office/powerpoint/2012/main" userId="Wijstma, Eline" providerId="None"/>
      </p:ext>
    </p:extLst>
  </p:cmAuthor>
  <p:cmAuthor id="2" name="Hoornenborg, Elske" initials="EH" lastIdx="14" clrIdx="1">
    <p:extLst>
      <p:ext uri="{19B8F6BF-5375-455C-9EA6-DF929625EA0E}">
        <p15:presenceInfo xmlns:p15="http://schemas.microsoft.com/office/powerpoint/2012/main" userId="Hoornenborg, Elske" providerId="None"/>
      </p:ext>
    </p:extLst>
  </p:cmAuthor>
  <p:cmAuthor id="3" name="Elshout, Mark van den" initials="MvdE" lastIdx="2" clrIdx="2">
    <p:extLst>
      <p:ext uri="{19B8F6BF-5375-455C-9EA6-DF929625EA0E}">
        <p15:presenceInfo xmlns:p15="http://schemas.microsoft.com/office/powerpoint/2012/main" userId="Elshout, Mark van den" providerId="None"/>
      </p:ext>
    </p:extLst>
  </p:cmAuthor>
  <p:cmAuthor id="4" name="Coyer, Liza (LGL)" initials="CL(" lastIdx="15" clrIdx="3">
    <p:extLst>
      <p:ext uri="{19B8F6BF-5375-455C-9EA6-DF929625EA0E}">
        <p15:presenceInfo xmlns:p15="http://schemas.microsoft.com/office/powerpoint/2012/main" userId="S-1-5-21-1960408961-562591055-725345543-3246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" d="100"/>
          <a:sy n="10" d="100"/>
        </p:scale>
        <p:origin x="2512" y="-40"/>
      </p:cViewPr>
      <p:guideLst>
        <p:guide orient="horz" pos="15875"/>
        <p:guide pos="101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vandenelshout\OneDrive%20-%20GGD%20Regio%20Utrecht\Documenten\PhD\Poster%20long-term%20NCHIV\Kopie%20van%20Kopie%20van%20AMPrEP%20any%20sti%20IR_MvdE%20(grafiek%20soa%20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17221896450383"/>
          <c:y val="0.14590274364543102"/>
          <c:w val="0.86032782946729536"/>
          <c:h val="0.45124384413087093"/>
        </c:manualLayout>
      </c:layout>
      <c:lineChart>
        <c:grouping val="standard"/>
        <c:varyColors val="0"/>
        <c:ser>
          <c:idx val="1"/>
          <c:order val="1"/>
          <c:tx>
            <c:strRef>
              <c:f>[2]MediansTable!$K$1</c:f>
              <c:strCache>
                <c:ptCount val="1"/>
                <c:pt idx="0">
                  <c:v>Sex partners (dPrEP users)</c:v>
                </c:pt>
              </c:strCache>
            </c:strRef>
          </c:tx>
          <c:spPr>
            <a:ln w="57150" cap="rnd">
              <a:solidFill>
                <a:srgbClr val="E31818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31818"/>
              </a:solidFill>
              <a:ln w="57150">
                <a:solidFill>
                  <a:srgbClr val="E31818"/>
                </a:solidFill>
              </a:ln>
              <a:effectLst/>
            </c:spPr>
          </c:marker>
          <c:cat>
            <c:numRef>
              <c:f>[2]MediansTable!$J$2:$J$18</c:f>
              <c:numCache>
                <c:formatCode>0</c:formatCode>
                <c:ptCount val="17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24</c:v>
                </c:pt>
                <c:pt idx="9">
                  <c:v>27</c:v>
                </c:pt>
                <c:pt idx="10">
                  <c:v>30</c:v>
                </c:pt>
                <c:pt idx="11">
                  <c:v>33</c:v>
                </c:pt>
                <c:pt idx="12">
                  <c:v>36</c:v>
                </c:pt>
                <c:pt idx="13">
                  <c:v>39</c:v>
                </c:pt>
                <c:pt idx="14">
                  <c:v>42</c:v>
                </c:pt>
                <c:pt idx="15">
                  <c:v>45</c:v>
                </c:pt>
                <c:pt idx="16">
                  <c:v>48</c:v>
                </c:pt>
              </c:numCache>
            </c:numRef>
          </c:cat>
          <c:val>
            <c:numRef>
              <c:f>[2]MediansTable!$K$2:$K$18</c:f>
              <c:numCache>
                <c:formatCode>General</c:formatCode>
                <c:ptCount val="17"/>
                <c:pt idx="0">
                  <c:v>16</c:v>
                </c:pt>
                <c:pt idx="1">
                  <c:v>18</c:v>
                </c:pt>
                <c:pt idx="2">
                  <c:v>18</c:v>
                </c:pt>
                <c:pt idx="3">
                  <c:v>15</c:v>
                </c:pt>
                <c:pt idx="4">
                  <c:v>16</c:v>
                </c:pt>
                <c:pt idx="5">
                  <c:v>16.5</c:v>
                </c:pt>
                <c:pt idx="6">
                  <c:v>16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  <c:pt idx="10">
                  <c:v>14</c:v>
                </c:pt>
                <c:pt idx="11">
                  <c:v>14</c:v>
                </c:pt>
                <c:pt idx="12">
                  <c:v>15</c:v>
                </c:pt>
                <c:pt idx="13">
                  <c:v>14</c:v>
                </c:pt>
                <c:pt idx="14">
                  <c:v>15</c:v>
                </c:pt>
                <c:pt idx="15">
                  <c:v>15</c:v>
                </c:pt>
                <c:pt idx="16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4D-49C1-BC3B-0FF002C627B1}"/>
            </c:ext>
          </c:extLst>
        </c:ser>
        <c:ser>
          <c:idx val="2"/>
          <c:order val="2"/>
          <c:tx>
            <c:strRef>
              <c:f>[2]MediansTable!$L$1</c:f>
              <c:strCache>
                <c:ptCount val="1"/>
                <c:pt idx="0">
                  <c:v>Sex partners (edPrEP users)</c:v>
                </c:pt>
              </c:strCache>
            </c:strRef>
          </c:tx>
          <c:spPr>
            <a:ln w="57150" cap="rnd">
              <a:solidFill>
                <a:srgbClr val="E31818">
                  <a:alpha val="99000"/>
                </a:srgb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noFill/>
              <a:ln w="57150">
                <a:solidFill>
                  <a:srgbClr val="E31818"/>
                </a:solidFill>
                <a:prstDash val="solid"/>
              </a:ln>
              <a:effectLst/>
            </c:spPr>
          </c:marker>
          <c:cat>
            <c:numRef>
              <c:f>[2]MediansTable!$J$2:$J$18</c:f>
              <c:numCache>
                <c:formatCode>0</c:formatCode>
                <c:ptCount val="17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24</c:v>
                </c:pt>
                <c:pt idx="9">
                  <c:v>27</c:v>
                </c:pt>
                <c:pt idx="10">
                  <c:v>30</c:v>
                </c:pt>
                <c:pt idx="11">
                  <c:v>33</c:v>
                </c:pt>
                <c:pt idx="12">
                  <c:v>36</c:v>
                </c:pt>
                <c:pt idx="13">
                  <c:v>39</c:v>
                </c:pt>
                <c:pt idx="14">
                  <c:v>42</c:v>
                </c:pt>
                <c:pt idx="15">
                  <c:v>45</c:v>
                </c:pt>
                <c:pt idx="16">
                  <c:v>48</c:v>
                </c:pt>
              </c:numCache>
            </c:numRef>
          </c:cat>
          <c:val>
            <c:numRef>
              <c:f>[2]MediansTable!$L$2:$L$18</c:f>
              <c:numCache>
                <c:formatCode>General</c:formatCode>
                <c:ptCount val="17"/>
                <c:pt idx="0">
                  <c:v>12</c:v>
                </c:pt>
                <c:pt idx="1">
                  <c:v>11.5</c:v>
                </c:pt>
                <c:pt idx="2">
                  <c:v>10</c:v>
                </c:pt>
                <c:pt idx="3">
                  <c:v>11</c:v>
                </c:pt>
                <c:pt idx="4">
                  <c:v>8</c:v>
                </c:pt>
                <c:pt idx="5">
                  <c:v>10</c:v>
                </c:pt>
                <c:pt idx="6">
                  <c:v>9.5</c:v>
                </c:pt>
                <c:pt idx="7">
                  <c:v>6</c:v>
                </c:pt>
                <c:pt idx="8">
                  <c:v>8</c:v>
                </c:pt>
                <c:pt idx="9">
                  <c:v>8</c:v>
                </c:pt>
                <c:pt idx="10">
                  <c:v>7.5</c:v>
                </c:pt>
                <c:pt idx="11">
                  <c:v>7</c:v>
                </c:pt>
                <c:pt idx="12">
                  <c:v>7</c:v>
                </c:pt>
                <c:pt idx="13">
                  <c:v>5</c:v>
                </c:pt>
                <c:pt idx="14">
                  <c:v>5</c:v>
                </c:pt>
                <c:pt idx="15">
                  <c:v>4</c:v>
                </c:pt>
                <c:pt idx="1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4D-49C1-BC3B-0FF002C627B1}"/>
            </c:ext>
          </c:extLst>
        </c:ser>
        <c:ser>
          <c:idx val="3"/>
          <c:order val="3"/>
          <c:tx>
            <c:strRef>
              <c:f>[2]MediansTable!$M$1</c:f>
              <c:strCache>
                <c:ptCount val="1"/>
                <c:pt idx="0">
                  <c:v>Condomless anal sex acts with casual partners (dPrEP users)</c:v>
                </c:pt>
              </c:strCache>
            </c:strRef>
          </c:tx>
          <c:spPr>
            <a:ln w="571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57150">
                <a:solidFill>
                  <a:schemeClr val="bg1">
                    <a:lumMod val="50000"/>
                  </a:schemeClr>
                </a:solidFill>
                <a:prstDash val="dash"/>
              </a:ln>
              <a:effectLst/>
            </c:spPr>
          </c:marker>
          <c:cat>
            <c:numRef>
              <c:f>[2]MediansTable!$J$2:$J$18</c:f>
              <c:numCache>
                <c:formatCode>0</c:formatCode>
                <c:ptCount val="17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24</c:v>
                </c:pt>
                <c:pt idx="9">
                  <c:v>27</c:v>
                </c:pt>
                <c:pt idx="10">
                  <c:v>30</c:v>
                </c:pt>
                <c:pt idx="11">
                  <c:v>33</c:v>
                </c:pt>
                <c:pt idx="12">
                  <c:v>36</c:v>
                </c:pt>
                <c:pt idx="13">
                  <c:v>39</c:v>
                </c:pt>
                <c:pt idx="14">
                  <c:v>42</c:v>
                </c:pt>
                <c:pt idx="15">
                  <c:v>45</c:v>
                </c:pt>
                <c:pt idx="16">
                  <c:v>48</c:v>
                </c:pt>
              </c:numCache>
            </c:numRef>
          </c:cat>
          <c:val>
            <c:numRef>
              <c:f>[2]MediansTable!$M$2:$M$18</c:f>
              <c:numCache>
                <c:formatCode>General</c:formatCode>
                <c:ptCount val="17"/>
                <c:pt idx="0">
                  <c:v>7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11.5</c:v>
                </c:pt>
                <c:pt idx="5">
                  <c:v>12</c:v>
                </c:pt>
                <c:pt idx="6">
                  <c:v>11</c:v>
                </c:pt>
                <c:pt idx="7">
                  <c:v>12</c:v>
                </c:pt>
                <c:pt idx="8">
                  <c:v>14</c:v>
                </c:pt>
                <c:pt idx="9">
                  <c:v>11</c:v>
                </c:pt>
                <c:pt idx="10">
                  <c:v>11</c:v>
                </c:pt>
                <c:pt idx="11">
                  <c:v>12</c:v>
                </c:pt>
                <c:pt idx="12">
                  <c:v>11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4D-49C1-BC3B-0FF002C627B1}"/>
            </c:ext>
          </c:extLst>
        </c:ser>
        <c:ser>
          <c:idx val="4"/>
          <c:order val="4"/>
          <c:tx>
            <c:strRef>
              <c:f>[2]MediansTable!$N$1</c:f>
              <c:strCache>
                <c:ptCount val="1"/>
                <c:pt idx="0">
                  <c:v>Condomless anal sex acts with casual partners (edPrEP users)</c:v>
                </c:pt>
              </c:strCache>
            </c:strRef>
          </c:tx>
          <c:spPr>
            <a:ln w="57150" cap="rnd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noFill/>
              <a:ln w="57150">
                <a:solidFill>
                  <a:schemeClr val="bg1">
                    <a:lumMod val="50000"/>
                  </a:schemeClr>
                </a:solidFill>
                <a:prstDash val="dash"/>
              </a:ln>
              <a:effectLst/>
            </c:spPr>
          </c:marker>
          <c:cat>
            <c:numRef>
              <c:f>[2]MediansTable!$J$2:$J$18</c:f>
              <c:numCache>
                <c:formatCode>0</c:formatCode>
                <c:ptCount val="17"/>
                <c:pt idx="0">
                  <c:v>0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12</c:v>
                </c:pt>
                <c:pt idx="5">
                  <c:v>15</c:v>
                </c:pt>
                <c:pt idx="6">
                  <c:v>18</c:v>
                </c:pt>
                <c:pt idx="7">
                  <c:v>21</c:v>
                </c:pt>
                <c:pt idx="8">
                  <c:v>24</c:v>
                </c:pt>
                <c:pt idx="9">
                  <c:v>27</c:v>
                </c:pt>
                <c:pt idx="10">
                  <c:v>30</c:v>
                </c:pt>
                <c:pt idx="11">
                  <c:v>33</c:v>
                </c:pt>
                <c:pt idx="12">
                  <c:v>36</c:v>
                </c:pt>
                <c:pt idx="13">
                  <c:v>39</c:v>
                </c:pt>
                <c:pt idx="14">
                  <c:v>42</c:v>
                </c:pt>
                <c:pt idx="15">
                  <c:v>45</c:v>
                </c:pt>
                <c:pt idx="16">
                  <c:v>48</c:v>
                </c:pt>
              </c:numCache>
            </c:numRef>
          </c:cat>
          <c:val>
            <c:numRef>
              <c:f>[2]MediansTable!$N$2:$N$18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5.5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6</c:v>
                </c:pt>
                <c:pt idx="10">
                  <c:v>6</c:v>
                </c:pt>
                <c:pt idx="11">
                  <c:v>7</c:v>
                </c:pt>
                <c:pt idx="12">
                  <c:v>5</c:v>
                </c:pt>
                <c:pt idx="13">
                  <c:v>5</c:v>
                </c:pt>
                <c:pt idx="14">
                  <c:v>3</c:v>
                </c:pt>
                <c:pt idx="15">
                  <c:v>5</c:v>
                </c:pt>
                <c:pt idx="1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4D-49C1-BC3B-0FF002C627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2251768"/>
        <c:axId val="63224947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[2]MediansTable!$J$1</c15:sqref>
                        </c15:formulaRef>
                      </c:ext>
                    </c:extLst>
                    <c:strCache>
                      <c:ptCount val="1"/>
                      <c:pt idx="0">
                        <c:v>months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[2]MediansTable!$J$2:$J$18</c15:sqref>
                        </c15:formulaRef>
                      </c:ext>
                    </c:extLst>
                    <c:numCache>
                      <c:formatCode>0</c:formatCode>
                      <c:ptCount val="17"/>
                      <c:pt idx="0">
                        <c:v>0</c:v>
                      </c:pt>
                      <c:pt idx="1">
                        <c:v>3</c:v>
                      </c:pt>
                      <c:pt idx="2">
                        <c:v>6</c:v>
                      </c:pt>
                      <c:pt idx="3">
                        <c:v>9</c:v>
                      </c:pt>
                      <c:pt idx="4">
                        <c:v>12</c:v>
                      </c:pt>
                      <c:pt idx="5">
                        <c:v>15</c:v>
                      </c:pt>
                      <c:pt idx="6">
                        <c:v>18</c:v>
                      </c:pt>
                      <c:pt idx="7">
                        <c:v>21</c:v>
                      </c:pt>
                      <c:pt idx="8">
                        <c:v>24</c:v>
                      </c:pt>
                      <c:pt idx="9">
                        <c:v>27</c:v>
                      </c:pt>
                      <c:pt idx="10">
                        <c:v>30</c:v>
                      </c:pt>
                      <c:pt idx="11">
                        <c:v>33</c:v>
                      </c:pt>
                      <c:pt idx="12">
                        <c:v>36</c:v>
                      </c:pt>
                      <c:pt idx="13">
                        <c:v>39</c:v>
                      </c:pt>
                      <c:pt idx="14">
                        <c:v>42</c:v>
                      </c:pt>
                      <c:pt idx="15">
                        <c:v>45</c:v>
                      </c:pt>
                      <c:pt idx="16">
                        <c:v>48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[2]MediansTable!$J$2:$J$18</c15:sqref>
                        </c15:formulaRef>
                      </c:ext>
                    </c:extLst>
                    <c:numCache>
                      <c:formatCode>0</c:formatCode>
                      <c:ptCount val="17"/>
                      <c:pt idx="0">
                        <c:v>0</c:v>
                      </c:pt>
                      <c:pt idx="1">
                        <c:v>3</c:v>
                      </c:pt>
                      <c:pt idx="2">
                        <c:v>6</c:v>
                      </c:pt>
                      <c:pt idx="3">
                        <c:v>9</c:v>
                      </c:pt>
                      <c:pt idx="4">
                        <c:v>12</c:v>
                      </c:pt>
                      <c:pt idx="5">
                        <c:v>15</c:v>
                      </c:pt>
                      <c:pt idx="6">
                        <c:v>18</c:v>
                      </c:pt>
                      <c:pt idx="7">
                        <c:v>21</c:v>
                      </c:pt>
                      <c:pt idx="8">
                        <c:v>24</c:v>
                      </c:pt>
                      <c:pt idx="9">
                        <c:v>27</c:v>
                      </c:pt>
                      <c:pt idx="10">
                        <c:v>30</c:v>
                      </c:pt>
                      <c:pt idx="11">
                        <c:v>33</c:v>
                      </c:pt>
                      <c:pt idx="12">
                        <c:v>36</c:v>
                      </c:pt>
                      <c:pt idx="13">
                        <c:v>39</c:v>
                      </c:pt>
                      <c:pt idx="14">
                        <c:v>42</c:v>
                      </c:pt>
                      <c:pt idx="15">
                        <c:v>45</c:v>
                      </c:pt>
                      <c:pt idx="16">
                        <c:v>48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484D-49C1-BC3B-0FF002C627B1}"/>
                  </c:ext>
                </c:extLst>
              </c15:ser>
            </c15:filteredLineSeries>
          </c:ext>
        </c:extLst>
      </c:lineChart>
      <c:catAx>
        <c:axId val="632251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3600" b="0" i="0" u="none" strike="noStrike" kern="1200" baseline="0">
                    <a:solidFill>
                      <a:schemeClr val="tx1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en-US" dirty="0"/>
                  <a:t>Time participating in </a:t>
                </a:r>
                <a:r>
                  <a:rPr lang="en-US" dirty="0" err="1"/>
                  <a:t>AMPrEP</a:t>
                </a:r>
                <a:r>
                  <a:rPr lang="en-US" dirty="0"/>
                  <a:t> (months)</a:t>
                </a:r>
              </a:p>
              <a:p>
                <a:pPr>
                  <a:defRPr/>
                </a:pPr>
                <a:endParaRPr lang="nl-NL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3600" b="0" i="0" u="none" strike="noStrike" kern="1200" baseline="0">
                  <a:solidFill>
                    <a:schemeClr val="tx1"/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nl-NL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3200" b="0" i="0" u="none" strike="noStrike" kern="1200" baseline="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nl-NL"/>
          </a:p>
        </c:txPr>
        <c:crossAx val="632249472"/>
        <c:crosses val="autoZero"/>
        <c:auto val="1"/>
        <c:lblAlgn val="ctr"/>
        <c:lblOffset val="100"/>
        <c:noMultiLvlLbl val="0"/>
      </c:catAx>
      <c:valAx>
        <c:axId val="632249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3600" b="0" i="0" u="none" strike="noStrike" kern="1200" baseline="0">
                    <a:solidFill>
                      <a:schemeClr val="tx1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nl-NL" dirty="0" err="1"/>
                  <a:t>Median</a:t>
                </a:r>
                <a:r>
                  <a:rPr lang="nl-NL" dirty="0"/>
                  <a:t> </a:t>
                </a:r>
                <a:r>
                  <a:rPr lang="nl-NL" dirty="0" err="1"/>
                  <a:t>number</a:t>
                </a:r>
                <a:r>
                  <a:rPr lang="nl-NL" dirty="0"/>
                  <a:t> (</a:t>
                </a:r>
                <a:r>
                  <a:rPr lang="nl-NL" baseline="0" dirty="0"/>
                  <a:t>past 3 </a:t>
                </a:r>
                <a:r>
                  <a:rPr lang="nl-NL" baseline="0" dirty="0" err="1"/>
                  <a:t>months</a:t>
                </a:r>
                <a:r>
                  <a:rPr lang="nl-NL" baseline="0" dirty="0"/>
                  <a:t>)</a:t>
                </a:r>
                <a:endParaRPr lang="nl-NL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3600" b="0" i="0" u="none" strike="noStrike" kern="1200" baseline="0">
                  <a:solidFill>
                    <a:schemeClr val="tx1"/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3200" b="0" i="0" u="none" strike="noStrike" kern="1200" baseline="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nl-NL"/>
          </a:p>
        </c:txPr>
        <c:crossAx val="632251768"/>
        <c:crosses val="autoZero"/>
        <c:crossBetween val="between"/>
      </c:valAx>
      <c:spPr>
        <a:noFill/>
        <a:ln w="76200"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en-US" sz="3600" b="0" i="0" u="none" strike="noStrike" kern="1200" baseline="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nl-NL"/>
          </a:p>
        </c:txPr>
      </c:legendEntry>
      <c:layout>
        <c:manualLayout>
          <c:xMode val="edge"/>
          <c:yMode val="edge"/>
          <c:x val="0"/>
          <c:y val="0.71542714517901984"/>
          <c:w val="0.99943805225704341"/>
          <c:h val="0.14257983567719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3600" b="0" i="0" u="none" strike="noStrike" kern="1200" baseline="0">
              <a:solidFill>
                <a:schemeClr val="tx1"/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 sz="3600" b="0" i="0" u="none" strike="noStrike" kern="1200" baseline="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Blad1!$T$1</c:f>
              <c:strCache>
                <c:ptCount val="1"/>
                <c:pt idx="0">
                  <c:v>dPrEP users</c:v>
                </c:pt>
              </c:strCache>
            </c:strRef>
          </c:tx>
          <c:spPr>
            <a:ln w="63500" cap="rnd">
              <a:solidFill>
                <a:srgbClr val="E31818"/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Blad1!$Y$2:$Y$17</c:f>
                <c:numCache>
                  <c:formatCode>General</c:formatCode>
                  <c:ptCount val="16"/>
                  <c:pt idx="0">
                    <c:v>20.801258000000004</c:v>
                  </c:pt>
                  <c:pt idx="1">
                    <c:v>29.27655</c:v>
                  </c:pt>
                  <c:pt idx="2">
                    <c:v>28.70532</c:v>
                  </c:pt>
                  <c:pt idx="3">
                    <c:v>28.377210000000005</c:v>
                  </c:pt>
                  <c:pt idx="4">
                    <c:v>27.665556000000009</c:v>
                  </c:pt>
                  <c:pt idx="5">
                    <c:v>26.200125</c:v>
                  </c:pt>
                  <c:pt idx="6">
                    <c:v>29.386999999999986</c:v>
                  </c:pt>
                  <c:pt idx="7">
                    <c:v>28.820864</c:v>
                  </c:pt>
                  <c:pt idx="8">
                    <c:v>27.328440000000001</c:v>
                  </c:pt>
                  <c:pt idx="9">
                    <c:v>29.827640000000002</c:v>
                  </c:pt>
                  <c:pt idx="10">
                    <c:v>30.879560000000012</c:v>
                  </c:pt>
                  <c:pt idx="11">
                    <c:v>30.057348000000005</c:v>
                  </c:pt>
                  <c:pt idx="12">
                    <c:v>31.240205000000003</c:v>
                  </c:pt>
                  <c:pt idx="13">
                    <c:v>31.678521000000003</c:v>
                  </c:pt>
                  <c:pt idx="14">
                    <c:v>33.218513999999999</c:v>
                  </c:pt>
                  <c:pt idx="15">
                    <c:v>61.653135000000006</c:v>
                  </c:pt>
                </c:numCache>
              </c:numRef>
            </c:plus>
            <c:minus>
              <c:numRef>
                <c:f>Blad1!$X$2:$X$17</c:f>
                <c:numCache>
                  <c:formatCode>General</c:formatCode>
                  <c:ptCount val="16"/>
                  <c:pt idx="0">
                    <c:v>16.937902000000008</c:v>
                  </c:pt>
                  <c:pt idx="1">
                    <c:v>23.31147</c:v>
                  </c:pt>
                  <c:pt idx="2">
                    <c:v>22.74803</c:v>
                  </c:pt>
                  <c:pt idx="3">
                    <c:v>22.294299999999993</c:v>
                  </c:pt>
                  <c:pt idx="4">
                    <c:v>21.388073999999989</c:v>
                  </c:pt>
                  <c:pt idx="5">
                    <c:v>19.857565000000001</c:v>
                  </c:pt>
                  <c:pt idx="6">
                    <c:v>22.864919999999998</c:v>
                  </c:pt>
                  <c:pt idx="7">
                    <c:v>22.127456000000009</c:v>
                  </c:pt>
                  <c:pt idx="8">
                    <c:v>20.594630000000002</c:v>
                  </c:pt>
                  <c:pt idx="9">
                    <c:v>23.110100000000003</c:v>
                  </c:pt>
                  <c:pt idx="10">
                    <c:v>23.819159999999997</c:v>
                  </c:pt>
                  <c:pt idx="11">
                    <c:v>22.716961999999995</c:v>
                  </c:pt>
                  <c:pt idx="12">
                    <c:v>23.677534999999992</c:v>
                  </c:pt>
                  <c:pt idx="13">
                    <c:v>23.801489000000004</c:v>
                  </c:pt>
                  <c:pt idx="14">
                    <c:v>24.068195999999993</c:v>
                  </c:pt>
                  <c:pt idx="15">
                    <c:v>36.514195000000008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Blad1!$S$2:$S$17</c:f>
              <c:numCache>
                <c:formatCode>General</c:formatCode>
                <c:ptCount val="16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18</c:v>
                </c:pt>
                <c:pt idx="6">
                  <c:v>21</c:v>
                </c:pt>
                <c:pt idx="7">
                  <c:v>24</c:v>
                </c:pt>
                <c:pt idx="8">
                  <c:v>27</c:v>
                </c:pt>
                <c:pt idx="9">
                  <c:v>30</c:v>
                </c:pt>
                <c:pt idx="10">
                  <c:v>33</c:v>
                </c:pt>
                <c:pt idx="11">
                  <c:v>36</c:v>
                </c:pt>
                <c:pt idx="12">
                  <c:v>39</c:v>
                </c:pt>
                <c:pt idx="13">
                  <c:v>42</c:v>
                </c:pt>
                <c:pt idx="14">
                  <c:v>45</c:v>
                </c:pt>
                <c:pt idx="15">
                  <c:v>48</c:v>
                </c:pt>
              </c:numCache>
            </c:numRef>
          </c:cat>
          <c:val>
            <c:numRef>
              <c:f>Blad1!$T$2:$T$17</c:f>
              <c:numCache>
                <c:formatCode>General</c:formatCode>
                <c:ptCount val="16"/>
                <c:pt idx="0">
                  <c:v>91.197642000000002</c:v>
                </c:pt>
                <c:pt idx="1">
                  <c:v>114.41255</c:v>
                </c:pt>
                <c:pt idx="2">
                  <c:v>109.61138</c:v>
                </c:pt>
                <c:pt idx="3">
                  <c:v>104.00469</c:v>
                </c:pt>
                <c:pt idx="4">
                  <c:v>94.259243999999995</c:v>
                </c:pt>
                <c:pt idx="5">
                  <c:v>82.028075000000001</c:v>
                </c:pt>
                <c:pt idx="6">
                  <c:v>103.0244</c:v>
                </c:pt>
                <c:pt idx="7">
                  <c:v>95.277336000000005</c:v>
                </c:pt>
                <c:pt idx="8">
                  <c:v>83.581360000000004</c:v>
                </c:pt>
                <c:pt idx="9">
                  <c:v>102.61496</c:v>
                </c:pt>
                <c:pt idx="10">
                  <c:v>104.17634</c:v>
                </c:pt>
                <c:pt idx="11">
                  <c:v>93.021351999999993</c:v>
                </c:pt>
                <c:pt idx="12">
                  <c:v>97.807694999999995</c:v>
                </c:pt>
                <c:pt idx="13">
                  <c:v>95.720979</c:v>
                </c:pt>
                <c:pt idx="14">
                  <c:v>87.375085999999996</c:v>
                </c:pt>
                <c:pt idx="15">
                  <c:v>89.550965000000005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F2-4BAC-B85E-11F8E786223C}"/>
            </c:ext>
          </c:extLst>
        </c:ser>
        <c:ser>
          <c:idx val="1"/>
          <c:order val="1"/>
          <c:tx>
            <c:strRef>
              <c:f>Blad1!$U$1</c:f>
              <c:strCache>
                <c:ptCount val="1"/>
                <c:pt idx="0">
                  <c:v>edPrEP users</c:v>
                </c:pt>
              </c:strCache>
            </c:strRef>
          </c:tx>
          <c:spPr>
            <a:ln w="63500" cap="rnd">
              <a:solidFill>
                <a:srgbClr val="E31818"/>
              </a:solidFill>
              <a:prstDash val="dash"/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Blad1!$AC$2:$AC$17</c:f>
                <c:numCache>
                  <c:formatCode>General</c:formatCode>
                  <c:ptCount val="16"/>
                  <c:pt idx="0">
                    <c:v>27.789700000000003</c:v>
                  </c:pt>
                  <c:pt idx="1">
                    <c:v>42.201197999999998</c:v>
                  </c:pt>
                  <c:pt idx="2">
                    <c:v>44.610745999999992</c:v>
                  </c:pt>
                  <c:pt idx="3">
                    <c:v>44.863788</c:v>
                  </c:pt>
                  <c:pt idx="4">
                    <c:v>42.388655999999997</c:v>
                  </c:pt>
                  <c:pt idx="5">
                    <c:v>42.803279000000003</c:v>
                  </c:pt>
                  <c:pt idx="6">
                    <c:v>46.150598000000002</c:v>
                  </c:pt>
                  <c:pt idx="7">
                    <c:v>43.793374</c:v>
                  </c:pt>
                  <c:pt idx="8">
                    <c:v>40.701030000000003</c:v>
                  </c:pt>
                  <c:pt idx="9">
                    <c:v>53.182163000000017</c:v>
                  </c:pt>
                  <c:pt idx="10">
                    <c:v>42.685549999999999</c:v>
                  </c:pt>
                  <c:pt idx="11">
                    <c:v>42.585253999999999</c:v>
                  </c:pt>
                  <c:pt idx="12">
                    <c:v>40.676000999999999</c:v>
                  </c:pt>
                  <c:pt idx="13">
                    <c:v>38.801883999999994</c:v>
                  </c:pt>
                  <c:pt idx="14">
                    <c:v>45.753616999999998</c:v>
                  </c:pt>
                  <c:pt idx="15">
                    <c:v>96.731795000000005</c:v>
                  </c:pt>
                </c:numCache>
              </c:numRef>
            </c:plus>
            <c:minus>
              <c:numRef>
                <c:f>Blad1!$AB$2:$AB$17</c:f>
                <c:numCache>
                  <c:formatCode>General</c:formatCode>
                  <c:ptCount val="16"/>
                  <c:pt idx="0">
                    <c:v>16.75346</c:v>
                  </c:pt>
                  <c:pt idx="1">
                    <c:v>24.993752000000001</c:v>
                  </c:pt>
                  <c:pt idx="2">
                    <c:v>26.420844000000002</c:v>
                  </c:pt>
                  <c:pt idx="3">
                    <c:v>26.570672000000002</c:v>
                  </c:pt>
                  <c:pt idx="4">
                    <c:v>24.613223999999995</c:v>
                  </c:pt>
                  <c:pt idx="5">
                    <c:v>24.308391</c:v>
                  </c:pt>
                  <c:pt idx="6">
                    <c:v>27.822622000000003</c:v>
                  </c:pt>
                  <c:pt idx="7">
                    <c:v>25.428925999999997</c:v>
                  </c:pt>
                  <c:pt idx="8">
                    <c:v>21.177340000000001</c:v>
                  </c:pt>
                  <c:pt idx="9">
                    <c:v>33.507026999999994</c:v>
                  </c:pt>
                  <c:pt idx="10">
                    <c:v>24.78566</c:v>
                  </c:pt>
                  <c:pt idx="11">
                    <c:v>24.727376</c:v>
                  </c:pt>
                  <c:pt idx="12">
                    <c:v>22.526378999999999</c:v>
                  </c:pt>
                  <c:pt idx="13">
                    <c:v>20.189196000000003</c:v>
                  </c:pt>
                  <c:pt idx="14">
                    <c:v>25.338342999999998</c:v>
                  </c:pt>
                  <c:pt idx="15">
                    <c:v>43.457795000000004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numRef>
              <c:f>Blad1!$S$2:$S$17</c:f>
              <c:numCache>
                <c:formatCode>General</c:formatCode>
                <c:ptCount val="16"/>
                <c:pt idx="0">
                  <c:v>3</c:v>
                </c:pt>
                <c:pt idx="1">
                  <c:v>6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18</c:v>
                </c:pt>
                <c:pt idx="6">
                  <c:v>21</c:v>
                </c:pt>
                <c:pt idx="7">
                  <c:v>24</c:v>
                </c:pt>
                <c:pt idx="8">
                  <c:v>27</c:v>
                </c:pt>
                <c:pt idx="9">
                  <c:v>30</c:v>
                </c:pt>
                <c:pt idx="10">
                  <c:v>33</c:v>
                </c:pt>
                <c:pt idx="11">
                  <c:v>36</c:v>
                </c:pt>
                <c:pt idx="12">
                  <c:v>39</c:v>
                </c:pt>
                <c:pt idx="13">
                  <c:v>42</c:v>
                </c:pt>
                <c:pt idx="14">
                  <c:v>45</c:v>
                </c:pt>
                <c:pt idx="15">
                  <c:v>48</c:v>
                </c:pt>
              </c:numCache>
            </c:numRef>
          </c:cat>
          <c:val>
            <c:numRef>
              <c:f>Blad1!$U$2:$U$17</c:f>
              <c:numCache>
                <c:formatCode>General</c:formatCode>
                <c:ptCount val="16"/>
                <c:pt idx="0">
                  <c:v>42.18591</c:v>
                </c:pt>
                <c:pt idx="1">
                  <c:v>61.297102000000002</c:v>
                </c:pt>
                <c:pt idx="2">
                  <c:v>64.797054000000003</c:v>
                </c:pt>
                <c:pt idx="3">
                  <c:v>65.164512000000002</c:v>
                </c:pt>
                <c:pt idx="4">
                  <c:v>58.694643999999997</c:v>
                </c:pt>
                <c:pt idx="5">
                  <c:v>56.257671000000002</c:v>
                </c:pt>
                <c:pt idx="6">
                  <c:v>70.058502000000004</c:v>
                </c:pt>
                <c:pt idx="7">
                  <c:v>60.639825999999999</c:v>
                </c:pt>
                <c:pt idx="8">
                  <c:v>44.148420000000002</c:v>
                </c:pt>
                <c:pt idx="9">
                  <c:v>90.569936999999996</c:v>
                </c:pt>
                <c:pt idx="10">
                  <c:v>59.105849999999997</c:v>
                </c:pt>
                <c:pt idx="11">
                  <c:v>58.966845999999997</c:v>
                </c:pt>
                <c:pt idx="12">
                  <c:v>50.484949</c:v>
                </c:pt>
                <c:pt idx="13">
                  <c:v>42.088416000000002</c:v>
                </c:pt>
                <c:pt idx="14">
                  <c:v>56.786982999999999</c:v>
                </c:pt>
                <c:pt idx="15">
                  <c:v>78.908105000000006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F2-4BAC-B85E-11F8E78622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753592"/>
        <c:axId val="376755560"/>
      </c:lineChart>
      <c:catAx>
        <c:axId val="376753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nl-NL" sz="3600" dirty="0">
                    <a:solidFill>
                      <a:schemeClr val="tx1"/>
                    </a:solidFill>
                  </a:rPr>
                  <a:t>Time </a:t>
                </a:r>
                <a:r>
                  <a:rPr lang="nl-NL" sz="3600" dirty="0" err="1">
                    <a:solidFill>
                      <a:schemeClr val="tx1"/>
                    </a:solidFill>
                  </a:rPr>
                  <a:t>participating</a:t>
                </a:r>
                <a:r>
                  <a:rPr lang="nl-NL" sz="3600" baseline="0" dirty="0">
                    <a:solidFill>
                      <a:schemeClr val="tx1"/>
                    </a:solidFill>
                  </a:rPr>
                  <a:t> in </a:t>
                </a:r>
                <a:r>
                  <a:rPr lang="nl-NL" sz="3600" baseline="0" dirty="0" err="1">
                    <a:solidFill>
                      <a:schemeClr val="tx1"/>
                    </a:solidFill>
                  </a:rPr>
                  <a:t>AMPrEP</a:t>
                </a:r>
                <a:r>
                  <a:rPr lang="nl-NL" sz="3600" baseline="0" dirty="0">
                    <a:solidFill>
                      <a:schemeClr val="tx1"/>
                    </a:solidFill>
                  </a:rPr>
                  <a:t> (</a:t>
                </a:r>
                <a:r>
                  <a:rPr lang="nl-NL" sz="3600" dirty="0" err="1">
                    <a:solidFill>
                      <a:schemeClr val="tx1"/>
                    </a:solidFill>
                  </a:rPr>
                  <a:t>months</a:t>
                </a:r>
                <a:r>
                  <a:rPr lang="nl-NL" sz="3600" dirty="0">
                    <a:solidFill>
                      <a:schemeClr val="tx1"/>
                    </a:solidFill>
                  </a:rPr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/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nl-NL"/>
          </a:p>
        </c:txPr>
        <c:crossAx val="376755560"/>
        <c:crosses val="autoZero"/>
        <c:auto val="1"/>
        <c:lblAlgn val="ctr"/>
        <c:lblOffset val="100"/>
        <c:noMultiLvlLbl val="0"/>
      </c:catAx>
      <c:valAx>
        <c:axId val="376755560"/>
        <c:scaling>
          <c:orientation val="minMax"/>
          <c:max val="1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0" i="0" u="none" strike="noStrike" kern="1200" baseline="0">
                    <a:solidFill>
                      <a:schemeClr val="tx1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r>
                  <a:rPr lang="nl-NL" sz="3600" dirty="0" err="1">
                    <a:solidFill>
                      <a:schemeClr val="tx1"/>
                    </a:solidFill>
                  </a:rPr>
                  <a:t>Incidence</a:t>
                </a:r>
                <a:r>
                  <a:rPr lang="nl-NL" sz="3600" dirty="0">
                    <a:solidFill>
                      <a:schemeClr val="tx1"/>
                    </a:solidFill>
                  </a:rPr>
                  <a:t> (per 100 person-</a:t>
                </a:r>
                <a:r>
                  <a:rPr lang="nl-NL" sz="3600" dirty="0" err="1">
                    <a:solidFill>
                      <a:schemeClr val="tx1"/>
                    </a:solidFill>
                  </a:rPr>
                  <a:t>years</a:t>
                </a:r>
                <a:r>
                  <a:rPr lang="nl-NL" sz="3600" dirty="0">
                    <a:solidFill>
                      <a:schemeClr val="tx1"/>
                    </a:solidFill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8.107291608679850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0" i="0" u="none" strike="noStrike" kern="1200" baseline="0">
                  <a:solidFill>
                    <a:schemeClr val="tx1"/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nl-NL"/>
          </a:p>
        </c:txPr>
        <c:crossAx val="376753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804126823989505E-2"/>
          <c:y val="0.90726834098185916"/>
          <c:w val="0.38641697437567468"/>
          <c:h val="8.0021945040245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/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4000">
          <a:latin typeface="Corbel" panose="020B0503020204020204" pitchFamily="34" charset="0"/>
        </a:defRPr>
      </a:pPr>
      <a:endParaRPr lang="nl-N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22928" y="15656664"/>
            <a:ext cx="27459780" cy="10803321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845847" y="28559974"/>
            <a:ext cx="22613940" cy="128799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7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3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1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38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6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4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2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76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70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23421585" y="2018347"/>
            <a:ext cx="7268765" cy="4300329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615285" y="2018347"/>
            <a:ext cx="21267869" cy="4300329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6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87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1928" y="32386637"/>
            <a:ext cx="27459780" cy="10009991"/>
          </a:xfrm>
        </p:spPr>
        <p:txBody>
          <a:bodyPr anchor="t"/>
          <a:lstStyle>
            <a:lvl1pPr algn="l">
              <a:defRPr sz="4117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51928" y="21361659"/>
            <a:ext cx="27459780" cy="110249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7784" indent="0">
              <a:buNone/>
              <a:defRPr sz="1882">
                <a:solidFill>
                  <a:schemeClr val="tx1">
                    <a:tint val="75000"/>
                  </a:schemeClr>
                </a:solidFill>
              </a:defRPr>
            </a:lvl2pPr>
            <a:lvl3pPr marL="935566" indent="0">
              <a:buNone/>
              <a:defRPr sz="1647">
                <a:solidFill>
                  <a:schemeClr val="tx1">
                    <a:tint val="75000"/>
                  </a:schemeClr>
                </a:solidFill>
              </a:defRPr>
            </a:lvl3pPr>
            <a:lvl4pPr marL="140334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71132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3891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80669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7448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742264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55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615284" y="11760002"/>
            <a:ext cx="14268319" cy="33261635"/>
          </a:xfrm>
        </p:spPr>
        <p:txBody>
          <a:bodyPr/>
          <a:lstStyle>
            <a:lvl1pPr>
              <a:defRPr sz="2823"/>
            </a:lvl1pPr>
            <a:lvl2pPr>
              <a:defRPr sz="2471"/>
            </a:lvl2pPr>
            <a:lvl3pPr>
              <a:defRPr sz="2000"/>
            </a:lvl3pPr>
            <a:lvl4pPr>
              <a:defRPr sz="1882"/>
            </a:lvl4pPr>
            <a:lvl5pPr>
              <a:defRPr sz="1882"/>
            </a:lvl5pPr>
            <a:lvl6pPr>
              <a:defRPr sz="1882"/>
            </a:lvl6pPr>
            <a:lvl7pPr>
              <a:defRPr sz="1882"/>
            </a:lvl7pPr>
            <a:lvl8pPr>
              <a:defRPr sz="1882"/>
            </a:lvl8pPr>
            <a:lvl9pPr>
              <a:defRPr sz="1882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6422027" y="11760002"/>
            <a:ext cx="14268319" cy="33261635"/>
          </a:xfrm>
        </p:spPr>
        <p:txBody>
          <a:bodyPr/>
          <a:lstStyle>
            <a:lvl1pPr>
              <a:defRPr sz="2823"/>
            </a:lvl1pPr>
            <a:lvl2pPr>
              <a:defRPr sz="2471"/>
            </a:lvl2pPr>
            <a:lvl3pPr>
              <a:defRPr sz="2000"/>
            </a:lvl3pPr>
            <a:lvl4pPr>
              <a:defRPr sz="1882"/>
            </a:lvl4pPr>
            <a:lvl5pPr>
              <a:defRPr sz="1882"/>
            </a:lvl5pPr>
            <a:lvl6pPr>
              <a:defRPr sz="1882"/>
            </a:lvl6pPr>
            <a:lvl7pPr>
              <a:defRPr sz="1882"/>
            </a:lvl7pPr>
            <a:lvl8pPr>
              <a:defRPr sz="1882"/>
            </a:lvl8pPr>
            <a:lvl9pPr>
              <a:defRPr sz="1882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865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15285" y="11281657"/>
            <a:ext cx="14273929" cy="4701659"/>
          </a:xfrm>
        </p:spPr>
        <p:txBody>
          <a:bodyPr anchor="b"/>
          <a:lstStyle>
            <a:lvl1pPr marL="0" indent="0">
              <a:buNone/>
              <a:defRPr sz="2471" b="1"/>
            </a:lvl1pPr>
            <a:lvl2pPr marL="467784" indent="0">
              <a:buNone/>
              <a:defRPr sz="2000" b="1"/>
            </a:lvl2pPr>
            <a:lvl3pPr marL="935566" indent="0">
              <a:buNone/>
              <a:defRPr sz="1882" b="1"/>
            </a:lvl3pPr>
            <a:lvl4pPr marL="1403349" indent="0">
              <a:buNone/>
              <a:defRPr sz="1647" b="1"/>
            </a:lvl4pPr>
            <a:lvl5pPr marL="1871132" indent="0">
              <a:buNone/>
              <a:defRPr sz="1647" b="1"/>
            </a:lvl5pPr>
            <a:lvl6pPr marL="2338915" indent="0">
              <a:buNone/>
              <a:defRPr sz="1647" b="1"/>
            </a:lvl6pPr>
            <a:lvl7pPr marL="2806698" indent="0">
              <a:buNone/>
              <a:defRPr sz="1647" b="1"/>
            </a:lvl7pPr>
            <a:lvl8pPr marL="3274481" indent="0">
              <a:buNone/>
              <a:defRPr sz="1647" b="1"/>
            </a:lvl8pPr>
            <a:lvl9pPr marL="3742264" indent="0">
              <a:buNone/>
              <a:defRPr sz="1647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615285" y="15983318"/>
            <a:ext cx="14273929" cy="29038308"/>
          </a:xfrm>
        </p:spPr>
        <p:txBody>
          <a:bodyPr/>
          <a:lstStyle>
            <a:lvl1pPr>
              <a:defRPr sz="2471"/>
            </a:lvl1pPr>
            <a:lvl2pPr>
              <a:defRPr sz="2000"/>
            </a:lvl2pPr>
            <a:lvl3pPr>
              <a:defRPr sz="1882"/>
            </a:lvl3pPr>
            <a:lvl4pPr>
              <a:defRPr sz="1647"/>
            </a:lvl4pPr>
            <a:lvl5pPr>
              <a:defRPr sz="1647"/>
            </a:lvl5pPr>
            <a:lvl6pPr>
              <a:defRPr sz="1647"/>
            </a:lvl6pPr>
            <a:lvl7pPr>
              <a:defRPr sz="1647"/>
            </a:lvl7pPr>
            <a:lvl8pPr>
              <a:defRPr sz="1647"/>
            </a:lvl8pPr>
            <a:lvl9pPr>
              <a:defRPr sz="1647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6410814" y="11281657"/>
            <a:ext cx="14279536" cy="4701659"/>
          </a:xfrm>
        </p:spPr>
        <p:txBody>
          <a:bodyPr anchor="b"/>
          <a:lstStyle>
            <a:lvl1pPr marL="0" indent="0">
              <a:buNone/>
              <a:defRPr sz="2471" b="1"/>
            </a:lvl1pPr>
            <a:lvl2pPr marL="467784" indent="0">
              <a:buNone/>
              <a:defRPr sz="2000" b="1"/>
            </a:lvl2pPr>
            <a:lvl3pPr marL="935566" indent="0">
              <a:buNone/>
              <a:defRPr sz="1882" b="1"/>
            </a:lvl3pPr>
            <a:lvl4pPr marL="1403349" indent="0">
              <a:buNone/>
              <a:defRPr sz="1647" b="1"/>
            </a:lvl4pPr>
            <a:lvl5pPr marL="1871132" indent="0">
              <a:buNone/>
              <a:defRPr sz="1647" b="1"/>
            </a:lvl5pPr>
            <a:lvl6pPr marL="2338915" indent="0">
              <a:buNone/>
              <a:defRPr sz="1647" b="1"/>
            </a:lvl6pPr>
            <a:lvl7pPr marL="2806698" indent="0">
              <a:buNone/>
              <a:defRPr sz="1647" b="1"/>
            </a:lvl7pPr>
            <a:lvl8pPr marL="3274481" indent="0">
              <a:buNone/>
              <a:defRPr sz="1647" b="1"/>
            </a:lvl8pPr>
            <a:lvl9pPr marL="3742264" indent="0">
              <a:buNone/>
              <a:defRPr sz="1647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6410814" y="15983318"/>
            <a:ext cx="14279536" cy="29038308"/>
          </a:xfrm>
        </p:spPr>
        <p:txBody>
          <a:bodyPr/>
          <a:lstStyle>
            <a:lvl1pPr>
              <a:defRPr sz="2471"/>
            </a:lvl1pPr>
            <a:lvl2pPr>
              <a:defRPr sz="2000"/>
            </a:lvl2pPr>
            <a:lvl3pPr>
              <a:defRPr sz="1882"/>
            </a:lvl3pPr>
            <a:lvl4pPr>
              <a:defRPr sz="1647"/>
            </a:lvl4pPr>
            <a:lvl5pPr>
              <a:defRPr sz="1647"/>
            </a:lvl5pPr>
            <a:lvl6pPr>
              <a:defRPr sz="1647"/>
            </a:lvl6pPr>
            <a:lvl7pPr>
              <a:defRPr sz="1647"/>
            </a:lvl7pPr>
            <a:lvl8pPr>
              <a:defRPr sz="1647"/>
            </a:lvl8pPr>
            <a:lvl9pPr>
              <a:defRPr sz="1647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48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67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63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5285" y="2006666"/>
            <a:ext cx="10628328" cy="85399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630603" y="2006671"/>
            <a:ext cx="18059742" cy="43014964"/>
          </a:xfrm>
        </p:spPr>
        <p:txBody>
          <a:bodyPr/>
          <a:lstStyle>
            <a:lvl1pPr>
              <a:defRPr sz="3293"/>
            </a:lvl1pPr>
            <a:lvl2pPr>
              <a:defRPr sz="2823"/>
            </a:lvl2pPr>
            <a:lvl3pPr>
              <a:defRPr sz="247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15285" y="10546661"/>
            <a:ext cx="10628328" cy="34474972"/>
          </a:xfrm>
        </p:spPr>
        <p:txBody>
          <a:bodyPr/>
          <a:lstStyle>
            <a:lvl1pPr marL="0" indent="0">
              <a:buNone/>
              <a:defRPr sz="1411"/>
            </a:lvl1pPr>
            <a:lvl2pPr marL="467784" indent="0">
              <a:buNone/>
              <a:defRPr sz="1176"/>
            </a:lvl2pPr>
            <a:lvl3pPr marL="935566" indent="0">
              <a:buNone/>
              <a:defRPr sz="1059"/>
            </a:lvl3pPr>
            <a:lvl4pPr marL="1403349" indent="0">
              <a:buNone/>
              <a:defRPr sz="941"/>
            </a:lvl4pPr>
            <a:lvl5pPr marL="1871132" indent="0">
              <a:buNone/>
              <a:defRPr sz="941"/>
            </a:lvl5pPr>
            <a:lvl6pPr marL="2338915" indent="0">
              <a:buNone/>
              <a:defRPr sz="941"/>
            </a:lvl6pPr>
            <a:lvl7pPr marL="2806698" indent="0">
              <a:buNone/>
              <a:defRPr sz="941"/>
            </a:lvl7pPr>
            <a:lvl8pPr marL="3274481" indent="0">
              <a:buNone/>
              <a:defRPr sz="941"/>
            </a:lvl8pPr>
            <a:lvl9pPr marL="3742264" indent="0">
              <a:buNone/>
              <a:defRPr sz="94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335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2133" y="35279970"/>
            <a:ext cx="19383376" cy="41650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332133" y="4503329"/>
            <a:ext cx="19383376" cy="30239970"/>
          </a:xfrm>
        </p:spPr>
        <p:txBody>
          <a:bodyPr/>
          <a:lstStyle>
            <a:lvl1pPr marL="0" indent="0">
              <a:buNone/>
              <a:defRPr sz="3293"/>
            </a:lvl1pPr>
            <a:lvl2pPr marL="467784" indent="0">
              <a:buNone/>
              <a:defRPr sz="2823"/>
            </a:lvl2pPr>
            <a:lvl3pPr marL="935566" indent="0">
              <a:buNone/>
              <a:defRPr sz="2471"/>
            </a:lvl3pPr>
            <a:lvl4pPr marL="1403349" indent="0">
              <a:buNone/>
              <a:defRPr sz="2000"/>
            </a:lvl4pPr>
            <a:lvl5pPr marL="1871132" indent="0">
              <a:buNone/>
              <a:defRPr sz="2000"/>
            </a:lvl5pPr>
            <a:lvl6pPr marL="2338915" indent="0">
              <a:buNone/>
              <a:defRPr sz="2000"/>
            </a:lvl6pPr>
            <a:lvl7pPr marL="2806698" indent="0">
              <a:buNone/>
              <a:defRPr sz="2000"/>
            </a:lvl7pPr>
            <a:lvl8pPr marL="3274481" indent="0">
              <a:buNone/>
              <a:defRPr sz="2000"/>
            </a:lvl8pPr>
            <a:lvl9pPr marL="3742264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32133" y="39444970"/>
            <a:ext cx="19383376" cy="5914988"/>
          </a:xfrm>
        </p:spPr>
        <p:txBody>
          <a:bodyPr/>
          <a:lstStyle>
            <a:lvl1pPr marL="0" indent="0">
              <a:buNone/>
              <a:defRPr sz="1411"/>
            </a:lvl1pPr>
            <a:lvl2pPr marL="467784" indent="0">
              <a:buNone/>
              <a:defRPr sz="1176"/>
            </a:lvl2pPr>
            <a:lvl3pPr marL="935566" indent="0">
              <a:buNone/>
              <a:defRPr sz="1059"/>
            </a:lvl3pPr>
            <a:lvl4pPr marL="1403349" indent="0">
              <a:buNone/>
              <a:defRPr sz="941"/>
            </a:lvl4pPr>
            <a:lvl5pPr marL="1871132" indent="0">
              <a:buNone/>
              <a:defRPr sz="941"/>
            </a:lvl5pPr>
            <a:lvl6pPr marL="2338915" indent="0">
              <a:buNone/>
              <a:defRPr sz="941"/>
            </a:lvl6pPr>
            <a:lvl7pPr marL="2806698" indent="0">
              <a:buNone/>
              <a:defRPr sz="941"/>
            </a:lvl7pPr>
            <a:lvl8pPr marL="3274481" indent="0">
              <a:buNone/>
              <a:defRPr sz="941"/>
            </a:lvl8pPr>
            <a:lvl9pPr marL="3742264" indent="0">
              <a:buNone/>
              <a:defRPr sz="94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3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15282" y="2018336"/>
            <a:ext cx="29075062" cy="8399992"/>
          </a:xfrm>
          <a:prstGeom prst="rect">
            <a:avLst/>
          </a:prstGeom>
        </p:spPr>
        <p:txBody>
          <a:bodyPr vert="horz" lIns="79535" tIns="39767" rIns="79535" bIns="39767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15282" y="11760002"/>
            <a:ext cx="29075062" cy="33261635"/>
          </a:xfrm>
          <a:prstGeom prst="rect">
            <a:avLst/>
          </a:prstGeom>
        </p:spPr>
        <p:txBody>
          <a:bodyPr vert="horz" lIns="79535" tIns="39767" rIns="79535" bIns="3976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5282" y="46713296"/>
            <a:ext cx="7537981" cy="2683329"/>
          </a:xfrm>
          <a:prstGeom prst="rect">
            <a:avLst/>
          </a:prstGeom>
        </p:spPr>
        <p:txBody>
          <a:bodyPr vert="horz" lIns="79535" tIns="39767" rIns="79535" bIns="39767" rtlCol="0" anchor="ctr"/>
          <a:lstStyle>
            <a:lvl1pPr algn="l">
              <a:defRPr sz="11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05E6A-E7D8-481D-AF95-83B43C345D4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1037759" y="46713296"/>
            <a:ext cx="10230113" cy="2683329"/>
          </a:xfrm>
          <a:prstGeom prst="rect">
            <a:avLst/>
          </a:prstGeom>
        </p:spPr>
        <p:txBody>
          <a:bodyPr vert="horz" lIns="79535" tIns="39767" rIns="79535" bIns="39767" rtlCol="0" anchor="ctr"/>
          <a:lstStyle>
            <a:lvl1pPr algn="ctr">
              <a:defRPr sz="11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3152363" y="46713296"/>
            <a:ext cx="7537981" cy="2683329"/>
          </a:xfrm>
          <a:prstGeom prst="rect">
            <a:avLst/>
          </a:prstGeom>
        </p:spPr>
        <p:txBody>
          <a:bodyPr vert="horz" lIns="79535" tIns="39767" rIns="79535" bIns="39767" rtlCol="0" anchor="ctr"/>
          <a:lstStyle>
            <a:lvl1pPr algn="r">
              <a:defRPr sz="11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81732-1F2D-4EE5-9A25-BA6F2DB774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78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5566" rtl="0" eaLnBrk="1" latinLnBrk="0" hangingPunct="1">
        <a:spcBef>
          <a:spcPct val="0"/>
        </a:spcBef>
        <a:buNone/>
        <a:defRPr sz="44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0836" indent="-350836" algn="l" defTabSz="93556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93" kern="1200">
          <a:solidFill>
            <a:schemeClr val="tx1"/>
          </a:solidFill>
          <a:latin typeface="+mn-lt"/>
          <a:ea typeface="+mn-ea"/>
          <a:cs typeface="+mn-cs"/>
        </a:defRPr>
      </a:lvl1pPr>
      <a:lvl2pPr marL="760147" indent="-292364" algn="l" defTabSz="9355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23" kern="1200">
          <a:solidFill>
            <a:schemeClr val="tx1"/>
          </a:solidFill>
          <a:latin typeface="+mn-lt"/>
          <a:ea typeface="+mn-ea"/>
          <a:cs typeface="+mn-cs"/>
        </a:defRPr>
      </a:lvl2pPr>
      <a:lvl3pPr marL="1169457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71" kern="1200">
          <a:solidFill>
            <a:schemeClr val="tx1"/>
          </a:solidFill>
          <a:latin typeface="+mn-lt"/>
          <a:ea typeface="+mn-ea"/>
          <a:cs typeface="+mn-cs"/>
        </a:defRPr>
      </a:lvl3pPr>
      <a:lvl4pPr marL="1637241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5024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2807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0590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8372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6156" indent="-233891" algn="l" defTabSz="9355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1pPr>
      <a:lvl2pPr marL="467784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2pPr>
      <a:lvl3pPr marL="935566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3pPr>
      <a:lvl4pPr marL="1403349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871132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38915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806698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274481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742264" algn="l" defTabSz="935566" rtl="0" eaLnBrk="1" latinLnBrk="0" hangingPunct="1"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7295828" y="-45623"/>
            <a:ext cx="25009797" cy="5274564"/>
          </a:xfrm>
          <a:prstGeom prst="rect">
            <a:avLst/>
          </a:prstGeom>
          <a:solidFill>
            <a:srgbClr val="E31818"/>
          </a:solidFill>
        </p:spPr>
        <p:txBody>
          <a:bodyPr vert="horz" wrap="square" lIns="1362801" tIns="184141" rIns="184141" bIns="184141" rtlCol="0" anchor="ctr">
            <a:noAutofit/>
          </a:bodyPr>
          <a:lstStyle/>
          <a:p>
            <a:r>
              <a:rPr lang="en-GB" sz="11500" b="1" dirty="0">
                <a:solidFill>
                  <a:schemeClr val="bg1"/>
                </a:solidFill>
                <a:latin typeface="Corbel" panose="020B0503020204020204" pitchFamily="34" charset="0"/>
              </a:rPr>
              <a:t>Sexual behaviour and STI incidence </a:t>
            </a:r>
            <a:br>
              <a:rPr lang="en-GB" sz="11500" b="1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n-GB" sz="11500" b="1" dirty="0">
                <a:solidFill>
                  <a:schemeClr val="bg1"/>
                </a:solidFill>
                <a:latin typeface="Corbel" panose="020B0503020204020204" pitchFamily="34" charset="0"/>
              </a:rPr>
              <a:t>during the first four years of </a:t>
            </a:r>
            <a:br>
              <a:rPr lang="en-GB" sz="11500" b="1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en-GB" sz="11500" b="1" dirty="0">
                <a:solidFill>
                  <a:schemeClr val="bg1"/>
                </a:solidFill>
                <a:latin typeface="Corbel" panose="020B0503020204020204" pitchFamily="34" charset="0"/>
              </a:rPr>
              <a:t>PrEP use among MSM in Amsterdam</a:t>
            </a:r>
            <a:endParaRPr lang="nl-NL" sz="11500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pic>
        <p:nvPicPr>
          <p:cNvPr id="7" name="Picture 3" descr="C:\Users\lmoller\AppData\Local\Microsoft\Windows\Temporary Internet Files\Content.Outlook\INRJ7IA3\logo4 160 procent cor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55" y="69995"/>
            <a:ext cx="6257824" cy="470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U:\IZ\Onderzoek\_Gebruikers\EHoornenborg\H-team\HTEAM_logo_staand_POS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48" y="4923733"/>
            <a:ext cx="4956507" cy="416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el 1"/>
          <p:cNvSpPr txBox="1">
            <a:spLocks/>
          </p:cNvSpPr>
          <p:nvPr/>
        </p:nvSpPr>
        <p:spPr>
          <a:xfrm flipH="1">
            <a:off x="7295824" y="5228942"/>
            <a:ext cx="25009799" cy="3193169"/>
          </a:xfrm>
          <a:prstGeom prst="rect">
            <a:avLst/>
          </a:prstGeom>
        </p:spPr>
        <p:txBody>
          <a:bodyPr vert="horz" lIns="184141" tIns="73657" rIns="184141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Mark A.M. van den Elshout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Eline Wijstma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Vita Jongen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Liza Coyer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Anders Boyd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Udi Davidovich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1,2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Henry J.C. de Vries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1,3,4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Maria Prins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1,4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Maarten F. Schim van der Loeff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1,4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Elske Hoornenborg</a:t>
            </a:r>
            <a:r>
              <a:rPr lang="en-GB" sz="3647" b="0" baseline="300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1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, on behalf of the Amsterdam PrEP Project team in the HIV Transmission Elimination </a:t>
            </a:r>
            <a:r>
              <a:rPr lang="en-GB" sz="3647"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AMsterdam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Corbel"/>
              </a:rPr>
              <a:t> Initiative (H</a:t>
            </a:r>
            <a:r>
              <a:rPr lang="en-GB" sz="3647"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rbel" panose="020B0503020204020204" pitchFamily="34" charset="0"/>
                <a:ea typeface="Corbel"/>
                <a:cs typeface="Helvetica Neue"/>
              </a:rPr>
              <a:t>-TEAM)</a:t>
            </a:r>
            <a:endParaRPr lang="nl-NL" sz="3647" b="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orbel" panose="020B0503020204020204" pitchFamily="34" charset="0"/>
              <a:ea typeface="Corbel"/>
              <a:cs typeface="Corbel"/>
            </a:endParaRPr>
          </a:p>
          <a:p>
            <a:pPr algn="just"/>
            <a:r>
              <a:rPr lang="nl-NL" sz="3058" b="0" baseline="300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1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Department of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Infectious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Diseases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, Public Health Service Amsterdam, Amsterdam, The Netherlands		</a:t>
            </a:r>
          </a:p>
          <a:p>
            <a:pPr algn="just"/>
            <a:r>
              <a:rPr lang="nl-NL" sz="3058" b="0" baseline="300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2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Department of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Social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Psychology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, University of Amsterdam, Amsterdam,  The Netherlands</a:t>
            </a:r>
          </a:p>
          <a:p>
            <a:pPr algn="just"/>
            <a:r>
              <a:rPr lang="nl-NL" sz="3058" b="0" baseline="300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3</a:t>
            </a:r>
            <a:r>
              <a:rPr lang="en-US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Department of Dermatology, Amsterdam Academic Medical Centers, Amsterdam, the Netherlands</a:t>
            </a:r>
          </a:p>
          <a:p>
            <a:r>
              <a:rPr lang="en-US" sz="3058" b="0" baseline="300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4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Amsterdam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Institute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for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Infection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 &amp; </a:t>
            </a:r>
            <a:r>
              <a:rPr lang="nl-NL" sz="3058" b="0" dirty="0" err="1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Immunity</a:t>
            </a:r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 (AII), Amsterdam UMC Locatie AMC, Amsterdam, The Netherlands</a:t>
            </a:r>
          </a:p>
          <a:p>
            <a:pPr algn="just"/>
            <a:r>
              <a:rPr lang="nl-NL" sz="3058" b="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cs typeface="Arial" pitchFamily="34" charset="0"/>
              </a:rPr>
              <a:t>	</a:t>
            </a:r>
          </a:p>
        </p:txBody>
      </p:sp>
      <p:grpSp>
        <p:nvGrpSpPr>
          <p:cNvPr id="12" name="Groep 11"/>
          <p:cNvGrpSpPr/>
          <p:nvPr/>
        </p:nvGrpSpPr>
        <p:grpSpPr>
          <a:xfrm>
            <a:off x="24649756" y="7341991"/>
            <a:ext cx="7749192" cy="744516"/>
            <a:chOff x="23566321" y="5986160"/>
            <a:chExt cx="7462084" cy="756465"/>
          </a:xfrm>
        </p:grpSpPr>
        <p:pic>
          <p:nvPicPr>
            <p:cNvPr id="10" name="Picture 4" descr="http://www.iconsdownload.net/icons/512/10060-envelope-vecto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66321" y="5986160"/>
              <a:ext cx="891054" cy="7564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itel 1"/>
            <p:cNvSpPr txBox="1">
              <a:spLocks/>
            </p:cNvSpPr>
            <p:nvPr/>
          </p:nvSpPr>
          <p:spPr>
            <a:xfrm flipH="1">
              <a:off x="24457375" y="5986160"/>
              <a:ext cx="6571030" cy="695711"/>
            </a:xfrm>
            <a:prstGeom prst="rect">
              <a:avLst/>
            </a:prstGeom>
          </p:spPr>
          <p:txBody>
            <a:bodyPr vert="horz" lIns="211705" tIns="84683" rIns="211705" bIns="0" rtlCol="0" anchor="t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500" b="1" kern="1200">
                  <a:solidFill>
                    <a:schemeClr val="accent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nl-NL" sz="3647" b="0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Corbel"/>
                  <a:ea typeface="Corbel"/>
                  <a:cs typeface="Corbel"/>
                </a:rPr>
                <a:t>mvdelshout@ggd.amsterdam.nl</a:t>
              </a:r>
              <a:endParaRPr lang="nl-NL" sz="3058" b="0" dirty="0">
                <a:solidFill>
                  <a:schemeClr val="bg1">
                    <a:lumMod val="50000"/>
                  </a:schemeClr>
                </a:solidFill>
                <a:latin typeface="Avenir LT 55 Roman" pitchFamily="2" charset="0"/>
                <a:cs typeface="Arial" pitchFamily="34" charset="0"/>
              </a:endParaRPr>
            </a:p>
          </p:txBody>
        </p:sp>
      </p:grpSp>
      <p:sp>
        <p:nvSpPr>
          <p:cNvPr id="13" name="Rechthoek 12"/>
          <p:cNvSpPr/>
          <p:nvPr/>
        </p:nvSpPr>
        <p:spPr>
          <a:xfrm>
            <a:off x="-1" y="9384440"/>
            <a:ext cx="14726066" cy="1021814"/>
          </a:xfrm>
          <a:prstGeom prst="rect">
            <a:avLst/>
          </a:prstGeom>
          <a:solidFill>
            <a:srgbClr val="E3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4141" tIns="46773" rIns="184141" bIns="46773" rtlCol="0" anchor="ctr"/>
          <a:lstStyle/>
          <a:p>
            <a:pPr algn="ctr"/>
            <a:r>
              <a:rPr lang="en-US" sz="7411" b="1" dirty="0">
                <a:solidFill>
                  <a:schemeClr val="bg1"/>
                </a:solidFill>
                <a:latin typeface="Corbel" panose="020B0503020204020204" pitchFamily="34" charset="0"/>
              </a:rPr>
              <a:t>Background &amp; objective</a:t>
            </a:r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 flipH="1">
            <a:off x="455069" y="10552281"/>
            <a:ext cx="14270991" cy="2881013"/>
          </a:xfrm>
          <a:prstGeom prst="rect">
            <a:avLst/>
          </a:prstGeom>
          <a:noFill/>
        </p:spPr>
        <p:txBody>
          <a:bodyPr vert="horz" lIns="184141" tIns="73657" rIns="184141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AMPrEP was a prospective PrEP demonstration project in Amsterdam (2015-2020) for people behaviourally vulnerable to HIV. Data on long-term trends in sexual behaviour and incidence of STIs during PrEP are needed to inform </a:t>
            </a:r>
            <a:r>
              <a:rPr lang="en-GB" sz="4705" b="0" dirty="0" err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PrEP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 programmes. </a:t>
            </a:r>
          </a:p>
          <a:p>
            <a:pPr algn="just"/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Therefore, we assessed </a:t>
            </a:r>
            <a:r>
              <a:rPr lang="en-GB" sz="4705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sexual behaviour 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and </a:t>
            </a:r>
            <a:r>
              <a:rPr lang="en-GB" sz="4705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incidence of STIs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 among MSM and transgender women on PrEP over the first </a:t>
            </a:r>
            <a:r>
              <a:rPr lang="en-GB" sz="4705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four years 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of their PrEP use. </a:t>
            </a:r>
          </a:p>
          <a:p>
            <a:pPr algn="just"/>
            <a:endParaRPr lang="en-GB" sz="4705" b="0" dirty="0">
              <a:solidFill>
                <a:schemeClr val="tx1"/>
              </a:solidFill>
              <a:latin typeface="Avenir LT 55 Roman" pitchFamily="2" charset="0"/>
              <a:cs typeface="Arial" pitchFamily="34" charset="0"/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-1" y="16703031"/>
            <a:ext cx="14726063" cy="1021814"/>
          </a:xfrm>
          <a:prstGeom prst="rect">
            <a:avLst/>
          </a:prstGeom>
          <a:solidFill>
            <a:srgbClr val="E3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4141" tIns="46773" rIns="184141" bIns="46773" rtlCol="0" anchor="ctr"/>
          <a:lstStyle/>
          <a:p>
            <a:pPr algn="ctr"/>
            <a:r>
              <a:rPr lang="en-US" sz="7411" b="1" dirty="0">
                <a:solidFill>
                  <a:schemeClr val="bg1"/>
                </a:solidFill>
                <a:latin typeface="Corbel" panose="020B0503020204020204" pitchFamily="34" charset="0"/>
              </a:rPr>
              <a:t>Methods</a:t>
            </a:r>
          </a:p>
        </p:txBody>
      </p:sp>
      <p:sp>
        <p:nvSpPr>
          <p:cNvPr id="17" name="Titel 1"/>
          <p:cNvSpPr txBox="1">
            <a:spLocks/>
          </p:cNvSpPr>
          <p:nvPr/>
        </p:nvSpPr>
        <p:spPr>
          <a:xfrm flipH="1">
            <a:off x="323752" y="17783151"/>
            <a:ext cx="14604924" cy="12308514"/>
          </a:xfrm>
          <a:prstGeom prst="rect">
            <a:avLst/>
          </a:prstGeom>
          <a:solidFill>
            <a:schemeClr val="bg1"/>
          </a:solidFill>
        </p:spPr>
        <p:txBody>
          <a:bodyPr vert="horz" lIns="184141" tIns="73657" rIns="184141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GB" sz="4705" dirty="0">
                <a:solidFill>
                  <a:srgbClr val="000000"/>
                </a:solidFill>
                <a:latin typeface="Corbel"/>
              </a:rPr>
              <a:t>Procedures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Participants chose between daily or event-driven </a:t>
            </a:r>
            <a:r>
              <a:rPr lang="en-GB" sz="4705" b="0" dirty="0" err="1">
                <a:solidFill>
                  <a:srgbClr val="000000"/>
                </a:solidFill>
                <a:latin typeface="Corbel"/>
              </a:rPr>
              <a:t>PrEP</a:t>
            </a:r>
            <a:endParaRPr lang="en-GB" sz="4705" b="0" dirty="0">
              <a:solidFill>
                <a:srgbClr val="000000"/>
              </a:solidFill>
              <a:latin typeface="Corbel"/>
            </a:endParaRP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Regimen switches allowed on each 3-monthly visit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STIs were tested 3-monthly and, if needed, in between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endParaRPr lang="en-GB" sz="4705" b="0" dirty="0">
              <a:solidFill>
                <a:srgbClr val="000000"/>
              </a:solidFill>
              <a:latin typeface="Corbel"/>
            </a:endParaRPr>
          </a:p>
          <a:p>
            <a:pPr algn="just"/>
            <a:r>
              <a:rPr lang="en-GB" sz="4705" dirty="0">
                <a:solidFill>
                  <a:srgbClr val="000000"/>
                </a:solidFill>
                <a:latin typeface="Corbel"/>
              </a:rPr>
              <a:t>Statistical analysis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Data were included until 48 months of follow-up or censored at March 15, 2020 (start COVID-19 measures) Description of HIV diagnoses and sexual behaviour (number of sex partners and </a:t>
            </a:r>
            <a:r>
              <a:rPr lang="en-GB" sz="4705" b="0" dirty="0" err="1">
                <a:solidFill>
                  <a:srgbClr val="000000"/>
                </a:solidFill>
                <a:latin typeface="Corbel"/>
              </a:rPr>
              <a:t>condomless</a:t>
            </a:r>
            <a:r>
              <a:rPr lang="en-GB" sz="4705" b="0" dirty="0">
                <a:solidFill>
                  <a:srgbClr val="000000"/>
                </a:solidFill>
                <a:latin typeface="Corbel"/>
              </a:rPr>
              <a:t> anal sex acts with casual partners (CAS)) 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Rate ratio’s (RR) for sexual behaviour outcomes per additional year on </a:t>
            </a:r>
            <a:r>
              <a:rPr lang="en-GB" sz="4705" b="0" dirty="0" err="1">
                <a:solidFill>
                  <a:srgbClr val="000000"/>
                </a:solidFill>
                <a:latin typeface="Corbel"/>
              </a:rPr>
              <a:t>PrEP</a:t>
            </a:r>
            <a:r>
              <a:rPr lang="en-GB" sz="4705" b="0" dirty="0">
                <a:solidFill>
                  <a:srgbClr val="000000"/>
                </a:solidFill>
                <a:latin typeface="Corbel"/>
              </a:rPr>
              <a:t>, using negative binomial regression adjusting for age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Incidence rates (IR) of any STI (chlamydia, gonorrhoea, or infectious syphilis), and incidence rate ratios for any STI per additional year on </a:t>
            </a:r>
            <a:r>
              <a:rPr lang="en-GB" sz="4705" b="0" dirty="0" err="1">
                <a:solidFill>
                  <a:srgbClr val="000000"/>
                </a:solidFill>
                <a:latin typeface="Corbel"/>
              </a:rPr>
              <a:t>PrEP</a:t>
            </a:r>
            <a:r>
              <a:rPr lang="en-GB" sz="4705" b="0" dirty="0">
                <a:solidFill>
                  <a:srgbClr val="000000"/>
                </a:solidFill>
                <a:latin typeface="Corbel"/>
              </a:rPr>
              <a:t>, using Poisson regression adjusting for age and STI testing frequency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</a:rPr>
              <a:t>Hepatitis C IRs per consecutive year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endParaRPr lang="en-GB" sz="4705" b="0" dirty="0">
              <a:solidFill>
                <a:srgbClr val="000000"/>
              </a:solidFill>
              <a:latin typeface="Corbel"/>
            </a:endParaRPr>
          </a:p>
          <a:p>
            <a:pPr marL="584661" indent="-584661" algn="just">
              <a:buFont typeface="Arial" panose="020B0604020202020204" pitchFamily="34" charset="0"/>
              <a:buChar char="•"/>
            </a:pPr>
            <a:endParaRPr lang="en-GB" sz="4117" b="0" dirty="0">
              <a:solidFill>
                <a:schemeClr val="tx1"/>
              </a:solidFill>
              <a:latin typeface="Avenir LT 55 Roman" pitchFamily="2" charset="0"/>
              <a:ea typeface="Corbel"/>
              <a:cs typeface="Corbel"/>
            </a:endParaRPr>
          </a:p>
        </p:txBody>
      </p:sp>
      <p:sp>
        <p:nvSpPr>
          <p:cNvPr id="40" name="Titel 1"/>
          <p:cNvSpPr txBox="1">
            <a:spLocks/>
          </p:cNvSpPr>
          <p:nvPr/>
        </p:nvSpPr>
        <p:spPr>
          <a:xfrm flipH="1">
            <a:off x="15103484" y="10552280"/>
            <a:ext cx="16747071" cy="16433853"/>
          </a:xfrm>
          <a:prstGeom prst="rect">
            <a:avLst/>
          </a:prstGeom>
          <a:noFill/>
        </p:spPr>
        <p:txBody>
          <a:bodyPr vert="horz" lIns="184141" tIns="73657" rIns="184141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367 participants (2 transgender women) started </a:t>
            </a:r>
            <a:r>
              <a:rPr lang="en-GB" sz="4705" b="0" dirty="0" err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PrEP</a:t>
            </a:r>
            <a:endParaRPr lang="en-GB" sz="4705" b="0" dirty="0">
              <a:solidFill>
                <a:srgbClr val="000000"/>
              </a:solidFill>
              <a:latin typeface="Corbel"/>
              <a:ea typeface="Corbel"/>
              <a:cs typeface="Corbel"/>
            </a:endParaRP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Contributed to 1249 person-years of follow-up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Median (IQR) follow-up time was 46 (40-50) months</a:t>
            </a:r>
          </a:p>
          <a:p>
            <a:pPr algn="just"/>
            <a:endParaRPr lang="en-GB" sz="4705" dirty="0">
              <a:solidFill>
                <a:srgbClr val="000000"/>
              </a:solidFill>
              <a:latin typeface="Corbel"/>
              <a:ea typeface="Corbel"/>
              <a:cs typeface="Corbel"/>
            </a:endParaRPr>
          </a:p>
          <a:p>
            <a:pPr algn="just"/>
            <a:r>
              <a:rPr lang="en-GB" sz="4705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Sexual behaviour 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Event-driven users reported fewer CAS and fewer sex partners than daily users (Figure 1)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For daily and event-driven users, number of sex partners decreased over time on </a:t>
            </a:r>
            <a:r>
              <a:rPr lang="en-GB" sz="4705" b="0" dirty="0" err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PrEP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 (</a:t>
            </a:r>
            <a:r>
              <a:rPr lang="en-GB" sz="4705" b="0" dirty="0" err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aRR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=0.91[0.88-0.94], p&lt;0.001)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For daily and event-driven users, number of CAS appeared to increase after starting </a:t>
            </a:r>
            <a:r>
              <a:rPr lang="en-GB" sz="4705" b="0" dirty="0" err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PrEP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, and then stabilised (</a:t>
            </a:r>
            <a:r>
              <a:rPr lang="en-GB" sz="4705" b="0" dirty="0" err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aRR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=1.01[0.96-1.05], p=0.730)</a:t>
            </a:r>
          </a:p>
          <a:p>
            <a:pPr algn="just"/>
            <a:endParaRPr lang="en-GB" sz="4705" b="0" dirty="0">
              <a:solidFill>
                <a:srgbClr val="000000"/>
              </a:solidFill>
              <a:latin typeface="Corbel"/>
              <a:ea typeface="Corbel"/>
              <a:cs typeface="Corbel"/>
            </a:endParaRPr>
          </a:p>
          <a:p>
            <a:pPr algn="just"/>
            <a:r>
              <a:rPr lang="en-GB" sz="4705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Sexually transmitted infections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chemeClr val="tx1">
                    <a:lumMod val="95000"/>
                    <a:lumOff val="5000"/>
                  </a:schemeClr>
                </a:solidFill>
                <a:latin typeface="Corbel"/>
                <a:ea typeface="Corbel"/>
                <a:cs typeface="Corbel"/>
              </a:rPr>
              <a:t>IR of any STI was 87 / 100 person-years </a:t>
            </a: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(95% CI 82-93)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chemeClr val="tx1"/>
                </a:solidFill>
                <a:latin typeface="Corbel"/>
                <a:ea typeface="Corbel"/>
                <a:cs typeface="Corbel"/>
              </a:rPr>
              <a:t>Among event-driven users, there was no change in the incidence of any STI over time (Table, Figure 2)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chemeClr val="tx1"/>
                </a:solidFill>
                <a:latin typeface="Corbel"/>
                <a:ea typeface="Corbel"/>
                <a:cs typeface="Corbel"/>
              </a:rPr>
              <a:t>Among daily users, STI incidence decreased in the second and third years, and finally returned to year one levels (Table 1)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Two incident HIV cases were diagnosed, both in the first year</a:t>
            </a:r>
          </a:p>
          <a:p>
            <a:pPr marL="584661" indent="-584661" algn="just">
              <a:buFont typeface="Arial" panose="020B0604020202020204" pitchFamily="34" charset="0"/>
              <a:buChar char="•"/>
            </a:pPr>
            <a:r>
              <a:rPr lang="en-GB" sz="470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IRs of HCV per consecutive year on </a:t>
            </a:r>
            <a:r>
              <a:rPr lang="en-GB" sz="4700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PrEP / 100 person-years decreased over follow-up, from 1.8 [0.8-3.9] in the first year to </a:t>
            </a:r>
            <a:br>
              <a:rPr lang="en-GB" sz="4700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</a:br>
            <a:r>
              <a:rPr lang="en-GB" sz="4700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0.4 [0.1-3.0] in year 4</a:t>
            </a:r>
          </a:p>
        </p:txBody>
      </p:sp>
      <p:sp>
        <p:nvSpPr>
          <p:cNvPr id="41" name="Rechthoek 40"/>
          <p:cNvSpPr/>
          <p:nvPr/>
        </p:nvSpPr>
        <p:spPr>
          <a:xfrm>
            <a:off x="15060139" y="9384440"/>
            <a:ext cx="17245485" cy="1021814"/>
          </a:xfrm>
          <a:prstGeom prst="rect">
            <a:avLst/>
          </a:prstGeom>
          <a:solidFill>
            <a:srgbClr val="E3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4141" tIns="46773" rIns="184141" bIns="46773" rtlCol="0" anchor="ctr"/>
          <a:lstStyle/>
          <a:p>
            <a:pPr algn="ctr"/>
            <a:r>
              <a:rPr lang="en-US" sz="7411" b="1" dirty="0">
                <a:solidFill>
                  <a:schemeClr val="bg1"/>
                </a:solidFill>
                <a:latin typeface="Corbel" panose="020B0503020204020204" pitchFamily="34" charset="0"/>
              </a:rPr>
              <a:t>Results</a:t>
            </a:r>
          </a:p>
        </p:txBody>
      </p:sp>
      <p:sp>
        <p:nvSpPr>
          <p:cNvPr id="47" name="Titel 1"/>
          <p:cNvSpPr txBox="1">
            <a:spLocks/>
          </p:cNvSpPr>
          <p:nvPr/>
        </p:nvSpPr>
        <p:spPr>
          <a:xfrm flipH="1">
            <a:off x="-33666" y="45794263"/>
            <a:ext cx="32305626" cy="466882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vert="horz" lIns="296421" tIns="211729" rIns="508151" bIns="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84661" indent="-584661" algn="just">
              <a:lnSpc>
                <a:spcPts val="7200"/>
              </a:lnSpc>
              <a:buFont typeface="Wingdings" panose="05000000000000000000" pitchFamily="2" charset="2"/>
              <a:buChar char="§"/>
            </a:pPr>
            <a:r>
              <a:rPr lang="en-GB" sz="517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Over the first four years of PrEP use, overall STI incidence was high but did not increase over time on PrEP</a:t>
            </a:r>
          </a:p>
          <a:p>
            <a:pPr marL="584661" indent="-584661" algn="just">
              <a:lnSpc>
                <a:spcPts val="7200"/>
              </a:lnSpc>
              <a:buFont typeface="Wingdings" panose="05000000000000000000" pitchFamily="2" charset="2"/>
              <a:buChar char="§"/>
            </a:pPr>
            <a:r>
              <a:rPr lang="en-GB" sz="5175" b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The number of CAS acts with casual partners seemed to increase after starting PrEP, but did not change over time on PrEP</a:t>
            </a:r>
          </a:p>
          <a:p>
            <a:pPr marL="584661" indent="-584661" algn="just">
              <a:lnSpc>
                <a:spcPts val="7200"/>
              </a:lnSpc>
              <a:buFont typeface="Wingdings" panose="05000000000000000000" pitchFamily="2" charset="2"/>
              <a:buChar char="Ø"/>
            </a:pPr>
            <a:r>
              <a:rPr lang="en-GB" sz="5175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We confirm the value of regular testing and treatment of STIs among PrEP users</a:t>
            </a:r>
          </a:p>
        </p:txBody>
      </p:sp>
      <p:sp>
        <p:nvSpPr>
          <p:cNvPr id="48" name="Rechthoek 47"/>
          <p:cNvSpPr/>
          <p:nvPr/>
        </p:nvSpPr>
        <p:spPr>
          <a:xfrm>
            <a:off x="-32309" y="44772449"/>
            <a:ext cx="32305625" cy="1021814"/>
          </a:xfrm>
          <a:prstGeom prst="rect">
            <a:avLst/>
          </a:prstGeom>
          <a:solidFill>
            <a:srgbClr val="E3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4141" tIns="46773" rIns="184141" bIns="46773" rtlCol="0" anchor="ctr"/>
          <a:lstStyle/>
          <a:p>
            <a:pPr algn="ctr"/>
            <a:r>
              <a:rPr lang="en-US" sz="7411" b="1" dirty="0">
                <a:solidFill>
                  <a:schemeClr val="bg1"/>
                </a:solidFill>
                <a:latin typeface="Corbel" panose="020B0503020204020204" pitchFamily="34" charset="0"/>
              </a:rPr>
              <a:t>Conclusions 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8821D87-5FEA-4A43-BF9C-0CAC6E59D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817285"/>
              </p:ext>
            </p:extLst>
          </p:nvPr>
        </p:nvGraphicFramePr>
        <p:xfrm>
          <a:off x="16195690" y="28974057"/>
          <a:ext cx="14287319" cy="371475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622534">
                  <a:extLst>
                    <a:ext uri="{9D8B030D-6E8A-4147-A177-3AD203B41FA5}">
                      <a16:colId xmlns:a16="http://schemas.microsoft.com/office/drawing/2014/main" val="819994084"/>
                    </a:ext>
                  </a:extLst>
                </a:gridCol>
                <a:gridCol w="1757747">
                  <a:extLst>
                    <a:ext uri="{9D8B030D-6E8A-4147-A177-3AD203B41FA5}">
                      <a16:colId xmlns:a16="http://schemas.microsoft.com/office/drawing/2014/main" val="87725394"/>
                    </a:ext>
                  </a:extLst>
                </a:gridCol>
                <a:gridCol w="2614082">
                  <a:extLst>
                    <a:ext uri="{9D8B030D-6E8A-4147-A177-3AD203B41FA5}">
                      <a16:colId xmlns:a16="http://schemas.microsoft.com/office/drawing/2014/main" val="2812862371"/>
                    </a:ext>
                  </a:extLst>
                </a:gridCol>
                <a:gridCol w="2163379">
                  <a:extLst>
                    <a:ext uri="{9D8B030D-6E8A-4147-A177-3AD203B41FA5}">
                      <a16:colId xmlns:a16="http://schemas.microsoft.com/office/drawing/2014/main" val="63697297"/>
                    </a:ext>
                  </a:extLst>
                </a:gridCol>
                <a:gridCol w="225353">
                  <a:extLst>
                    <a:ext uri="{9D8B030D-6E8A-4147-A177-3AD203B41FA5}">
                      <a16:colId xmlns:a16="http://schemas.microsoft.com/office/drawing/2014/main" val="3490934871"/>
                    </a:ext>
                  </a:extLst>
                </a:gridCol>
                <a:gridCol w="1442255">
                  <a:extLst>
                    <a:ext uri="{9D8B030D-6E8A-4147-A177-3AD203B41FA5}">
                      <a16:colId xmlns:a16="http://schemas.microsoft.com/office/drawing/2014/main" val="3314945774"/>
                    </a:ext>
                  </a:extLst>
                </a:gridCol>
                <a:gridCol w="2298590">
                  <a:extLst>
                    <a:ext uri="{9D8B030D-6E8A-4147-A177-3AD203B41FA5}">
                      <a16:colId xmlns:a16="http://schemas.microsoft.com/office/drawing/2014/main" val="4224419737"/>
                    </a:ext>
                  </a:extLst>
                </a:gridCol>
                <a:gridCol w="2163379">
                  <a:extLst>
                    <a:ext uri="{9D8B030D-6E8A-4147-A177-3AD203B41FA5}">
                      <a16:colId xmlns:a16="http://schemas.microsoft.com/office/drawing/2014/main" val="765713237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 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Daily </a:t>
                      </a:r>
                      <a:r>
                        <a:rPr lang="nl-NL" sz="4000" u="none" strike="noStrike" dirty="0" err="1">
                          <a:effectLst/>
                          <a:latin typeface="Corbel" panose="020B0503020204020204" pitchFamily="34" charset="0"/>
                        </a:rPr>
                        <a:t>PrEP</a:t>
                      </a:r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 </a:t>
                      </a:r>
                      <a:endParaRPr lang="nl-NL" sz="4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Event-</a:t>
                      </a:r>
                      <a:r>
                        <a:rPr lang="nl-NL" sz="4000" u="none" strike="noStrike" dirty="0" err="1">
                          <a:effectLst/>
                          <a:latin typeface="Corbel" panose="020B0503020204020204" pitchFamily="34" charset="0"/>
                        </a:rPr>
                        <a:t>driven</a:t>
                      </a:r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nl-NL" sz="4000" u="none" strike="noStrike" dirty="0" err="1">
                          <a:effectLst/>
                          <a:latin typeface="Corbel" panose="020B0503020204020204" pitchFamily="34" charset="0"/>
                        </a:rPr>
                        <a:t>PrEP</a:t>
                      </a:r>
                      <a:endParaRPr lang="nl-NL" sz="4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486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 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        </a:t>
                      </a:r>
                      <a:r>
                        <a:rPr lang="nl-NL" sz="4000" u="none" strike="noStrike" dirty="0" err="1">
                          <a:effectLst/>
                          <a:latin typeface="Corbel" panose="020B0503020204020204" pitchFamily="34" charset="0"/>
                        </a:rPr>
                        <a:t>aIRR</a:t>
                      </a:r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*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p-value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      </a:t>
                      </a:r>
                      <a:r>
                        <a:rPr lang="nl-NL" sz="4000" u="none" strike="noStrike" dirty="0" err="1">
                          <a:effectLst/>
                          <a:latin typeface="Corbel" panose="020B0503020204020204" pitchFamily="34" charset="0"/>
                        </a:rPr>
                        <a:t>aIRR</a:t>
                      </a:r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*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p-value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66981921"/>
                  </a:ext>
                </a:extLst>
              </a:tr>
              <a:tr h="407323"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year 1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        REF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 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 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     REF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 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 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466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year 2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0.82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[0.69-0.98]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4000" b="1" u="none" strike="noStrike" dirty="0">
                          <a:effectLst/>
                          <a:latin typeface="Corbel" panose="020B0503020204020204" pitchFamily="34" charset="0"/>
                        </a:rPr>
                        <a:t>0.032*</a:t>
                      </a:r>
                      <a:endParaRPr lang="nl-NL" sz="4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0.91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[0.61-1.35]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0.634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8635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year 3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0.81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[0.67-0.98]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4000" b="1" u="none" strike="noStrike" dirty="0">
                          <a:effectLst/>
                          <a:latin typeface="Corbel" panose="020B0503020204020204" pitchFamily="34" charset="0"/>
                        </a:rPr>
                        <a:t>0.027*</a:t>
                      </a:r>
                      <a:endParaRPr lang="nl-NL" sz="4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1.01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[0.68-1.50]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0.947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6906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>
                          <a:effectLst/>
                          <a:latin typeface="Corbel" panose="020B0503020204020204" pitchFamily="34" charset="0"/>
                        </a:rPr>
                        <a:t>year 4</a:t>
                      </a:r>
                      <a:endParaRPr lang="nl-NL" sz="4000" b="0" i="0" u="none" strike="noStrike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0.94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[0.77-1.14]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0.544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1.09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[0.71-1.65]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4000" u="none" strike="noStrike" dirty="0">
                          <a:effectLst/>
                          <a:latin typeface="Corbel" panose="020B0503020204020204" pitchFamily="34" charset="0"/>
                        </a:rPr>
                        <a:t>0.700</a:t>
                      </a:r>
                      <a:endParaRPr lang="nl-NL" sz="4000" b="0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9913495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F870432C-CD8F-4CC7-9078-5732BD724C0E}"/>
              </a:ext>
            </a:extLst>
          </p:cNvPr>
          <p:cNvSpPr txBox="1"/>
          <p:nvPr/>
        </p:nvSpPr>
        <p:spPr>
          <a:xfrm>
            <a:off x="16120504" y="27529027"/>
            <a:ext cx="156257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err="1">
                <a:latin typeface="Corbel" panose="020B0503020204020204" pitchFamily="34" charset="0"/>
              </a:rPr>
              <a:t>Table</a:t>
            </a:r>
            <a:r>
              <a:rPr lang="nl-NL" sz="4000" b="1" dirty="0">
                <a:latin typeface="Corbel" panose="020B0503020204020204" pitchFamily="34" charset="0"/>
              </a:rPr>
              <a:t>. </a:t>
            </a:r>
            <a:r>
              <a:rPr lang="nl-NL" sz="4000" dirty="0" err="1">
                <a:latin typeface="Corbel" panose="020B0503020204020204" pitchFamily="34" charset="0"/>
              </a:rPr>
              <a:t>Adjusted</a:t>
            </a:r>
            <a:r>
              <a:rPr lang="nl-NL" sz="4000" dirty="0">
                <a:latin typeface="Corbel" panose="020B0503020204020204" pitchFamily="34" charset="0"/>
              </a:rPr>
              <a:t> incidence rate ratio </a:t>
            </a:r>
            <a:r>
              <a:rPr lang="nl-NL" sz="4000" dirty="0" err="1">
                <a:latin typeface="Corbel" panose="020B0503020204020204" pitchFamily="34" charset="0"/>
              </a:rPr>
              <a:t>for</a:t>
            </a:r>
            <a:r>
              <a:rPr lang="nl-NL" sz="4000" dirty="0">
                <a:latin typeface="Corbel" panose="020B0503020204020204" pitchFamily="34" charset="0"/>
              </a:rPr>
              <a:t> </a:t>
            </a:r>
            <a:r>
              <a:rPr lang="nl-NL" sz="4000" dirty="0" err="1">
                <a:latin typeface="Corbel" panose="020B0503020204020204" pitchFamily="34" charset="0"/>
              </a:rPr>
              <a:t>any</a:t>
            </a:r>
            <a:r>
              <a:rPr lang="nl-NL" sz="4000" dirty="0">
                <a:latin typeface="Corbel" panose="020B0503020204020204" pitchFamily="34" charset="0"/>
              </a:rPr>
              <a:t> STI (chlamydia, </a:t>
            </a:r>
            <a:r>
              <a:rPr lang="nl-NL" sz="4000" dirty="0" err="1">
                <a:latin typeface="Corbel" panose="020B0503020204020204" pitchFamily="34" charset="0"/>
              </a:rPr>
              <a:t>gonorrhoea</a:t>
            </a:r>
            <a:r>
              <a:rPr lang="nl-NL" sz="4000" dirty="0">
                <a:latin typeface="Corbel" panose="020B0503020204020204" pitchFamily="34" charset="0"/>
              </a:rPr>
              <a:t>, </a:t>
            </a:r>
            <a:r>
              <a:rPr lang="nl-NL" sz="4000" dirty="0" err="1">
                <a:latin typeface="Corbel" panose="020B0503020204020204" pitchFamily="34" charset="0"/>
              </a:rPr>
              <a:t>syphilis</a:t>
            </a:r>
            <a:r>
              <a:rPr lang="nl-NL" sz="4000" dirty="0">
                <a:latin typeface="Corbel" panose="020B0503020204020204" pitchFamily="34" charset="0"/>
              </a:rPr>
              <a:t>) per </a:t>
            </a:r>
            <a:r>
              <a:rPr lang="nl-NL" sz="4000" dirty="0" err="1">
                <a:latin typeface="Corbel" panose="020B0503020204020204" pitchFamily="34" charset="0"/>
              </a:rPr>
              <a:t>year</a:t>
            </a:r>
            <a:r>
              <a:rPr lang="nl-NL" sz="4000" dirty="0">
                <a:latin typeface="Corbel" panose="020B0503020204020204" pitchFamily="34" charset="0"/>
              </a:rPr>
              <a:t> on </a:t>
            </a:r>
            <a:r>
              <a:rPr lang="nl-NL" sz="4000" dirty="0" err="1">
                <a:latin typeface="Corbel" panose="020B0503020204020204" pitchFamily="34" charset="0"/>
              </a:rPr>
              <a:t>PrEP</a:t>
            </a:r>
            <a:r>
              <a:rPr lang="nl-NL" sz="4000" dirty="0">
                <a:latin typeface="Corbel" panose="020B0503020204020204" pitchFamily="34" charset="0"/>
              </a:rPr>
              <a:t>, </a:t>
            </a:r>
            <a:r>
              <a:rPr lang="nl-NL" sz="4000" dirty="0" err="1">
                <a:latin typeface="Corbel" panose="020B0503020204020204" pitchFamily="34" charset="0"/>
              </a:rPr>
              <a:t>among</a:t>
            </a:r>
            <a:r>
              <a:rPr lang="nl-NL" sz="4000" dirty="0">
                <a:latin typeface="Corbel" panose="020B0503020204020204" pitchFamily="34" charset="0"/>
              </a:rPr>
              <a:t> AMPrEP participants, 2015-2020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7B696917-7F06-4F30-B106-351E76EDD037}"/>
              </a:ext>
            </a:extLst>
          </p:cNvPr>
          <p:cNvSpPr txBox="1"/>
          <p:nvPr/>
        </p:nvSpPr>
        <p:spPr>
          <a:xfrm>
            <a:off x="14999827" y="42985951"/>
            <a:ext cx="166836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>
                <a:latin typeface="Corbel" panose="020B0503020204020204" pitchFamily="34" charset="0"/>
              </a:rPr>
              <a:t>AMPrEP: Amsterdam PrEP </a:t>
            </a:r>
            <a:r>
              <a:rPr lang="nl-NL" sz="3000" dirty="0" err="1">
                <a:latin typeface="Corbel" panose="020B0503020204020204" pitchFamily="34" charset="0"/>
              </a:rPr>
              <a:t>demonstration</a:t>
            </a:r>
            <a:r>
              <a:rPr lang="nl-NL" sz="3000" dirty="0">
                <a:latin typeface="Corbel" panose="020B0503020204020204" pitchFamily="34" charset="0"/>
              </a:rPr>
              <a:t> project; PrEP: pre-exposure </a:t>
            </a:r>
            <a:r>
              <a:rPr lang="nl-NL" sz="3000" dirty="0" err="1">
                <a:latin typeface="Corbel" panose="020B0503020204020204" pitchFamily="34" charset="0"/>
              </a:rPr>
              <a:t>prophylaxis</a:t>
            </a:r>
            <a:r>
              <a:rPr lang="nl-NL" sz="3000" dirty="0">
                <a:latin typeface="Corbel" panose="020B0503020204020204" pitchFamily="34" charset="0"/>
              </a:rPr>
              <a:t>; </a:t>
            </a:r>
            <a:r>
              <a:rPr lang="nl-NL" sz="3000" dirty="0" err="1">
                <a:latin typeface="Corbel" panose="020B0503020204020204" pitchFamily="34" charset="0"/>
              </a:rPr>
              <a:t>dPrEP</a:t>
            </a:r>
            <a:r>
              <a:rPr lang="nl-NL" sz="3000" dirty="0">
                <a:latin typeface="Corbel" panose="020B0503020204020204" pitchFamily="34" charset="0"/>
              </a:rPr>
              <a:t>: </a:t>
            </a:r>
            <a:r>
              <a:rPr lang="nl-NL" sz="3000" dirty="0" err="1">
                <a:latin typeface="Corbel" panose="020B0503020204020204" pitchFamily="34" charset="0"/>
              </a:rPr>
              <a:t>daily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PrEP</a:t>
            </a:r>
            <a:r>
              <a:rPr lang="nl-NL" sz="3000" dirty="0">
                <a:latin typeface="Corbel" panose="020B0503020204020204" pitchFamily="34" charset="0"/>
              </a:rPr>
              <a:t>; </a:t>
            </a:r>
            <a:r>
              <a:rPr lang="nl-NL" sz="3000" dirty="0" err="1">
                <a:latin typeface="Corbel" panose="020B0503020204020204" pitchFamily="34" charset="0"/>
              </a:rPr>
              <a:t>edPrEP</a:t>
            </a:r>
            <a:r>
              <a:rPr lang="nl-NL" sz="3000" dirty="0">
                <a:latin typeface="Corbel" panose="020B0503020204020204" pitchFamily="34" charset="0"/>
              </a:rPr>
              <a:t>: event-</a:t>
            </a:r>
            <a:r>
              <a:rPr lang="nl-NL" sz="3000" dirty="0" err="1">
                <a:latin typeface="Corbel" panose="020B0503020204020204" pitchFamily="34" charset="0"/>
              </a:rPr>
              <a:t>driven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PrEP</a:t>
            </a:r>
            <a:endParaRPr lang="nl-NL" sz="3000" dirty="0">
              <a:latin typeface="Corbel" panose="020B0503020204020204" pitchFamily="34" charset="0"/>
            </a:endParaRPr>
          </a:p>
          <a:p>
            <a:r>
              <a:rPr lang="nl-NL" sz="3000" dirty="0">
                <a:latin typeface="Corbel" panose="020B0503020204020204" pitchFamily="34" charset="0"/>
              </a:rPr>
              <a:t>*</a:t>
            </a:r>
            <a:r>
              <a:rPr lang="nl-NL" sz="3000" dirty="0" err="1">
                <a:latin typeface="Corbel" panose="020B0503020204020204" pitchFamily="34" charset="0"/>
              </a:rPr>
              <a:t>Adjusted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for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age</a:t>
            </a:r>
            <a:r>
              <a:rPr lang="nl-NL" sz="3000" dirty="0">
                <a:latin typeface="Corbel" panose="020B0503020204020204" pitchFamily="34" charset="0"/>
              </a:rPr>
              <a:t> and STI </a:t>
            </a:r>
            <a:r>
              <a:rPr lang="nl-NL" sz="3000" dirty="0" err="1">
                <a:latin typeface="Corbel" panose="020B0503020204020204" pitchFamily="34" charset="0"/>
              </a:rPr>
              <a:t>testing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  <a:r>
              <a:rPr lang="nl-NL" sz="3000" dirty="0" err="1">
                <a:latin typeface="Corbel" panose="020B0503020204020204" pitchFamily="34" charset="0"/>
              </a:rPr>
              <a:t>frequency</a:t>
            </a:r>
            <a:r>
              <a:rPr lang="nl-NL" sz="3000" dirty="0">
                <a:latin typeface="Corbel" panose="020B0503020204020204" pitchFamily="34" charset="0"/>
              </a:rPr>
              <a:t> </a:t>
            </a:r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3A393F6A-3FA5-4158-ABBE-2C9FA0754435}"/>
              </a:ext>
            </a:extLst>
          </p:cNvPr>
          <p:cNvGrpSpPr/>
          <p:nvPr/>
        </p:nvGrpSpPr>
        <p:grpSpPr>
          <a:xfrm>
            <a:off x="323753" y="30962447"/>
            <a:ext cx="14401697" cy="14111736"/>
            <a:chOff x="16152809" y="28435316"/>
            <a:chExt cx="14401697" cy="14111736"/>
          </a:xfrm>
        </p:grpSpPr>
        <p:graphicFrame>
          <p:nvGraphicFramePr>
            <p:cNvPr id="15" name="Grafiek 14">
              <a:extLst>
                <a:ext uri="{FF2B5EF4-FFF2-40B4-BE49-F238E27FC236}">
                  <a16:creationId xmlns:a16="http://schemas.microsoft.com/office/drawing/2014/main" id="{F75C46A2-A60A-42F4-9593-19CD721E6F7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63094266"/>
                </p:ext>
              </p:extLst>
            </p:nvPr>
          </p:nvGraphicFramePr>
          <p:xfrm>
            <a:off x="16152811" y="28435316"/>
            <a:ext cx="14401695" cy="141117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67FCFFD8-2496-4DD3-B0A3-A9D1FADE3777}"/>
                </a:ext>
              </a:extLst>
            </p:cNvPr>
            <p:cNvSpPr txBox="1"/>
            <p:nvPr/>
          </p:nvSpPr>
          <p:spPr>
            <a:xfrm>
              <a:off x="16152809" y="40676761"/>
              <a:ext cx="1440169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 lang="en-US" sz="4320" b="0" i="0" u="none" strike="noStrike" kern="1200" spc="0" baseline="0">
                  <a:solidFill>
                    <a:prstClr val="black"/>
                  </a:solidFill>
                  <a:latin typeface="Corbel" panose="020B0503020204020204" pitchFamily="34" charset="0"/>
                  <a:ea typeface="+mn-ea"/>
                  <a:cs typeface="+mn-cs"/>
                </a:defRPr>
              </a:pPr>
              <a:r>
                <a:rPr lang="nl-NL" sz="4000" b="1" dirty="0" err="1"/>
                <a:t>Figure</a:t>
              </a:r>
              <a:r>
                <a:rPr lang="nl-NL" sz="4000" b="1" dirty="0"/>
                <a:t> 1 </a:t>
              </a:r>
              <a:r>
                <a:rPr lang="nl-NL" sz="4000" dirty="0" err="1"/>
                <a:t>Sexual</a:t>
              </a:r>
              <a:r>
                <a:rPr lang="nl-NL" sz="4000" dirty="0"/>
                <a:t> </a:t>
              </a:r>
              <a:r>
                <a:rPr lang="nl-NL" sz="4000" dirty="0" err="1"/>
                <a:t>behaviour</a:t>
              </a:r>
              <a:r>
                <a:rPr lang="nl-NL" sz="4000" dirty="0"/>
                <a:t> of AMPrEP </a:t>
              </a:r>
              <a:r>
                <a:rPr lang="nl-NL" sz="4000" dirty="0" err="1"/>
                <a:t>participants</a:t>
              </a:r>
              <a:r>
                <a:rPr lang="nl-NL" sz="4000" dirty="0"/>
                <a:t>, Amsterdam, 2015-2020</a:t>
              </a:r>
            </a:p>
          </p:txBody>
        </p:sp>
      </p:grpSp>
      <p:graphicFrame>
        <p:nvGraphicFramePr>
          <p:cNvPr id="25" name="Grafiek 24">
            <a:extLst>
              <a:ext uri="{FF2B5EF4-FFF2-40B4-BE49-F238E27FC236}">
                <a16:creationId xmlns:a16="http://schemas.microsoft.com/office/drawing/2014/main" id="{B52F9FEF-C155-442C-A73B-0F795472B6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759495"/>
              </p:ext>
            </p:extLst>
          </p:nvPr>
        </p:nvGraphicFramePr>
        <p:xfrm>
          <a:off x="15204147" y="33623884"/>
          <a:ext cx="16646409" cy="799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Tekstvak 27">
            <a:extLst>
              <a:ext uri="{FF2B5EF4-FFF2-40B4-BE49-F238E27FC236}">
                <a16:creationId xmlns:a16="http://schemas.microsoft.com/office/drawing/2014/main" id="{A846A6DB-4E67-452E-823F-591314D674A9}"/>
              </a:ext>
            </a:extLst>
          </p:cNvPr>
          <p:cNvSpPr txBox="1"/>
          <p:nvPr/>
        </p:nvSpPr>
        <p:spPr>
          <a:xfrm>
            <a:off x="15032989" y="41545791"/>
            <a:ext cx="166836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4700" b="0" i="0" u="none" strike="noStrike" kern="1200" spc="0" baseline="0">
                <a:solidFill>
                  <a:prstClr val="black"/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nl-NL" sz="4000" b="1" dirty="0" err="1"/>
              <a:t>Figure</a:t>
            </a:r>
            <a:r>
              <a:rPr lang="nl-NL" sz="4000" b="1" dirty="0"/>
              <a:t> 2</a:t>
            </a:r>
            <a:r>
              <a:rPr lang="nl-NL" sz="4000" dirty="0"/>
              <a:t> </a:t>
            </a:r>
            <a:r>
              <a:rPr lang="nl-NL" sz="4000" dirty="0" err="1"/>
              <a:t>Incidence</a:t>
            </a:r>
            <a:r>
              <a:rPr lang="nl-NL" sz="4000" dirty="0"/>
              <a:t> of </a:t>
            </a:r>
            <a:r>
              <a:rPr lang="nl-NL" sz="4000" dirty="0" err="1"/>
              <a:t>any</a:t>
            </a:r>
            <a:r>
              <a:rPr lang="nl-NL" sz="4000" dirty="0"/>
              <a:t> STI (chlamydia, </a:t>
            </a:r>
            <a:r>
              <a:rPr lang="nl-NL" sz="4000" dirty="0" err="1"/>
              <a:t>gonorrhoea</a:t>
            </a:r>
            <a:r>
              <a:rPr lang="nl-NL" sz="4000" dirty="0"/>
              <a:t>, </a:t>
            </a:r>
            <a:r>
              <a:rPr lang="nl-NL" sz="4000" dirty="0" err="1"/>
              <a:t>syphilis</a:t>
            </a:r>
            <a:r>
              <a:rPr lang="nl-NL" sz="4000" dirty="0"/>
              <a:t>) </a:t>
            </a:r>
            <a:r>
              <a:rPr lang="nl-NL" sz="4000" dirty="0" err="1"/>
              <a:t>among</a:t>
            </a:r>
            <a:r>
              <a:rPr lang="nl-NL" sz="4000" dirty="0"/>
              <a:t> AMPrEP </a:t>
            </a:r>
            <a:r>
              <a:rPr lang="nl-NL" sz="4000" dirty="0" err="1"/>
              <a:t>participants</a:t>
            </a:r>
            <a:r>
              <a:rPr lang="nl-NL" sz="4000" dirty="0"/>
              <a:t>, 2015-2020</a:t>
            </a: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2ADB092-60CE-44A2-8979-D10EC002F10C}"/>
              </a:ext>
            </a:extLst>
          </p:cNvPr>
          <p:cNvSpPr/>
          <p:nvPr/>
        </p:nvSpPr>
        <p:spPr>
          <a:xfrm>
            <a:off x="-613" y="32328767"/>
            <a:ext cx="14929289" cy="177180"/>
          </a:xfrm>
          <a:prstGeom prst="rect">
            <a:avLst/>
          </a:prstGeom>
          <a:solidFill>
            <a:srgbClr val="E3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4141" tIns="46773" rIns="184141" bIns="46773" rtlCol="0" anchor="ctr"/>
          <a:lstStyle/>
          <a:p>
            <a:pPr algn="ctr"/>
            <a:endParaRPr lang="en-US" sz="7411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236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787</Words>
  <Application>Microsoft Office PowerPoint</Application>
  <PresentationFormat>Aangepast</PresentationFormat>
  <Paragraphs>87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Arial</vt:lpstr>
      <vt:lpstr>Avenir LT 55 Roman</vt:lpstr>
      <vt:lpstr>Calibri</vt:lpstr>
      <vt:lpstr>Corbel</vt:lpstr>
      <vt:lpstr>Helvetica Neue</vt:lpstr>
      <vt:lpstr>Wingdings</vt:lpstr>
      <vt:lpstr>Kantoorthema</vt:lpstr>
      <vt:lpstr>PowerPoint-presentatie</vt:lpstr>
    </vt:vector>
  </TitlesOfParts>
  <Company>GGD Amsterdam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Elshout, Mark van den</dc:creator>
  <cp:lastModifiedBy>Waart, Y. de</cp:lastModifiedBy>
  <cp:revision>69</cp:revision>
  <dcterms:created xsi:type="dcterms:W3CDTF">2019-10-28T10:59:08Z</dcterms:created>
  <dcterms:modified xsi:type="dcterms:W3CDTF">2022-11-12T09:11:55Z</dcterms:modified>
</cp:coreProperties>
</file>