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0240288" cy="42840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09" userDrawn="1">
          <p15:clr>
            <a:srgbClr val="A4A3A4"/>
          </p15:clr>
        </p15:guide>
        <p15:guide id="2" pos="95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814"/>
    <a:srgbClr val="739399"/>
    <a:srgbClr val="22535D"/>
    <a:srgbClr val="FDF2E8"/>
    <a:srgbClr val="ECD8D8"/>
    <a:srgbClr val="949A9B"/>
    <a:srgbClr val="003A45"/>
    <a:srgbClr val="0102F2"/>
    <a:srgbClr val="01FB14"/>
    <a:srgbClr val="000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p:scale>
          <a:sx n="50" d="100"/>
          <a:sy n="50" d="100"/>
        </p:scale>
        <p:origin x="-294" y="-5838"/>
      </p:cViewPr>
      <p:guideLst>
        <p:guide orient="horz" pos="12609"/>
        <p:guide pos="95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7011132"/>
            <a:ext cx="25704245" cy="14914762"/>
          </a:xfrm>
        </p:spPr>
        <p:txBody>
          <a:bodyPr anchor="b"/>
          <a:lstStyle>
            <a:lvl1pPr algn="ctr">
              <a:defRPr sz="19843"/>
            </a:lvl1pPr>
          </a:lstStyle>
          <a:p>
            <a:r>
              <a:rPr lang="nl-NL"/>
              <a:t>Klik om de stijl te bewerken</a:t>
            </a:r>
            <a:endParaRPr lang="en-US" dirty="0"/>
          </a:p>
        </p:txBody>
      </p:sp>
      <p:sp>
        <p:nvSpPr>
          <p:cNvPr id="3" name="Subtitle 2"/>
          <p:cNvSpPr>
            <a:spLocks noGrp="1"/>
          </p:cNvSpPr>
          <p:nvPr>
            <p:ph type="subTitle" idx="1"/>
          </p:nvPr>
        </p:nvSpPr>
        <p:spPr>
          <a:xfrm>
            <a:off x="3780036" y="22501064"/>
            <a:ext cx="22680216" cy="10343147"/>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ABF7E741-D6EB-43D3-A06A-C99BEA6F260A}"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3545139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BF7E741-D6EB-43D3-A06A-C99BEA6F260A}"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2631563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80848"/>
            <a:ext cx="6520562" cy="36305153"/>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2079021" y="2280848"/>
            <a:ext cx="19183683" cy="36305153"/>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BF7E741-D6EB-43D3-A06A-C99BEA6F260A}"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314588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BF7E741-D6EB-43D3-A06A-C99BEA6F260A}"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10172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063272" y="10680331"/>
            <a:ext cx="26082248" cy="17820361"/>
          </a:xfrm>
        </p:spPr>
        <p:txBody>
          <a:bodyPr anchor="b"/>
          <a:lstStyle>
            <a:lvl1pPr>
              <a:defRPr sz="19843"/>
            </a:lvl1pPr>
          </a:lstStyle>
          <a:p>
            <a:r>
              <a:rPr lang="nl-NL"/>
              <a:t>Klik om de stijl te bewerken</a:t>
            </a:r>
            <a:endParaRPr lang="en-US" dirty="0"/>
          </a:p>
        </p:txBody>
      </p:sp>
      <p:sp>
        <p:nvSpPr>
          <p:cNvPr id="3" name="Text Placeholder 2"/>
          <p:cNvSpPr>
            <a:spLocks noGrp="1"/>
          </p:cNvSpPr>
          <p:nvPr>
            <p:ph type="body" idx="1"/>
          </p:nvPr>
        </p:nvSpPr>
        <p:spPr>
          <a:xfrm>
            <a:off x="2063272" y="28669280"/>
            <a:ext cx="26082248" cy="9371307"/>
          </a:xfrm>
        </p:spPr>
        <p:txBody>
          <a:bodyPr/>
          <a:lstStyle>
            <a:lvl1pPr marL="0" indent="0">
              <a:buNone/>
              <a:defRPr sz="7937">
                <a:solidFill>
                  <a:schemeClr val="tx1"/>
                </a:solidFill>
              </a:defRPr>
            </a:lvl1pPr>
            <a:lvl2pPr marL="1512006" indent="0">
              <a:buNone/>
              <a:defRPr sz="6614">
                <a:solidFill>
                  <a:schemeClr val="tx1">
                    <a:tint val="75000"/>
                  </a:schemeClr>
                </a:solidFill>
              </a:defRPr>
            </a:lvl2pPr>
            <a:lvl3pPr marL="3024012" indent="0">
              <a:buNone/>
              <a:defRPr sz="5953">
                <a:solidFill>
                  <a:schemeClr val="tx1">
                    <a:tint val="75000"/>
                  </a:schemeClr>
                </a:solidFill>
              </a:defRPr>
            </a:lvl3pPr>
            <a:lvl4pPr marL="4536018" indent="0">
              <a:buNone/>
              <a:defRPr sz="5291">
                <a:solidFill>
                  <a:schemeClr val="tx1">
                    <a:tint val="75000"/>
                  </a:schemeClr>
                </a:solidFill>
              </a:defRPr>
            </a:lvl4pPr>
            <a:lvl5pPr marL="6048024" indent="0">
              <a:buNone/>
              <a:defRPr sz="5291">
                <a:solidFill>
                  <a:schemeClr val="tx1">
                    <a:tint val="75000"/>
                  </a:schemeClr>
                </a:solidFill>
              </a:defRPr>
            </a:lvl5pPr>
            <a:lvl6pPr marL="7560031" indent="0">
              <a:buNone/>
              <a:defRPr sz="5291">
                <a:solidFill>
                  <a:schemeClr val="tx1">
                    <a:tint val="75000"/>
                  </a:schemeClr>
                </a:solidFill>
              </a:defRPr>
            </a:lvl6pPr>
            <a:lvl7pPr marL="9072037" indent="0">
              <a:buNone/>
              <a:defRPr sz="5291">
                <a:solidFill>
                  <a:schemeClr val="tx1">
                    <a:tint val="75000"/>
                  </a:schemeClr>
                </a:solidFill>
              </a:defRPr>
            </a:lvl7pPr>
            <a:lvl8pPr marL="10584043" indent="0">
              <a:buNone/>
              <a:defRPr sz="5291">
                <a:solidFill>
                  <a:schemeClr val="tx1">
                    <a:tint val="75000"/>
                  </a:schemeClr>
                </a:solidFill>
              </a:defRPr>
            </a:lvl8pPr>
            <a:lvl9pPr marL="12096049" indent="0">
              <a:buNone/>
              <a:defRPr sz="5291">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ABF7E741-D6EB-43D3-A06A-C99BEA6F260A}"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45152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2079020" y="11404240"/>
            <a:ext cx="12852122" cy="2718176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15309146" y="11404240"/>
            <a:ext cx="12852122" cy="2718176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ABF7E741-D6EB-43D3-A06A-C99BEA6F260A}"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198387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2082959" y="2280857"/>
            <a:ext cx="26082248" cy="8280473"/>
          </a:xfrm>
        </p:spPr>
        <p:txBody>
          <a:bodyPr/>
          <a:lstStyle/>
          <a:p>
            <a:r>
              <a:rPr lang="nl-NL"/>
              <a:t>Klik om de stijl te bewerken</a:t>
            </a:r>
            <a:endParaRPr lang="en-US" dirty="0"/>
          </a:p>
        </p:txBody>
      </p:sp>
      <p:sp>
        <p:nvSpPr>
          <p:cNvPr id="3" name="Text Placeholder 2"/>
          <p:cNvSpPr>
            <a:spLocks noGrp="1"/>
          </p:cNvSpPr>
          <p:nvPr>
            <p:ph type="body" idx="1"/>
          </p:nvPr>
        </p:nvSpPr>
        <p:spPr>
          <a:xfrm>
            <a:off x="2082962" y="10501820"/>
            <a:ext cx="12793057"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nl-NL"/>
              <a:t>Tekststijl van het model bewerken</a:t>
            </a:r>
          </a:p>
        </p:txBody>
      </p:sp>
      <p:sp>
        <p:nvSpPr>
          <p:cNvPr id="4" name="Content Placeholder 3"/>
          <p:cNvSpPr>
            <a:spLocks noGrp="1"/>
          </p:cNvSpPr>
          <p:nvPr>
            <p:ph sz="half" idx="2"/>
          </p:nvPr>
        </p:nvSpPr>
        <p:spPr>
          <a:xfrm>
            <a:off x="2082962" y="15648601"/>
            <a:ext cx="12793057" cy="23016734"/>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15309148" y="10501820"/>
            <a:ext cx="12856061"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nl-NL"/>
              <a:t>Tekststijl van het model bewerken</a:t>
            </a:r>
          </a:p>
        </p:txBody>
      </p:sp>
      <p:sp>
        <p:nvSpPr>
          <p:cNvPr id="6" name="Content Placeholder 5"/>
          <p:cNvSpPr>
            <a:spLocks noGrp="1"/>
          </p:cNvSpPr>
          <p:nvPr>
            <p:ph sz="quarter" idx="4"/>
          </p:nvPr>
        </p:nvSpPr>
        <p:spPr>
          <a:xfrm>
            <a:off x="15309148" y="15648601"/>
            <a:ext cx="12856061" cy="23016734"/>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ABF7E741-D6EB-43D3-A06A-C99BEA6F260A}" type="datetimeFigureOut">
              <a:rPr lang="en-US" smtClean="0"/>
              <a:t>11/15/2022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3622039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ABF7E741-D6EB-43D3-A06A-C99BEA6F260A}" type="datetimeFigureOut">
              <a:rPr lang="en-US" smtClean="0"/>
              <a:t>11/15/2022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365766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7E741-D6EB-43D3-A06A-C99BEA6F260A}" type="datetimeFigureOut">
              <a:rPr lang="en-US" smtClean="0"/>
              <a:t>11/15/2022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2425071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nl-NL"/>
              <a:t>Klik om de stijl te bewerken</a:t>
            </a:r>
            <a:endParaRPr lang="en-US" dirty="0"/>
          </a:p>
        </p:txBody>
      </p:sp>
      <p:sp>
        <p:nvSpPr>
          <p:cNvPr id="3" name="Content Placeholder 2"/>
          <p:cNvSpPr>
            <a:spLocks noGrp="1"/>
          </p:cNvSpPr>
          <p:nvPr>
            <p:ph idx="1"/>
          </p:nvPr>
        </p:nvSpPr>
        <p:spPr>
          <a:xfrm>
            <a:off x="12856061" y="6168216"/>
            <a:ext cx="15309146" cy="3044436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nl-NL"/>
              <a:t>Tekststijl van het model bewerken</a:t>
            </a:r>
          </a:p>
        </p:txBody>
      </p:sp>
      <p:sp>
        <p:nvSpPr>
          <p:cNvPr id="5" name="Date Placeholder 4"/>
          <p:cNvSpPr>
            <a:spLocks noGrp="1"/>
          </p:cNvSpPr>
          <p:nvPr>
            <p:ph type="dt" sz="half" idx="10"/>
          </p:nvPr>
        </p:nvSpPr>
        <p:spPr/>
        <p:txBody>
          <a:bodyPr/>
          <a:lstStyle/>
          <a:p>
            <a:fld id="{ABF7E741-D6EB-43D3-A06A-C99BEA6F260A}"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377173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nl-NL"/>
              <a:t>Klik om de stijl te bewerken</a:t>
            </a:r>
            <a:endParaRPr lang="en-US" dirty="0"/>
          </a:p>
        </p:txBody>
      </p:sp>
      <p:sp>
        <p:nvSpPr>
          <p:cNvPr id="3" name="Picture Placeholder 2"/>
          <p:cNvSpPr>
            <a:spLocks noGrp="1" noChangeAspect="1"/>
          </p:cNvSpPr>
          <p:nvPr>
            <p:ph type="pic" idx="1"/>
          </p:nvPr>
        </p:nvSpPr>
        <p:spPr>
          <a:xfrm>
            <a:off x="12856061" y="6168216"/>
            <a:ext cx="15309146" cy="3044436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nl-NL"/>
              <a:t>Tekststijl van het model bewerken</a:t>
            </a:r>
          </a:p>
        </p:txBody>
      </p:sp>
      <p:sp>
        <p:nvSpPr>
          <p:cNvPr id="5" name="Date Placeholder 4"/>
          <p:cNvSpPr>
            <a:spLocks noGrp="1"/>
          </p:cNvSpPr>
          <p:nvPr>
            <p:ph type="dt" sz="half" idx="10"/>
          </p:nvPr>
        </p:nvSpPr>
        <p:spPr/>
        <p:txBody>
          <a:bodyPr/>
          <a:lstStyle/>
          <a:p>
            <a:fld id="{ABF7E741-D6EB-43D3-A06A-C99BEA6F260A}"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233CC-11C6-46BB-8F43-828F1A30DCBC}" type="slidenum">
              <a:rPr lang="en-US" smtClean="0"/>
              <a:t>‹nr.›</a:t>
            </a:fld>
            <a:endParaRPr lang="en-US"/>
          </a:p>
        </p:txBody>
      </p:sp>
    </p:spTree>
    <p:extLst>
      <p:ext uri="{BB962C8B-B14F-4D97-AF65-F5344CB8AC3E}">
        <p14:creationId xmlns:p14="http://schemas.microsoft.com/office/powerpoint/2010/main" val="83495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80857"/>
            <a:ext cx="26082248" cy="828047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2079020" y="11404240"/>
            <a:ext cx="26082248" cy="2718176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079020" y="39706598"/>
            <a:ext cx="6804065" cy="2280848"/>
          </a:xfrm>
          <a:prstGeom prst="rect">
            <a:avLst/>
          </a:prstGeom>
        </p:spPr>
        <p:txBody>
          <a:bodyPr vert="horz" lIns="91440" tIns="45720" rIns="91440" bIns="45720" rtlCol="0" anchor="ctr"/>
          <a:lstStyle>
            <a:lvl1pPr algn="l">
              <a:defRPr sz="3969">
                <a:solidFill>
                  <a:schemeClr val="tx1">
                    <a:tint val="75000"/>
                  </a:schemeClr>
                </a:solidFill>
              </a:defRPr>
            </a:lvl1pPr>
          </a:lstStyle>
          <a:p>
            <a:fld id="{ABF7E741-D6EB-43D3-A06A-C99BEA6F260A}" type="datetimeFigureOut">
              <a:rPr lang="en-US" smtClean="0"/>
              <a:t>11/15/2022</a:t>
            </a:fld>
            <a:endParaRPr lang="en-US"/>
          </a:p>
        </p:txBody>
      </p:sp>
      <p:sp>
        <p:nvSpPr>
          <p:cNvPr id="5" name="Footer Placeholder 4"/>
          <p:cNvSpPr>
            <a:spLocks noGrp="1"/>
          </p:cNvSpPr>
          <p:nvPr>
            <p:ph type="ftr" sz="quarter" idx="3"/>
          </p:nvPr>
        </p:nvSpPr>
        <p:spPr>
          <a:xfrm>
            <a:off x="10017096" y="39706598"/>
            <a:ext cx="10206097" cy="2280848"/>
          </a:xfrm>
          <a:prstGeom prst="rect">
            <a:avLst/>
          </a:prstGeom>
        </p:spPr>
        <p:txBody>
          <a:bodyPr vert="horz" lIns="91440" tIns="45720" rIns="91440" bIns="45720" rtlCol="0" anchor="ctr"/>
          <a:lstStyle>
            <a:lvl1pPr algn="ctr">
              <a:defRPr sz="396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57203" y="39706598"/>
            <a:ext cx="6804065" cy="2280848"/>
          </a:xfrm>
          <a:prstGeom prst="rect">
            <a:avLst/>
          </a:prstGeom>
        </p:spPr>
        <p:txBody>
          <a:bodyPr vert="horz" lIns="91440" tIns="45720" rIns="91440" bIns="45720" rtlCol="0" anchor="ctr"/>
          <a:lstStyle>
            <a:lvl1pPr algn="r">
              <a:defRPr sz="3969">
                <a:solidFill>
                  <a:schemeClr val="tx1">
                    <a:tint val="75000"/>
                  </a:schemeClr>
                </a:solidFill>
              </a:defRPr>
            </a:lvl1pPr>
          </a:lstStyle>
          <a:p>
            <a:fld id="{31A233CC-11C6-46BB-8F43-828F1A30DCBC}" type="slidenum">
              <a:rPr lang="en-US" smtClean="0"/>
              <a:t>‹nr.›</a:t>
            </a:fld>
            <a:endParaRPr lang="en-US"/>
          </a:p>
        </p:txBody>
      </p:sp>
    </p:spTree>
    <p:extLst>
      <p:ext uri="{BB962C8B-B14F-4D97-AF65-F5344CB8AC3E}">
        <p14:creationId xmlns:p14="http://schemas.microsoft.com/office/powerpoint/2010/main" val="7506623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emf"/><Relationship Id="rId18" Type="http://schemas.openxmlformats.org/officeDocument/2006/relationships/oleObject" Target="../embeddings/oleObject8.bin"/><Relationship Id="rId26" Type="http://schemas.openxmlformats.org/officeDocument/2006/relationships/image" Target="../media/image14.emf"/><Relationship Id="rId3" Type="http://schemas.openxmlformats.org/officeDocument/2006/relationships/image" Target="../media/image11.png"/><Relationship Id="rId21" Type="http://schemas.openxmlformats.org/officeDocument/2006/relationships/image" Target="../media/image9.emf"/><Relationship Id="rId7" Type="http://schemas.openxmlformats.org/officeDocument/2006/relationships/image" Target="../media/image2.emf"/><Relationship Id="rId12" Type="http://schemas.openxmlformats.org/officeDocument/2006/relationships/oleObject" Target="../embeddings/oleObject5.bin"/><Relationship Id="rId17" Type="http://schemas.openxmlformats.org/officeDocument/2006/relationships/image" Target="../media/image7.emf"/><Relationship Id="rId25" Type="http://schemas.openxmlformats.org/officeDocument/2006/relationships/image" Target="../media/image13.emf"/><Relationship Id="rId2" Type="http://schemas.openxmlformats.org/officeDocument/2006/relationships/slideLayout" Target="../slideLayouts/slideLayout1.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emf"/><Relationship Id="rId24" Type="http://schemas.openxmlformats.org/officeDocument/2006/relationships/image" Target="../media/image12.emf"/><Relationship Id="rId5" Type="http://schemas.openxmlformats.org/officeDocument/2006/relationships/image" Target="../media/image1.emf"/><Relationship Id="rId15" Type="http://schemas.openxmlformats.org/officeDocument/2006/relationships/image" Target="../media/image6.emf"/><Relationship Id="rId23" Type="http://schemas.openxmlformats.org/officeDocument/2006/relationships/image" Target="../media/image10.emf"/><Relationship Id="rId28" Type="http://schemas.openxmlformats.org/officeDocument/2006/relationships/image" Target="../media/image16.jpeg"/><Relationship Id="rId10" Type="http://schemas.openxmlformats.org/officeDocument/2006/relationships/oleObject" Target="../embeddings/oleObject4.bin"/><Relationship Id="rId19" Type="http://schemas.openxmlformats.org/officeDocument/2006/relationships/image" Target="../media/image8.emf"/><Relationship Id="rId4" Type="http://schemas.openxmlformats.org/officeDocument/2006/relationships/oleObject" Target="../embeddings/oleObject1.bin"/><Relationship Id="rId9" Type="http://schemas.openxmlformats.org/officeDocument/2006/relationships/image" Target="../media/image3.e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Afgeronde rechthoek 172"/>
          <p:cNvSpPr/>
          <p:nvPr/>
        </p:nvSpPr>
        <p:spPr>
          <a:xfrm>
            <a:off x="19068372" y="39762443"/>
            <a:ext cx="10875063" cy="2668249"/>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67" name="Afgeronde rechthoek 33">
            <a:extLst>
              <a:ext uri="{FF2B5EF4-FFF2-40B4-BE49-F238E27FC236}">
                <a16:creationId xmlns:a16="http://schemas.microsoft.com/office/drawing/2014/main" id="{F86A5781-E997-5707-DD4D-6857FD91C4BE}"/>
              </a:ext>
            </a:extLst>
          </p:cNvPr>
          <p:cNvSpPr/>
          <p:nvPr/>
        </p:nvSpPr>
        <p:spPr>
          <a:xfrm>
            <a:off x="15357761" y="15371217"/>
            <a:ext cx="14786605" cy="6747348"/>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606" name="Afgeronde rechthoek 605"/>
          <p:cNvSpPr/>
          <p:nvPr/>
        </p:nvSpPr>
        <p:spPr>
          <a:xfrm>
            <a:off x="19089334" y="39806029"/>
            <a:ext cx="10796840" cy="2636539"/>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19" name="Afgeronde rechthoek 18"/>
          <p:cNvSpPr/>
          <p:nvPr/>
        </p:nvSpPr>
        <p:spPr>
          <a:xfrm>
            <a:off x="118942" y="36111799"/>
            <a:ext cx="29799665" cy="3441310"/>
          </a:xfrm>
          <a:prstGeom prst="roundRect">
            <a:avLst>
              <a:gd name="adj" fmla="val 13314"/>
            </a:avLst>
          </a:prstGeom>
          <a:solidFill>
            <a:srgbClr val="FDF2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6" name="Rechthoek 5"/>
          <p:cNvSpPr/>
          <p:nvPr/>
        </p:nvSpPr>
        <p:spPr>
          <a:xfrm>
            <a:off x="-20070" y="1284604"/>
            <a:ext cx="30240288" cy="8349503"/>
          </a:xfrm>
          <a:prstGeom prst="rect">
            <a:avLst/>
          </a:prstGeom>
          <a:solidFill>
            <a:srgbClr val="225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5" name="Afgeronde rechthoek 4"/>
          <p:cNvSpPr/>
          <p:nvPr/>
        </p:nvSpPr>
        <p:spPr>
          <a:xfrm>
            <a:off x="9568040" y="41337"/>
            <a:ext cx="11104208" cy="24484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1167" y="599422"/>
            <a:ext cx="8977960" cy="1621021"/>
          </a:xfrm>
          <a:prstGeom prst="rect">
            <a:avLst/>
          </a:prstGeom>
        </p:spPr>
      </p:pic>
      <p:sp>
        <p:nvSpPr>
          <p:cNvPr id="8" name="Tekstvak 7"/>
          <p:cNvSpPr txBox="1"/>
          <p:nvPr/>
        </p:nvSpPr>
        <p:spPr>
          <a:xfrm>
            <a:off x="460419" y="3880599"/>
            <a:ext cx="29319451" cy="2031325"/>
          </a:xfrm>
          <a:prstGeom prst="rect">
            <a:avLst/>
          </a:prstGeom>
          <a:noFill/>
        </p:spPr>
        <p:txBody>
          <a:bodyPr wrap="square" rtlCol="0">
            <a:spAutoFit/>
          </a:bodyPr>
          <a:lstStyle/>
          <a:p>
            <a:pPr algn="ctr"/>
            <a:r>
              <a:rPr lang="en-US" sz="6300" b="1" dirty="0">
                <a:solidFill>
                  <a:schemeClr val="bg1"/>
                </a:solidFill>
                <a:latin typeface="Trebuchet MS" panose="020B0603020202020204" pitchFamily="34" charset="0"/>
              </a:rPr>
              <a:t>Co-stimulation of TLR-8 and RIG-I-like receptors to eliminate re-activated HIV-1 reservoirs by enhancing antiviral immune responses</a:t>
            </a:r>
            <a:endParaRPr lang="en-US" sz="6300" dirty="0">
              <a:solidFill>
                <a:schemeClr val="bg1"/>
              </a:solidFill>
              <a:latin typeface="Trebuchet MS" panose="020B0603020202020204" pitchFamily="34" charset="0"/>
            </a:endParaRPr>
          </a:p>
        </p:txBody>
      </p:sp>
      <p:sp>
        <p:nvSpPr>
          <p:cNvPr id="9" name="Tekstvak 8"/>
          <p:cNvSpPr txBox="1"/>
          <p:nvPr/>
        </p:nvSpPr>
        <p:spPr>
          <a:xfrm>
            <a:off x="555057" y="6070459"/>
            <a:ext cx="29319451" cy="1197507"/>
          </a:xfrm>
          <a:prstGeom prst="rect">
            <a:avLst/>
          </a:prstGeom>
          <a:noFill/>
        </p:spPr>
        <p:txBody>
          <a:bodyPr wrap="square" rtlCol="0">
            <a:spAutoFit/>
          </a:bodyPr>
          <a:lstStyle/>
          <a:p>
            <a:pPr algn="just"/>
            <a:r>
              <a:rPr lang="en-GB" sz="3591" b="1" u="sng" dirty="0">
                <a:solidFill>
                  <a:schemeClr val="bg1"/>
                </a:solidFill>
                <a:latin typeface="Trebuchet MS" panose="020B0603020202020204" pitchFamily="34" charset="0"/>
              </a:rPr>
              <a:t>Killian E. Vlaming, MD</a:t>
            </a:r>
            <a:r>
              <a:rPr lang="en-GB" sz="3591" b="1" u="sng" baseline="30000" dirty="0">
                <a:solidFill>
                  <a:schemeClr val="bg1"/>
                </a:solidFill>
                <a:latin typeface="Trebuchet MS" panose="020B0603020202020204" pitchFamily="34" charset="0"/>
              </a:rPr>
              <a:t>1,2</a:t>
            </a:r>
            <a:r>
              <a:rPr lang="en-GB" sz="3591" b="1" u="sng" dirty="0">
                <a:solidFill>
                  <a:schemeClr val="bg1"/>
                </a:solidFill>
                <a:latin typeface="Trebuchet MS" panose="020B0603020202020204" pitchFamily="34" charset="0"/>
              </a:rPr>
              <a:t>, Kelly van Wijnbergen</a:t>
            </a:r>
            <a:r>
              <a:rPr lang="en-GB" sz="3591" b="1" u="sng" baseline="30000" dirty="0">
                <a:solidFill>
                  <a:schemeClr val="bg1"/>
                </a:solidFill>
                <a:latin typeface="Trebuchet MS" panose="020B0603020202020204" pitchFamily="34" charset="0"/>
              </a:rPr>
              <a:t>1,2</a:t>
            </a:r>
            <a:r>
              <a:rPr lang="en-GB" sz="3591" b="1" u="sng" dirty="0">
                <a:solidFill>
                  <a:schemeClr val="bg1"/>
                </a:solidFill>
                <a:latin typeface="Trebuchet MS" panose="020B0603020202020204" pitchFamily="34" charset="0"/>
              </a:rPr>
              <a:t>, Tanja M. Kaptein</a:t>
            </a:r>
            <a:r>
              <a:rPr lang="en-GB" sz="3591" b="1" u="sng" baseline="30000" dirty="0">
                <a:solidFill>
                  <a:schemeClr val="bg1"/>
                </a:solidFill>
                <a:latin typeface="Trebuchet MS" panose="020B0603020202020204" pitchFamily="34" charset="0"/>
              </a:rPr>
              <a:t>1,2</a:t>
            </a:r>
            <a:r>
              <a:rPr lang="en-GB" sz="3591" b="1" u="sng" dirty="0">
                <a:solidFill>
                  <a:schemeClr val="bg1"/>
                </a:solidFill>
                <a:latin typeface="Trebuchet MS" panose="020B0603020202020204" pitchFamily="34" charset="0"/>
              </a:rPr>
              <a:t>, Monique Nijhuis, PhD</a:t>
            </a:r>
            <a:r>
              <a:rPr lang="en-GB" sz="3591" b="1" u="sng" baseline="30000" dirty="0">
                <a:solidFill>
                  <a:schemeClr val="bg1"/>
                </a:solidFill>
                <a:latin typeface="Trebuchet MS" panose="020B0603020202020204" pitchFamily="34" charset="0"/>
              </a:rPr>
              <a:t>3</a:t>
            </a:r>
            <a:r>
              <a:rPr lang="en-GB" sz="3591" b="1" u="sng" dirty="0">
                <a:solidFill>
                  <a:schemeClr val="bg1"/>
                </a:solidFill>
                <a:latin typeface="Trebuchet MS" panose="020B0603020202020204" pitchFamily="34" charset="0"/>
              </a:rPr>
              <a:t>, </a:t>
            </a:r>
            <a:r>
              <a:rPr lang="en-GB" sz="3591" b="1" u="sng" dirty="0" err="1">
                <a:solidFill>
                  <a:schemeClr val="bg1"/>
                </a:solidFill>
                <a:latin typeface="Trebuchet MS" panose="020B0603020202020204" pitchFamily="34" charset="0"/>
              </a:rPr>
              <a:t>Neeltje</a:t>
            </a:r>
            <a:r>
              <a:rPr lang="en-GB" sz="3591" b="1" u="sng" dirty="0">
                <a:solidFill>
                  <a:schemeClr val="bg1"/>
                </a:solidFill>
                <a:latin typeface="Trebuchet MS" panose="020B0603020202020204" pitchFamily="34" charset="0"/>
              </a:rPr>
              <a:t> </a:t>
            </a:r>
            <a:r>
              <a:rPr lang="en-GB" sz="3591" b="1" u="sng" dirty="0" smtClean="0">
                <a:solidFill>
                  <a:schemeClr val="bg1"/>
                </a:solidFill>
                <a:latin typeface="Trebuchet MS" panose="020B0603020202020204" pitchFamily="34" charset="0"/>
              </a:rPr>
              <a:t>A. </a:t>
            </a:r>
            <a:r>
              <a:rPr lang="en-GB" sz="3591" b="1" u="sng" dirty="0" err="1">
                <a:solidFill>
                  <a:schemeClr val="bg1"/>
                </a:solidFill>
                <a:latin typeface="Trebuchet MS" panose="020B0603020202020204" pitchFamily="34" charset="0"/>
              </a:rPr>
              <a:t>Kootstra</a:t>
            </a:r>
            <a:r>
              <a:rPr lang="en-GB" sz="3591" b="1" u="sng" dirty="0">
                <a:solidFill>
                  <a:schemeClr val="bg1"/>
                </a:solidFill>
                <a:latin typeface="Trebuchet MS" panose="020B0603020202020204" pitchFamily="34" charset="0"/>
              </a:rPr>
              <a:t>, PhD</a:t>
            </a:r>
            <a:r>
              <a:rPr lang="en-GB" sz="3591" b="1" u="sng" baseline="30000" dirty="0">
                <a:solidFill>
                  <a:schemeClr val="bg1"/>
                </a:solidFill>
                <a:latin typeface="Trebuchet MS" panose="020B0603020202020204" pitchFamily="34" charset="0"/>
              </a:rPr>
              <a:t>1,2</a:t>
            </a:r>
            <a:r>
              <a:rPr lang="en-GB" sz="3591" b="1" u="sng" dirty="0">
                <a:solidFill>
                  <a:schemeClr val="bg1"/>
                </a:solidFill>
                <a:latin typeface="Trebuchet MS" panose="020B0603020202020204" pitchFamily="34" charset="0"/>
              </a:rPr>
              <a:t>, </a:t>
            </a:r>
            <a:r>
              <a:rPr lang="en-GB" sz="3591" b="1" u="sng" dirty="0" err="1">
                <a:solidFill>
                  <a:schemeClr val="bg1"/>
                </a:solidFill>
                <a:latin typeface="Trebuchet MS" panose="020B0603020202020204" pitchFamily="34" charset="0"/>
              </a:rPr>
              <a:t>Godelieve</a:t>
            </a:r>
            <a:r>
              <a:rPr lang="en-GB" sz="3591" b="1" u="sng" dirty="0">
                <a:solidFill>
                  <a:schemeClr val="bg1"/>
                </a:solidFill>
                <a:latin typeface="Trebuchet MS" panose="020B0603020202020204" pitchFamily="34" charset="0"/>
              </a:rPr>
              <a:t> J. de Bree, MD, PhD</a:t>
            </a:r>
            <a:r>
              <a:rPr lang="en-GB" sz="3591" b="1" u="sng" baseline="30000" dirty="0">
                <a:solidFill>
                  <a:schemeClr val="bg1"/>
                </a:solidFill>
                <a:latin typeface="Trebuchet MS" panose="020B0603020202020204" pitchFamily="34" charset="0"/>
              </a:rPr>
              <a:t>4</a:t>
            </a:r>
            <a:r>
              <a:rPr lang="en-GB" sz="3591" b="1" u="sng" dirty="0">
                <a:solidFill>
                  <a:schemeClr val="bg1"/>
                </a:solidFill>
                <a:latin typeface="Trebuchet MS" panose="020B0603020202020204" pitchFamily="34" charset="0"/>
              </a:rPr>
              <a:t>, </a:t>
            </a:r>
            <a:r>
              <a:rPr lang="en-GB" sz="3591" b="1" u="sng" dirty="0" err="1">
                <a:solidFill>
                  <a:schemeClr val="bg1"/>
                </a:solidFill>
                <a:latin typeface="Trebuchet MS" panose="020B0603020202020204" pitchFamily="34" charset="0"/>
              </a:rPr>
              <a:t>Teunis</a:t>
            </a:r>
            <a:r>
              <a:rPr lang="en-GB" sz="3591" b="1" u="sng" dirty="0">
                <a:solidFill>
                  <a:schemeClr val="bg1"/>
                </a:solidFill>
                <a:latin typeface="Trebuchet MS" panose="020B0603020202020204" pitchFamily="34" charset="0"/>
              </a:rPr>
              <a:t> B. </a:t>
            </a:r>
            <a:r>
              <a:rPr lang="en-GB" sz="3591" b="1" u="sng" dirty="0" err="1">
                <a:solidFill>
                  <a:schemeClr val="bg1"/>
                </a:solidFill>
                <a:latin typeface="Trebuchet MS" panose="020B0603020202020204" pitchFamily="34" charset="0"/>
              </a:rPr>
              <a:t>Geijtenbeek</a:t>
            </a:r>
            <a:r>
              <a:rPr lang="en-GB" sz="3591" b="1" u="sng" dirty="0">
                <a:solidFill>
                  <a:schemeClr val="bg1"/>
                </a:solidFill>
                <a:latin typeface="Trebuchet MS" panose="020B0603020202020204" pitchFamily="34" charset="0"/>
              </a:rPr>
              <a:t>, PhD</a:t>
            </a:r>
            <a:r>
              <a:rPr lang="en-GB" sz="3591" b="1" u="sng" baseline="30000" dirty="0">
                <a:solidFill>
                  <a:schemeClr val="bg1"/>
                </a:solidFill>
                <a:latin typeface="Trebuchet MS" panose="020B0603020202020204" pitchFamily="34" charset="0"/>
              </a:rPr>
              <a:t>1,2</a:t>
            </a:r>
            <a:endParaRPr lang="en-US" sz="3591" b="1" baseline="30000" dirty="0">
              <a:solidFill>
                <a:schemeClr val="bg1"/>
              </a:solidFill>
              <a:latin typeface="Trebuchet MS" panose="020B0603020202020204" pitchFamily="34" charset="0"/>
            </a:endParaRPr>
          </a:p>
        </p:txBody>
      </p:sp>
      <p:sp>
        <p:nvSpPr>
          <p:cNvPr id="11" name="Tekstvak 10"/>
          <p:cNvSpPr txBox="1"/>
          <p:nvPr/>
        </p:nvSpPr>
        <p:spPr>
          <a:xfrm>
            <a:off x="459264" y="7847732"/>
            <a:ext cx="29319451" cy="1569660"/>
          </a:xfrm>
          <a:prstGeom prst="rect">
            <a:avLst/>
          </a:prstGeom>
          <a:noFill/>
        </p:spPr>
        <p:txBody>
          <a:bodyPr wrap="square" rtlCol="0">
            <a:spAutoFit/>
          </a:bodyPr>
          <a:lstStyle/>
          <a:p>
            <a:r>
              <a:rPr lang="en-GB" sz="2400" baseline="30000" dirty="0">
                <a:solidFill>
                  <a:schemeClr val="bg1"/>
                </a:solidFill>
                <a:latin typeface="Trebuchet MS" panose="020B0603020202020204" pitchFamily="34" charset="0"/>
              </a:rPr>
              <a:t>1 </a:t>
            </a:r>
            <a:r>
              <a:rPr lang="en-GB" sz="2400" dirty="0">
                <a:solidFill>
                  <a:schemeClr val="bg1"/>
                </a:solidFill>
                <a:latin typeface="Trebuchet MS" panose="020B0603020202020204" pitchFamily="34" charset="0"/>
              </a:rPr>
              <a:t>Amsterdam UMC location University of Amsterdam, Department of Experimental Immunology, </a:t>
            </a:r>
            <a:r>
              <a:rPr lang="en-GB" sz="2400" dirty="0" err="1">
                <a:solidFill>
                  <a:schemeClr val="bg1"/>
                </a:solidFill>
                <a:latin typeface="Trebuchet MS" panose="020B0603020202020204" pitchFamily="34" charset="0"/>
              </a:rPr>
              <a:t>Meibergdreef</a:t>
            </a:r>
            <a:r>
              <a:rPr lang="en-GB" sz="2400" dirty="0">
                <a:solidFill>
                  <a:schemeClr val="bg1"/>
                </a:solidFill>
                <a:latin typeface="Trebuchet MS" panose="020B0603020202020204" pitchFamily="34" charset="0"/>
              </a:rPr>
              <a:t> 9, Amsterdam, The Netherlands;</a:t>
            </a:r>
            <a:endParaRPr lang="en-US" sz="2400" dirty="0">
              <a:solidFill>
                <a:schemeClr val="bg1"/>
              </a:solidFill>
              <a:latin typeface="Trebuchet MS" panose="020B0603020202020204" pitchFamily="34" charset="0"/>
            </a:endParaRPr>
          </a:p>
          <a:p>
            <a:r>
              <a:rPr lang="en-GB" sz="2400" baseline="30000" dirty="0">
                <a:solidFill>
                  <a:schemeClr val="bg1"/>
                </a:solidFill>
                <a:latin typeface="Trebuchet MS" panose="020B0603020202020204" pitchFamily="34" charset="0"/>
              </a:rPr>
              <a:t>2 </a:t>
            </a:r>
            <a:r>
              <a:rPr lang="en-GB" sz="2400" dirty="0">
                <a:solidFill>
                  <a:schemeClr val="bg1"/>
                </a:solidFill>
                <a:latin typeface="Trebuchet MS" panose="020B0603020202020204" pitchFamily="34" charset="0"/>
              </a:rPr>
              <a:t>Amsterdam institute for Infection and Immunity, Amsterdam, The Netherlands</a:t>
            </a:r>
            <a:endParaRPr lang="en-US" sz="2400" dirty="0">
              <a:solidFill>
                <a:schemeClr val="bg1"/>
              </a:solidFill>
              <a:latin typeface="Trebuchet MS" panose="020B0603020202020204" pitchFamily="34" charset="0"/>
            </a:endParaRPr>
          </a:p>
          <a:p>
            <a:r>
              <a:rPr lang="en-GB" sz="2400" baseline="30000" dirty="0">
                <a:solidFill>
                  <a:schemeClr val="bg1"/>
                </a:solidFill>
                <a:latin typeface="Trebuchet MS" panose="020B0603020202020204" pitchFamily="34" charset="0"/>
              </a:rPr>
              <a:t>3 </a:t>
            </a:r>
            <a:r>
              <a:rPr lang="en-US" sz="2400" dirty="0">
                <a:solidFill>
                  <a:schemeClr val="bg1"/>
                </a:solidFill>
                <a:latin typeface="Trebuchet MS" panose="020B0603020202020204" pitchFamily="34" charset="0"/>
              </a:rPr>
              <a:t>Translational Virology, Department of Medical Microbiology, University Medical Center Utrecht, 3584 CX Utrecht, The Netherlands</a:t>
            </a:r>
          </a:p>
          <a:p>
            <a:r>
              <a:rPr lang="en-US" sz="2400" baseline="30000" dirty="0">
                <a:solidFill>
                  <a:schemeClr val="bg1"/>
                </a:solidFill>
                <a:latin typeface="Trebuchet MS" panose="020B0603020202020204" pitchFamily="34" charset="0"/>
              </a:rPr>
              <a:t>4 </a:t>
            </a:r>
            <a:r>
              <a:rPr lang="en-US" sz="2400" dirty="0">
                <a:solidFill>
                  <a:schemeClr val="bg1"/>
                </a:solidFill>
                <a:latin typeface="Trebuchet MS" panose="020B0603020202020204" pitchFamily="34" charset="0"/>
              </a:rPr>
              <a:t>Amsterdam UMC location University of Amsterdam, Department of Internal Medicine, </a:t>
            </a:r>
            <a:r>
              <a:rPr lang="en-US" sz="2400" dirty="0" err="1">
                <a:solidFill>
                  <a:schemeClr val="bg1"/>
                </a:solidFill>
                <a:latin typeface="Trebuchet MS" panose="020B0603020202020204" pitchFamily="34" charset="0"/>
              </a:rPr>
              <a:t>Meibergdreef</a:t>
            </a:r>
            <a:r>
              <a:rPr lang="en-US" sz="2400" dirty="0">
                <a:solidFill>
                  <a:schemeClr val="bg1"/>
                </a:solidFill>
                <a:latin typeface="Trebuchet MS" panose="020B0603020202020204" pitchFamily="34" charset="0"/>
              </a:rPr>
              <a:t> 9, Amsterdam, The Netherlands.</a:t>
            </a:r>
          </a:p>
        </p:txBody>
      </p:sp>
      <p:sp>
        <p:nvSpPr>
          <p:cNvPr id="13" name="Afgeronde rechthoek 12"/>
          <p:cNvSpPr/>
          <p:nvPr/>
        </p:nvSpPr>
        <p:spPr>
          <a:xfrm>
            <a:off x="119754" y="10079262"/>
            <a:ext cx="29836540" cy="3956948"/>
          </a:xfrm>
          <a:prstGeom prst="roundRect">
            <a:avLst>
              <a:gd name="adj" fmla="val 13314"/>
            </a:avLst>
          </a:prstGeom>
          <a:solidFill>
            <a:srgbClr val="FDF2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14" name="Tekstvak 13"/>
          <p:cNvSpPr txBox="1"/>
          <p:nvPr/>
        </p:nvSpPr>
        <p:spPr>
          <a:xfrm>
            <a:off x="11640627" y="10128201"/>
            <a:ext cx="6956726" cy="921069"/>
          </a:xfrm>
          <a:prstGeom prst="rect">
            <a:avLst/>
          </a:prstGeom>
          <a:noFill/>
        </p:spPr>
        <p:txBody>
          <a:bodyPr wrap="square" rtlCol="0">
            <a:spAutoFit/>
          </a:bodyPr>
          <a:lstStyle/>
          <a:p>
            <a:pPr algn="ctr"/>
            <a:r>
              <a:rPr lang="en-US" sz="5387" b="1" dirty="0">
                <a:solidFill>
                  <a:srgbClr val="F07814"/>
                </a:solidFill>
                <a:latin typeface="Trebuchet MS" panose="020B0603020202020204" pitchFamily="34" charset="0"/>
              </a:rPr>
              <a:t>Introduction</a:t>
            </a:r>
            <a:endParaRPr lang="en-US" sz="5387" dirty="0">
              <a:solidFill>
                <a:srgbClr val="F07814"/>
              </a:solidFill>
              <a:latin typeface="Trebuchet MS" panose="020B0603020202020204" pitchFamily="34" charset="0"/>
            </a:endParaRPr>
          </a:p>
        </p:txBody>
      </p:sp>
      <p:sp>
        <p:nvSpPr>
          <p:cNvPr id="15" name="Tekstvak 14"/>
          <p:cNvSpPr txBox="1"/>
          <p:nvPr/>
        </p:nvSpPr>
        <p:spPr>
          <a:xfrm>
            <a:off x="460418" y="11054871"/>
            <a:ext cx="29327754" cy="2677656"/>
          </a:xfrm>
          <a:prstGeom prst="rect">
            <a:avLst/>
          </a:prstGeom>
          <a:noFill/>
        </p:spPr>
        <p:txBody>
          <a:bodyPr wrap="square" rtlCol="0">
            <a:spAutoFit/>
          </a:bodyPr>
          <a:lstStyle/>
          <a:p>
            <a:pPr algn="just"/>
            <a:r>
              <a:rPr lang="en-US" sz="2800" b="1" dirty="0">
                <a:solidFill>
                  <a:srgbClr val="F07814"/>
                </a:solidFill>
                <a:latin typeface="Trebuchet MS" panose="020B0603020202020204" pitchFamily="34" charset="0"/>
              </a:rPr>
              <a:t>HIV-1 cure requires elimination of HIV-1 reservoirs consisting of latent infected immune cells. Toll-like receptor (TLR) agonists have been investigated due to their potential dual effects as latency reverting agents (LRAs) and immune modulatory compounds. In particular strong antiviral immunity would be required to eliminate HIV-1 reactivated cells. </a:t>
            </a:r>
            <a:endParaRPr lang="en-US" sz="2800" b="1" dirty="0" smtClean="0">
              <a:solidFill>
                <a:srgbClr val="F07814"/>
              </a:solidFill>
              <a:latin typeface="Trebuchet MS" panose="020B0603020202020204" pitchFamily="34" charset="0"/>
            </a:endParaRPr>
          </a:p>
          <a:p>
            <a:pPr algn="just"/>
            <a:endParaRPr lang="en-US" sz="2800" b="1" dirty="0">
              <a:solidFill>
                <a:srgbClr val="F07814"/>
              </a:solidFill>
              <a:latin typeface="Trebuchet MS" panose="020B0603020202020204" pitchFamily="34" charset="0"/>
            </a:endParaRPr>
          </a:p>
          <a:p>
            <a:pPr algn="just"/>
            <a:r>
              <a:rPr lang="en-US" sz="2800" b="1" dirty="0" smtClean="0">
                <a:solidFill>
                  <a:srgbClr val="F07814"/>
                </a:solidFill>
                <a:latin typeface="Trebuchet MS" panose="020B0603020202020204" pitchFamily="34" charset="0"/>
              </a:rPr>
              <a:t>We have </a:t>
            </a:r>
            <a:r>
              <a:rPr lang="en-US" sz="2800" b="1" dirty="0">
                <a:solidFill>
                  <a:srgbClr val="F07814"/>
                </a:solidFill>
                <a:latin typeface="Trebuchet MS" panose="020B0603020202020204" pitchFamily="34" charset="0"/>
              </a:rPr>
              <a:t>recently shown that crosstalk between TLRs and RIG-I-Like Receptors (RLRs) enhances antiviral immunity. We investigated therefore whether co-stimulation of TLR-7/8 agonists with RLR agonists enhances antiviral immunity.</a:t>
            </a:r>
          </a:p>
        </p:txBody>
      </p:sp>
      <p:sp>
        <p:nvSpPr>
          <p:cNvPr id="16" name="Tekstvak 15"/>
          <p:cNvSpPr txBox="1"/>
          <p:nvPr/>
        </p:nvSpPr>
        <p:spPr>
          <a:xfrm>
            <a:off x="11964587" y="36135538"/>
            <a:ext cx="6956726" cy="921069"/>
          </a:xfrm>
          <a:prstGeom prst="rect">
            <a:avLst/>
          </a:prstGeom>
          <a:noFill/>
        </p:spPr>
        <p:txBody>
          <a:bodyPr wrap="square" rtlCol="0">
            <a:spAutoFit/>
          </a:bodyPr>
          <a:lstStyle/>
          <a:p>
            <a:pPr algn="ctr"/>
            <a:r>
              <a:rPr lang="en-US" sz="5387" b="1" dirty="0">
                <a:solidFill>
                  <a:srgbClr val="F07814"/>
                </a:solidFill>
                <a:latin typeface="Trebuchet MS" panose="020B0603020202020204" pitchFamily="34" charset="0"/>
              </a:rPr>
              <a:t>Conclusions</a:t>
            </a:r>
            <a:endParaRPr lang="en-US" sz="5387" dirty="0">
              <a:solidFill>
                <a:srgbClr val="F07814"/>
              </a:solidFill>
              <a:latin typeface="Trebuchet MS" panose="020B0603020202020204" pitchFamily="34" charset="0"/>
            </a:endParaRPr>
          </a:p>
        </p:txBody>
      </p:sp>
      <p:sp>
        <p:nvSpPr>
          <p:cNvPr id="17" name="Tekstvak 16"/>
          <p:cNvSpPr txBox="1"/>
          <p:nvPr/>
        </p:nvSpPr>
        <p:spPr>
          <a:xfrm>
            <a:off x="314328" y="37040394"/>
            <a:ext cx="29473844" cy="1846659"/>
          </a:xfrm>
          <a:prstGeom prst="rect">
            <a:avLst/>
          </a:prstGeom>
          <a:noFill/>
        </p:spPr>
        <p:txBody>
          <a:bodyPr wrap="square" rtlCol="0">
            <a:spAutoFit/>
          </a:bodyPr>
          <a:lstStyle/>
          <a:p>
            <a:pPr marL="456056" indent="-456056" algn="ctr">
              <a:buFont typeface="Arial" panose="020B0604020202020204" pitchFamily="34" charset="0"/>
              <a:buChar char="•"/>
            </a:pPr>
            <a:r>
              <a:rPr lang="en-US" sz="3800" b="1" dirty="0" smtClean="0">
                <a:solidFill>
                  <a:srgbClr val="F07814"/>
                </a:solidFill>
                <a:latin typeface="Trebuchet MS" panose="020B0603020202020204" pitchFamily="34" charset="0"/>
              </a:rPr>
              <a:t>Stimulation via TLR-8 induces potent immune activation in </a:t>
            </a:r>
            <a:r>
              <a:rPr lang="en-US" sz="3800" b="1" dirty="0" err="1" smtClean="0">
                <a:solidFill>
                  <a:srgbClr val="F07814"/>
                </a:solidFill>
                <a:latin typeface="Trebuchet MS" panose="020B0603020202020204" pitchFamily="34" charset="0"/>
              </a:rPr>
              <a:t>MoDCs</a:t>
            </a:r>
            <a:r>
              <a:rPr lang="en-US" sz="3800" b="1" dirty="0" smtClean="0">
                <a:solidFill>
                  <a:srgbClr val="F07814"/>
                </a:solidFill>
                <a:latin typeface="Trebuchet MS" panose="020B0603020202020204" pitchFamily="34" charset="0"/>
              </a:rPr>
              <a:t> and PBMCs</a:t>
            </a:r>
          </a:p>
          <a:p>
            <a:pPr marL="456056" indent="-456056" algn="ctr">
              <a:buFont typeface="Arial" panose="020B0604020202020204" pitchFamily="34" charset="0"/>
              <a:buChar char="•"/>
            </a:pPr>
            <a:r>
              <a:rPr lang="en-US" sz="3800" b="1" dirty="0" smtClean="0">
                <a:solidFill>
                  <a:srgbClr val="F07814"/>
                </a:solidFill>
                <a:latin typeface="Trebuchet MS" panose="020B0603020202020204" pitchFamily="34" charset="0"/>
              </a:rPr>
              <a:t>Co-stimulation of TLR-8 and RIG-I like receptors have synergistic effects on both IL-12 and ISGs</a:t>
            </a:r>
          </a:p>
          <a:p>
            <a:pPr marL="456056" indent="-456056" algn="ctr">
              <a:buFont typeface="Arial" panose="020B0604020202020204" pitchFamily="34" charset="0"/>
              <a:buChar char="•"/>
            </a:pPr>
            <a:r>
              <a:rPr lang="en-US" sz="3800" b="1" dirty="0" smtClean="0">
                <a:solidFill>
                  <a:srgbClr val="F07814"/>
                </a:solidFill>
                <a:latin typeface="Trebuchet MS" panose="020B0603020202020204" pitchFamily="34" charset="0"/>
              </a:rPr>
              <a:t>This effect is preserved through various compounds, hinting that this is system dependent.</a:t>
            </a:r>
          </a:p>
        </p:txBody>
      </p:sp>
      <p:sp>
        <p:nvSpPr>
          <p:cNvPr id="30" name="Afgeronde rechthoek 29"/>
          <p:cNvSpPr/>
          <p:nvPr/>
        </p:nvSpPr>
        <p:spPr>
          <a:xfrm>
            <a:off x="118940" y="39786556"/>
            <a:ext cx="10875063" cy="2668249"/>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33" name="Tekstvak 32"/>
          <p:cNvSpPr txBox="1"/>
          <p:nvPr/>
        </p:nvSpPr>
        <p:spPr>
          <a:xfrm>
            <a:off x="314327" y="40709776"/>
            <a:ext cx="11335182" cy="1689180"/>
          </a:xfrm>
          <a:prstGeom prst="rect">
            <a:avLst/>
          </a:prstGeom>
          <a:noFill/>
        </p:spPr>
        <p:txBody>
          <a:bodyPr wrap="square" rtlCol="0">
            <a:spAutoFit/>
          </a:bodyPr>
          <a:lstStyle/>
          <a:p>
            <a:pPr algn="just"/>
            <a:r>
              <a:rPr lang="en-US" sz="2594" dirty="0" smtClean="0">
                <a:solidFill>
                  <a:srgbClr val="22535D"/>
                </a:solidFill>
                <a:latin typeface="Trebuchet MS" panose="020B0603020202020204" pitchFamily="34" charset="0"/>
              </a:rPr>
              <a:t>Collaboration to this work was provided by the following departments: </a:t>
            </a:r>
          </a:p>
          <a:p>
            <a:pPr algn="just"/>
            <a:r>
              <a:rPr lang="en-US" sz="2594" dirty="0">
                <a:solidFill>
                  <a:srgbClr val="22535D"/>
                </a:solidFill>
                <a:latin typeface="Trebuchet MS" panose="020B0603020202020204" pitchFamily="34" charset="0"/>
              </a:rPr>
              <a:t>D</a:t>
            </a:r>
            <a:r>
              <a:rPr lang="en-US" sz="2594" dirty="0" smtClean="0">
                <a:solidFill>
                  <a:srgbClr val="22535D"/>
                </a:solidFill>
                <a:latin typeface="Trebuchet MS" panose="020B0603020202020204" pitchFamily="34" charset="0"/>
              </a:rPr>
              <a:t>epartment of Experimental Immunology (UMC Amsterdam), </a:t>
            </a:r>
          </a:p>
          <a:p>
            <a:pPr algn="just"/>
            <a:r>
              <a:rPr lang="en-US" sz="2594" dirty="0" smtClean="0">
                <a:solidFill>
                  <a:srgbClr val="22535D"/>
                </a:solidFill>
                <a:latin typeface="Trebuchet MS" panose="020B0603020202020204" pitchFamily="34" charset="0"/>
              </a:rPr>
              <a:t>Department of Internal Medicine (UMC Amsterdam), </a:t>
            </a:r>
          </a:p>
          <a:p>
            <a:pPr algn="just"/>
            <a:r>
              <a:rPr lang="en-US" sz="2594" dirty="0" smtClean="0">
                <a:solidFill>
                  <a:srgbClr val="22535D"/>
                </a:solidFill>
                <a:latin typeface="Trebuchet MS" panose="020B0603020202020204" pitchFamily="34" charset="0"/>
              </a:rPr>
              <a:t>Department of virology (UMC Utrecht)</a:t>
            </a:r>
            <a:endParaRPr lang="en-US" sz="2793" dirty="0">
              <a:solidFill>
                <a:srgbClr val="739399"/>
              </a:solidFill>
              <a:latin typeface="Trebuchet MS" panose="020B0603020202020204" pitchFamily="34" charset="0"/>
            </a:endParaRPr>
          </a:p>
        </p:txBody>
      </p:sp>
      <p:sp>
        <p:nvSpPr>
          <p:cNvPr id="331" name="Afgeronde rechthoek 330"/>
          <p:cNvSpPr/>
          <p:nvPr/>
        </p:nvSpPr>
        <p:spPr>
          <a:xfrm>
            <a:off x="7609749" y="29585878"/>
            <a:ext cx="7291441" cy="4770695"/>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dirty="0"/>
          </a:p>
        </p:txBody>
      </p:sp>
      <p:sp>
        <p:nvSpPr>
          <p:cNvPr id="332" name="Tekstvak 331"/>
          <p:cNvSpPr txBox="1"/>
          <p:nvPr/>
        </p:nvSpPr>
        <p:spPr>
          <a:xfrm>
            <a:off x="7859314" y="34491406"/>
            <a:ext cx="6988248" cy="767646"/>
          </a:xfrm>
          <a:prstGeom prst="rect">
            <a:avLst/>
          </a:prstGeom>
          <a:noFill/>
        </p:spPr>
        <p:txBody>
          <a:bodyPr wrap="square" rtlCol="0">
            <a:spAutoFit/>
          </a:bodyPr>
          <a:lstStyle/>
          <a:p>
            <a:pPr algn="just"/>
            <a:r>
              <a:rPr lang="en-US" sz="2194" b="1" dirty="0" err="1">
                <a:solidFill>
                  <a:srgbClr val="22535D"/>
                </a:solidFill>
                <a:latin typeface="Trebuchet MS" panose="020B0603020202020204" pitchFamily="34" charset="0"/>
              </a:rPr>
              <a:t>Selgantolimod</a:t>
            </a:r>
            <a:r>
              <a:rPr lang="en-US" sz="2194" b="1" dirty="0">
                <a:solidFill>
                  <a:srgbClr val="22535D"/>
                </a:solidFill>
                <a:latin typeface="Trebuchet MS" panose="020B0603020202020204" pitchFamily="34" charset="0"/>
              </a:rPr>
              <a:t> (GS-9688): specific TLR-8 agonist</a:t>
            </a:r>
          </a:p>
          <a:p>
            <a:pPr algn="just"/>
            <a:r>
              <a:rPr lang="en-US" sz="2194" b="1" dirty="0" err="1">
                <a:solidFill>
                  <a:srgbClr val="22535D"/>
                </a:solidFill>
                <a:latin typeface="Trebuchet MS" panose="020B0603020202020204" pitchFamily="34" charset="0"/>
              </a:rPr>
              <a:t>Motolimod</a:t>
            </a:r>
            <a:r>
              <a:rPr lang="en-US" sz="2194" b="1" dirty="0">
                <a:solidFill>
                  <a:srgbClr val="22535D"/>
                </a:solidFill>
                <a:latin typeface="Trebuchet MS" panose="020B0603020202020204" pitchFamily="34" charset="0"/>
              </a:rPr>
              <a:t> (VTX-2337): specific TLR-8 agonist</a:t>
            </a:r>
            <a:endParaRPr lang="en-US" sz="2394" dirty="0">
              <a:solidFill>
                <a:srgbClr val="22535D"/>
              </a:solidFill>
              <a:latin typeface="Trebuchet MS" panose="020B0603020202020204" pitchFamily="34" charset="0"/>
            </a:endParaRPr>
          </a:p>
        </p:txBody>
      </p:sp>
      <p:sp>
        <p:nvSpPr>
          <p:cNvPr id="303" name="Rechthoek 302"/>
          <p:cNvSpPr/>
          <p:nvPr/>
        </p:nvSpPr>
        <p:spPr>
          <a:xfrm>
            <a:off x="0" y="9507339"/>
            <a:ext cx="30240288" cy="339745"/>
          </a:xfrm>
          <a:prstGeom prst="rect">
            <a:avLst/>
          </a:prstGeom>
          <a:solidFill>
            <a:srgbClr val="739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grpSp>
        <p:nvGrpSpPr>
          <p:cNvPr id="18" name="Groep 17"/>
          <p:cNvGrpSpPr/>
          <p:nvPr/>
        </p:nvGrpSpPr>
        <p:grpSpPr>
          <a:xfrm>
            <a:off x="118942" y="22550028"/>
            <a:ext cx="14801150" cy="843742"/>
            <a:chOff x="263880" y="21796673"/>
            <a:chExt cx="14842672" cy="845813"/>
          </a:xfrm>
        </p:grpSpPr>
        <p:grpSp>
          <p:nvGrpSpPr>
            <p:cNvPr id="22" name="Groep 21"/>
            <p:cNvGrpSpPr/>
            <p:nvPr/>
          </p:nvGrpSpPr>
          <p:grpSpPr>
            <a:xfrm>
              <a:off x="774727" y="21796673"/>
              <a:ext cx="14331825" cy="845813"/>
              <a:chOff x="264695" y="20772241"/>
              <a:chExt cx="14842532" cy="845813"/>
            </a:xfrm>
          </p:grpSpPr>
          <p:sp>
            <p:nvSpPr>
              <p:cNvPr id="20" name="Rechthoek 19"/>
              <p:cNvSpPr/>
              <p:nvPr/>
            </p:nvSpPr>
            <p:spPr>
              <a:xfrm>
                <a:off x="264695" y="20772241"/>
                <a:ext cx="14822905" cy="845813"/>
              </a:xfrm>
              <a:prstGeom prst="rect">
                <a:avLst/>
              </a:prstGeom>
              <a:solidFill>
                <a:srgbClr val="739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21" name="Tekstvak 20"/>
              <p:cNvSpPr txBox="1"/>
              <p:nvPr/>
            </p:nvSpPr>
            <p:spPr>
              <a:xfrm>
                <a:off x="674478" y="20871982"/>
                <a:ext cx="14432749" cy="584990"/>
              </a:xfrm>
              <a:prstGeom prst="rect">
                <a:avLst/>
              </a:prstGeom>
              <a:noFill/>
            </p:spPr>
            <p:txBody>
              <a:bodyPr wrap="square" rtlCol="0">
                <a:spAutoFit/>
              </a:bodyPr>
              <a:lstStyle/>
              <a:p>
                <a:r>
                  <a:rPr lang="en-US" sz="3192" b="1" dirty="0">
                    <a:solidFill>
                      <a:schemeClr val="bg1"/>
                    </a:solidFill>
                    <a:latin typeface="Trebuchet MS" panose="020B0603020202020204" pitchFamily="34" charset="0"/>
                  </a:rPr>
                  <a:t>Stimulation with new TLR-agonists generate similar responses in </a:t>
                </a:r>
                <a:r>
                  <a:rPr lang="en-US" sz="3192" b="1" dirty="0" smtClean="0">
                    <a:solidFill>
                      <a:schemeClr val="bg1"/>
                    </a:solidFill>
                    <a:latin typeface="Trebuchet MS" panose="020B0603020202020204" pitchFamily="34" charset="0"/>
                  </a:rPr>
                  <a:t>PBMCs</a:t>
                </a:r>
                <a:endParaRPr lang="en-US" sz="3192" b="1" dirty="0">
                  <a:solidFill>
                    <a:schemeClr val="bg1"/>
                  </a:solidFill>
                  <a:latin typeface="Trebuchet MS" panose="020B0603020202020204" pitchFamily="34" charset="0"/>
                </a:endParaRPr>
              </a:p>
            </p:txBody>
          </p:sp>
        </p:grpSp>
        <p:sp>
          <p:nvSpPr>
            <p:cNvPr id="304" name="Ovaal 303"/>
            <p:cNvSpPr/>
            <p:nvPr/>
          </p:nvSpPr>
          <p:spPr>
            <a:xfrm>
              <a:off x="263880" y="21808217"/>
              <a:ext cx="816462" cy="816462"/>
            </a:xfrm>
            <a:prstGeom prst="ellipse">
              <a:avLst/>
            </a:prstGeom>
            <a:solidFill>
              <a:srgbClr val="22535D"/>
            </a:solidFill>
            <a:ln w="38100">
              <a:solidFill>
                <a:srgbClr val="22535D"/>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305" name="Tekstvak 304"/>
            <p:cNvSpPr txBox="1"/>
            <p:nvPr/>
          </p:nvSpPr>
          <p:spPr>
            <a:xfrm>
              <a:off x="378988" y="21858906"/>
              <a:ext cx="569584" cy="707886"/>
            </a:xfrm>
            <a:prstGeom prst="rect">
              <a:avLst/>
            </a:prstGeom>
            <a:noFill/>
          </p:spPr>
          <p:txBody>
            <a:bodyPr wrap="square" rtlCol="0">
              <a:spAutoFit/>
            </a:bodyPr>
            <a:lstStyle/>
            <a:p>
              <a:pPr algn="ctr"/>
              <a:r>
                <a:rPr lang="en-US" sz="3990" b="1" dirty="0">
                  <a:solidFill>
                    <a:schemeClr val="bg1"/>
                  </a:solidFill>
                  <a:latin typeface="Trebuchet MS" panose="020B0603020202020204" pitchFamily="34" charset="0"/>
                </a:rPr>
                <a:t>2</a:t>
              </a:r>
              <a:endParaRPr lang="en-US" sz="3990" b="1" dirty="0">
                <a:solidFill>
                  <a:schemeClr val="bg1"/>
                </a:solidFill>
                <a:latin typeface="Trebuchet MS" panose="020B0603020202020204" pitchFamily="34" charset="0"/>
              </a:endParaRPr>
            </a:p>
          </p:txBody>
        </p:sp>
      </p:grpSp>
      <p:grpSp>
        <p:nvGrpSpPr>
          <p:cNvPr id="51" name="Groep 50"/>
          <p:cNvGrpSpPr/>
          <p:nvPr/>
        </p:nvGrpSpPr>
        <p:grpSpPr>
          <a:xfrm>
            <a:off x="90893" y="23670807"/>
            <a:ext cx="14806377" cy="6147934"/>
            <a:chOff x="263881" y="23684543"/>
            <a:chExt cx="14842726" cy="5345232"/>
          </a:xfrm>
        </p:grpSpPr>
        <p:sp>
          <p:nvSpPr>
            <p:cNvPr id="449" name="Afgeronde rechthoek 448"/>
            <p:cNvSpPr/>
            <p:nvPr/>
          </p:nvSpPr>
          <p:spPr>
            <a:xfrm>
              <a:off x="282887" y="23684543"/>
              <a:ext cx="14823720" cy="4822609"/>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239" name="Tekstvak 238"/>
            <p:cNvSpPr txBox="1"/>
            <p:nvPr/>
          </p:nvSpPr>
          <p:spPr>
            <a:xfrm>
              <a:off x="263881" y="28598729"/>
              <a:ext cx="14823720" cy="431046"/>
            </a:xfrm>
            <a:prstGeom prst="rect">
              <a:avLst/>
            </a:prstGeom>
            <a:noFill/>
          </p:spPr>
          <p:txBody>
            <a:bodyPr wrap="square" rtlCol="0">
              <a:spAutoFit/>
            </a:bodyPr>
            <a:lstStyle/>
            <a:p>
              <a:pPr algn="just"/>
              <a:endParaRPr lang="en-US" sz="2194" b="1" dirty="0">
                <a:solidFill>
                  <a:srgbClr val="22535D"/>
                </a:solidFill>
                <a:latin typeface="Trebuchet MS" panose="020B0603020202020204" pitchFamily="34" charset="0"/>
              </a:endParaRPr>
            </a:p>
          </p:txBody>
        </p:sp>
        <p:sp>
          <p:nvSpPr>
            <p:cNvPr id="309" name="Text Box 10">
              <a:extLst>
                <a:ext uri="{FF2B5EF4-FFF2-40B4-BE49-F238E27FC236}">
                  <a16:creationId xmlns:a16="http://schemas.microsoft.com/office/drawing/2014/main" id="{7F031ABD-5ED0-41BF-898F-E98C26231F74}"/>
                </a:ext>
              </a:extLst>
            </p:cNvPr>
            <p:cNvSpPr txBox="1">
              <a:spLocks noChangeArrowheads="1"/>
            </p:cNvSpPr>
            <p:nvPr/>
          </p:nvSpPr>
          <p:spPr bwMode="auto">
            <a:xfrm>
              <a:off x="8749713" y="23806823"/>
              <a:ext cx="579320" cy="800168"/>
            </a:xfrm>
            <a:prstGeom prst="rect">
              <a:avLst/>
            </a:prstGeom>
            <a:noFill/>
            <a:ln w="9525">
              <a:noFill/>
              <a:miter lim="800000"/>
              <a:headEnd/>
              <a:tailEnd/>
            </a:ln>
          </p:spPr>
          <p:txBody>
            <a:bodyPr wrap="square" lIns="60811" tIns="30405" rIns="60811" bIns="30405">
              <a:spAutoFit/>
            </a:bodyPr>
            <a:lstStyle/>
            <a:p>
              <a:pPr algn="ctr"/>
              <a:endParaRPr lang="en-US" sz="4788" b="1" dirty="0">
                <a:latin typeface="Trebuchet MS" panose="020B0603020202020204" pitchFamily="34" charset="0"/>
              </a:endParaRPr>
            </a:p>
          </p:txBody>
        </p:sp>
      </p:grpSp>
      <p:grpSp>
        <p:nvGrpSpPr>
          <p:cNvPr id="88" name="Groep 87"/>
          <p:cNvGrpSpPr/>
          <p:nvPr/>
        </p:nvGrpSpPr>
        <p:grpSpPr>
          <a:xfrm>
            <a:off x="118938" y="29600388"/>
            <a:ext cx="7321538" cy="5996319"/>
            <a:chOff x="263879" y="28766372"/>
            <a:chExt cx="7339512" cy="6011039"/>
          </a:xfrm>
        </p:grpSpPr>
        <p:sp>
          <p:nvSpPr>
            <p:cNvPr id="450" name="Afgeronde rechthoek 449"/>
            <p:cNvSpPr/>
            <p:nvPr/>
          </p:nvSpPr>
          <p:spPr>
            <a:xfrm>
              <a:off x="263879" y="28766372"/>
              <a:ext cx="7339512" cy="4767861"/>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dirty="0"/>
            </a:p>
          </p:txBody>
        </p:sp>
        <p:sp>
          <p:nvSpPr>
            <p:cNvPr id="275" name="Tekstvak 274"/>
            <p:cNvSpPr txBox="1"/>
            <p:nvPr/>
          </p:nvSpPr>
          <p:spPr>
            <a:xfrm>
              <a:off x="263881" y="33669395"/>
              <a:ext cx="7059166" cy="1108016"/>
            </a:xfrm>
            <a:prstGeom prst="rect">
              <a:avLst/>
            </a:prstGeom>
            <a:noFill/>
          </p:spPr>
          <p:txBody>
            <a:bodyPr wrap="square" rtlCol="0">
              <a:spAutoFit/>
            </a:bodyPr>
            <a:lstStyle/>
            <a:p>
              <a:r>
                <a:rPr lang="en-US" sz="2194" b="1" dirty="0" err="1">
                  <a:solidFill>
                    <a:srgbClr val="22535D"/>
                  </a:solidFill>
                  <a:latin typeface="Trebuchet MS" panose="020B0603020202020204" pitchFamily="34" charset="0"/>
                </a:rPr>
                <a:t>Vesatolimod</a:t>
              </a:r>
              <a:r>
                <a:rPr lang="en-US" sz="2194" b="1" dirty="0">
                  <a:solidFill>
                    <a:srgbClr val="22535D"/>
                  </a:solidFill>
                  <a:latin typeface="Trebuchet MS" panose="020B0603020202020204" pitchFamily="34" charset="0"/>
                </a:rPr>
                <a:t> (GS-9620): specific TLR-7 agonist</a:t>
              </a:r>
              <a:br>
                <a:rPr lang="en-US" sz="2194" b="1" dirty="0">
                  <a:solidFill>
                    <a:srgbClr val="22535D"/>
                  </a:solidFill>
                  <a:latin typeface="Trebuchet MS" panose="020B0603020202020204" pitchFamily="34" charset="0"/>
                </a:rPr>
              </a:br>
              <a:r>
                <a:rPr lang="en-US" sz="2194" b="1" dirty="0" err="1">
                  <a:solidFill>
                    <a:srgbClr val="22535D"/>
                  </a:solidFill>
                  <a:latin typeface="Trebuchet MS" panose="020B0603020202020204" pitchFamily="34" charset="0"/>
                </a:rPr>
                <a:t>Gardiquimod</a:t>
              </a:r>
              <a:r>
                <a:rPr lang="en-US" sz="2194" b="1" dirty="0">
                  <a:solidFill>
                    <a:srgbClr val="22535D"/>
                  </a:solidFill>
                  <a:latin typeface="Trebuchet MS" panose="020B0603020202020204" pitchFamily="34" charset="0"/>
                </a:rPr>
                <a:t>: specific TLR-7 agonist</a:t>
              </a:r>
            </a:p>
            <a:p>
              <a:r>
                <a:rPr lang="en-US" sz="2194" b="1" dirty="0" err="1">
                  <a:solidFill>
                    <a:srgbClr val="22535D"/>
                  </a:solidFill>
                  <a:latin typeface="Trebuchet MS" panose="020B0603020202020204" pitchFamily="34" charset="0"/>
                </a:rPr>
                <a:t>Telratolimod</a:t>
              </a:r>
              <a:r>
                <a:rPr lang="en-US" sz="2194" b="1" dirty="0">
                  <a:solidFill>
                    <a:srgbClr val="22535D"/>
                  </a:solidFill>
                  <a:latin typeface="Trebuchet MS" panose="020B0603020202020204" pitchFamily="34" charset="0"/>
                </a:rPr>
                <a:t> (3M-052): TLR-7/8 agonist</a:t>
              </a:r>
            </a:p>
          </p:txBody>
        </p:sp>
      </p:grpSp>
      <p:grpSp>
        <p:nvGrpSpPr>
          <p:cNvPr id="349" name="Groep 348"/>
          <p:cNvGrpSpPr/>
          <p:nvPr/>
        </p:nvGrpSpPr>
        <p:grpSpPr>
          <a:xfrm>
            <a:off x="15390763" y="14228093"/>
            <a:ext cx="14586862" cy="843742"/>
            <a:chOff x="263880" y="21796673"/>
            <a:chExt cx="14823720" cy="845813"/>
          </a:xfrm>
        </p:grpSpPr>
        <p:grpSp>
          <p:nvGrpSpPr>
            <p:cNvPr id="350" name="Groep 349"/>
            <p:cNvGrpSpPr/>
            <p:nvPr/>
          </p:nvGrpSpPr>
          <p:grpSpPr>
            <a:xfrm>
              <a:off x="774727" y="21796673"/>
              <a:ext cx="14312873" cy="845813"/>
              <a:chOff x="264695" y="20772241"/>
              <a:chExt cx="14822905" cy="845813"/>
            </a:xfrm>
          </p:grpSpPr>
          <p:sp>
            <p:nvSpPr>
              <p:cNvPr id="353" name="Rechthoek 352"/>
              <p:cNvSpPr/>
              <p:nvPr/>
            </p:nvSpPr>
            <p:spPr>
              <a:xfrm>
                <a:off x="264695" y="20772241"/>
                <a:ext cx="14822905" cy="845813"/>
              </a:xfrm>
              <a:prstGeom prst="rect">
                <a:avLst/>
              </a:prstGeom>
              <a:solidFill>
                <a:srgbClr val="739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354" name="Tekstvak 353"/>
              <p:cNvSpPr txBox="1"/>
              <p:nvPr/>
            </p:nvSpPr>
            <p:spPr>
              <a:xfrm>
                <a:off x="674479" y="20871982"/>
                <a:ext cx="14161169" cy="584990"/>
              </a:xfrm>
              <a:prstGeom prst="rect">
                <a:avLst/>
              </a:prstGeom>
              <a:noFill/>
            </p:spPr>
            <p:txBody>
              <a:bodyPr wrap="square" rtlCol="0">
                <a:spAutoFit/>
              </a:bodyPr>
              <a:lstStyle/>
              <a:p>
                <a:r>
                  <a:rPr lang="en-GB" sz="3192" b="1" dirty="0">
                    <a:solidFill>
                      <a:schemeClr val="bg1"/>
                    </a:solidFill>
                    <a:latin typeface="Trebuchet MS" panose="020B0603020202020204" pitchFamily="34" charset="0"/>
                  </a:rPr>
                  <a:t>TLR-8 stimulation causes cytokine production in </a:t>
                </a:r>
                <a:r>
                  <a:rPr lang="en-GB" sz="3192" b="1" dirty="0" err="1" smtClean="0">
                    <a:solidFill>
                      <a:schemeClr val="bg1"/>
                    </a:solidFill>
                    <a:latin typeface="Trebuchet MS" panose="020B0603020202020204" pitchFamily="34" charset="0"/>
                  </a:rPr>
                  <a:t>MoDCs</a:t>
                </a:r>
                <a:endParaRPr lang="en-US" sz="3192" b="1" dirty="0">
                  <a:solidFill>
                    <a:schemeClr val="bg1"/>
                  </a:solidFill>
                  <a:latin typeface="Trebuchet MS" panose="020B0603020202020204" pitchFamily="34" charset="0"/>
                </a:endParaRPr>
              </a:p>
            </p:txBody>
          </p:sp>
        </p:grpSp>
        <p:sp>
          <p:nvSpPr>
            <p:cNvPr id="351" name="Ovaal 350"/>
            <p:cNvSpPr/>
            <p:nvPr/>
          </p:nvSpPr>
          <p:spPr>
            <a:xfrm>
              <a:off x="263880" y="21808217"/>
              <a:ext cx="816462" cy="816462"/>
            </a:xfrm>
            <a:prstGeom prst="ellipse">
              <a:avLst/>
            </a:prstGeom>
            <a:solidFill>
              <a:srgbClr val="22535D"/>
            </a:solidFill>
            <a:ln w="38100">
              <a:solidFill>
                <a:srgbClr val="22535D"/>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352" name="Tekstvak 351"/>
            <p:cNvSpPr txBox="1"/>
            <p:nvPr/>
          </p:nvSpPr>
          <p:spPr>
            <a:xfrm>
              <a:off x="378988" y="21858906"/>
              <a:ext cx="569584" cy="707886"/>
            </a:xfrm>
            <a:prstGeom prst="rect">
              <a:avLst/>
            </a:prstGeom>
            <a:noFill/>
          </p:spPr>
          <p:txBody>
            <a:bodyPr wrap="square" rtlCol="0">
              <a:spAutoFit/>
            </a:bodyPr>
            <a:lstStyle/>
            <a:p>
              <a:pPr algn="ctr"/>
              <a:r>
                <a:rPr lang="en-US" sz="3990" b="1" dirty="0">
                  <a:solidFill>
                    <a:schemeClr val="bg1"/>
                  </a:solidFill>
                  <a:latin typeface="Trebuchet MS" panose="020B0603020202020204" pitchFamily="34" charset="0"/>
                </a:rPr>
                <a:t>1</a:t>
              </a:r>
              <a:endParaRPr lang="en-US" sz="3990" b="1" dirty="0">
                <a:solidFill>
                  <a:schemeClr val="bg1"/>
                </a:solidFill>
                <a:latin typeface="Trebuchet MS" panose="020B0603020202020204" pitchFamily="34" charset="0"/>
              </a:endParaRPr>
            </a:p>
          </p:txBody>
        </p:sp>
      </p:grpSp>
      <p:grpSp>
        <p:nvGrpSpPr>
          <p:cNvPr id="480" name="Groep 479"/>
          <p:cNvGrpSpPr/>
          <p:nvPr/>
        </p:nvGrpSpPr>
        <p:grpSpPr>
          <a:xfrm>
            <a:off x="15389008" y="22550028"/>
            <a:ext cx="14588616" cy="843742"/>
            <a:chOff x="263880" y="21796673"/>
            <a:chExt cx="14823720" cy="845813"/>
          </a:xfrm>
        </p:grpSpPr>
        <p:grpSp>
          <p:nvGrpSpPr>
            <p:cNvPr id="481" name="Groep 480"/>
            <p:cNvGrpSpPr/>
            <p:nvPr/>
          </p:nvGrpSpPr>
          <p:grpSpPr>
            <a:xfrm>
              <a:off x="774727" y="21796673"/>
              <a:ext cx="14312873" cy="845813"/>
              <a:chOff x="264695" y="20772241"/>
              <a:chExt cx="14822905" cy="845813"/>
            </a:xfrm>
          </p:grpSpPr>
          <p:sp>
            <p:nvSpPr>
              <p:cNvPr id="484" name="Rechthoek 483"/>
              <p:cNvSpPr/>
              <p:nvPr/>
            </p:nvSpPr>
            <p:spPr>
              <a:xfrm>
                <a:off x="264695" y="20772241"/>
                <a:ext cx="14822905" cy="845813"/>
              </a:xfrm>
              <a:prstGeom prst="rect">
                <a:avLst/>
              </a:prstGeom>
              <a:solidFill>
                <a:srgbClr val="739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485" name="Tekstvak 484"/>
              <p:cNvSpPr txBox="1"/>
              <p:nvPr/>
            </p:nvSpPr>
            <p:spPr>
              <a:xfrm>
                <a:off x="674479" y="20871982"/>
                <a:ext cx="14161169" cy="584990"/>
              </a:xfrm>
              <a:prstGeom prst="rect">
                <a:avLst/>
              </a:prstGeom>
              <a:noFill/>
            </p:spPr>
            <p:txBody>
              <a:bodyPr wrap="square" rtlCol="0">
                <a:spAutoFit/>
              </a:bodyPr>
              <a:lstStyle/>
              <a:p>
                <a:r>
                  <a:rPr lang="en-US" sz="3192" b="1" dirty="0">
                    <a:solidFill>
                      <a:schemeClr val="bg1"/>
                    </a:solidFill>
                    <a:latin typeface="Trebuchet MS" panose="020B0603020202020204" pitchFamily="34" charset="0"/>
                  </a:rPr>
                  <a:t>Co-stimulation of TLR-8 and RLR induce antiviral responses in </a:t>
                </a:r>
                <a:r>
                  <a:rPr lang="en-US" sz="3192" b="1" dirty="0" err="1">
                    <a:solidFill>
                      <a:schemeClr val="bg1"/>
                    </a:solidFill>
                    <a:latin typeface="Trebuchet MS" panose="020B0603020202020204" pitchFamily="34" charset="0"/>
                  </a:rPr>
                  <a:t>MoDCs</a:t>
                </a:r>
                <a:endParaRPr lang="en-US" sz="3192" b="1" dirty="0">
                  <a:solidFill>
                    <a:schemeClr val="bg1"/>
                  </a:solidFill>
                  <a:latin typeface="Trebuchet MS" panose="020B0603020202020204" pitchFamily="34" charset="0"/>
                </a:endParaRPr>
              </a:p>
            </p:txBody>
          </p:sp>
        </p:grpSp>
        <p:sp>
          <p:nvSpPr>
            <p:cNvPr id="482" name="Ovaal 481"/>
            <p:cNvSpPr/>
            <p:nvPr/>
          </p:nvSpPr>
          <p:spPr>
            <a:xfrm>
              <a:off x="263880" y="21808217"/>
              <a:ext cx="816462" cy="816462"/>
            </a:xfrm>
            <a:prstGeom prst="ellipse">
              <a:avLst/>
            </a:prstGeom>
            <a:solidFill>
              <a:srgbClr val="22535D"/>
            </a:solidFill>
            <a:ln w="38100">
              <a:solidFill>
                <a:srgbClr val="22535D"/>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483" name="Tekstvak 482"/>
            <p:cNvSpPr txBox="1"/>
            <p:nvPr/>
          </p:nvSpPr>
          <p:spPr>
            <a:xfrm>
              <a:off x="378988" y="21858906"/>
              <a:ext cx="569584" cy="707886"/>
            </a:xfrm>
            <a:prstGeom prst="rect">
              <a:avLst/>
            </a:prstGeom>
            <a:noFill/>
          </p:spPr>
          <p:txBody>
            <a:bodyPr wrap="square" rtlCol="0">
              <a:spAutoFit/>
            </a:bodyPr>
            <a:lstStyle/>
            <a:p>
              <a:pPr algn="ctr"/>
              <a:r>
                <a:rPr lang="en-US" sz="3990" b="1" dirty="0">
                  <a:solidFill>
                    <a:schemeClr val="bg1"/>
                  </a:solidFill>
                  <a:latin typeface="Trebuchet MS" panose="020B0603020202020204" pitchFamily="34" charset="0"/>
                </a:rPr>
                <a:t>3</a:t>
              </a:r>
            </a:p>
          </p:txBody>
        </p:sp>
      </p:grpSp>
      <p:sp>
        <p:nvSpPr>
          <p:cNvPr id="556" name="Afgeronde rechthoek 555"/>
          <p:cNvSpPr/>
          <p:nvPr/>
        </p:nvSpPr>
        <p:spPr>
          <a:xfrm>
            <a:off x="22901556" y="23670805"/>
            <a:ext cx="7041879" cy="5467054"/>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dirty="0"/>
          </a:p>
        </p:txBody>
      </p:sp>
      <p:sp>
        <p:nvSpPr>
          <p:cNvPr id="607" name="Tekstvak 606"/>
          <p:cNvSpPr txBox="1"/>
          <p:nvPr/>
        </p:nvSpPr>
        <p:spPr>
          <a:xfrm>
            <a:off x="1389404" y="39788709"/>
            <a:ext cx="9244573" cy="828962"/>
          </a:xfrm>
          <a:prstGeom prst="rect">
            <a:avLst/>
          </a:prstGeom>
          <a:noFill/>
        </p:spPr>
        <p:txBody>
          <a:bodyPr wrap="square" rtlCol="0">
            <a:spAutoFit/>
          </a:bodyPr>
          <a:lstStyle/>
          <a:p>
            <a:pPr algn="ctr"/>
            <a:r>
              <a:rPr lang="en-US" sz="4788" b="1" dirty="0" smtClean="0">
                <a:solidFill>
                  <a:srgbClr val="22535D"/>
                </a:solidFill>
                <a:latin typeface="Trebuchet MS" panose="020B0603020202020204" pitchFamily="34" charset="0"/>
              </a:rPr>
              <a:t>Acknowledgements</a:t>
            </a:r>
            <a:endParaRPr lang="en-US" sz="4788" b="1" dirty="0">
              <a:solidFill>
                <a:srgbClr val="22535D"/>
              </a:solidFill>
              <a:latin typeface="Trebuchet MS" panose="020B0603020202020204" pitchFamily="34" charset="0"/>
            </a:endParaRPr>
          </a:p>
        </p:txBody>
      </p:sp>
      <p:sp>
        <p:nvSpPr>
          <p:cNvPr id="34" name="Afgeronde rechthoek 33"/>
          <p:cNvSpPr/>
          <p:nvPr/>
        </p:nvSpPr>
        <p:spPr>
          <a:xfrm>
            <a:off x="119752" y="15352691"/>
            <a:ext cx="14786605" cy="6747348"/>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1443" name="Tekstvak 1442"/>
          <p:cNvSpPr txBox="1"/>
          <p:nvPr/>
        </p:nvSpPr>
        <p:spPr>
          <a:xfrm>
            <a:off x="10217653" y="15482917"/>
            <a:ext cx="4509698" cy="6507807"/>
          </a:xfrm>
          <a:prstGeom prst="rect">
            <a:avLst/>
          </a:prstGeom>
          <a:noFill/>
        </p:spPr>
        <p:txBody>
          <a:bodyPr wrap="square" rtlCol="0">
            <a:spAutoFit/>
          </a:bodyPr>
          <a:lstStyle/>
          <a:p>
            <a:pPr algn="just"/>
            <a:r>
              <a:rPr lang="en-GB" sz="2194" b="1" u="sng" dirty="0" smtClean="0">
                <a:solidFill>
                  <a:srgbClr val="22535D"/>
                </a:solidFill>
                <a:latin typeface="Trebuchet MS" panose="020B0603020202020204" pitchFamily="34" charset="0"/>
              </a:rPr>
              <a:t>RIG-I/MDA5 : MAVS pathway</a:t>
            </a:r>
            <a:r>
              <a:rPr lang="en-GB" sz="2194" b="1" dirty="0" smtClean="0">
                <a:solidFill>
                  <a:srgbClr val="22535D"/>
                </a:solidFill>
                <a:latin typeface="Trebuchet MS" panose="020B0603020202020204" pitchFamily="34" charset="0"/>
              </a:rPr>
              <a:t/>
            </a:r>
            <a:br>
              <a:rPr lang="en-GB" sz="2194" b="1" dirty="0" smtClean="0">
                <a:solidFill>
                  <a:srgbClr val="22535D"/>
                </a:solidFill>
                <a:latin typeface="Trebuchet MS" panose="020B0603020202020204" pitchFamily="34" charset="0"/>
              </a:rPr>
            </a:br>
            <a:r>
              <a:rPr lang="en-GB" sz="2194" b="1" dirty="0" smtClean="0">
                <a:solidFill>
                  <a:srgbClr val="22535D"/>
                </a:solidFill>
                <a:latin typeface="Trebuchet MS" panose="020B0603020202020204" pitchFamily="34" charset="0"/>
              </a:rPr>
              <a:t>Stimulating both receptors in tandem </a:t>
            </a:r>
            <a:r>
              <a:rPr lang="en-US" sz="2194" b="1" dirty="0" smtClean="0">
                <a:solidFill>
                  <a:srgbClr val="22535D"/>
                </a:solidFill>
                <a:latin typeface="Trebuchet MS" panose="020B0603020202020204" pitchFamily="34" charset="0"/>
              </a:rPr>
              <a:t>leads to a powerful signal which leaves </a:t>
            </a:r>
            <a:r>
              <a:rPr lang="en-US" sz="2194" b="1" dirty="0" err="1">
                <a:solidFill>
                  <a:srgbClr val="22535D"/>
                </a:solidFill>
                <a:latin typeface="Trebuchet MS" panose="020B0603020202020204" pitchFamily="34" charset="0"/>
              </a:rPr>
              <a:t>IKKε</a:t>
            </a:r>
            <a:r>
              <a:rPr lang="en-US" sz="2194" b="1" dirty="0">
                <a:solidFill>
                  <a:srgbClr val="22535D"/>
                </a:solidFill>
                <a:latin typeface="Trebuchet MS" panose="020B0603020202020204" pitchFamily="34" charset="0"/>
              </a:rPr>
              <a:t> turned on </a:t>
            </a:r>
            <a:r>
              <a:rPr lang="en-US" sz="2194" b="1" dirty="0" smtClean="0">
                <a:solidFill>
                  <a:srgbClr val="22535D"/>
                </a:solidFill>
                <a:latin typeface="Trebuchet MS" panose="020B0603020202020204" pitchFamily="34" charset="0"/>
              </a:rPr>
              <a:t>when type-I IFNs are taken </a:t>
            </a:r>
            <a:r>
              <a:rPr lang="en-US" sz="2194" b="1" dirty="0">
                <a:solidFill>
                  <a:srgbClr val="22535D"/>
                </a:solidFill>
                <a:latin typeface="Trebuchet MS" panose="020B0603020202020204" pitchFamily="34" charset="0"/>
              </a:rPr>
              <a:t>up by the interferon receptor. </a:t>
            </a:r>
            <a:r>
              <a:rPr lang="en-US" sz="2194" b="1" dirty="0" smtClean="0">
                <a:solidFill>
                  <a:srgbClr val="22535D"/>
                </a:solidFill>
                <a:latin typeface="Trebuchet MS" panose="020B0603020202020204" pitchFamily="34" charset="0"/>
              </a:rPr>
              <a:t>This phosphorylates STAT. That </a:t>
            </a:r>
            <a:r>
              <a:rPr lang="en-US" sz="2194" b="1" dirty="0">
                <a:solidFill>
                  <a:srgbClr val="22535D"/>
                </a:solidFill>
                <a:latin typeface="Trebuchet MS" panose="020B0603020202020204" pitchFamily="34" charset="0"/>
              </a:rPr>
              <a:t>signal will lead to the production of IL-27 as well as </a:t>
            </a:r>
            <a:r>
              <a:rPr lang="en-US" sz="2194" b="1" dirty="0" smtClean="0">
                <a:solidFill>
                  <a:srgbClr val="22535D"/>
                </a:solidFill>
                <a:latin typeface="Trebuchet MS" panose="020B0603020202020204" pitchFamily="34" charset="0"/>
              </a:rPr>
              <a:t>other ISGs</a:t>
            </a:r>
            <a:r>
              <a:rPr lang="en-US" sz="2194" b="1" dirty="0">
                <a:solidFill>
                  <a:srgbClr val="22535D"/>
                </a:solidFill>
                <a:latin typeface="Trebuchet MS" panose="020B0603020202020204" pitchFamily="34" charset="0"/>
              </a:rPr>
              <a:t>. </a:t>
            </a:r>
            <a:endParaRPr lang="en-GB" sz="2194" b="1" dirty="0" smtClean="0">
              <a:solidFill>
                <a:srgbClr val="22535D"/>
              </a:solidFill>
              <a:latin typeface="Trebuchet MS" panose="020B0603020202020204" pitchFamily="34" charset="0"/>
            </a:endParaRPr>
          </a:p>
          <a:p>
            <a:pPr algn="just"/>
            <a:endParaRPr lang="en-GB" sz="2194" b="1" dirty="0">
              <a:solidFill>
                <a:srgbClr val="22535D"/>
              </a:solidFill>
              <a:latin typeface="Trebuchet MS" panose="020B0603020202020204" pitchFamily="34" charset="0"/>
            </a:endParaRPr>
          </a:p>
          <a:p>
            <a:pPr algn="just"/>
            <a:r>
              <a:rPr lang="en-GB" sz="2194" b="1" u="sng" dirty="0" smtClean="0">
                <a:solidFill>
                  <a:srgbClr val="22535D"/>
                </a:solidFill>
                <a:latin typeface="Trebuchet MS" panose="020B0603020202020204" pitchFamily="34" charset="0"/>
              </a:rPr>
              <a:t>TLR 	: NF</a:t>
            </a:r>
            <a:r>
              <a:rPr lang="el-GR" sz="2194" b="1" u="sng" dirty="0" smtClean="0">
                <a:solidFill>
                  <a:srgbClr val="22535D"/>
                </a:solidFill>
                <a:latin typeface="Trebuchet MS" panose="020B0603020202020204" pitchFamily="34" charset="0"/>
              </a:rPr>
              <a:t>κ</a:t>
            </a:r>
            <a:r>
              <a:rPr lang="nl-NL" sz="2194" b="1" u="sng" dirty="0" smtClean="0">
                <a:solidFill>
                  <a:srgbClr val="22535D"/>
                </a:solidFill>
                <a:latin typeface="Trebuchet MS" panose="020B0603020202020204" pitchFamily="34" charset="0"/>
              </a:rPr>
              <a:t>B</a:t>
            </a:r>
          </a:p>
          <a:p>
            <a:pPr algn="just"/>
            <a:r>
              <a:rPr lang="en-US" sz="2194" b="1" dirty="0" smtClean="0">
                <a:solidFill>
                  <a:srgbClr val="22535D"/>
                </a:solidFill>
                <a:latin typeface="Trebuchet MS" panose="020B0603020202020204" pitchFamily="34" charset="0"/>
              </a:rPr>
              <a:t>TLR 7&amp;8 are both endosomal </a:t>
            </a:r>
            <a:r>
              <a:rPr lang="en-US" sz="2194" b="1" dirty="0" err="1" smtClean="0">
                <a:solidFill>
                  <a:srgbClr val="22535D"/>
                </a:solidFill>
                <a:latin typeface="Trebuchet MS" panose="020B0603020202020204" pitchFamily="34" charset="0"/>
              </a:rPr>
              <a:t>ssRNA</a:t>
            </a:r>
            <a:r>
              <a:rPr lang="en-US" sz="2194" b="1" dirty="0" smtClean="0">
                <a:solidFill>
                  <a:srgbClr val="22535D"/>
                </a:solidFill>
                <a:latin typeface="Trebuchet MS" panose="020B0603020202020204" pitchFamily="34" charset="0"/>
              </a:rPr>
              <a:t> receptors. TLR </a:t>
            </a:r>
            <a:r>
              <a:rPr lang="en-US" sz="2194" b="1" dirty="0">
                <a:solidFill>
                  <a:srgbClr val="22535D"/>
                </a:solidFill>
                <a:latin typeface="Trebuchet MS" panose="020B0603020202020204" pitchFamily="34" charset="0"/>
              </a:rPr>
              <a:t>7 </a:t>
            </a:r>
            <a:r>
              <a:rPr lang="en-US" sz="2194" b="1" dirty="0" smtClean="0">
                <a:solidFill>
                  <a:srgbClr val="22535D"/>
                </a:solidFill>
                <a:latin typeface="Trebuchet MS" panose="020B0603020202020204" pitchFamily="34" charset="0"/>
              </a:rPr>
              <a:t>research is extensive and without </a:t>
            </a:r>
            <a:r>
              <a:rPr lang="en-US" sz="2194" b="1" dirty="0">
                <a:solidFill>
                  <a:srgbClr val="22535D"/>
                </a:solidFill>
                <a:latin typeface="Trebuchet MS" panose="020B0603020202020204" pitchFamily="34" charset="0"/>
              </a:rPr>
              <a:t>much </a:t>
            </a:r>
            <a:r>
              <a:rPr lang="en-US" sz="2194" b="1" dirty="0" smtClean="0">
                <a:solidFill>
                  <a:srgbClr val="22535D"/>
                </a:solidFill>
                <a:latin typeface="Trebuchet MS" panose="020B0603020202020204" pitchFamily="34" charset="0"/>
              </a:rPr>
              <a:t>promise, not so for </a:t>
            </a:r>
            <a:r>
              <a:rPr lang="en-US" sz="2194" b="1" dirty="0">
                <a:solidFill>
                  <a:srgbClr val="22535D"/>
                </a:solidFill>
                <a:latin typeface="Trebuchet MS" panose="020B0603020202020204" pitchFamily="34" charset="0"/>
              </a:rPr>
              <a:t>TLR-8.</a:t>
            </a:r>
          </a:p>
          <a:p>
            <a:pPr algn="just"/>
            <a:r>
              <a:rPr lang="en-US" sz="2194" b="1" dirty="0">
                <a:solidFill>
                  <a:srgbClr val="22535D"/>
                </a:solidFill>
                <a:latin typeface="Trebuchet MS" panose="020B0603020202020204" pitchFamily="34" charset="0"/>
              </a:rPr>
              <a:t>We know that TLR-8 activation leads to a strong activation of NF</a:t>
            </a:r>
            <a:r>
              <a:rPr lang="el-GR" sz="2194" b="1" dirty="0">
                <a:solidFill>
                  <a:srgbClr val="22535D"/>
                </a:solidFill>
                <a:latin typeface="Trebuchet MS" panose="020B0603020202020204" pitchFamily="34" charset="0"/>
              </a:rPr>
              <a:t>κ</a:t>
            </a:r>
            <a:r>
              <a:rPr lang="en-US" sz="2194" b="1" dirty="0" smtClean="0">
                <a:solidFill>
                  <a:srgbClr val="22535D"/>
                </a:solidFill>
                <a:latin typeface="Trebuchet MS" panose="020B0603020202020204" pitchFamily="34" charset="0"/>
              </a:rPr>
              <a:t>B and production of various cytokines like IL-1b, -6 and -12.</a:t>
            </a:r>
            <a:endParaRPr lang="en-US" sz="2194" b="1" dirty="0">
              <a:solidFill>
                <a:srgbClr val="22535D"/>
              </a:solidFill>
              <a:latin typeface="Trebuchet MS" panose="020B0603020202020204" pitchFamily="34" charset="0"/>
            </a:endParaRPr>
          </a:p>
        </p:txBody>
      </p:sp>
      <p:grpSp>
        <p:nvGrpSpPr>
          <p:cNvPr id="1448" name="Groep 1447"/>
          <p:cNvGrpSpPr/>
          <p:nvPr/>
        </p:nvGrpSpPr>
        <p:grpSpPr>
          <a:xfrm>
            <a:off x="117550" y="14228093"/>
            <a:ext cx="14586862" cy="843742"/>
            <a:chOff x="263880" y="21796673"/>
            <a:chExt cx="14823720" cy="845813"/>
          </a:xfrm>
        </p:grpSpPr>
        <p:grpSp>
          <p:nvGrpSpPr>
            <p:cNvPr id="1449" name="Groep 1448"/>
            <p:cNvGrpSpPr/>
            <p:nvPr/>
          </p:nvGrpSpPr>
          <p:grpSpPr>
            <a:xfrm>
              <a:off x="774727" y="21796673"/>
              <a:ext cx="14312873" cy="845813"/>
              <a:chOff x="264695" y="20772241"/>
              <a:chExt cx="14822905" cy="845813"/>
            </a:xfrm>
          </p:grpSpPr>
          <p:sp>
            <p:nvSpPr>
              <p:cNvPr id="1452" name="Rechthoek 1451"/>
              <p:cNvSpPr/>
              <p:nvPr/>
            </p:nvSpPr>
            <p:spPr>
              <a:xfrm>
                <a:off x="264695" y="20772241"/>
                <a:ext cx="14822905" cy="845813"/>
              </a:xfrm>
              <a:prstGeom prst="rect">
                <a:avLst/>
              </a:prstGeom>
              <a:solidFill>
                <a:srgbClr val="739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1453" name="Tekstvak 1452"/>
              <p:cNvSpPr txBox="1"/>
              <p:nvPr/>
            </p:nvSpPr>
            <p:spPr>
              <a:xfrm>
                <a:off x="674478" y="20871982"/>
                <a:ext cx="14161169" cy="584775"/>
              </a:xfrm>
              <a:prstGeom prst="rect">
                <a:avLst/>
              </a:prstGeom>
              <a:noFill/>
            </p:spPr>
            <p:txBody>
              <a:bodyPr wrap="square" rtlCol="0">
                <a:spAutoFit/>
              </a:bodyPr>
              <a:lstStyle/>
              <a:p>
                <a:r>
                  <a:rPr lang="en-GB" sz="3192" b="1" dirty="0" smtClean="0">
                    <a:solidFill>
                      <a:schemeClr val="bg1"/>
                    </a:solidFill>
                    <a:latin typeface="Trebuchet MS" panose="020B0603020202020204" pitchFamily="34" charset="0"/>
                  </a:rPr>
                  <a:t>Theory</a:t>
                </a:r>
                <a:endParaRPr lang="en-US" sz="3192" b="1" dirty="0">
                  <a:solidFill>
                    <a:schemeClr val="bg1"/>
                  </a:solidFill>
                  <a:latin typeface="Trebuchet MS" panose="020B0603020202020204" pitchFamily="34" charset="0"/>
                </a:endParaRPr>
              </a:p>
            </p:txBody>
          </p:sp>
        </p:grpSp>
        <p:sp>
          <p:nvSpPr>
            <p:cNvPr id="1450" name="Ovaal 1449"/>
            <p:cNvSpPr/>
            <p:nvPr/>
          </p:nvSpPr>
          <p:spPr>
            <a:xfrm>
              <a:off x="263880" y="21808217"/>
              <a:ext cx="816462" cy="816462"/>
            </a:xfrm>
            <a:prstGeom prst="ellipse">
              <a:avLst/>
            </a:prstGeom>
            <a:solidFill>
              <a:srgbClr val="22535D"/>
            </a:solidFill>
            <a:ln w="38100">
              <a:solidFill>
                <a:srgbClr val="22535D"/>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1451" name="Tekstvak 1450"/>
            <p:cNvSpPr txBox="1"/>
            <p:nvPr/>
          </p:nvSpPr>
          <p:spPr>
            <a:xfrm>
              <a:off x="378988" y="21858906"/>
              <a:ext cx="569584" cy="707886"/>
            </a:xfrm>
            <a:prstGeom prst="rect">
              <a:avLst/>
            </a:prstGeom>
            <a:noFill/>
          </p:spPr>
          <p:txBody>
            <a:bodyPr wrap="square" rtlCol="0">
              <a:spAutoFit/>
            </a:bodyPr>
            <a:lstStyle/>
            <a:p>
              <a:pPr algn="ctr"/>
              <a:endParaRPr lang="en-US" sz="3990" b="1" dirty="0">
                <a:solidFill>
                  <a:schemeClr val="bg1"/>
                </a:solidFill>
                <a:latin typeface="Trebuchet MS" panose="020B0603020202020204" pitchFamily="34" charset="0"/>
              </a:endParaRPr>
            </a:p>
          </p:txBody>
        </p:sp>
      </p:grpSp>
      <p:sp>
        <p:nvSpPr>
          <p:cNvPr id="2018" name="Text Box 10">
            <a:extLst>
              <a:ext uri="{FF2B5EF4-FFF2-40B4-BE49-F238E27FC236}">
                <a16:creationId xmlns:a16="http://schemas.microsoft.com/office/drawing/2014/main" id="{7F031ABD-5ED0-41BF-898F-E98C26231F74}"/>
              </a:ext>
            </a:extLst>
          </p:cNvPr>
          <p:cNvSpPr txBox="1">
            <a:spLocks noChangeArrowheads="1"/>
          </p:cNvSpPr>
          <p:nvPr/>
        </p:nvSpPr>
        <p:spPr bwMode="auto">
          <a:xfrm>
            <a:off x="19089334" y="25298945"/>
            <a:ext cx="806448" cy="429832"/>
          </a:xfrm>
          <a:prstGeom prst="rect">
            <a:avLst/>
          </a:prstGeom>
          <a:noFill/>
          <a:ln w="9525">
            <a:noFill/>
            <a:miter lim="800000"/>
            <a:headEnd/>
            <a:tailEnd/>
          </a:ln>
        </p:spPr>
        <p:txBody>
          <a:bodyPr wrap="square" lIns="60811" tIns="30405" rIns="60811" bIns="30405">
            <a:spAutoFit/>
          </a:bodyPr>
          <a:lstStyle/>
          <a:p>
            <a:pPr algn="ctr"/>
            <a:r>
              <a:rPr lang="nl-NL" sz="2394" b="1" dirty="0">
                <a:solidFill>
                  <a:schemeClr val="bg1"/>
                </a:solidFill>
                <a:latin typeface="Trebuchet MS" panose="020B0603020202020204" pitchFamily="34" charset="0"/>
              </a:rPr>
              <a:t>LC</a:t>
            </a:r>
            <a:endParaRPr lang="en-US" sz="4788" dirty="0">
              <a:solidFill>
                <a:schemeClr val="bg1"/>
              </a:solidFill>
              <a:latin typeface="Trebuchet MS" panose="020B0603020202020204" pitchFamily="34" charset="0"/>
            </a:endParaRPr>
          </a:p>
        </p:txBody>
      </p:sp>
      <p:sp>
        <p:nvSpPr>
          <p:cNvPr id="2005" name="Tekstvak 2004"/>
          <p:cNvSpPr txBox="1"/>
          <p:nvPr/>
        </p:nvSpPr>
        <p:spPr>
          <a:xfrm>
            <a:off x="459264" y="2692938"/>
            <a:ext cx="29319451" cy="830997"/>
          </a:xfrm>
          <a:prstGeom prst="rect">
            <a:avLst/>
          </a:prstGeom>
          <a:noFill/>
        </p:spPr>
        <p:txBody>
          <a:bodyPr wrap="square" rtlCol="0">
            <a:spAutoFit/>
          </a:bodyPr>
          <a:lstStyle/>
          <a:p>
            <a:pPr algn="ctr"/>
            <a:r>
              <a:rPr lang="en-US" sz="4800" dirty="0">
                <a:solidFill>
                  <a:srgbClr val="F07814"/>
                </a:solidFill>
                <a:latin typeface="Trebuchet MS" panose="020B0603020202020204" pitchFamily="34" charset="0"/>
              </a:rPr>
              <a:t>Amsterdam Institute for Infection and Immunity</a:t>
            </a:r>
          </a:p>
        </p:txBody>
      </p:sp>
      <p:graphicFrame>
        <p:nvGraphicFramePr>
          <p:cNvPr id="49" name="Object 48">
            <a:extLst>
              <a:ext uri="{FF2B5EF4-FFF2-40B4-BE49-F238E27FC236}">
                <a16:creationId xmlns:a16="http://schemas.microsoft.com/office/drawing/2014/main" id="{1204262B-890B-E0A0-6CB6-FA094D453064}"/>
              </a:ext>
            </a:extLst>
          </p:cNvPr>
          <p:cNvGraphicFramePr>
            <a:graphicFrameLocks noChangeAspect="1"/>
          </p:cNvGraphicFramePr>
          <p:nvPr>
            <p:extLst>
              <p:ext uri="{D42A27DB-BD31-4B8C-83A1-F6EECF244321}">
                <p14:modId xmlns:p14="http://schemas.microsoft.com/office/powerpoint/2010/main" val="4215945049"/>
              </p:ext>
            </p:extLst>
          </p:nvPr>
        </p:nvGraphicFramePr>
        <p:xfrm>
          <a:off x="15364387" y="15396995"/>
          <a:ext cx="6042242" cy="6807247"/>
        </p:xfrm>
        <a:graphic>
          <a:graphicData uri="http://schemas.openxmlformats.org/presentationml/2006/ole">
            <mc:AlternateContent xmlns:mc="http://schemas.openxmlformats.org/markup-compatibility/2006">
              <mc:Choice xmlns:v="urn:schemas-microsoft-com:vml" Requires="v">
                <p:oleObj spid="_x0000_s1146" name="Prism 9" r:id="rId4" imgW="3433174" imgH="3869495" progId="Prism9.Document">
                  <p:embed/>
                </p:oleObj>
              </mc:Choice>
              <mc:Fallback>
                <p:oleObj name="Prism 9" r:id="rId4" imgW="3433174" imgH="3869495" progId="Prism9.Document">
                  <p:embed/>
                  <p:pic>
                    <p:nvPicPr>
                      <p:cNvPr id="8" name="Object 7">
                        <a:extLst>
                          <a:ext uri="{FF2B5EF4-FFF2-40B4-BE49-F238E27FC236}">
                            <a16:creationId xmlns:a16="http://schemas.microsoft.com/office/drawing/2014/main" id="{867B4981-9D53-04C0-9C47-A1904A3D495E}"/>
                          </a:ext>
                        </a:extLst>
                      </p:cNvPr>
                      <p:cNvPicPr/>
                      <p:nvPr/>
                    </p:nvPicPr>
                    <p:blipFill>
                      <a:blip r:embed="rId5"/>
                      <a:stretch>
                        <a:fillRect/>
                      </a:stretch>
                    </p:blipFill>
                    <p:spPr>
                      <a:xfrm>
                        <a:off x="15364387" y="15396995"/>
                        <a:ext cx="6042242" cy="6807247"/>
                      </a:xfrm>
                      <a:prstGeom prst="rect">
                        <a:avLst/>
                      </a:prstGeom>
                    </p:spPr>
                  </p:pic>
                </p:oleObj>
              </mc:Fallback>
            </mc:AlternateContent>
          </a:graphicData>
        </a:graphic>
      </p:graphicFrame>
      <p:graphicFrame>
        <p:nvGraphicFramePr>
          <p:cNvPr id="55" name="Object 54">
            <a:extLst>
              <a:ext uri="{FF2B5EF4-FFF2-40B4-BE49-F238E27FC236}">
                <a16:creationId xmlns:a16="http://schemas.microsoft.com/office/drawing/2014/main" id="{0C2D32D0-1D2D-3E4C-0CF9-ECBF50C7DE5E}"/>
              </a:ext>
            </a:extLst>
          </p:cNvPr>
          <p:cNvGraphicFramePr>
            <a:graphicFrameLocks noChangeAspect="1"/>
          </p:cNvGraphicFramePr>
          <p:nvPr>
            <p:extLst>
              <p:ext uri="{D42A27DB-BD31-4B8C-83A1-F6EECF244321}">
                <p14:modId xmlns:p14="http://schemas.microsoft.com/office/powerpoint/2010/main" val="3134894294"/>
              </p:ext>
            </p:extLst>
          </p:nvPr>
        </p:nvGraphicFramePr>
        <p:xfrm>
          <a:off x="20956707" y="15400714"/>
          <a:ext cx="9424795" cy="6807247"/>
        </p:xfrm>
        <a:graphic>
          <a:graphicData uri="http://schemas.openxmlformats.org/presentationml/2006/ole">
            <mc:AlternateContent xmlns:mc="http://schemas.openxmlformats.org/markup-compatibility/2006">
              <mc:Choice xmlns:v="urn:schemas-microsoft-com:vml" Requires="v">
                <p:oleObj spid="_x0000_s1147" name="Prism 9" r:id="rId6" imgW="5355938" imgH="3869495" progId="Prism9.Document">
                  <p:embed/>
                </p:oleObj>
              </mc:Choice>
              <mc:Fallback>
                <p:oleObj name="Prism 9" r:id="rId6" imgW="5355938" imgH="3869495" progId="Prism9.Document">
                  <p:embed/>
                  <p:pic>
                    <p:nvPicPr>
                      <p:cNvPr id="10" name="Object 9">
                        <a:extLst>
                          <a:ext uri="{FF2B5EF4-FFF2-40B4-BE49-F238E27FC236}">
                            <a16:creationId xmlns:a16="http://schemas.microsoft.com/office/drawing/2014/main" id="{1E9EAC52-EAFA-1324-6D91-D2286671963D}"/>
                          </a:ext>
                        </a:extLst>
                      </p:cNvPr>
                      <p:cNvPicPr/>
                      <p:nvPr/>
                    </p:nvPicPr>
                    <p:blipFill>
                      <a:blip r:embed="rId7"/>
                      <a:stretch>
                        <a:fillRect/>
                      </a:stretch>
                    </p:blipFill>
                    <p:spPr>
                      <a:xfrm>
                        <a:off x="20956707" y="15400714"/>
                        <a:ext cx="9424795" cy="6807247"/>
                      </a:xfrm>
                      <a:prstGeom prst="rect">
                        <a:avLst/>
                      </a:prstGeom>
                    </p:spPr>
                  </p:pic>
                </p:oleObj>
              </mc:Fallback>
            </mc:AlternateContent>
          </a:graphicData>
        </a:graphic>
      </p:graphicFrame>
      <p:graphicFrame>
        <p:nvGraphicFramePr>
          <p:cNvPr id="68" name="Object 67">
            <a:extLst>
              <a:ext uri="{FF2B5EF4-FFF2-40B4-BE49-F238E27FC236}">
                <a16:creationId xmlns:a16="http://schemas.microsoft.com/office/drawing/2014/main" id="{01966BAD-4D52-0315-52E7-4901BA19C3FF}"/>
              </a:ext>
            </a:extLst>
          </p:cNvPr>
          <p:cNvGraphicFramePr>
            <a:graphicFrameLocks noChangeAspect="1"/>
          </p:cNvGraphicFramePr>
          <p:nvPr>
            <p:extLst>
              <p:ext uri="{D42A27DB-BD31-4B8C-83A1-F6EECF244321}">
                <p14:modId xmlns:p14="http://schemas.microsoft.com/office/powerpoint/2010/main" val="3348227064"/>
              </p:ext>
            </p:extLst>
          </p:nvPr>
        </p:nvGraphicFramePr>
        <p:xfrm>
          <a:off x="858838" y="23698200"/>
          <a:ext cx="5307012" cy="5980113"/>
        </p:xfrm>
        <a:graphic>
          <a:graphicData uri="http://schemas.openxmlformats.org/presentationml/2006/ole">
            <mc:AlternateContent xmlns:mc="http://schemas.openxmlformats.org/markup-compatibility/2006">
              <mc:Choice xmlns:v="urn:schemas-microsoft-com:vml" Requires="v">
                <p:oleObj spid="_x0000_s1148" name="Prism 9" r:id="rId8" imgW="3433174" imgH="3869495" progId="Prism9.Document">
                  <p:embed/>
                </p:oleObj>
              </mc:Choice>
              <mc:Fallback>
                <p:oleObj name="Prism 9" r:id="rId8" imgW="3433174" imgH="3869495" progId="Prism9.Document">
                  <p:embed/>
                  <p:pic>
                    <p:nvPicPr>
                      <p:cNvPr id="4" name="Object 3">
                        <a:extLst>
                          <a:ext uri="{FF2B5EF4-FFF2-40B4-BE49-F238E27FC236}">
                            <a16:creationId xmlns:a16="http://schemas.microsoft.com/office/drawing/2014/main" id="{F9A92977-6AD5-4585-5B66-D39A30D446E5}"/>
                          </a:ext>
                        </a:extLst>
                      </p:cNvPr>
                      <p:cNvPicPr/>
                      <p:nvPr/>
                    </p:nvPicPr>
                    <p:blipFill>
                      <a:blip r:embed="rId9"/>
                      <a:stretch>
                        <a:fillRect/>
                      </a:stretch>
                    </p:blipFill>
                    <p:spPr>
                      <a:xfrm>
                        <a:off x="858838" y="23698200"/>
                        <a:ext cx="5307012" cy="5980113"/>
                      </a:xfrm>
                      <a:prstGeom prst="rect">
                        <a:avLst/>
                      </a:prstGeom>
                    </p:spPr>
                  </p:pic>
                </p:oleObj>
              </mc:Fallback>
            </mc:AlternateContent>
          </a:graphicData>
        </a:graphic>
      </p:graphicFrame>
      <p:graphicFrame>
        <p:nvGraphicFramePr>
          <p:cNvPr id="70" name="Object 69">
            <a:extLst>
              <a:ext uri="{FF2B5EF4-FFF2-40B4-BE49-F238E27FC236}">
                <a16:creationId xmlns:a16="http://schemas.microsoft.com/office/drawing/2014/main" id="{69FA7A2A-9532-E313-9445-555C39179EEA}"/>
              </a:ext>
            </a:extLst>
          </p:cNvPr>
          <p:cNvGraphicFramePr>
            <a:graphicFrameLocks noChangeAspect="1"/>
          </p:cNvGraphicFramePr>
          <p:nvPr>
            <p:extLst>
              <p:ext uri="{D42A27DB-BD31-4B8C-83A1-F6EECF244321}">
                <p14:modId xmlns:p14="http://schemas.microsoft.com/office/powerpoint/2010/main" val="2993968864"/>
              </p:ext>
            </p:extLst>
          </p:nvPr>
        </p:nvGraphicFramePr>
        <p:xfrm>
          <a:off x="6492743" y="23699053"/>
          <a:ext cx="8276847" cy="5977838"/>
        </p:xfrm>
        <a:graphic>
          <a:graphicData uri="http://schemas.openxmlformats.org/presentationml/2006/ole">
            <mc:AlternateContent xmlns:mc="http://schemas.openxmlformats.org/markup-compatibility/2006">
              <mc:Choice xmlns:v="urn:schemas-microsoft-com:vml" Requires="v">
                <p:oleObj spid="_x0000_s1149" name="Prism 9" r:id="rId10" imgW="5355938" imgH="3869495" progId="Prism9.Document">
                  <p:embed/>
                </p:oleObj>
              </mc:Choice>
              <mc:Fallback>
                <p:oleObj name="Prism 9" r:id="rId10" imgW="5355938" imgH="3869495" progId="Prism9.Document">
                  <p:embed/>
                  <p:pic>
                    <p:nvPicPr>
                      <p:cNvPr id="6" name="Object 5">
                        <a:extLst>
                          <a:ext uri="{FF2B5EF4-FFF2-40B4-BE49-F238E27FC236}">
                            <a16:creationId xmlns:a16="http://schemas.microsoft.com/office/drawing/2014/main" id="{BB5AC696-5283-B36D-DCD5-3F907D56DBDD}"/>
                          </a:ext>
                        </a:extLst>
                      </p:cNvPr>
                      <p:cNvPicPr/>
                      <p:nvPr/>
                    </p:nvPicPr>
                    <p:blipFill>
                      <a:blip r:embed="rId11"/>
                      <a:stretch>
                        <a:fillRect/>
                      </a:stretch>
                    </p:blipFill>
                    <p:spPr>
                      <a:xfrm>
                        <a:off x="6492743" y="23699053"/>
                        <a:ext cx="8276847" cy="5977838"/>
                      </a:xfrm>
                      <a:prstGeom prst="rect">
                        <a:avLst/>
                      </a:prstGeom>
                    </p:spPr>
                  </p:pic>
                </p:oleObj>
              </mc:Fallback>
            </mc:AlternateContent>
          </a:graphicData>
        </a:graphic>
      </p:graphicFrame>
      <p:graphicFrame>
        <p:nvGraphicFramePr>
          <p:cNvPr id="77" name="Object 76">
            <a:extLst>
              <a:ext uri="{FF2B5EF4-FFF2-40B4-BE49-F238E27FC236}">
                <a16:creationId xmlns:a16="http://schemas.microsoft.com/office/drawing/2014/main" id="{7A218851-403B-328D-0D10-7C63051F63CF}"/>
              </a:ext>
            </a:extLst>
          </p:cNvPr>
          <p:cNvGraphicFramePr>
            <a:graphicFrameLocks noChangeAspect="1"/>
          </p:cNvGraphicFramePr>
          <p:nvPr>
            <p:extLst>
              <p:ext uri="{D42A27DB-BD31-4B8C-83A1-F6EECF244321}">
                <p14:modId xmlns:p14="http://schemas.microsoft.com/office/powerpoint/2010/main" val="969655800"/>
              </p:ext>
            </p:extLst>
          </p:nvPr>
        </p:nvGraphicFramePr>
        <p:xfrm>
          <a:off x="7473334" y="29583863"/>
          <a:ext cx="7574214" cy="4588279"/>
        </p:xfrm>
        <a:graphic>
          <a:graphicData uri="http://schemas.openxmlformats.org/presentationml/2006/ole">
            <mc:AlternateContent xmlns:mc="http://schemas.openxmlformats.org/markup-compatibility/2006">
              <mc:Choice xmlns:v="urn:schemas-microsoft-com:vml" Requires="v">
                <p:oleObj spid="_x0000_s1150" name="Prism 9" r:id="rId12" imgW="6764848" imgH="4099608" progId="Prism9.Document">
                  <p:embed/>
                </p:oleObj>
              </mc:Choice>
              <mc:Fallback>
                <p:oleObj name="Prism 9" r:id="rId12" imgW="6764848" imgH="4099608" progId="Prism9.Document">
                  <p:embed/>
                  <p:pic>
                    <p:nvPicPr>
                      <p:cNvPr id="14" name="Object 13">
                        <a:extLst>
                          <a:ext uri="{FF2B5EF4-FFF2-40B4-BE49-F238E27FC236}">
                            <a16:creationId xmlns:a16="http://schemas.microsoft.com/office/drawing/2014/main" id="{C683D569-26F4-FD65-2A17-15EB70632C9E}"/>
                          </a:ext>
                        </a:extLst>
                      </p:cNvPr>
                      <p:cNvPicPr/>
                      <p:nvPr/>
                    </p:nvPicPr>
                    <p:blipFill>
                      <a:blip r:embed="rId13"/>
                      <a:stretch>
                        <a:fillRect/>
                      </a:stretch>
                    </p:blipFill>
                    <p:spPr>
                      <a:xfrm>
                        <a:off x="7473334" y="29583863"/>
                        <a:ext cx="7574214" cy="4588279"/>
                      </a:xfrm>
                      <a:prstGeom prst="rect">
                        <a:avLst/>
                      </a:prstGeom>
                    </p:spPr>
                  </p:pic>
                </p:oleObj>
              </mc:Fallback>
            </mc:AlternateContent>
          </a:graphicData>
        </a:graphic>
      </p:graphicFrame>
      <p:graphicFrame>
        <p:nvGraphicFramePr>
          <p:cNvPr id="78" name="Object 77">
            <a:extLst>
              <a:ext uri="{FF2B5EF4-FFF2-40B4-BE49-F238E27FC236}">
                <a16:creationId xmlns:a16="http://schemas.microsoft.com/office/drawing/2014/main" id="{1438252D-BF05-1E55-C294-6AB918D04474}"/>
              </a:ext>
            </a:extLst>
          </p:cNvPr>
          <p:cNvGraphicFramePr>
            <a:graphicFrameLocks noChangeAspect="1"/>
          </p:cNvGraphicFramePr>
          <p:nvPr>
            <p:extLst>
              <p:ext uri="{D42A27DB-BD31-4B8C-83A1-F6EECF244321}">
                <p14:modId xmlns:p14="http://schemas.microsoft.com/office/powerpoint/2010/main" val="3895844098"/>
              </p:ext>
            </p:extLst>
          </p:nvPr>
        </p:nvGraphicFramePr>
        <p:xfrm>
          <a:off x="-31750" y="29527500"/>
          <a:ext cx="7664450" cy="4724400"/>
        </p:xfrm>
        <a:graphic>
          <a:graphicData uri="http://schemas.openxmlformats.org/presentationml/2006/ole">
            <mc:AlternateContent xmlns:mc="http://schemas.openxmlformats.org/markup-compatibility/2006">
              <mc:Choice xmlns:v="urn:schemas-microsoft-com:vml" Requires="v">
                <p:oleObj spid="_x0000_s1151" name="Prism 9" r:id="rId14" imgW="6881833" imgH="4241534" progId="Prism9.Document">
                  <p:embed/>
                </p:oleObj>
              </mc:Choice>
              <mc:Fallback>
                <p:oleObj name="Prism 9" r:id="rId14" imgW="6881833" imgH="4241534" progId="Prism9.Document">
                  <p:embed/>
                  <p:pic>
                    <p:nvPicPr>
                      <p:cNvPr id="12" name="Object 11">
                        <a:extLst>
                          <a:ext uri="{FF2B5EF4-FFF2-40B4-BE49-F238E27FC236}">
                            <a16:creationId xmlns:a16="http://schemas.microsoft.com/office/drawing/2014/main" id="{F2756075-00FD-936E-1F24-06C4BA489EE4}"/>
                          </a:ext>
                        </a:extLst>
                      </p:cNvPr>
                      <p:cNvPicPr/>
                      <p:nvPr/>
                    </p:nvPicPr>
                    <p:blipFill>
                      <a:blip r:embed="rId15"/>
                      <a:stretch>
                        <a:fillRect/>
                      </a:stretch>
                    </p:blipFill>
                    <p:spPr>
                      <a:xfrm>
                        <a:off x="-31750" y="29527500"/>
                        <a:ext cx="7664450" cy="4724400"/>
                      </a:xfrm>
                      <a:prstGeom prst="rect">
                        <a:avLst/>
                      </a:prstGeom>
                    </p:spPr>
                  </p:pic>
                </p:oleObj>
              </mc:Fallback>
            </mc:AlternateContent>
          </a:graphicData>
        </a:graphic>
      </p:graphicFrame>
      <p:sp>
        <p:nvSpPr>
          <p:cNvPr id="107" name="Afgeronde rechthoek 330">
            <a:extLst>
              <a:ext uri="{FF2B5EF4-FFF2-40B4-BE49-F238E27FC236}">
                <a16:creationId xmlns:a16="http://schemas.microsoft.com/office/drawing/2014/main" id="{9E7A8AA9-2FAB-4C78-D8DD-2776813FEF0A}"/>
              </a:ext>
            </a:extLst>
          </p:cNvPr>
          <p:cNvSpPr/>
          <p:nvPr/>
        </p:nvSpPr>
        <p:spPr>
          <a:xfrm>
            <a:off x="15364387" y="30488306"/>
            <a:ext cx="7041879" cy="5358418"/>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dirty="0"/>
          </a:p>
        </p:txBody>
      </p:sp>
      <p:sp>
        <p:nvSpPr>
          <p:cNvPr id="109" name="Afgeronde rechthoek 555">
            <a:extLst>
              <a:ext uri="{FF2B5EF4-FFF2-40B4-BE49-F238E27FC236}">
                <a16:creationId xmlns:a16="http://schemas.microsoft.com/office/drawing/2014/main" id="{2D79A3F2-661A-814D-AB65-D761EBBC74F0}"/>
              </a:ext>
            </a:extLst>
          </p:cNvPr>
          <p:cNvSpPr/>
          <p:nvPr/>
        </p:nvSpPr>
        <p:spPr>
          <a:xfrm>
            <a:off x="15519005" y="23721793"/>
            <a:ext cx="7041879" cy="5435269"/>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dirty="0"/>
          </a:p>
        </p:txBody>
      </p:sp>
      <p:graphicFrame>
        <p:nvGraphicFramePr>
          <p:cNvPr id="112" name="Object 111">
            <a:extLst>
              <a:ext uri="{FF2B5EF4-FFF2-40B4-BE49-F238E27FC236}">
                <a16:creationId xmlns:a16="http://schemas.microsoft.com/office/drawing/2014/main" id="{F7506180-FE7C-BFD1-F12C-540E50C04918}"/>
              </a:ext>
            </a:extLst>
          </p:cNvPr>
          <p:cNvGraphicFramePr>
            <a:graphicFrameLocks noChangeAspect="1"/>
          </p:cNvGraphicFramePr>
          <p:nvPr>
            <p:extLst>
              <p:ext uri="{D42A27DB-BD31-4B8C-83A1-F6EECF244321}">
                <p14:modId xmlns:p14="http://schemas.microsoft.com/office/powerpoint/2010/main" val="1551878985"/>
              </p:ext>
            </p:extLst>
          </p:nvPr>
        </p:nvGraphicFramePr>
        <p:xfrm>
          <a:off x="15656479" y="23209160"/>
          <a:ext cx="7041879" cy="6020351"/>
        </p:xfrm>
        <a:graphic>
          <a:graphicData uri="http://schemas.openxmlformats.org/presentationml/2006/ole">
            <mc:AlternateContent xmlns:mc="http://schemas.openxmlformats.org/markup-compatibility/2006">
              <mc:Choice xmlns:v="urn:schemas-microsoft-com:vml" Requires="v">
                <p:oleObj spid="_x0000_s1152" name="Prism 9" r:id="rId16" imgW="4010105" imgH="3428940" progId="Prism9.Document">
                  <p:embed/>
                </p:oleObj>
              </mc:Choice>
              <mc:Fallback>
                <p:oleObj name="Prism 9" r:id="rId16" imgW="4010105" imgH="3428940" progId="Prism9.Document">
                  <p:embed/>
                  <p:pic>
                    <p:nvPicPr>
                      <p:cNvPr id="5" name="Object 4">
                        <a:extLst>
                          <a:ext uri="{FF2B5EF4-FFF2-40B4-BE49-F238E27FC236}">
                            <a16:creationId xmlns:a16="http://schemas.microsoft.com/office/drawing/2014/main" id="{FD9CB372-70D9-2F73-9729-78B2C8283763}"/>
                          </a:ext>
                        </a:extLst>
                      </p:cNvPr>
                      <p:cNvPicPr/>
                      <p:nvPr/>
                    </p:nvPicPr>
                    <p:blipFill>
                      <a:blip r:embed="rId17"/>
                      <a:stretch>
                        <a:fillRect/>
                      </a:stretch>
                    </p:blipFill>
                    <p:spPr>
                      <a:xfrm>
                        <a:off x="15656479" y="23209160"/>
                        <a:ext cx="7041879" cy="6020351"/>
                      </a:xfrm>
                      <a:prstGeom prst="rect">
                        <a:avLst/>
                      </a:prstGeom>
                    </p:spPr>
                  </p:pic>
                </p:oleObj>
              </mc:Fallback>
            </mc:AlternateContent>
          </a:graphicData>
        </a:graphic>
      </p:graphicFrame>
      <p:graphicFrame>
        <p:nvGraphicFramePr>
          <p:cNvPr id="114" name="Object 113">
            <a:extLst>
              <a:ext uri="{FF2B5EF4-FFF2-40B4-BE49-F238E27FC236}">
                <a16:creationId xmlns:a16="http://schemas.microsoft.com/office/drawing/2014/main" id="{3A50A592-6DEF-082E-5465-E2D29B422427}"/>
              </a:ext>
            </a:extLst>
          </p:cNvPr>
          <p:cNvGraphicFramePr>
            <a:graphicFrameLocks noChangeAspect="1"/>
          </p:cNvGraphicFramePr>
          <p:nvPr>
            <p:extLst>
              <p:ext uri="{D42A27DB-BD31-4B8C-83A1-F6EECF244321}">
                <p14:modId xmlns:p14="http://schemas.microsoft.com/office/powerpoint/2010/main" val="1635909516"/>
              </p:ext>
            </p:extLst>
          </p:nvPr>
        </p:nvGraphicFramePr>
        <p:xfrm>
          <a:off x="22796157" y="23160591"/>
          <a:ext cx="6795742" cy="6092198"/>
        </p:xfrm>
        <a:graphic>
          <a:graphicData uri="http://schemas.openxmlformats.org/presentationml/2006/ole">
            <mc:AlternateContent xmlns:mc="http://schemas.openxmlformats.org/markup-compatibility/2006">
              <mc:Choice xmlns:v="urn:schemas-microsoft-com:vml" Requires="v">
                <p:oleObj spid="_x0000_s1153" name="Prism 9" r:id="rId18" imgW="3825832" imgH="3428940" progId="Prism9.Document">
                  <p:embed/>
                </p:oleObj>
              </mc:Choice>
              <mc:Fallback>
                <p:oleObj name="Prism 9" r:id="rId18" imgW="3825832" imgH="3428940" progId="Prism9.Document">
                  <p:embed/>
                  <p:pic>
                    <p:nvPicPr>
                      <p:cNvPr id="6" name="Object 5">
                        <a:extLst>
                          <a:ext uri="{FF2B5EF4-FFF2-40B4-BE49-F238E27FC236}">
                            <a16:creationId xmlns:a16="http://schemas.microsoft.com/office/drawing/2014/main" id="{930A4387-C491-09D2-3012-6E44DD1368AE}"/>
                          </a:ext>
                        </a:extLst>
                      </p:cNvPr>
                      <p:cNvPicPr/>
                      <p:nvPr/>
                    </p:nvPicPr>
                    <p:blipFill>
                      <a:blip r:embed="rId19"/>
                      <a:stretch>
                        <a:fillRect/>
                      </a:stretch>
                    </p:blipFill>
                    <p:spPr>
                      <a:xfrm>
                        <a:off x="22796157" y="23160591"/>
                        <a:ext cx="6795742" cy="6092198"/>
                      </a:xfrm>
                      <a:prstGeom prst="rect">
                        <a:avLst/>
                      </a:prstGeom>
                    </p:spPr>
                  </p:pic>
                </p:oleObj>
              </mc:Fallback>
            </mc:AlternateContent>
          </a:graphicData>
        </a:graphic>
      </p:graphicFrame>
      <p:sp>
        <p:nvSpPr>
          <p:cNvPr id="115" name="Afgeronde rechthoek 330">
            <a:extLst>
              <a:ext uri="{FF2B5EF4-FFF2-40B4-BE49-F238E27FC236}">
                <a16:creationId xmlns:a16="http://schemas.microsoft.com/office/drawing/2014/main" id="{2589B5B3-80EB-6067-55D2-EA2376181C02}"/>
              </a:ext>
            </a:extLst>
          </p:cNvPr>
          <p:cNvSpPr/>
          <p:nvPr/>
        </p:nvSpPr>
        <p:spPr>
          <a:xfrm>
            <a:off x="22933517" y="30477881"/>
            <a:ext cx="7041879" cy="5358418"/>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dirty="0"/>
          </a:p>
        </p:txBody>
      </p:sp>
      <p:grpSp>
        <p:nvGrpSpPr>
          <p:cNvPr id="116" name="Groep 115">
            <a:extLst>
              <a:ext uri="{FF2B5EF4-FFF2-40B4-BE49-F238E27FC236}">
                <a16:creationId xmlns:a16="http://schemas.microsoft.com/office/drawing/2014/main" id="{DC347B03-E787-5E73-5D7D-976559FA7E19}"/>
              </a:ext>
            </a:extLst>
          </p:cNvPr>
          <p:cNvGrpSpPr/>
          <p:nvPr/>
        </p:nvGrpSpPr>
        <p:grpSpPr>
          <a:xfrm>
            <a:off x="15390349" y="29565613"/>
            <a:ext cx="14588616" cy="843742"/>
            <a:chOff x="263880" y="21796673"/>
            <a:chExt cx="14823720" cy="845813"/>
          </a:xfrm>
        </p:grpSpPr>
        <p:grpSp>
          <p:nvGrpSpPr>
            <p:cNvPr id="117" name="Groep 116">
              <a:extLst>
                <a:ext uri="{FF2B5EF4-FFF2-40B4-BE49-F238E27FC236}">
                  <a16:creationId xmlns:a16="http://schemas.microsoft.com/office/drawing/2014/main" id="{C04A8A9F-C720-776B-80D3-341AAC86ECC8}"/>
                </a:ext>
              </a:extLst>
            </p:cNvPr>
            <p:cNvGrpSpPr/>
            <p:nvPr/>
          </p:nvGrpSpPr>
          <p:grpSpPr>
            <a:xfrm>
              <a:off x="774727" y="21796673"/>
              <a:ext cx="14312873" cy="845813"/>
              <a:chOff x="264695" y="20772241"/>
              <a:chExt cx="14822905" cy="845813"/>
            </a:xfrm>
          </p:grpSpPr>
          <p:sp>
            <p:nvSpPr>
              <p:cNvPr id="120" name="Rechthoek 119">
                <a:extLst>
                  <a:ext uri="{FF2B5EF4-FFF2-40B4-BE49-F238E27FC236}">
                    <a16:creationId xmlns:a16="http://schemas.microsoft.com/office/drawing/2014/main" id="{253051DC-4420-9917-578B-2341B39AAA89}"/>
                  </a:ext>
                </a:extLst>
              </p:cNvPr>
              <p:cNvSpPr/>
              <p:nvPr/>
            </p:nvSpPr>
            <p:spPr>
              <a:xfrm>
                <a:off x="264695" y="20772241"/>
                <a:ext cx="14822905" cy="845813"/>
              </a:xfrm>
              <a:prstGeom prst="rect">
                <a:avLst/>
              </a:prstGeom>
              <a:solidFill>
                <a:srgbClr val="739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121" name="Tekstvak 120">
                <a:extLst>
                  <a:ext uri="{FF2B5EF4-FFF2-40B4-BE49-F238E27FC236}">
                    <a16:creationId xmlns:a16="http://schemas.microsoft.com/office/drawing/2014/main" id="{1753EF9A-F302-9A78-5BC3-82A67DBD6974}"/>
                  </a:ext>
                </a:extLst>
              </p:cNvPr>
              <p:cNvSpPr txBox="1"/>
              <p:nvPr/>
            </p:nvSpPr>
            <p:spPr>
              <a:xfrm>
                <a:off x="674479" y="20871982"/>
                <a:ext cx="14161169" cy="584990"/>
              </a:xfrm>
              <a:prstGeom prst="rect">
                <a:avLst/>
              </a:prstGeom>
              <a:noFill/>
            </p:spPr>
            <p:txBody>
              <a:bodyPr wrap="square" rtlCol="0">
                <a:spAutoFit/>
              </a:bodyPr>
              <a:lstStyle/>
              <a:p>
                <a:r>
                  <a:rPr lang="en-US" sz="3192" b="1" dirty="0">
                    <a:solidFill>
                      <a:schemeClr val="bg1"/>
                    </a:solidFill>
                    <a:latin typeface="Trebuchet MS" panose="020B0603020202020204" pitchFamily="34" charset="0"/>
                  </a:rPr>
                  <a:t>Co-stimulation of TLR-8 and RLR induces IL-12 secretion in PBMCs</a:t>
                </a:r>
              </a:p>
            </p:txBody>
          </p:sp>
        </p:grpSp>
        <p:sp>
          <p:nvSpPr>
            <p:cNvPr id="118" name="Ovaal 117">
              <a:extLst>
                <a:ext uri="{FF2B5EF4-FFF2-40B4-BE49-F238E27FC236}">
                  <a16:creationId xmlns:a16="http://schemas.microsoft.com/office/drawing/2014/main" id="{A3D1CB09-A975-AEEC-457D-9FB867B8075E}"/>
                </a:ext>
              </a:extLst>
            </p:cNvPr>
            <p:cNvSpPr/>
            <p:nvPr/>
          </p:nvSpPr>
          <p:spPr>
            <a:xfrm>
              <a:off x="263880" y="21808217"/>
              <a:ext cx="816462" cy="816462"/>
            </a:xfrm>
            <a:prstGeom prst="ellipse">
              <a:avLst/>
            </a:prstGeom>
            <a:solidFill>
              <a:srgbClr val="22535D"/>
            </a:solidFill>
            <a:ln w="38100">
              <a:solidFill>
                <a:srgbClr val="22535D"/>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sp>
          <p:nvSpPr>
            <p:cNvPr id="119" name="Tekstvak 118">
              <a:extLst>
                <a:ext uri="{FF2B5EF4-FFF2-40B4-BE49-F238E27FC236}">
                  <a16:creationId xmlns:a16="http://schemas.microsoft.com/office/drawing/2014/main" id="{6BF1B06C-61A9-2B7B-C43B-756A1BA0EBDA}"/>
                </a:ext>
              </a:extLst>
            </p:cNvPr>
            <p:cNvSpPr txBox="1"/>
            <p:nvPr/>
          </p:nvSpPr>
          <p:spPr>
            <a:xfrm>
              <a:off x="378988" y="21858906"/>
              <a:ext cx="569584" cy="707886"/>
            </a:xfrm>
            <a:prstGeom prst="rect">
              <a:avLst/>
            </a:prstGeom>
            <a:noFill/>
          </p:spPr>
          <p:txBody>
            <a:bodyPr wrap="square" rtlCol="0">
              <a:spAutoFit/>
            </a:bodyPr>
            <a:lstStyle/>
            <a:p>
              <a:pPr algn="ctr"/>
              <a:r>
                <a:rPr lang="en-US" sz="3990" b="1" dirty="0">
                  <a:solidFill>
                    <a:schemeClr val="bg1"/>
                  </a:solidFill>
                  <a:latin typeface="Trebuchet MS" panose="020B0603020202020204" pitchFamily="34" charset="0"/>
                </a:rPr>
                <a:t>4</a:t>
              </a:r>
            </a:p>
          </p:txBody>
        </p:sp>
      </p:grpSp>
      <p:graphicFrame>
        <p:nvGraphicFramePr>
          <p:cNvPr id="122" name="Object 121">
            <a:extLst>
              <a:ext uri="{FF2B5EF4-FFF2-40B4-BE49-F238E27FC236}">
                <a16:creationId xmlns:a16="http://schemas.microsoft.com/office/drawing/2014/main" id="{A50B46A6-BADB-3DA6-4A5B-8E8E597D3A2E}"/>
              </a:ext>
            </a:extLst>
          </p:cNvPr>
          <p:cNvGraphicFramePr>
            <a:graphicFrameLocks noChangeAspect="1"/>
          </p:cNvGraphicFramePr>
          <p:nvPr>
            <p:extLst>
              <p:ext uri="{D42A27DB-BD31-4B8C-83A1-F6EECF244321}">
                <p14:modId xmlns:p14="http://schemas.microsoft.com/office/powerpoint/2010/main" val="2512743738"/>
              </p:ext>
            </p:extLst>
          </p:nvPr>
        </p:nvGraphicFramePr>
        <p:xfrm>
          <a:off x="15494953" y="30290926"/>
          <a:ext cx="6845166" cy="5014046"/>
        </p:xfrm>
        <a:graphic>
          <a:graphicData uri="http://schemas.openxmlformats.org/presentationml/2006/ole">
            <mc:AlternateContent xmlns:mc="http://schemas.openxmlformats.org/markup-compatibility/2006">
              <mc:Choice xmlns:v="urn:schemas-microsoft-com:vml" Requires="v">
                <p:oleObj spid="_x0000_s1154" name="Prism 9" r:id="rId20" imgW="3860743" imgH="2828470" progId="Prism9.Document">
                  <p:embed/>
                </p:oleObj>
              </mc:Choice>
              <mc:Fallback>
                <p:oleObj name="Prism 9" r:id="rId20" imgW="3860743" imgH="2828470" progId="Prism9.Document">
                  <p:embed/>
                  <p:pic>
                    <p:nvPicPr>
                      <p:cNvPr id="13" name="Object 12">
                        <a:extLst>
                          <a:ext uri="{FF2B5EF4-FFF2-40B4-BE49-F238E27FC236}">
                            <a16:creationId xmlns:a16="http://schemas.microsoft.com/office/drawing/2014/main" id="{350BE10A-46FF-1AB6-AC82-3C64A53C74D1}"/>
                          </a:ext>
                        </a:extLst>
                      </p:cNvPr>
                      <p:cNvPicPr/>
                      <p:nvPr/>
                    </p:nvPicPr>
                    <p:blipFill>
                      <a:blip r:embed="rId21"/>
                      <a:stretch>
                        <a:fillRect/>
                      </a:stretch>
                    </p:blipFill>
                    <p:spPr>
                      <a:xfrm>
                        <a:off x="15494953" y="30290926"/>
                        <a:ext cx="6845166" cy="5014046"/>
                      </a:xfrm>
                      <a:prstGeom prst="rect">
                        <a:avLst/>
                      </a:prstGeom>
                    </p:spPr>
                  </p:pic>
                </p:oleObj>
              </mc:Fallback>
            </mc:AlternateContent>
          </a:graphicData>
        </a:graphic>
      </p:graphicFrame>
      <p:graphicFrame>
        <p:nvGraphicFramePr>
          <p:cNvPr id="123" name="Object 122">
            <a:extLst>
              <a:ext uri="{FF2B5EF4-FFF2-40B4-BE49-F238E27FC236}">
                <a16:creationId xmlns:a16="http://schemas.microsoft.com/office/drawing/2014/main" id="{D86097D0-5149-9D96-2A8C-0A1CE947EDE1}"/>
              </a:ext>
            </a:extLst>
          </p:cNvPr>
          <p:cNvGraphicFramePr>
            <a:graphicFrameLocks noChangeAspect="1"/>
          </p:cNvGraphicFramePr>
          <p:nvPr>
            <p:extLst>
              <p:ext uri="{D42A27DB-BD31-4B8C-83A1-F6EECF244321}">
                <p14:modId xmlns:p14="http://schemas.microsoft.com/office/powerpoint/2010/main" val="911001881"/>
              </p:ext>
            </p:extLst>
          </p:nvPr>
        </p:nvGraphicFramePr>
        <p:xfrm>
          <a:off x="23180182" y="29592565"/>
          <a:ext cx="6765925" cy="5708650"/>
        </p:xfrm>
        <a:graphic>
          <a:graphicData uri="http://schemas.openxmlformats.org/presentationml/2006/ole">
            <mc:AlternateContent xmlns:mc="http://schemas.openxmlformats.org/markup-compatibility/2006">
              <mc:Choice xmlns:v="urn:schemas-microsoft-com:vml" Requires="v">
                <p:oleObj spid="_x0000_s1155" name="Prism 9" r:id="rId22" imgW="3860743" imgH="3256863" progId="Prism9.Document">
                  <p:embed/>
                </p:oleObj>
              </mc:Choice>
              <mc:Fallback>
                <p:oleObj name="Prism 9" r:id="rId22" imgW="3860743" imgH="3256863" progId="Prism9.Document">
                  <p:embed/>
                  <p:pic>
                    <p:nvPicPr>
                      <p:cNvPr id="15" name="Object 14">
                        <a:extLst>
                          <a:ext uri="{FF2B5EF4-FFF2-40B4-BE49-F238E27FC236}">
                            <a16:creationId xmlns:a16="http://schemas.microsoft.com/office/drawing/2014/main" id="{0F3582B8-D950-28DD-0F45-8D7C194C0C35}"/>
                          </a:ext>
                        </a:extLst>
                      </p:cNvPr>
                      <p:cNvPicPr/>
                      <p:nvPr/>
                    </p:nvPicPr>
                    <p:blipFill>
                      <a:blip r:embed="rId23"/>
                      <a:stretch>
                        <a:fillRect/>
                      </a:stretch>
                    </p:blipFill>
                    <p:spPr>
                      <a:xfrm>
                        <a:off x="23180182" y="29592565"/>
                        <a:ext cx="6765925" cy="5708650"/>
                      </a:xfrm>
                      <a:prstGeom prst="rect">
                        <a:avLst/>
                      </a:prstGeom>
                    </p:spPr>
                  </p:pic>
                </p:oleObj>
              </mc:Fallback>
            </mc:AlternateContent>
          </a:graphicData>
        </a:graphic>
      </p:graphicFrame>
      <p:pic>
        <p:nvPicPr>
          <p:cNvPr id="124" name="Afbeelding 123">
            <a:extLst>
              <a:ext uri="{FF2B5EF4-FFF2-40B4-BE49-F238E27FC236}">
                <a16:creationId xmlns:a16="http://schemas.microsoft.com/office/drawing/2014/main" id="{B3C766C0-F8F6-AF34-0EBD-A8A20EB176B6}"/>
              </a:ext>
            </a:extLst>
          </p:cNvPr>
          <p:cNvPicPr>
            <a:picLocks noChangeAspect="1"/>
          </p:cNvPicPr>
          <p:nvPr/>
        </p:nvPicPr>
        <p:blipFill rotWithShape="1">
          <a:blip r:embed="rId24"/>
          <a:srcRect l="67657" t="45475" b="39589"/>
          <a:stretch/>
        </p:blipFill>
        <p:spPr>
          <a:xfrm>
            <a:off x="18240417" y="35010418"/>
            <a:ext cx="3140818" cy="822555"/>
          </a:xfrm>
          <a:prstGeom prst="rect">
            <a:avLst/>
          </a:prstGeom>
        </p:spPr>
      </p:pic>
      <p:pic>
        <p:nvPicPr>
          <p:cNvPr id="125" name="Afbeelding 124">
            <a:extLst>
              <a:ext uri="{FF2B5EF4-FFF2-40B4-BE49-F238E27FC236}">
                <a16:creationId xmlns:a16="http://schemas.microsoft.com/office/drawing/2014/main" id="{88EDD87F-4D73-3E30-D269-37E98C9F6A71}"/>
              </a:ext>
            </a:extLst>
          </p:cNvPr>
          <p:cNvPicPr>
            <a:picLocks noChangeAspect="1"/>
          </p:cNvPicPr>
          <p:nvPr/>
        </p:nvPicPr>
        <p:blipFill rotWithShape="1">
          <a:blip r:embed="rId25"/>
          <a:srcRect l="68078" t="30427" r="676" b="50940"/>
          <a:stretch/>
        </p:blipFill>
        <p:spPr>
          <a:xfrm>
            <a:off x="23296472" y="34788892"/>
            <a:ext cx="2954446" cy="1065874"/>
          </a:xfrm>
          <a:prstGeom prst="rect">
            <a:avLst/>
          </a:prstGeom>
        </p:spPr>
      </p:pic>
      <p:pic>
        <p:nvPicPr>
          <p:cNvPr id="127" name="Afbeelding 126">
            <a:extLst>
              <a:ext uri="{FF2B5EF4-FFF2-40B4-BE49-F238E27FC236}">
                <a16:creationId xmlns:a16="http://schemas.microsoft.com/office/drawing/2014/main" id="{29C81353-9D72-D928-766A-3A44B58F55A6}"/>
              </a:ext>
            </a:extLst>
          </p:cNvPr>
          <p:cNvPicPr>
            <a:picLocks noChangeAspect="1"/>
          </p:cNvPicPr>
          <p:nvPr/>
        </p:nvPicPr>
        <p:blipFill rotWithShape="1">
          <a:blip r:embed="rId26"/>
          <a:srcRect b="86720"/>
          <a:stretch/>
        </p:blipFill>
        <p:spPr>
          <a:xfrm>
            <a:off x="22723106" y="30276539"/>
            <a:ext cx="6847332" cy="666060"/>
          </a:xfrm>
          <a:prstGeom prst="rect">
            <a:avLst/>
          </a:prstGeom>
        </p:spPr>
      </p:pic>
      <p:pic>
        <p:nvPicPr>
          <p:cNvPr id="130" name="Afbeelding 129">
            <a:extLst>
              <a:ext uri="{FF2B5EF4-FFF2-40B4-BE49-F238E27FC236}">
                <a16:creationId xmlns:a16="http://schemas.microsoft.com/office/drawing/2014/main" id="{59EA942A-312B-81BA-45EF-B327743529AA}"/>
              </a:ext>
            </a:extLst>
          </p:cNvPr>
          <p:cNvPicPr>
            <a:picLocks noChangeAspect="1"/>
          </p:cNvPicPr>
          <p:nvPr/>
        </p:nvPicPr>
        <p:blipFill rotWithShape="1">
          <a:blip r:embed="rId25"/>
          <a:srcRect l="68078" t="47503" r="676" b="35421"/>
          <a:stretch/>
        </p:blipFill>
        <p:spPr>
          <a:xfrm>
            <a:off x="25663900" y="34950563"/>
            <a:ext cx="2954447" cy="976805"/>
          </a:xfrm>
          <a:prstGeom prst="rect">
            <a:avLst/>
          </a:prstGeom>
        </p:spPr>
      </p:pic>
      <p:pic>
        <p:nvPicPr>
          <p:cNvPr id="131" name="Afbeelding 130">
            <a:extLst>
              <a:ext uri="{FF2B5EF4-FFF2-40B4-BE49-F238E27FC236}">
                <a16:creationId xmlns:a16="http://schemas.microsoft.com/office/drawing/2014/main" id="{256C97E4-70C2-B4C7-986A-2BC959C0A9EC}"/>
              </a:ext>
            </a:extLst>
          </p:cNvPr>
          <p:cNvPicPr>
            <a:picLocks noChangeAspect="1"/>
          </p:cNvPicPr>
          <p:nvPr/>
        </p:nvPicPr>
        <p:blipFill rotWithShape="1">
          <a:blip r:embed="rId25"/>
          <a:srcRect l="68078" t="30427" r="676" b="50940"/>
          <a:stretch/>
        </p:blipFill>
        <p:spPr>
          <a:xfrm>
            <a:off x="15872988" y="34742001"/>
            <a:ext cx="2954446" cy="1065874"/>
          </a:xfrm>
          <a:prstGeom prst="rect">
            <a:avLst/>
          </a:prstGeom>
        </p:spPr>
      </p:pic>
      <p:cxnSp>
        <p:nvCxnSpPr>
          <p:cNvPr id="7" name="Rechte verbindingslijn 6"/>
          <p:cNvCxnSpPr/>
          <p:nvPr/>
        </p:nvCxnSpPr>
        <p:spPr>
          <a:xfrm>
            <a:off x="21964650" y="25146000"/>
            <a:ext cx="0" cy="2000250"/>
          </a:xfrm>
          <a:prstGeom prst="line">
            <a:avLst/>
          </a:prstGeom>
          <a:ln w="38100"/>
        </p:spPr>
        <p:style>
          <a:lnRef idx="1">
            <a:schemeClr val="dk1"/>
          </a:lnRef>
          <a:fillRef idx="0">
            <a:schemeClr val="dk1"/>
          </a:fillRef>
          <a:effectRef idx="0">
            <a:schemeClr val="dk1"/>
          </a:effectRef>
          <a:fontRef idx="minor">
            <a:schemeClr val="tx1"/>
          </a:fontRef>
        </p:style>
      </p:cxnSp>
      <p:cxnSp>
        <p:nvCxnSpPr>
          <p:cNvPr id="94" name="Rechte verbindingslijn 93"/>
          <p:cNvCxnSpPr/>
          <p:nvPr/>
        </p:nvCxnSpPr>
        <p:spPr>
          <a:xfrm>
            <a:off x="29161740" y="26372820"/>
            <a:ext cx="3810" cy="773430"/>
          </a:xfrm>
          <a:prstGeom prst="line">
            <a:avLst/>
          </a:prstGeom>
          <a:ln w="38100"/>
        </p:spPr>
        <p:style>
          <a:lnRef idx="1">
            <a:schemeClr val="dk1"/>
          </a:lnRef>
          <a:fillRef idx="0">
            <a:schemeClr val="dk1"/>
          </a:fillRef>
          <a:effectRef idx="0">
            <a:schemeClr val="dk1"/>
          </a:effectRef>
          <a:fontRef idx="minor">
            <a:schemeClr val="tx1"/>
          </a:fontRef>
        </p:style>
      </p:cxnSp>
      <p:sp>
        <p:nvSpPr>
          <p:cNvPr id="23" name="Rechthoek 22"/>
          <p:cNvSpPr/>
          <p:nvPr/>
        </p:nvSpPr>
        <p:spPr>
          <a:xfrm>
            <a:off x="21871278" y="26077886"/>
            <a:ext cx="534988" cy="39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smtClean="0">
                <a:solidFill>
                  <a:schemeClr val="tx1"/>
                </a:solidFill>
              </a:rPr>
              <a:t>*</a:t>
            </a:r>
            <a:endParaRPr lang="nl-NL" sz="3200" b="1" dirty="0">
              <a:solidFill>
                <a:schemeClr val="tx1"/>
              </a:solidFill>
            </a:endParaRPr>
          </a:p>
        </p:txBody>
      </p:sp>
      <p:sp>
        <p:nvSpPr>
          <p:cNvPr id="97" name="Rechthoek 96"/>
          <p:cNvSpPr/>
          <p:nvPr/>
        </p:nvSpPr>
        <p:spPr>
          <a:xfrm>
            <a:off x="29075880" y="26599663"/>
            <a:ext cx="972954" cy="39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smtClean="0">
                <a:solidFill>
                  <a:schemeClr val="tx1"/>
                </a:solidFill>
              </a:rPr>
              <a:t>***</a:t>
            </a:r>
            <a:endParaRPr lang="nl-NL" sz="3200" b="1" dirty="0">
              <a:solidFill>
                <a:schemeClr val="tx1"/>
              </a:solidFill>
            </a:endParaRPr>
          </a:p>
        </p:txBody>
      </p:sp>
      <p:sp>
        <p:nvSpPr>
          <p:cNvPr id="110" name="Tekstvak 109"/>
          <p:cNvSpPr txBox="1"/>
          <p:nvPr/>
        </p:nvSpPr>
        <p:spPr>
          <a:xfrm>
            <a:off x="19418549" y="40748151"/>
            <a:ext cx="10319650" cy="1289969"/>
          </a:xfrm>
          <a:prstGeom prst="rect">
            <a:avLst/>
          </a:prstGeom>
          <a:noFill/>
        </p:spPr>
        <p:txBody>
          <a:bodyPr wrap="square" rtlCol="0">
            <a:spAutoFit/>
          </a:bodyPr>
          <a:lstStyle/>
          <a:p>
            <a:pPr algn="just"/>
            <a:r>
              <a:rPr lang="en-US" sz="2594" dirty="0">
                <a:solidFill>
                  <a:srgbClr val="22535D"/>
                </a:solidFill>
                <a:latin typeface="Trebuchet MS" panose="020B0603020202020204" pitchFamily="34" charset="0"/>
              </a:rPr>
              <a:t>K.E. Vlaming: </a:t>
            </a:r>
            <a:r>
              <a:rPr lang="en-US" sz="2594" b="1" dirty="0">
                <a:solidFill>
                  <a:srgbClr val="22535D"/>
                </a:solidFill>
                <a:latin typeface="Trebuchet MS" panose="020B0603020202020204" pitchFamily="34" charset="0"/>
              </a:rPr>
              <a:t>k.e.vlaming@amsterdamumc.nl </a:t>
            </a:r>
            <a:endParaRPr lang="en-US" sz="2594" dirty="0">
              <a:solidFill>
                <a:srgbClr val="22535D"/>
              </a:solidFill>
              <a:latin typeface="Trebuchet MS" panose="020B0603020202020204" pitchFamily="34" charset="0"/>
            </a:endParaRPr>
          </a:p>
          <a:p>
            <a:pPr algn="just"/>
            <a:r>
              <a:rPr lang="en-US" sz="2594" dirty="0">
                <a:solidFill>
                  <a:srgbClr val="22535D"/>
                </a:solidFill>
                <a:latin typeface="Trebuchet MS" panose="020B0603020202020204" pitchFamily="34" charset="0"/>
              </a:rPr>
              <a:t>This work was supported by the Dutch Research Council (NWO-</a:t>
            </a:r>
            <a:r>
              <a:rPr lang="en-US" sz="2594" dirty="0" err="1">
                <a:solidFill>
                  <a:srgbClr val="22535D"/>
                </a:solidFill>
                <a:latin typeface="Trebuchet MS" panose="020B0603020202020204" pitchFamily="34" charset="0"/>
              </a:rPr>
              <a:t>ZonMw</a:t>
            </a:r>
            <a:r>
              <a:rPr lang="en-US" sz="2594" dirty="0">
                <a:solidFill>
                  <a:srgbClr val="22535D"/>
                </a:solidFill>
                <a:latin typeface="Trebuchet MS" panose="020B0603020202020204" pitchFamily="34" charset="0"/>
              </a:rPr>
              <a:t>) grant </a:t>
            </a:r>
            <a:r>
              <a:rPr lang="en-US" sz="2594" dirty="0" err="1" smtClean="0">
                <a:solidFill>
                  <a:srgbClr val="22535D"/>
                </a:solidFill>
                <a:latin typeface="Trebuchet MS" panose="020B0603020202020204" pitchFamily="34" charset="0"/>
              </a:rPr>
              <a:t>nr</a:t>
            </a:r>
            <a:r>
              <a:rPr lang="en-US" sz="2594" dirty="0" smtClean="0">
                <a:solidFill>
                  <a:srgbClr val="22535D"/>
                </a:solidFill>
                <a:latin typeface="Trebuchet MS" panose="020B0603020202020204" pitchFamily="34" charset="0"/>
              </a:rPr>
              <a:t> 44600250.</a:t>
            </a:r>
            <a:endParaRPr lang="en-US" sz="2793" dirty="0">
              <a:solidFill>
                <a:srgbClr val="739399"/>
              </a:solidFill>
              <a:latin typeface="Trebuchet MS" panose="020B0603020202020204" pitchFamily="34" charset="0"/>
            </a:endParaRPr>
          </a:p>
        </p:txBody>
      </p:sp>
      <p:sp>
        <p:nvSpPr>
          <p:cNvPr id="111" name="Tekstvak 110"/>
          <p:cNvSpPr txBox="1"/>
          <p:nvPr/>
        </p:nvSpPr>
        <p:spPr>
          <a:xfrm>
            <a:off x="19815200" y="39827084"/>
            <a:ext cx="9244573" cy="828962"/>
          </a:xfrm>
          <a:prstGeom prst="rect">
            <a:avLst/>
          </a:prstGeom>
          <a:noFill/>
        </p:spPr>
        <p:txBody>
          <a:bodyPr wrap="square" rtlCol="0">
            <a:spAutoFit/>
          </a:bodyPr>
          <a:lstStyle/>
          <a:p>
            <a:pPr algn="ctr"/>
            <a:r>
              <a:rPr lang="en-US" sz="4788" b="1" dirty="0">
                <a:solidFill>
                  <a:srgbClr val="22535D"/>
                </a:solidFill>
                <a:latin typeface="Trebuchet MS" panose="020B0603020202020204" pitchFamily="34" charset="0"/>
              </a:rPr>
              <a:t>Funding &amp; contact</a:t>
            </a:r>
          </a:p>
        </p:txBody>
      </p:sp>
      <p:pic>
        <p:nvPicPr>
          <p:cNvPr id="28" name="Afbeelding 27"/>
          <p:cNvPicPr>
            <a:picLocks noChangeAspect="1"/>
          </p:cNvPicPr>
          <p:nvPr/>
        </p:nvPicPr>
        <p:blipFill>
          <a:blip r:embed="rId27"/>
          <a:stretch>
            <a:fillRect/>
          </a:stretch>
        </p:blipFill>
        <p:spPr>
          <a:xfrm>
            <a:off x="230819" y="15459324"/>
            <a:ext cx="10203513" cy="6068973"/>
          </a:xfrm>
          <a:prstGeom prst="rect">
            <a:avLst/>
          </a:prstGeom>
        </p:spPr>
      </p:pic>
      <p:sp>
        <p:nvSpPr>
          <p:cNvPr id="174" name="Afgeronde rechthoek 173"/>
          <p:cNvSpPr/>
          <p:nvPr/>
        </p:nvSpPr>
        <p:spPr>
          <a:xfrm>
            <a:off x="11502595" y="39781164"/>
            <a:ext cx="7089553" cy="2636539"/>
          </a:xfrm>
          <a:prstGeom prst="roundRect">
            <a:avLst>
              <a:gd name="adj" fmla="val 13314"/>
            </a:avLst>
          </a:prstGeom>
          <a:solidFill>
            <a:srgbClr val="D9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p>
        </p:txBody>
      </p:sp>
      <p:pic>
        <p:nvPicPr>
          <p:cNvPr id="175" name="Picture 2" descr="78d8b6f6-6920-4b9c-80fd-fa15cc1f1002@EURP193"/>
          <p:cNvPicPr>
            <a:picLocks noChangeAspect="1" noChangeArrowheads="1"/>
          </p:cNvPicPr>
          <p:nvPr/>
        </p:nvPicPr>
        <p:blipFill rotWithShape="1">
          <a:blip r:embed="rId28" cstate="email">
            <a:extLst>
              <a:ext uri="{28A0092B-C50C-407E-A947-70E740481C1C}">
                <a14:useLocalDpi xmlns:a14="http://schemas.microsoft.com/office/drawing/2010/main" val="0"/>
              </a:ext>
            </a:extLst>
          </a:blip>
          <a:srcRect/>
          <a:stretch/>
        </p:blipFill>
        <p:spPr bwMode="auto">
          <a:xfrm>
            <a:off x="15214782" y="40100419"/>
            <a:ext cx="3030670" cy="1968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6" name="Tekstvak 175"/>
          <p:cNvSpPr txBox="1"/>
          <p:nvPr/>
        </p:nvSpPr>
        <p:spPr>
          <a:xfrm>
            <a:off x="11922806" y="40243200"/>
            <a:ext cx="2955505" cy="1565942"/>
          </a:xfrm>
          <a:prstGeom prst="rect">
            <a:avLst/>
          </a:prstGeom>
          <a:noFill/>
        </p:spPr>
        <p:txBody>
          <a:bodyPr wrap="square" rtlCol="0">
            <a:spAutoFit/>
          </a:bodyPr>
          <a:lstStyle/>
          <a:p>
            <a:pPr algn="ctr"/>
            <a:r>
              <a:rPr lang="en-US" sz="4788" b="1" dirty="0" smtClean="0">
                <a:solidFill>
                  <a:srgbClr val="22535D"/>
                </a:solidFill>
                <a:latin typeface="Trebuchet MS" panose="020B0603020202020204" pitchFamily="34" charset="0"/>
              </a:rPr>
              <a:t>Host</a:t>
            </a:r>
          </a:p>
          <a:p>
            <a:pPr algn="ctr"/>
            <a:r>
              <a:rPr lang="en-US" sz="4788" b="1" dirty="0" err="1" smtClean="0">
                <a:solidFill>
                  <a:srgbClr val="22535D"/>
                </a:solidFill>
                <a:latin typeface="Trebuchet MS" panose="020B0603020202020204" pitchFamily="34" charset="0"/>
              </a:rPr>
              <a:t>Defence</a:t>
            </a:r>
            <a:endParaRPr lang="en-US" sz="4788" b="1" dirty="0">
              <a:solidFill>
                <a:srgbClr val="22535D"/>
              </a:solidFill>
              <a:latin typeface="Trebuchet MS" panose="020B0603020202020204" pitchFamily="34" charset="0"/>
            </a:endParaRPr>
          </a:p>
        </p:txBody>
      </p:sp>
      <p:sp>
        <p:nvSpPr>
          <p:cNvPr id="2" name="Rechthoek 1"/>
          <p:cNvSpPr/>
          <p:nvPr/>
        </p:nvSpPr>
        <p:spPr>
          <a:xfrm>
            <a:off x="26146772" y="21374811"/>
            <a:ext cx="1473200" cy="462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chemeClr val="tx1"/>
                </a:solidFill>
              </a:rPr>
              <a:t>N=3</a:t>
            </a:r>
            <a:endParaRPr lang="nl-NL" sz="2000" b="1" dirty="0">
              <a:solidFill>
                <a:schemeClr val="tx1"/>
              </a:solidFill>
            </a:endParaRPr>
          </a:p>
        </p:txBody>
      </p:sp>
      <p:sp>
        <p:nvSpPr>
          <p:cNvPr id="100" name="Rechthoek 99"/>
          <p:cNvSpPr/>
          <p:nvPr/>
        </p:nvSpPr>
        <p:spPr>
          <a:xfrm>
            <a:off x="20220107" y="21374811"/>
            <a:ext cx="1473200" cy="462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chemeClr val="tx1"/>
                </a:solidFill>
              </a:rPr>
              <a:t>N=3</a:t>
            </a:r>
            <a:endParaRPr lang="nl-NL" sz="2000" b="1" dirty="0">
              <a:solidFill>
                <a:schemeClr val="tx1"/>
              </a:solidFill>
            </a:endParaRPr>
          </a:p>
        </p:txBody>
      </p:sp>
      <p:sp>
        <p:nvSpPr>
          <p:cNvPr id="101" name="Rechthoek 100"/>
          <p:cNvSpPr/>
          <p:nvPr/>
        </p:nvSpPr>
        <p:spPr>
          <a:xfrm>
            <a:off x="11353438" y="28752473"/>
            <a:ext cx="1473200" cy="462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chemeClr val="tx1"/>
                </a:solidFill>
              </a:rPr>
              <a:t>N=3</a:t>
            </a:r>
            <a:endParaRPr lang="nl-NL" sz="2000" b="1" dirty="0">
              <a:solidFill>
                <a:schemeClr val="tx1"/>
              </a:solidFill>
            </a:endParaRPr>
          </a:p>
        </p:txBody>
      </p:sp>
      <p:sp>
        <p:nvSpPr>
          <p:cNvPr id="102" name="Rechthoek 101"/>
          <p:cNvSpPr/>
          <p:nvPr/>
        </p:nvSpPr>
        <p:spPr>
          <a:xfrm>
            <a:off x="5534649" y="28766444"/>
            <a:ext cx="1473200" cy="462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chemeClr val="tx1"/>
                </a:solidFill>
              </a:rPr>
              <a:t>N=3</a:t>
            </a:r>
            <a:endParaRPr lang="nl-NL" sz="2000" b="1" dirty="0">
              <a:solidFill>
                <a:schemeClr val="tx1"/>
              </a:solidFill>
            </a:endParaRPr>
          </a:p>
        </p:txBody>
      </p:sp>
      <p:sp>
        <p:nvSpPr>
          <p:cNvPr id="113" name="Rechthoek 112"/>
          <p:cNvSpPr/>
          <p:nvPr/>
        </p:nvSpPr>
        <p:spPr>
          <a:xfrm>
            <a:off x="5904951" y="33833817"/>
            <a:ext cx="1473200" cy="462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chemeClr val="tx1"/>
                </a:solidFill>
              </a:rPr>
              <a:t>N=3</a:t>
            </a:r>
            <a:endParaRPr lang="nl-NL" sz="2000" b="1" dirty="0">
              <a:solidFill>
                <a:schemeClr val="tx1"/>
              </a:solidFill>
            </a:endParaRPr>
          </a:p>
        </p:txBody>
      </p:sp>
      <p:sp>
        <p:nvSpPr>
          <p:cNvPr id="126" name="Rechthoek 125"/>
          <p:cNvSpPr/>
          <p:nvPr/>
        </p:nvSpPr>
        <p:spPr>
          <a:xfrm>
            <a:off x="13508200" y="33891229"/>
            <a:ext cx="1473200" cy="462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chemeClr val="tx1"/>
                </a:solidFill>
              </a:rPr>
              <a:t>N=3</a:t>
            </a:r>
            <a:endParaRPr lang="nl-NL" sz="2000" b="1" dirty="0">
              <a:solidFill>
                <a:schemeClr val="tx1"/>
              </a:solidFill>
            </a:endParaRPr>
          </a:p>
        </p:txBody>
      </p:sp>
      <p:sp>
        <p:nvSpPr>
          <p:cNvPr id="128" name="Rechthoek 127"/>
          <p:cNvSpPr/>
          <p:nvPr/>
        </p:nvSpPr>
        <p:spPr>
          <a:xfrm>
            <a:off x="21179731" y="34422486"/>
            <a:ext cx="1473200" cy="462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chemeClr val="tx1"/>
                </a:solidFill>
              </a:rPr>
              <a:t>N=3</a:t>
            </a:r>
            <a:endParaRPr lang="nl-NL" sz="2000" b="1" dirty="0">
              <a:solidFill>
                <a:schemeClr val="tx1"/>
              </a:solidFill>
            </a:endParaRPr>
          </a:p>
        </p:txBody>
      </p:sp>
      <p:sp>
        <p:nvSpPr>
          <p:cNvPr id="129" name="Rechthoek 128"/>
          <p:cNvSpPr/>
          <p:nvPr/>
        </p:nvSpPr>
        <p:spPr>
          <a:xfrm>
            <a:off x="28767088" y="34406316"/>
            <a:ext cx="1473200" cy="462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chemeClr val="tx1"/>
                </a:solidFill>
              </a:rPr>
              <a:t>N=3</a:t>
            </a:r>
            <a:endParaRPr lang="nl-NL" sz="2000" b="1" dirty="0">
              <a:solidFill>
                <a:schemeClr val="tx1"/>
              </a:solidFill>
            </a:endParaRPr>
          </a:p>
        </p:txBody>
      </p:sp>
      <p:sp>
        <p:nvSpPr>
          <p:cNvPr id="132" name="Rechthoek 131"/>
          <p:cNvSpPr/>
          <p:nvPr/>
        </p:nvSpPr>
        <p:spPr>
          <a:xfrm>
            <a:off x="28470235" y="28500409"/>
            <a:ext cx="1473200" cy="462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chemeClr val="tx1"/>
                </a:solidFill>
              </a:rPr>
              <a:t>N=3</a:t>
            </a:r>
            <a:endParaRPr lang="nl-NL" sz="2000" b="1" dirty="0">
              <a:solidFill>
                <a:schemeClr val="tx1"/>
              </a:solidFill>
            </a:endParaRPr>
          </a:p>
        </p:txBody>
      </p:sp>
      <p:sp>
        <p:nvSpPr>
          <p:cNvPr id="133" name="Rechthoek 132"/>
          <p:cNvSpPr/>
          <p:nvPr/>
        </p:nvSpPr>
        <p:spPr>
          <a:xfrm>
            <a:off x="21298308" y="28500408"/>
            <a:ext cx="1473200" cy="462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smtClean="0">
                <a:solidFill>
                  <a:schemeClr val="tx1"/>
                </a:solidFill>
              </a:rPr>
              <a:t>N=3</a:t>
            </a:r>
            <a:endParaRPr lang="nl-NL" sz="2000" b="1" dirty="0">
              <a:solidFill>
                <a:schemeClr val="tx1"/>
              </a:solidFill>
            </a:endParaRPr>
          </a:p>
        </p:txBody>
      </p:sp>
    </p:spTree>
    <p:extLst>
      <p:ext uri="{BB962C8B-B14F-4D97-AF65-F5344CB8AC3E}">
        <p14:creationId xmlns:p14="http://schemas.microsoft.com/office/powerpoint/2010/main" val="737275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1539</TotalTime>
  <Words>526</Words>
  <Application>Microsoft Office PowerPoint</Application>
  <PresentationFormat>Aangepast</PresentationFormat>
  <Paragraphs>56</Paragraphs>
  <Slides>1</Slides>
  <Notes>0</Notes>
  <HiddenSlides>0</HiddenSlides>
  <MMClips>0</MMClips>
  <ScaleCrop>false</ScaleCrop>
  <HeadingPairs>
    <vt:vector size="8" baseType="variant">
      <vt:variant>
        <vt:lpstr>Gebruikte lettertypen</vt:lpstr>
      </vt:variant>
      <vt:variant>
        <vt:i4>4</vt:i4>
      </vt:variant>
      <vt:variant>
        <vt:lpstr>Thema</vt:lpstr>
      </vt:variant>
      <vt:variant>
        <vt:i4>1</vt:i4>
      </vt:variant>
      <vt:variant>
        <vt:lpstr>Ingesloten OLE-bronprogramma's</vt:lpstr>
      </vt:variant>
      <vt:variant>
        <vt:i4>2</vt:i4>
      </vt:variant>
      <vt:variant>
        <vt:lpstr>Diatitels</vt:lpstr>
      </vt:variant>
      <vt:variant>
        <vt:i4>1</vt:i4>
      </vt:variant>
    </vt:vector>
  </HeadingPairs>
  <TitlesOfParts>
    <vt:vector size="8" baseType="lpstr">
      <vt:lpstr>Arial</vt:lpstr>
      <vt:lpstr>Calibri</vt:lpstr>
      <vt:lpstr>Calibri Light</vt:lpstr>
      <vt:lpstr>Trebuchet MS</vt:lpstr>
      <vt:lpstr>Kantoorthema</vt:lpstr>
      <vt:lpstr>GraphPad Prism 9 Project</vt:lpstr>
      <vt:lpstr>Prism 9</vt:lpstr>
      <vt:lpstr>PowerPoint-presentatie</vt:lpstr>
    </vt:vector>
  </TitlesOfParts>
  <Company>AMC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Helgers, L.C. (Leanne)</dc:creator>
  <cp:lastModifiedBy>Vlaming, K.E.</cp:lastModifiedBy>
  <cp:revision>126</cp:revision>
  <dcterms:created xsi:type="dcterms:W3CDTF">2022-08-02T08:13:39Z</dcterms:created>
  <dcterms:modified xsi:type="dcterms:W3CDTF">2022-11-15T15:39:38Z</dcterms:modified>
</cp:coreProperties>
</file>