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5"/>
    <p:sldMasterId id="2147484020" r:id="rId6"/>
    <p:sldMasterId id="2147484022" r:id="rId7"/>
  </p:sldMasterIdLst>
  <p:notesMasterIdLst>
    <p:notesMasterId r:id="rId18"/>
  </p:notesMasterIdLst>
  <p:sldIdLst>
    <p:sldId id="262" r:id="rId8"/>
    <p:sldId id="269" r:id="rId9"/>
    <p:sldId id="264" r:id="rId10"/>
    <p:sldId id="267" r:id="rId11"/>
    <p:sldId id="274" r:id="rId12"/>
    <p:sldId id="276" r:id="rId13"/>
    <p:sldId id="270" r:id="rId14"/>
    <p:sldId id="268" r:id="rId15"/>
    <p:sldId id="271" r:id="rId16"/>
    <p:sldId id="275" r:id="rId17"/>
  </p:sldIdLst>
  <p:sldSz cx="12192000" cy="6858000"/>
  <p:notesSz cx="6858000" cy="9144000"/>
  <p:defaultTextStyle>
    <a:defPPr>
      <a:defRPr lang="nl-NL"/>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52" autoAdjust="0"/>
  </p:normalViewPr>
  <p:slideViewPr>
    <p:cSldViewPr snapToGrid="0">
      <p:cViewPr varScale="1">
        <p:scale>
          <a:sx n="104" d="100"/>
          <a:sy n="104" d="100"/>
        </p:scale>
        <p:origin x="834"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2CF50-4704-4500-802F-1B1F5148F869}" type="datetimeFigureOut">
              <a:rPr lang="nl-NL" smtClean="0"/>
              <a:pPr/>
              <a:t>18-11-2022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56131-8868-4513-B8C7-3051CB831F9F}" type="slidenum">
              <a:rPr lang="nl-NL" smtClean="0"/>
              <a:pPr/>
              <a:t>‹nr.›</a:t>
            </a:fld>
            <a:endParaRPr lang="nl-NL"/>
          </a:p>
        </p:txBody>
      </p:sp>
    </p:spTree>
    <p:extLst>
      <p:ext uri="{BB962C8B-B14F-4D97-AF65-F5344CB8AC3E}">
        <p14:creationId xmlns:p14="http://schemas.microsoft.com/office/powerpoint/2010/main" val="290218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D95D243F-1BC3-4AD3-AEA2-42F1E1DF7854}" type="slidenum">
              <a:rPr lang="en-US" smtClean="0"/>
              <a:t>2</a:t>
            </a:fld>
            <a:endParaRPr lang="en-US"/>
          </a:p>
        </p:txBody>
      </p:sp>
    </p:spTree>
    <p:extLst>
      <p:ext uri="{BB962C8B-B14F-4D97-AF65-F5344CB8AC3E}">
        <p14:creationId xmlns:p14="http://schemas.microsoft.com/office/powerpoint/2010/main" val="307389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8710CD86-0DFC-41C5-B0CA-4495FA8892C2}" type="slidenum">
              <a:rPr lang="en-US" smtClean="0"/>
              <a:pPr/>
              <a:t>6</a:t>
            </a:fld>
            <a:endParaRPr lang="en-US"/>
          </a:p>
        </p:txBody>
      </p:sp>
    </p:spTree>
    <p:extLst>
      <p:ext uri="{BB962C8B-B14F-4D97-AF65-F5344CB8AC3E}">
        <p14:creationId xmlns:p14="http://schemas.microsoft.com/office/powerpoint/2010/main" val="236291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256131-8868-4513-B8C7-3051CB831F9F}" type="slidenum">
              <a:rPr lang="nl-NL" smtClean="0"/>
              <a:pPr/>
              <a:t>7</a:t>
            </a:fld>
            <a:endParaRPr lang="nl-NL"/>
          </a:p>
        </p:txBody>
      </p:sp>
    </p:spTree>
    <p:extLst>
      <p:ext uri="{BB962C8B-B14F-4D97-AF65-F5344CB8AC3E}">
        <p14:creationId xmlns:p14="http://schemas.microsoft.com/office/powerpoint/2010/main" val="132938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To further characterize the</a:t>
            </a:r>
            <a:r>
              <a:rPr lang="en-US" baseline="0" dirty="0" smtClean="0"/>
              <a:t> reservoir, we have cloned the full-length envelope and infected CD4 cells with these clones.</a:t>
            </a:r>
            <a:endParaRPr lang="nl-NL" dirty="0"/>
          </a:p>
        </p:txBody>
      </p:sp>
      <p:sp>
        <p:nvSpPr>
          <p:cNvPr id="4" name="Tijdelijke aanduiding voor dianummer 3"/>
          <p:cNvSpPr>
            <a:spLocks noGrp="1"/>
          </p:cNvSpPr>
          <p:nvPr>
            <p:ph type="sldNum" sz="quarter" idx="10"/>
          </p:nvPr>
        </p:nvSpPr>
        <p:spPr/>
        <p:txBody>
          <a:bodyPr/>
          <a:lstStyle/>
          <a:p>
            <a:fld id="{DA256131-8868-4513-B8C7-3051CB831F9F}" type="slidenum">
              <a:rPr lang="nl-NL" smtClean="0"/>
              <a:pPr/>
              <a:t>8</a:t>
            </a:fld>
            <a:endParaRPr lang="nl-NL"/>
          </a:p>
        </p:txBody>
      </p:sp>
    </p:spTree>
    <p:extLst>
      <p:ext uri="{BB962C8B-B14F-4D97-AF65-F5344CB8AC3E}">
        <p14:creationId xmlns:p14="http://schemas.microsoft.com/office/powerpoint/2010/main" val="72541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A256131-8868-4513-B8C7-3051CB831F9F}" type="slidenum">
              <a:rPr lang="nl-NL" smtClean="0"/>
              <a:pPr/>
              <a:t>9</a:t>
            </a:fld>
            <a:endParaRPr lang="nl-NL"/>
          </a:p>
        </p:txBody>
      </p:sp>
    </p:spTree>
    <p:extLst>
      <p:ext uri="{BB962C8B-B14F-4D97-AF65-F5344CB8AC3E}">
        <p14:creationId xmlns:p14="http://schemas.microsoft.com/office/powerpoint/2010/main" val="270183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Supported by …</a:t>
            </a:r>
          </a:p>
          <a:p>
            <a:r>
              <a:rPr lang="en-US" dirty="0" smtClean="0"/>
              <a:t>Collaborations with ..</a:t>
            </a:r>
            <a:endParaRPr lang="nl-NL" dirty="0"/>
          </a:p>
        </p:txBody>
      </p:sp>
      <p:sp>
        <p:nvSpPr>
          <p:cNvPr id="4" name="Tijdelijke aanduiding voor dianummer 3"/>
          <p:cNvSpPr>
            <a:spLocks noGrp="1"/>
          </p:cNvSpPr>
          <p:nvPr>
            <p:ph type="sldNum" sz="quarter" idx="10"/>
          </p:nvPr>
        </p:nvSpPr>
        <p:spPr/>
        <p:txBody>
          <a:bodyPr/>
          <a:lstStyle/>
          <a:p>
            <a:fld id="{DA256131-8868-4513-B8C7-3051CB831F9F}" type="slidenum">
              <a:rPr lang="nl-NL" smtClean="0"/>
              <a:pPr/>
              <a:t>10</a:t>
            </a:fld>
            <a:endParaRPr lang="nl-NL"/>
          </a:p>
        </p:txBody>
      </p:sp>
    </p:spTree>
    <p:extLst>
      <p:ext uri="{BB962C8B-B14F-4D97-AF65-F5344CB8AC3E}">
        <p14:creationId xmlns:p14="http://schemas.microsoft.com/office/powerpoint/2010/main" val="83656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0" y="2451217"/>
            <a:ext cx="9870331" cy="782344"/>
          </a:xfrm>
          <a:prstGeom prst="rect">
            <a:avLst/>
          </a:prstGeom>
        </p:spPr>
        <p:txBody>
          <a:bodyPr/>
          <a:lstStyle>
            <a:lvl1pPr>
              <a:defRPr sz="3500" b="1" i="0" cap="none">
                <a:solidFill>
                  <a:schemeClr val="bg1"/>
                </a:solidFill>
                <a:latin typeface="Segoe UI"/>
              </a:defRPr>
            </a:lvl1pPr>
          </a:lstStyle>
          <a:p>
            <a:r>
              <a:rPr lang="nl-NL" smtClean="0"/>
              <a:t>Klik om de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1219200" y="635635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138208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endParaRPr lang="nl-NL" noProof="0" dirty="0"/>
          </a:p>
        </p:txBody>
      </p:sp>
    </p:spTree>
    <p:extLst>
      <p:ext uri="{BB962C8B-B14F-4D97-AF65-F5344CB8AC3E}">
        <p14:creationId xmlns:p14="http://schemas.microsoft.com/office/powerpoint/2010/main" val="332278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986176" y="4457533"/>
            <a:ext cx="7687013" cy="606255"/>
          </a:xfrm>
          <a:prstGeom prst="rect">
            <a:avLst/>
          </a:prstGeom>
        </p:spPr>
        <p:txBody>
          <a:bodyPr/>
          <a:lstStyle>
            <a:lvl1pPr>
              <a:defRPr sz="2400"/>
            </a:lvl1pPr>
          </a:lstStyle>
          <a:p>
            <a:r>
              <a:rPr lang="nl-BE" dirty="0" smtClean="0"/>
              <a:t>Titelstijl van model bewerken</a:t>
            </a:r>
            <a:endParaRPr lang="nl-NL" dirty="0"/>
          </a:p>
        </p:txBody>
      </p:sp>
      <p:sp>
        <p:nvSpPr>
          <p:cNvPr id="6" name="Tijdelijke aanduiding voor tekst 2"/>
          <p:cNvSpPr>
            <a:spLocks noGrp="1"/>
          </p:cNvSpPr>
          <p:nvPr>
            <p:ph type="body" idx="1"/>
          </p:nvPr>
        </p:nvSpPr>
        <p:spPr>
          <a:xfrm>
            <a:off x="986176" y="5063788"/>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7" name="Tijdelijke aanduiding voor voettekst 5"/>
          <p:cNvSpPr>
            <a:spLocks noGrp="1"/>
          </p:cNvSpPr>
          <p:nvPr>
            <p:ph type="ftr" sz="quarter" idx="1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28709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0" y="1807970"/>
            <a:ext cx="9870331" cy="667890"/>
          </a:xfrm>
          <a:prstGeom prst="rect">
            <a:avLst/>
          </a:prstGeom>
        </p:spPr>
        <p:txBody>
          <a:bodyPr/>
          <a:lstStyle>
            <a:lvl1pPr>
              <a:defRPr sz="3000" b="1" i="0" cap="none">
                <a:solidFill>
                  <a:schemeClr val="tx2"/>
                </a:solidFill>
                <a:latin typeface="Segoe UI"/>
              </a:defRPr>
            </a:lvl1pPr>
          </a:lstStyle>
          <a:p>
            <a:r>
              <a:rPr lang="nl-BE" smtClean="0"/>
              <a:t>Titelstijl van model bewerken</a:t>
            </a:r>
            <a:endParaRPr lang="nl-NL"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dirty="0"/>
          </a:p>
        </p:txBody>
      </p:sp>
      <p:sp>
        <p:nvSpPr>
          <p:cNvPr id="4" name="Tijdelijke aanduiding voor voettekst 4"/>
          <p:cNvSpPr>
            <a:spLocks noGrp="1"/>
          </p:cNvSpPr>
          <p:nvPr>
            <p:ph type="ftr" sz="quarter" idx="10"/>
          </p:nvPr>
        </p:nvSpPr>
        <p:spPr>
          <a:xfrm>
            <a:off x="1219200" y="6173789"/>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42001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1371600"/>
          </a:xfrm>
          <a:prstGeom prst="rect">
            <a:avLst/>
          </a:prstGeom>
        </p:spPr>
        <p:txBody>
          <a:bodyPr/>
          <a:lstStyle/>
          <a:p>
            <a:r>
              <a:rPr lang="nl-NL" smtClean="0"/>
              <a:t>Klik om de stijl te bewerken</a:t>
            </a:r>
            <a:endParaRPr lang="en-US"/>
          </a:p>
        </p:txBody>
      </p:sp>
      <p:sp>
        <p:nvSpPr>
          <p:cNvPr id="3" name="Content Placeholder 2"/>
          <p:cNvSpPr>
            <a:spLocks noGrp="1"/>
          </p:cNvSpPr>
          <p:nvPr>
            <p:ph idx="1"/>
          </p:nvPr>
        </p:nvSpPr>
        <p:spPr>
          <a:xfrm>
            <a:off x="609600" y="1752601"/>
            <a:ext cx="10160000" cy="43735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609600" y="6172201"/>
            <a:ext cx="4572000" cy="304800"/>
          </a:xfrm>
          <a:prstGeom prst="rect">
            <a:avLst/>
          </a:prstGeom>
        </p:spPr>
        <p:txBody>
          <a:bodyPr/>
          <a:lstStyle/>
          <a:p>
            <a:fld id="{CC53F1EC-E8CD-4A31-8157-B71607FFE3B3}" type="datetimeFigureOut">
              <a:rPr lang="en-US" smtClean="0"/>
              <a:pPr/>
              <a:t>11/18/2022</a:t>
            </a:fld>
            <a:endParaRPr lang="en-US"/>
          </a:p>
        </p:txBody>
      </p:sp>
      <p:sp>
        <p:nvSpPr>
          <p:cNvPr id="5" name="Footer Placeholder 4"/>
          <p:cNvSpPr>
            <a:spLocks noGrp="1"/>
          </p:cNvSpPr>
          <p:nvPr>
            <p:ph type="ftr" sz="quarter" idx="11"/>
          </p:nvPr>
        </p:nvSpPr>
        <p:spPr>
          <a:xfrm>
            <a:off x="609600" y="6492876"/>
            <a:ext cx="4572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11189124" y="5824644"/>
            <a:ext cx="1315721" cy="486833"/>
          </a:xfrm>
          <a:prstGeom prst="rect">
            <a:avLst/>
          </a:prstGeom>
        </p:spPr>
        <p:txBody>
          <a:bodyPr/>
          <a:lstStyle/>
          <a:p>
            <a:fld id="{451E0ADA-637F-437A-BAD8-56CF454B1A3B}" type="slidenum">
              <a:rPr lang="en-US" smtClean="0"/>
              <a:pPr/>
              <a:t>‹nr.›</a:t>
            </a:fld>
            <a:endParaRPr lang="en-US"/>
          </a:p>
        </p:txBody>
      </p:sp>
    </p:spTree>
    <p:extLst>
      <p:ext uri="{BB962C8B-B14F-4D97-AF65-F5344CB8AC3E}">
        <p14:creationId xmlns:p14="http://schemas.microsoft.com/office/powerpoint/2010/main" val="422476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p:cNvSpPr>
            <a:spLocks noGrp="1"/>
          </p:cNvSpPr>
          <p:nvPr>
            <p:ph type="ftr" sz="quarter" idx="15"/>
          </p:nvPr>
        </p:nvSpPr>
        <p:spPr>
          <a:xfrm>
            <a:off x="96731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9814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p:txBody>
      </p:sp>
      <p:sp>
        <p:nvSpPr>
          <p:cNvPr id="4" name="Tijdelijke aanduiding voor voettekst 4"/>
          <p:cNvSpPr>
            <a:spLocks noGrp="1"/>
          </p:cNvSpPr>
          <p:nvPr>
            <p:ph type="ftr" sz="quarter" idx="10"/>
          </p:nvPr>
        </p:nvSpPr>
        <p:spPr>
          <a:xfrm>
            <a:off x="986367" y="6173789"/>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p>
        </p:txBody>
      </p:sp>
    </p:spTree>
    <p:extLst>
      <p:ext uri="{BB962C8B-B14F-4D97-AF65-F5344CB8AC3E}">
        <p14:creationId xmlns:p14="http://schemas.microsoft.com/office/powerpoint/2010/main" val="88616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5" name="Tijdelijke aanduiding voor voettekst 5"/>
          <p:cNvSpPr>
            <a:spLocks noGrp="1"/>
          </p:cNvSpPr>
          <p:nvPr>
            <p:ph type="ftr" sz="quarter" idx="15"/>
          </p:nvPr>
        </p:nvSpPr>
        <p:spPr>
          <a:xfrm>
            <a:off x="96731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66189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1"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4" name="Tijdelijke aanduiding voor inhoud 3"/>
          <p:cNvSpPr>
            <a:spLocks noGrp="1"/>
          </p:cNvSpPr>
          <p:nvPr>
            <p:ph sz="half" idx="2"/>
          </p:nvPr>
        </p:nvSpPr>
        <p:spPr>
          <a:xfrm>
            <a:off x="986161"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10" name="Tijdelijke aanduiding voor tekst 2"/>
          <p:cNvSpPr>
            <a:spLocks noGrp="1"/>
          </p:cNvSpPr>
          <p:nvPr>
            <p:ph type="body" idx="13"/>
          </p:nvPr>
        </p:nvSpPr>
        <p:spPr>
          <a:xfrm>
            <a:off x="6159834"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11" name="Tijdelijke aanduiding voor inhoud 3"/>
          <p:cNvSpPr>
            <a:spLocks noGrp="1"/>
          </p:cNvSpPr>
          <p:nvPr>
            <p:ph sz="half" idx="14"/>
          </p:nvPr>
        </p:nvSpPr>
        <p:spPr>
          <a:xfrm>
            <a:off x="6159834"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smtClean="0"/>
              <a:t>Klik om de tekststijl van het model te bewerken</a:t>
            </a:r>
          </a:p>
          <a:p>
            <a:pPr lvl="1"/>
            <a:r>
              <a:rPr lang="nl-BE" dirty="0" smtClean="0"/>
              <a:t>Tweede niveau</a:t>
            </a:r>
          </a:p>
          <a:p>
            <a:pPr lvl="2"/>
            <a:r>
              <a:rPr lang="nl-BE" dirty="0" smtClean="0"/>
              <a:t>Derde niveau</a:t>
            </a:r>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7" name="Tijdelijke aanduiding voor voettekst 7"/>
          <p:cNvSpPr>
            <a:spLocks noGrp="1"/>
          </p:cNvSpPr>
          <p:nvPr>
            <p:ph type="ftr" sz="quarter" idx="15"/>
          </p:nvPr>
        </p:nvSpPr>
        <p:spPr>
          <a:xfrm>
            <a:off x="98636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18935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3" name="Tijdelijke aanduiding voor afbeelding 3"/>
          <p:cNvSpPr>
            <a:spLocks noGrp="1"/>
          </p:cNvSpPr>
          <p:nvPr>
            <p:ph type="pic" sz="quarter" idx="19"/>
          </p:nvPr>
        </p:nvSpPr>
        <p:spPr>
          <a:xfrm>
            <a:off x="986160" y="3546809"/>
            <a:ext cx="4885267"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986160" y="1310393"/>
            <a:ext cx="4885267"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7" name="Tijdelijke aanduiding voor voettekst 5"/>
          <p:cNvSpPr>
            <a:spLocks noGrp="1"/>
          </p:cNvSpPr>
          <p:nvPr>
            <p:ph type="ftr" sz="quarter" idx="2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4710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3" name="Tijdelijke aanduiding voor afbeelding 3"/>
          <p:cNvSpPr>
            <a:spLocks noGrp="1"/>
          </p:cNvSpPr>
          <p:nvPr>
            <p:ph type="pic" sz="quarter" idx="19"/>
          </p:nvPr>
        </p:nvSpPr>
        <p:spPr>
          <a:xfrm>
            <a:off x="6177128" y="1291850"/>
            <a:ext cx="4885267"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986160" y="1291850"/>
            <a:ext cx="4885267"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BE" dirty="0" smtClean="0"/>
              <a:t>Titelstijl van model bewerken</a:t>
            </a:r>
            <a:endParaRPr lang="nl-NL" dirty="0"/>
          </a:p>
        </p:txBody>
      </p:sp>
      <p:sp>
        <p:nvSpPr>
          <p:cNvPr id="7" name="Tijdelijke aanduiding voor voettekst 5"/>
          <p:cNvSpPr>
            <a:spLocks noGrp="1"/>
          </p:cNvSpPr>
          <p:nvPr>
            <p:ph type="ftr" sz="quarter" idx="22"/>
          </p:nvPr>
        </p:nvSpPr>
        <p:spPr>
          <a:xfrm>
            <a:off x="986367"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67242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2" descr="onderwijs achtergrond Eng 4-3-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02584"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3"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Afbeelding 2" descr="41556_UMCU_PPT_subtro-4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4" r:id="rId1"/>
    <p:sldLayoutId id="2147484431" r:id="rId2"/>
    <p:sldLayoutId id="2147484433" r:id="rId3"/>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22" r:id="rId6"/>
    <p:sldLayoutId id="2147484430" r:id="rId7"/>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Detection of Intact HIV </a:t>
            </a:r>
            <a:r>
              <a:rPr lang="en-US" dirty="0" err="1"/>
              <a:t>proviral</a:t>
            </a:r>
            <a:r>
              <a:rPr lang="en-US" dirty="0"/>
              <a:t> DNA in the CNS of a virally suppressed HIV-infected individual</a:t>
            </a:r>
            <a:endParaRPr lang="nl-NL" dirty="0"/>
          </a:p>
        </p:txBody>
      </p:sp>
      <p:sp>
        <p:nvSpPr>
          <p:cNvPr id="3" name="Subtitle 2"/>
          <p:cNvSpPr>
            <a:spLocks noGrp="1"/>
          </p:cNvSpPr>
          <p:nvPr>
            <p:ph type="subTitle" idx="1"/>
          </p:nvPr>
        </p:nvSpPr>
        <p:spPr>
          <a:xfrm>
            <a:off x="1219199" y="4328809"/>
            <a:ext cx="9870332" cy="657352"/>
          </a:xfrm>
        </p:spPr>
        <p:txBody>
          <a:bodyPr/>
          <a:lstStyle/>
          <a:p>
            <a:r>
              <a:rPr lang="en-US" dirty="0" smtClean="0"/>
              <a:t>NCHIV meeting </a:t>
            </a:r>
          </a:p>
          <a:p>
            <a:endParaRPr lang="en-US" dirty="0"/>
          </a:p>
        </p:txBody>
      </p:sp>
      <p:sp>
        <p:nvSpPr>
          <p:cNvPr id="4" name="Tekstvak 3"/>
          <p:cNvSpPr txBox="1"/>
          <p:nvPr/>
        </p:nvSpPr>
        <p:spPr>
          <a:xfrm>
            <a:off x="7912443" y="4448432"/>
            <a:ext cx="2755557" cy="707886"/>
          </a:xfrm>
          <a:prstGeom prst="rect">
            <a:avLst/>
          </a:prstGeom>
          <a:noFill/>
        </p:spPr>
        <p:txBody>
          <a:bodyPr wrap="square" rtlCol="0">
            <a:spAutoFit/>
          </a:bodyPr>
          <a:lstStyle/>
          <a:p>
            <a:r>
              <a:rPr lang="nl-NL" sz="2000" dirty="0">
                <a:solidFill>
                  <a:schemeClr val="bg1"/>
                </a:solidFill>
                <a:latin typeface="Segoe UI"/>
                <a:ea typeface="ＭＳ Ｐゴシック" charset="0"/>
                <a:cs typeface="Segoe UI"/>
              </a:rPr>
              <a:t>Marieke Nühn</a:t>
            </a:r>
          </a:p>
          <a:p>
            <a:r>
              <a:rPr lang="nl-NL" sz="2000" i="1" dirty="0" smtClean="0">
                <a:solidFill>
                  <a:schemeClr val="bg1"/>
                </a:solidFill>
                <a:latin typeface="Segoe UI"/>
                <a:ea typeface="ＭＳ Ｐゴシック" charset="0"/>
                <a:cs typeface="Segoe UI"/>
              </a:rPr>
              <a:t>22-11-2022</a:t>
            </a:r>
            <a:endParaRPr lang="nl-NL" sz="2000" i="1" dirty="0">
              <a:solidFill>
                <a:schemeClr val="bg1"/>
              </a:solidFill>
              <a:latin typeface="Segoe UI"/>
              <a:ea typeface="ＭＳ Ｐゴシック" charset="0"/>
              <a:cs typeface="Segoe UI"/>
            </a:endParaRPr>
          </a:p>
        </p:txBody>
      </p:sp>
    </p:spTree>
    <p:extLst>
      <p:ext uri="{BB962C8B-B14F-4D97-AF65-F5344CB8AC3E}">
        <p14:creationId xmlns:p14="http://schemas.microsoft.com/office/powerpoint/2010/main" val="378272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520364"/>
            <a:ext cx="10160000" cy="4373563"/>
          </a:xfrm>
        </p:spPr>
        <p:txBody>
          <a:bodyPr/>
          <a:lstStyle/>
          <a:p>
            <a:r>
              <a:rPr lang="en-GB" sz="2400" b="1" dirty="0" smtClean="0"/>
              <a:t>Stephanie Gumbs</a:t>
            </a:r>
          </a:p>
          <a:p>
            <a:r>
              <a:rPr lang="en-GB" sz="2400" dirty="0" smtClean="0"/>
              <a:t>Pauline Schipper</a:t>
            </a:r>
          </a:p>
          <a:p>
            <a:r>
              <a:rPr lang="en-GB" sz="2400" dirty="0" smtClean="0"/>
              <a:t>Lavina Gharu</a:t>
            </a:r>
          </a:p>
          <a:p>
            <a:r>
              <a:rPr lang="en-GB" sz="2400" dirty="0" err="1" smtClean="0"/>
              <a:t>Ninée</a:t>
            </a:r>
            <a:r>
              <a:rPr lang="en-GB" sz="2400" dirty="0" smtClean="0"/>
              <a:t> Buchholtz</a:t>
            </a:r>
          </a:p>
          <a:p>
            <a:r>
              <a:rPr lang="en-GB" sz="2400" dirty="0" err="1" smtClean="0"/>
              <a:t>Gijsje</a:t>
            </a:r>
            <a:r>
              <a:rPr lang="en-GB" sz="2400" dirty="0" smtClean="0"/>
              <a:t> </a:t>
            </a:r>
            <a:r>
              <a:rPr lang="en-GB" sz="2400" dirty="0" err="1" smtClean="0"/>
              <a:t>Snijders</a:t>
            </a:r>
            <a:endParaRPr lang="en-GB" sz="2400" dirty="0" smtClean="0"/>
          </a:p>
          <a:p>
            <a:r>
              <a:rPr lang="en-GB" sz="2400" dirty="0" err="1" smtClean="0"/>
              <a:t>Frederieke</a:t>
            </a:r>
            <a:r>
              <a:rPr lang="en-GB" sz="2400" dirty="0" smtClean="0"/>
              <a:t> </a:t>
            </a:r>
            <a:r>
              <a:rPr lang="en-GB" sz="2400" dirty="0" err="1" smtClean="0"/>
              <a:t>Gigase</a:t>
            </a:r>
            <a:endParaRPr lang="en-GB" sz="2400" dirty="0" smtClean="0"/>
          </a:p>
          <a:p>
            <a:r>
              <a:rPr lang="en-GB" sz="2400" dirty="0" err="1" smtClean="0"/>
              <a:t>Jori</a:t>
            </a:r>
            <a:r>
              <a:rPr lang="en-GB" sz="2400" dirty="0" smtClean="0"/>
              <a:t> Symons</a:t>
            </a:r>
          </a:p>
          <a:p>
            <a:r>
              <a:rPr lang="en-GB" sz="2400" dirty="0" smtClean="0"/>
              <a:t>Susan </a:t>
            </a:r>
            <a:r>
              <a:rPr lang="en-GB" sz="2400" dirty="0" err="1" smtClean="0"/>
              <a:t>Morgello</a:t>
            </a:r>
            <a:endParaRPr lang="en-GB" sz="2400" dirty="0" smtClean="0"/>
          </a:p>
          <a:p>
            <a:r>
              <a:rPr lang="en-GB" sz="2400" dirty="0" smtClean="0"/>
              <a:t>Annemarie </a:t>
            </a:r>
            <a:r>
              <a:rPr lang="en-GB" sz="2400" dirty="0" err="1" smtClean="0"/>
              <a:t>Wensing</a:t>
            </a:r>
            <a:endParaRPr lang="en-GB" sz="2400" dirty="0" smtClean="0"/>
          </a:p>
          <a:p>
            <a:r>
              <a:rPr lang="en-GB" sz="2400" dirty="0" smtClean="0"/>
              <a:t>Lot de Witte</a:t>
            </a:r>
          </a:p>
          <a:p>
            <a:r>
              <a:rPr lang="en-GB" sz="2400" dirty="0" smtClean="0"/>
              <a:t>Monique Nijhuis</a:t>
            </a:r>
          </a:p>
        </p:txBody>
      </p:sp>
      <p:sp>
        <p:nvSpPr>
          <p:cNvPr id="4" name="Titel 1"/>
          <p:cNvSpPr>
            <a:spLocks noGrp="1"/>
          </p:cNvSpPr>
          <p:nvPr>
            <p:ph type="title"/>
          </p:nvPr>
        </p:nvSpPr>
        <p:spPr>
          <a:xfrm>
            <a:off x="609600" y="288910"/>
            <a:ext cx="9721174" cy="1371600"/>
          </a:xfrm>
        </p:spPr>
        <p:txBody>
          <a:bodyPr/>
          <a:lstStyle/>
          <a:p>
            <a:r>
              <a:rPr lang="en-US" b="1" dirty="0" smtClean="0"/>
              <a:t>Acknowledgements</a:t>
            </a:r>
            <a:endParaRPr lang="en-US" b="1" dirty="0"/>
          </a:p>
        </p:txBody>
      </p:sp>
      <p:pic>
        <p:nvPicPr>
          <p:cNvPr id="1026" name="Picture 2" descr="hitconsultant.net/wp-content/uploads/2015/03/Mo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147" y="2414257"/>
            <a:ext cx="2781341" cy="129288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5279248" y="4017314"/>
            <a:ext cx="4484639" cy="364523"/>
          </a:xfrm>
          <a:prstGeom prst="rect">
            <a:avLst/>
          </a:prstGeom>
        </p:spPr>
      </p:pic>
      <p:pic>
        <p:nvPicPr>
          <p:cNvPr id="1028" name="Picture 4" descr="cdn.4b.is/techlabs.4bis.co/cdn/account_genie/publi..."/>
          <p:cNvPicPr>
            <a:picLocks noChangeAspect="1" noChangeArrowheads="1"/>
          </p:cNvPicPr>
          <p:nvPr/>
        </p:nvPicPr>
        <p:blipFill rotWithShape="1">
          <a:blip r:embed="rId5">
            <a:extLst>
              <a:ext uri="{28A0092B-C50C-407E-A947-70E740481C1C}">
                <a14:useLocalDpi xmlns:a14="http://schemas.microsoft.com/office/drawing/2010/main" val="0"/>
              </a:ext>
            </a:extLst>
          </a:blip>
          <a:srcRect l="1250" t="32464" r="1779" b="32950"/>
          <a:stretch/>
        </p:blipFill>
        <p:spPr bwMode="auto">
          <a:xfrm>
            <a:off x="5446602" y="1607524"/>
            <a:ext cx="3694545" cy="988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rasmus MC - Drim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6797" y="4581240"/>
            <a:ext cx="1801310" cy="70851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008771" y="4721786"/>
            <a:ext cx="2570205" cy="461665"/>
          </a:xfrm>
          <a:prstGeom prst="rect">
            <a:avLst/>
          </a:prstGeom>
          <a:noFill/>
        </p:spPr>
        <p:txBody>
          <a:bodyPr wrap="square" rtlCol="0">
            <a:spAutoFit/>
          </a:bodyPr>
          <a:lstStyle/>
          <a:p>
            <a:r>
              <a:rPr lang="en-US" i="1" dirty="0" smtClean="0"/>
              <a:t>ICD-ICK4HIVCure</a:t>
            </a:r>
            <a:endParaRPr lang="nl-NL" sz="2800" i="1" dirty="0"/>
          </a:p>
        </p:txBody>
      </p:sp>
      <p:sp>
        <p:nvSpPr>
          <p:cNvPr id="9" name="Tekstvak 8"/>
          <p:cNvSpPr txBox="1"/>
          <p:nvPr/>
        </p:nvSpPr>
        <p:spPr>
          <a:xfrm>
            <a:off x="5427409" y="3237605"/>
            <a:ext cx="3576089" cy="461665"/>
          </a:xfrm>
          <a:prstGeom prst="rect">
            <a:avLst/>
          </a:prstGeom>
          <a:noFill/>
        </p:spPr>
        <p:txBody>
          <a:bodyPr wrap="square" rtlCol="0">
            <a:spAutoFit/>
          </a:bodyPr>
          <a:lstStyle/>
          <a:p>
            <a:r>
              <a:rPr lang="en-US" i="1" dirty="0" smtClean="0"/>
              <a:t>Manhattan HIV Brain Bank</a:t>
            </a:r>
            <a:endParaRPr lang="nl-NL" sz="2800" i="1" dirty="0"/>
          </a:p>
        </p:txBody>
      </p:sp>
    </p:spTree>
    <p:extLst>
      <p:ext uri="{BB962C8B-B14F-4D97-AF65-F5344CB8AC3E}">
        <p14:creationId xmlns:p14="http://schemas.microsoft.com/office/powerpoint/2010/main" val="263097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981200" y="2057402"/>
            <a:ext cx="8291264" cy="2955775"/>
          </a:xfrm>
        </p:spPr>
        <p:txBody>
          <a:bodyPr/>
          <a:lstStyle/>
          <a:p>
            <a:pPr fontAlgn="auto">
              <a:spcBef>
                <a:spcPts val="0"/>
              </a:spcBef>
              <a:spcAft>
                <a:spcPts val="0"/>
              </a:spcAft>
            </a:pPr>
            <a:r>
              <a:rPr lang="en-US" b="1" dirty="0"/>
              <a:t>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nl-NL" dirty="0">
              <a:latin typeface="Arial" panose="020B0604020202020204" pitchFamily="34" charset="0"/>
            </a:endParaRPr>
          </a:p>
          <a:p>
            <a:pPr fontAlgn="t"/>
            <a:endParaRPr lang="nl-NL" dirty="0"/>
          </a:p>
          <a:p>
            <a:pPr fontAlgn="t"/>
            <a:r>
              <a:rPr lang="en-US" b="1" dirty="0"/>
              <a:t> </a:t>
            </a:r>
            <a:endParaRPr lang="nl-NL" dirty="0"/>
          </a:p>
          <a:p>
            <a:pPr fontAlgn="t"/>
            <a:r>
              <a:rPr lang="en-US" b="1" dirty="0"/>
              <a:t> </a:t>
            </a:r>
            <a:endParaRPr lang="nl-NL" dirty="0"/>
          </a:p>
          <a:p>
            <a:pPr fontAlgn="t"/>
            <a:r>
              <a:rPr lang="en-US" b="1" dirty="0"/>
              <a:t> </a:t>
            </a:r>
            <a:endParaRPr lang="nl-NL" dirty="0"/>
          </a:p>
          <a:p>
            <a:pPr fontAlgn="t"/>
            <a:r>
              <a:rPr lang="en-US" b="1" dirty="0"/>
              <a:t> </a:t>
            </a:r>
            <a:endParaRPr lang="nl-NL" dirty="0"/>
          </a:p>
          <a:p>
            <a:pPr fontAlgn="t"/>
            <a:r>
              <a:rPr lang="en-US" b="1" dirty="0"/>
              <a:t> </a:t>
            </a:r>
            <a:endParaRPr lang="nl-NL" dirty="0"/>
          </a:p>
          <a:p>
            <a:pPr fontAlgn="t"/>
            <a:r>
              <a:rPr lang="en-US" b="1" dirty="0"/>
              <a:t> </a:t>
            </a:r>
            <a:endParaRPr lang="nl-NL" dirty="0"/>
          </a:p>
          <a:p>
            <a:pPr fontAlgn="t"/>
            <a:r>
              <a:rPr lang="en-US" b="1" dirty="0"/>
              <a:t> </a:t>
            </a: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831227786"/>
              </p:ext>
            </p:extLst>
          </p:nvPr>
        </p:nvGraphicFramePr>
        <p:xfrm>
          <a:off x="1429628" y="2057402"/>
          <a:ext cx="8901146" cy="2435959"/>
        </p:xfrm>
        <a:graphic>
          <a:graphicData uri="http://schemas.openxmlformats.org/drawingml/2006/table">
            <a:tbl>
              <a:tblPr firstRow="1" bandRow="1">
                <a:tableStyleId>{5C22544A-7EE6-4342-B048-85BDC9FD1C3A}</a:tableStyleId>
              </a:tblPr>
              <a:tblGrid>
                <a:gridCol w="4450573">
                  <a:extLst>
                    <a:ext uri="{9D8B030D-6E8A-4147-A177-3AD203B41FA5}">
                      <a16:colId xmlns:a16="http://schemas.microsoft.com/office/drawing/2014/main" val="1399194404"/>
                    </a:ext>
                  </a:extLst>
                </a:gridCol>
                <a:gridCol w="4450573">
                  <a:extLst>
                    <a:ext uri="{9D8B030D-6E8A-4147-A177-3AD203B41FA5}">
                      <a16:colId xmlns:a16="http://schemas.microsoft.com/office/drawing/2014/main" val="1834599748"/>
                    </a:ext>
                  </a:extLst>
                </a:gridCol>
              </a:tblGrid>
              <a:tr h="8549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400" b="0" dirty="0">
                          <a:solidFill>
                            <a:schemeClr val="tx1"/>
                          </a:solidFill>
                          <a:latin typeface="+mn-lt"/>
                          <a:ea typeface="Verdana" panose="020B0604030504040204" pitchFamily="34" charset="0"/>
                        </a:rPr>
                        <a:t>(</a:t>
                      </a:r>
                      <a:r>
                        <a:rPr lang="en-US" sz="2400" b="0" noProof="0" dirty="0">
                          <a:solidFill>
                            <a:schemeClr val="tx1"/>
                          </a:solidFill>
                          <a:latin typeface="+mn-lt"/>
                          <a:ea typeface="Verdana" panose="020B0604030504040204" pitchFamily="34" charset="0"/>
                        </a:rPr>
                        <a:t>Potential)</a:t>
                      </a:r>
                      <a:r>
                        <a:rPr lang="en-US" sz="2400" b="0" baseline="0" noProof="0" dirty="0">
                          <a:solidFill>
                            <a:schemeClr val="tx1"/>
                          </a:solidFill>
                          <a:latin typeface="+mn-lt"/>
                          <a:ea typeface="Verdana" panose="020B0604030504040204" pitchFamily="34" charset="0"/>
                        </a:rPr>
                        <a:t> conflict of interests</a:t>
                      </a:r>
                      <a:endParaRPr lang="en-US" sz="2400" b="0" noProof="0" dirty="0">
                        <a:solidFill>
                          <a:schemeClr val="tx1"/>
                        </a:solidFill>
                        <a:latin typeface="+mn-lt"/>
                        <a:ea typeface="Verdana" panose="020B0604030504040204" pitchFamily="34" charset="0"/>
                      </a:endParaRPr>
                    </a:p>
                    <a:p>
                      <a:pPr algn="l"/>
                      <a:endParaRPr lang="en-US" sz="2400" noProof="0" dirty="0">
                        <a:latin typeface="+mn-lt"/>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nl-NL" sz="2400" b="0" kern="1200" dirty="0">
                          <a:solidFill>
                            <a:schemeClr val="tx1"/>
                          </a:solidFill>
                          <a:latin typeface="+mn-lt"/>
                          <a:ea typeface="Verdana" panose="020B0604030504040204" pitchFamily="34" charset="0"/>
                          <a:cs typeface="+mn-cs"/>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303789"/>
                  </a:ext>
                </a:extLst>
              </a:tr>
              <a:tr h="15810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tx1"/>
                          </a:solidFill>
                          <a:latin typeface="+mn-lt"/>
                          <a:ea typeface="Verdana" panose="020B0604030504040204" pitchFamily="34" charset="0"/>
                          <a:cs typeface="+mn-cs"/>
                        </a:rPr>
                        <a:t>Relation</a:t>
                      </a:r>
                      <a:r>
                        <a:rPr lang="en-GB" sz="2400" b="0" kern="1200" noProof="0" dirty="0" smtClean="0">
                          <a:solidFill>
                            <a:schemeClr val="tx1"/>
                          </a:solidFill>
                          <a:latin typeface="+mn-lt"/>
                          <a:ea typeface="Verdana" panose="020B0604030504040204" pitchFamily="34" charset="0"/>
                          <a:cs typeface="+mn-cs"/>
                        </a:rPr>
                        <a:t>s </a:t>
                      </a:r>
                      <a:r>
                        <a:rPr lang="en-GB" sz="2400" b="0" kern="1200" noProof="0" dirty="0">
                          <a:solidFill>
                            <a:schemeClr val="tx1"/>
                          </a:solidFill>
                          <a:latin typeface="+mn-lt"/>
                          <a:ea typeface="Verdana" panose="020B0604030504040204" pitchFamily="34" charset="0"/>
                          <a:cs typeface="+mn-cs"/>
                        </a:rPr>
                        <a:t>that could be relevant for the meeting</a:t>
                      </a:r>
                    </a:p>
                    <a:p>
                      <a:pPr algn="l"/>
                      <a:endParaRPr lang="nl-NL"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nl-NL" sz="2400" b="0" kern="1200" dirty="0">
                          <a:solidFill>
                            <a:schemeClr val="tx1"/>
                          </a:solidFill>
                          <a:latin typeface="+mn-lt"/>
                          <a:ea typeface="Verdana" panose="020B0604030504040204" pitchFamily="34" charset="0"/>
                          <a:cs typeface="+mn-cs"/>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16704"/>
                  </a:ext>
                </a:extLst>
              </a:tr>
            </a:tbl>
          </a:graphicData>
        </a:graphic>
      </p:graphicFrame>
      <p:sp>
        <p:nvSpPr>
          <p:cNvPr id="7" name="Titel 1"/>
          <p:cNvSpPr txBox="1">
            <a:spLocks/>
          </p:cNvSpPr>
          <p:nvPr/>
        </p:nvSpPr>
        <p:spPr>
          <a:xfrm>
            <a:off x="609600" y="288910"/>
            <a:ext cx="9721174" cy="1371600"/>
          </a:xfrm>
          <a:prstGeom prst="rect">
            <a:avLst/>
          </a:prstGeom>
        </p:spPr>
        <p:txBody>
          <a:bodyPr/>
          <a:lstStyle>
            <a:lvl1pPr algn="l" defTabSz="457200" rtl="0" eaLnBrk="0" fontAlgn="base" hangingPunct="0">
              <a:spcBef>
                <a:spcPct val="0"/>
              </a:spcBef>
              <a:spcAft>
                <a:spcPct val="0"/>
              </a:spcAft>
              <a:defRPr sz="3000" b="1" i="0" kern="1200" cap="none">
                <a:solidFill>
                  <a:schemeClr val="tx2"/>
                </a:solidFill>
                <a:latin typeface="Segoe UI"/>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r>
              <a:rPr lang="en-US" dirty="0" smtClean="0"/>
              <a:t>Disclosure of speaker’s interest</a:t>
            </a:r>
            <a:endParaRPr lang="en-US" dirty="0"/>
          </a:p>
        </p:txBody>
      </p:sp>
    </p:spTree>
    <p:extLst>
      <p:ext uri="{BB962C8B-B14F-4D97-AF65-F5344CB8AC3E}">
        <p14:creationId xmlns:p14="http://schemas.microsoft.com/office/powerpoint/2010/main" val="45785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88910"/>
            <a:ext cx="9721174" cy="1371600"/>
          </a:xfrm>
        </p:spPr>
        <p:txBody>
          <a:bodyPr/>
          <a:lstStyle/>
          <a:p>
            <a:r>
              <a:rPr lang="en-US" b="1" dirty="0" smtClean="0"/>
              <a:t>Introduction</a:t>
            </a:r>
            <a:endParaRPr lang="en-US" b="1" dirty="0"/>
          </a:p>
        </p:txBody>
      </p:sp>
      <p:sp>
        <p:nvSpPr>
          <p:cNvPr id="3" name="Tijdelijke aanduiding voor inhoud 2"/>
          <p:cNvSpPr>
            <a:spLocks noGrp="1"/>
          </p:cNvSpPr>
          <p:nvPr>
            <p:ph idx="1"/>
          </p:nvPr>
        </p:nvSpPr>
        <p:spPr>
          <a:xfrm>
            <a:off x="609600" y="1752601"/>
            <a:ext cx="10924674" cy="4373563"/>
          </a:xfrm>
        </p:spPr>
        <p:txBody>
          <a:bodyPr/>
          <a:lstStyle/>
          <a:p>
            <a:r>
              <a:rPr lang="en-GB" sz="2800" dirty="0"/>
              <a:t>Central nervous system (CNS) </a:t>
            </a:r>
            <a:r>
              <a:rPr lang="en-GB" sz="2800" dirty="0" smtClean="0"/>
              <a:t>is a potential viral </a:t>
            </a:r>
            <a:r>
              <a:rPr lang="en-GB" sz="2800" dirty="0"/>
              <a:t>reservoir for </a:t>
            </a:r>
            <a:r>
              <a:rPr lang="en-GB" sz="2800" dirty="0" smtClean="0"/>
              <a:t>HIV</a:t>
            </a:r>
            <a:r>
              <a:rPr lang="en-GB" sz="2800" baseline="30000" dirty="0" smtClean="0"/>
              <a:t>1,2</a:t>
            </a:r>
            <a:endParaRPr lang="en-GB" sz="2800" baseline="30000" dirty="0"/>
          </a:p>
          <a:p>
            <a:r>
              <a:rPr lang="en-GB" sz="2800" dirty="0" smtClean="0"/>
              <a:t>Contributing to the development of HIV-associated dementia (HAND)</a:t>
            </a:r>
            <a:r>
              <a:rPr lang="en-GB" sz="2800" baseline="30000" dirty="0" smtClean="0"/>
              <a:t>3</a:t>
            </a:r>
            <a:endParaRPr lang="en-GB" sz="2800" baseline="30000" dirty="0"/>
          </a:p>
          <a:p>
            <a:r>
              <a:rPr lang="en-GB" sz="2800" dirty="0" smtClean="0"/>
              <a:t>Foci of infected </a:t>
            </a:r>
            <a:r>
              <a:rPr lang="en-GB" sz="2800" dirty="0"/>
              <a:t>CNS cells of virally suppressed </a:t>
            </a:r>
            <a:r>
              <a:rPr lang="en-GB" sz="2800" dirty="0" smtClean="0"/>
              <a:t>individuals</a:t>
            </a:r>
            <a:r>
              <a:rPr lang="en-GB" sz="2800" baseline="30000" dirty="0" smtClean="0"/>
              <a:t>4,5,6</a:t>
            </a:r>
            <a:endParaRPr lang="en-GB" sz="2800" baseline="30000" dirty="0"/>
          </a:p>
          <a:p>
            <a:pPr lvl="1"/>
            <a:r>
              <a:rPr lang="en-GB" sz="2400" dirty="0" smtClean="0"/>
              <a:t>1-10% of the microglia/macrophage cells are infected</a:t>
            </a:r>
            <a:endParaRPr lang="en-GB" sz="2400" dirty="0"/>
          </a:p>
          <a:p>
            <a:r>
              <a:rPr lang="en-GB" sz="2800" dirty="0" smtClean="0"/>
              <a:t>Are these capable of producing replication-competent virus? </a:t>
            </a:r>
          </a:p>
          <a:p>
            <a:pPr lvl="1"/>
            <a:r>
              <a:rPr lang="en-GB" sz="2400" dirty="0" smtClean="0"/>
              <a:t>Examining genomic intactness: IPDA</a:t>
            </a:r>
          </a:p>
          <a:p>
            <a:pPr lvl="1"/>
            <a:r>
              <a:rPr lang="en-GB" sz="2400" dirty="0" smtClean="0"/>
              <a:t>Phenotypical characterization of viral </a:t>
            </a:r>
            <a:r>
              <a:rPr lang="en-GB" sz="2400" i="1" dirty="0" smtClean="0"/>
              <a:t>envelope</a:t>
            </a:r>
            <a:r>
              <a:rPr lang="en-GB" sz="2400" dirty="0" smtClean="0"/>
              <a:t> gene </a:t>
            </a:r>
            <a:endParaRPr lang="nl-NL" sz="2400" dirty="0"/>
          </a:p>
          <a:p>
            <a:endParaRPr lang="nl-NL" dirty="0"/>
          </a:p>
        </p:txBody>
      </p:sp>
      <p:sp>
        <p:nvSpPr>
          <p:cNvPr id="4" name="Tekstvak 3"/>
          <p:cNvSpPr txBox="1"/>
          <p:nvPr/>
        </p:nvSpPr>
        <p:spPr>
          <a:xfrm>
            <a:off x="351934" y="6218255"/>
            <a:ext cx="6321581" cy="584775"/>
          </a:xfrm>
          <a:prstGeom prst="rect">
            <a:avLst/>
          </a:prstGeom>
          <a:noFill/>
        </p:spPr>
        <p:txBody>
          <a:bodyPr wrap="square" rtlCol="0">
            <a:spAutoFit/>
          </a:bodyPr>
          <a:lstStyle/>
          <a:p>
            <a:r>
              <a:rPr lang="en-US" sz="1600" i="1" dirty="0"/>
              <a:t>1. </a:t>
            </a:r>
            <a:r>
              <a:rPr lang="en-US" sz="1600" i="1" dirty="0" smtClean="0"/>
              <a:t>Joseph </a:t>
            </a:r>
            <a:r>
              <a:rPr lang="en-US" sz="1600" i="1" dirty="0"/>
              <a:t>et al. </a:t>
            </a:r>
            <a:r>
              <a:rPr lang="en-US" sz="1600" i="1" dirty="0" smtClean="0"/>
              <a:t>2015. </a:t>
            </a:r>
            <a:r>
              <a:rPr lang="en-US" sz="1600" i="1" dirty="0"/>
              <a:t>2. </a:t>
            </a:r>
            <a:r>
              <a:rPr lang="en-US" sz="1600" i="1" dirty="0" smtClean="0"/>
              <a:t>Bednar </a:t>
            </a:r>
            <a:r>
              <a:rPr lang="en-US" sz="1600" i="1" dirty="0"/>
              <a:t>et al. </a:t>
            </a:r>
            <a:r>
              <a:rPr lang="en-US" sz="1600" i="1" dirty="0" smtClean="0"/>
              <a:t>2015. 3. Rojas-</a:t>
            </a:r>
            <a:r>
              <a:rPr lang="en-US" sz="1600" i="1" dirty="0" err="1" smtClean="0"/>
              <a:t>Celis</a:t>
            </a:r>
            <a:r>
              <a:rPr lang="en-US" sz="1600" i="1" dirty="0"/>
              <a:t> </a:t>
            </a:r>
            <a:r>
              <a:rPr lang="en-US" sz="1600" i="1" dirty="0" smtClean="0"/>
              <a:t>et al. 2019. 4.Churchill et al. 2006.</a:t>
            </a:r>
            <a:r>
              <a:rPr lang="en-US" sz="1600" i="1" dirty="0" smtClean="0">
                <a:solidFill>
                  <a:srgbClr val="FF0000"/>
                </a:solidFill>
              </a:rPr>
              <a:t> </a:t>
            </a:r>
            <a:r>
              <a:rPr lang="en-US" sz="1600" i="1" dirty="0" smtClean="0"/>
              <a:t>5.Thompson et al. 2011. 6. </a:t>
            </a:r>
            <a:r>
              <a:rPr lang="en-US" sz="1600" i="1" dirty="0" err="1" smtClean="0"/>
              <a:t>Trillo-Pazos</a:t>
            </a:r>
            <a:r>
              <a:rPr lang="en-US" sz="1600" i="1" dirty="0" smtClean="0"/>
              <a:t> et al. 2003.</a:t>
            </a:r>
            <a:endParaRPr lang="en-US" sz="1600" i="1" dirty="0"/>
          </a:p>
        </p:txBody>
      </p:sp>
    </p:spTree>
    <p:extLst>
      <p:ext uri="{BB962C8B-B14F-4D97-AF65-F5344CB8AC3E}">
        <p14:creationId xmlns:p14="http://schemas.microsoft.com/office/powerpoint/2010/main" val="110592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771805" y="5857103"/>
            <a:ext cx="3095940" cy="930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609600" y="1752601"/>
            <a:ext cx="8103837" cy="4373563"/>
          </a:xfrm>
        </p:spPr>
        <p:txBody>
          <a:bodyPr/>
          <a:lstStyle/>
          <a:p>
            <a:r>
              <a:rPr lang="en-GB" sz="2800" dirty="0"/>
              <a:t>65-year old male</a:t>
            </a:r>
          </a:p>
          <a:p>
            <a:r>
              <a:rPr lang="en-GB" sz="2800" dirty="0"/>
              <a:t>Long-term ART (undetectable viral load &lt;50cp/mL)</a:t>
            </a:r>
          </a:p>
          <a:p>
            <a:pPr lvl="1"/>
            <a:r>
              <a:rPr lang="en-GB" sz="2400" dirty="0">
                <a:cs typeface="ＭＳ Ｐゴシック" charset="0"/>
              </a:rPr>
              <a:t>At least for 4 years</a:t>
            </a:r>
          </a:p>
          <a:p>
            <a:r>
              <a:rPr lang="en-GB" sz="2800" dirty="0" smtClean="0"/>
              <a:t>Died of pneumonia </a:t>
            </a:r>
          </a:p>
          <a:p>
            <a:endParaRPr lang="en-GB" sz="2800" dirty="0" smtClean="0"/>
          </a:p>
          <a:p>
            <a:r>
              <a:rPr lang="en-GB" sz="2800" dirty="0" smtClean="0"/>
              <a:t>Post-mortem biopsies of </a:t>
            </a:r>
            <a:r>
              <a:rPr lang="en-GB" sz="2800" dirty="0"/>
              <a:t>3 </a:t>
            </a:r>
            <a:r>
              <a:rPr lang="en-GB" sz="2800" dirty="0" smtClean="0"/>
              <a:t>brain </a:t>
            </a:r>
            <a:r>
              <a:rPr lang="en-GB" sz="2800" dirty="0"/>
              <a:t>regions: </a:t>
            </a:r>
          </a:p>
          <a:p>
            <a:pPr lvl="1"/>
            <a:r>
              <a:rPr lang="en-US" sz="2400" dirty="0" smtClean="0">
                <a:cs typeface="ＭＳ Ｐゴシック" charset="0"/>
              </a:rPr>
              <a:t>Frontal </a:t>
            </a:r>
            <a:r>
              <a:rPr lang="en-US" sz="2400" dirty="0">
                <a:cs typeface="ＭＳ Ｐゴシック" charset="0"/>
              </a:rPr>
              <a:t>lobe, occipital lobe and </a:t>
            </a:r>
            <a:br>
              <a:rPr lang="en-US" sz="2400" dirty="0">
                <a:cs typeface="ＭＳ Ｐゴシック" charset="0"/>
              </a:rPr>
            </a:br>
            <a:r>
              <a:rPr lang="en-US" sz="2400" dirty="0" smtClean="0">
                <a:cs typeface="ＭＳ Ｐゴシック" charset="0"/>
              </a:rPr>
              <a:t>the </a:t>
            </a:r>
            <a:r>
              <a:rPr lang="en-US" sz="2400" dirty="0" err="1">
                <a:cs typeface="ＭＳ Ｐゴシック" charset="0"/>
              </a:rPr>
              <a:t>subventricular</a:t>
            </a:r>
            <a:r>
              <a:rPr lang="en-US" sz="2400" dirty="0">
                <a:cs typeface="ＭＳ Ｐゴシック" charset="0"/>
              </a:rPr>
              <a:t> zone</a:t>
            </a:r>
          </a:p>
          <a:p>
            <a:endParaRPr lang="nl-NL" dirty="0"/>
          </a:p>
        </p:txBody>
      </p:sp>
      <p:sp>
        <p:nvSpPr>
          <p:cNvPr id="4" name="Titel 1"/>
          <p:cNvSpPr>
            <a:spLocks noGrp="1"/>
          </p:cNvSpPr>
          <p:nvPr>
            <p:ph type="title"/>
          </p:nvPr>
        </p:nvSpPr>
        <p:spPr>
          <a:xfrm>
            <a:off x="609600" y="288910"/>
            <a:ext cx="9721174" cy="1371600"/>
          </a:xfrm>
        </p:spPr>
        <p:txBody>
          <a:bodyPr/>
          <a:lstStyle/>
          <a:p>
            <a:r>
              <a:rPr lang="en-US" b="1" dirty="0" smtClean="0"/>
              <a:t>Patient Characteristics</a:t>
            </a:r>
            <a:endParaRPr lang="en-US" b="1" dirty="0"/>
          </a:p>
        </p:txBody>
      </p:sp>
      <p:sp>
        <p:nvSpPr>
          <p:cNvPr id="16" name="Tekstvak 15"/>
          <p:cNvSpPr txBox="1"/>
          <p:nvPr/>
        </p:nvSpPr>
        <p:spPr>
          <a:xfrm>
            <a:off x="9221393" y="6233980"/>
            <a:ext cx="2218761" cy="553998"/>
          </a:xfrm>
          <a:prstGeom prst="rect">
            <a:avLst/>
          </a:prstGeom>
          <a:noFill/>
        </p:spPr>
        <p:txBody>
          <a:bodyPr wrap="square" rtlCol="0">
            <a:spAutoFit/>
          </a:bodyPr>
          <a:lstStyle/>
          <a:p>
            <a:r>
              <a:rPr lang="en-US" sz="1200" u="sng" dirty="0" smtClean="0"/>
              <a:t>Created with</a:t>
            </a:r>
            <a:r>
              <a:rPr lang="nl-NL" sz="1200" u="sng" dirty="0" smtClean="0"/>
              <a:t>: </a:t>
            </a:r>
            <a:r>
              <a:rPr lang="nl-NL" sz="1200" i="1" dirty="0" smtClean="0"/>
              <a:t>Biorender.com</a:t>
            </a:r>
            <a:endParaRPr lang="en-US" sz="1200" i="1" dirty="0"/>
          </a:p>
          <a:p>
            <a:endParaRPr lang="nl-NL" sz="1800" dirty="0"/>
          </a:p>
        </p:txBody>
      </p:sp>
      <p:sp>
        <p:nvSpPr>
          <p:cNvPr id="18" name="Tekstvak 17"/>
          <p:cNvSpPr txBox="1"/>
          <p:nvPr/>
        </p:nvSpPr>
        <p:spPr>
          <a:xfrm>
            <a:off x="11056869" y="3777116"/>
            <a:ext cx="302508" cy="123111"/>
          </a:xfrm>
          <a:prstGeom prst="rect">
            <a:avLst/>
          </a:prstGeom>
          <a:solidFill>
            <a:schemeClr val="bg1"/>
          </a:solidFill>
        </p:spPr>
        <p:txBody>
          <a:bodyPr wrap="square" rtlCol="0">
            <a:spAutoFit/>
          </a:bodyPr>
          <a:lstStyle/>
          <a:p>
            <a:endParaRPr lang="nl-NL" sz="200"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10887" t="8415" r="27943" b="36570"/>
          <a:stretch/>
        </p:blipFill>
        <p:spPr>
          <a:xfrm>
            <a:off x="7685903" y="3399277"/>
            <a:ext cx="4331381" cy="2726887"/>
          </a:xfrm>
          <a:prstGeom prst="rect">
            <a:avLst/>
          </a:prstGeom>
        </p:spPr>
      </p:pic>
    </p:spTree>
    <p:extLst>
      <p:ext uri="{BB962C8B-B14F-4D97-AF65-F5344CB8AC3E}">
        <p14:creationId xmlns:p14="http://schemas.microsoft.com/office/powerpoint/2010/main" val="3366116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447801"/>
            <a:ext cx="10160000" cy="4373563"/>
          </a:xfrm>
        </p:spPr>
        <p:txBody>
          <a:bodyPr/>
          <a:lstStyle/>
          <a:p>
            <a:r>
              <a:rPr lang="en-US" sz="2800" dirty="0" smtClean="0"/>
              <a:t>Tissue mincing  &amp; mechanical and enzymatic dissociation</a:t>
            </a:r>
          </a:p>
          <a:p>
            <a:r>
              <a:rPr lang="en-US" sz="2800" dirty="0" smtClean="0"/>
              <a:t>Microglia </a:t>
            </a:r>
            <a:r>
              <a:rPr lang="en-US" sz="2800" dirty="0"/>
              <a:t>enrichment; CD11b</a:t>
            </a:r>
            <a:r>
              <a:rPr lang="en-US" sz="2800" baseline="30000" dirty="0"/>
              <a:t>+</a:t>
            </a:r>
            <a:r>
              <a:rPr lang="en-US" sz="2800" dirty="0"/>
              <a:t> </a:t>
            </a:r>
            <a:r>
              <a:rPr lang="en-US" sz="2800" dirty="0" smtClean="0"/>
              <a:t>isolation</a:t>
            </a:r>
            <a:endParaRPr lang="en-GB" dirty="0" smtClean="0"/>
          </a:p>
          <a:p>
            <a:endParaRPr lang="nl-NL" dirty="0"/>
          </a:p>
        </p:txBody>
      </p:sp>
      <p:sp>
        <p:nvSpPr>
          <p:cNvPr id="4" name="Titel 1"/>
          <p:cNvSpPr>
            <a:spLocks noGrp="1"/>
          </p:cNvSpPr>
          <p:nvPr>
            <p:ph type="title"/>
          </p:nvPr>
        </p:nvSpPr>
        <p:spPr>
          <a:xfrm>
            <a:off x="609600" y="288910"/>
            <a:ext cx="9721174" cy="1371600"/>
          </a:xfrm>
        </p:spPr>
        <p:txBody>
          <a:bodyPr/>
          <a:lstStyle/>
          <a:p>
            <a:r>
              <a:rPr lang="en-US" b="1" dirty="0" smtClean="0"/>
              <a:t>Methods</a:t>
            </a:r>
            <a:endParaRPr lang="en-US" b="1" dirty="0"/>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131" t="7764" r="3392" b="3354"/>
          <a:stretch/>
        </p:blipFill>
        <p:spPr>
          <a:xfrm>
            <a:off x="2792896" y="2497658"/>
            <a:ext cx="6343122" cy="4133552"/>
          </a:xfrm>
          <a:prstGeom prst="rect">
            <a:avLst/>
          </a:prstGeom>
        </p:spPr>
      </p:pic>
      <p:sp>
        <p:nvSpPr>
          <p:cNvPr id="5" name="Tekstvak 4"/>
          <p:cNvSpPr txBox="1"/>
          <p:nvPr/>
        </p:nvSpPr>
        <p:spPr>
          <a:xfrm>
            <a:off x="726322" y="6381513"/>
            <a:ext cx="2218761" cy="276999"/>
          </a:xfrm>
          <a:prstGeom prst="rect">
            <a:avLst/>
          </a:prstGeom>
          <a:noFill/>
        </p:spPr>
        <p:txBody>
          <a:bodyPr wrap="square" rtlCol="0">
            <a:spAutoFit/>
          </a:bodyPr>
          <a:lstStyle/>
          <a:p>
            <a:r>
              <a:rPr lang="en-US" sz="1200" u="sng" dirty="0" smtClean="0"/>
              <a:t>Created with</a:t>
            </a:r>
            <a:r>
              <a:rPr lang="nl-NL" sz="1200" u="sng" dirty="0" smtClean="0"/>
              <a:t>: </a:t>
            </a:r>
            <a:r>
              <a:rPr lang="nl-NL" sz="1200" i="1" dirty="0" smtClean="0"/>
              <a:t>Biorender.com</a:t>
            </a:r>
            <a:endParaRPr lang="en-US" sz="1200" i="1" dirty="0"/>
          </a:p>
        </p:txBody>
      </p:sp>
    </p:spTree>
    <p:extLst>
      <p:ext uri="{BB962C8B-B14F-4D97-AF65-F5344CB8AC3E}">
        <p14:creationId xmlns:p14="http://schemas.microsoft.com/office/powerpoint/2010/main" val="3665032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4F4C21D3-E3A2-B308-F852-0970D33C4841}"/>
              </a:ext>
            </a:extLst>
          </p:cNvPr>
          <p:cNvPicPr>
            <a:picLocks noChangeAspect="1"/>
          </p:cNvPicPr>
          <p:nvPr/>
        </p:nvPicPr>
        <p:blipFill>
          <a:blip r:embed="rId3"/>
          <a:stretch>
            <a:fillRect/>
          </a:stretch>
        </p:blipFill>
        <p:spPr>
          <a:xfrm>
            <a:off x="139999" y="2967776"/>
            <a:ext cx="7420861" cy="2467436"/>
          </a:xfrm>
          <a:prstGeom prst="rect">
            <a:avLst/>
          </a:prstGeom>
        </p:spPr>
      </p:pic>
      <p:sp>
        <p:nvSpPr>
          <p:cNvPr id="11" name="Titel 3">
            <a:extLst>
              <a:ext uri="{FF2B5EF4-FFF2-40B4-BE49-F238E27FC236}">
                <a16:creationId xmlns:a16="http://schemas.microsoft.com/office/drawing/2014/main" id="{ED74D1E4-FB73-C27F-4C75-AD189B7683DD}"/>
              </a:ext>
            </a:extLst>
          </p:cNvPr>
          <p:cNvSpPr>
            <a:spLocks noGrp="1"/>
          </p:cNvSpPr>
          <p:nvPr>
            <p:ph type="title"/>
          </p:nvPr>
        </p:nvSpPr>
        <p:spPr>
          <a:xfrm>
            <a:off x="537058" y="245147"/>
            <a:ext cx="11788144" cy="817022"/>
          </a:xfrm>
        </p:spPr>
        <p:txBody>
          <a:bodyPr/>
          <a:lstStyle/>
          <a:p>
            <a:r>
              <a:rPr lang="en-US" sz="3200" dirty="0">
                <a:latin typeface="Myriad Pro"/>
              </a:rPr>
              <a:t>Intact </a:t>
            </a:r>
            <a:r>
              <a:rPr lang="en-US" sz="3200" dirty="0" err="1">
                <a:latin typeface="Myriad Pro"/>
              </a:rPr>
              <a:t>Proviral</a:t>
            </a:r>
            <a:r>
              <a:rPr lang="en-US" sz="3200" dirty="0">
                <a:latin typeface="Myriad Pro"/>
              </a:rPr>
              <a:t> DNA Assay (IPDA)</a:t>
            </a:r>
            <a:br>
              <a:rPr lang="en-US" sz="3200" dirty="0">
                <a:latin typeface="Myriad Pro"/>
              </a:rPr>
            </a:br>
            <a:endParaRPr lang="en-US" dirty="0"/>
          </a:p>
        </p:txBody>
      </p:sp>
      <p:pic>
        <p:nvPicPr>
          <p:cNvPr id="12" name="Picture 4">
            <a:extLst>
              <a:ext uri="{FF2B5EF4-FFF2-40B4-BE49-F238E27FC236}">
                <a16:creationId xmlns:a16="http://schemas.microsoft.com/office/drawing/2014/main" id="{606FC567-A4F6-0894-13BF-999CDB96D3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79725" y="3724179"/>
            <a:ext cx="35337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hthoek 12">
            <a:extLst>
              <a:ext uri="{FF2B5EF4-FFF2-40B4-BE49-F238E27FC236}">
                <a16:creationId xmlns:a16="http://schemas.microsoft.com/office/drawing/2014/main" id="{5E90EF70-031D-9557-2E0A-9286BDB2A54A}"/>
              </a:ext>
            </a:extLst>
          </p:cNvPr>
          <p:cNvSpPr/>
          <p:nvPr/>
        </p:nvSpPr>
        <p:spPr>
          <a:xfrm>
            <a:off x="8533842" y="3707110"/>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A00D3781-726A-DADF-118E-54E549787D46}"/>
              </a:ext>
            </a:extLst>
          </p:cNvPr>
          <p:cNvSpPr/>
          <p:nvPr/>
        </p:nvSpPr>
        <p:spPr>
          <a:xfrm>
            <a:off x="395785" y="4549558"/>
            <a:ext cx="1828800" cy="545911"/>
          </a:xfrm>
          <a:prstGeom prst="rect">
            <a:avLst/>
          </a:prstGeom>
          <a:solidFill>
            <a:srgbClr val="0070C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 name="Ovaal 15">
            <a:extLst>
              <a:ext uri="{FF2B5EF4-FFF2-40B4-BE49-F238E27FC236}">
                <a16:creationId xmlns:a16="http://schemas.microsoft.com/office/drawing/2014/main" id="{C93D3D74-C894-E69F-E71C-93565DD29AED}"/>
              </a:ext>
            </a:extLst>
          </p:cNvPr>
          <p:cNvSpPr/>
          <p:nvPr/>
        </p:nvSpPr>
        <p:spPr>
          <a:xfrm>
            <a:off x="9587837" y="3724179"/>
            <a:ext cx="955343" cy="150672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D16F8137-13D8-1E1D-8689-C1DB61EB7981}"/>
              </a:ext>
            </a:extLst>
          </p:cNvPr>
          <p:cNvSpPr txBox="1"/>
          <p:nvPr/>
        </p:nvSpPr>
        <p:spPr>
          <a:xfrm>
            <a:off x="322504" y="5625729"/>
            <a:ext cx="4511077" cy="369332"/>
          </a:xfrm>
          <a:prstGeom prst="rect">
            <a:avLst/>
          </a:prstGeom>
          <a:noFill/>
        </p:spPr>
        <p:txBody>
          <a:bodyPr wrap="square">
            <a:spAutoFit/>
          </a:bodyPr>
          <a:lstStyle/>
          <a:p>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rPr>
              <a:t>Psi present and 3’ </a:t>
            </a:r>
            <a:r>
              <a:rPr lang="nl-NL" sz="1800" dirty="0" err="1">
                <a:solidFill>
                  <a:srgbClr val="1C1C1C"/>
                </a:solidFill>
                <a:latin typeface="Segoe UI" panose="020B0502040204020203" pitchFamily="34" charset="0"/>
                <a:ea typeface="Segoe UI" panose="020B0502040204020203" pitchFamily="34" charset="0"/>
                <a:cs typeface="Segoe UI" panose="020B0502040204020203" pitchFamily="34" charset="0"/>
              </a:rPr>
              <a:t>deletion</a:t>
            </a:r>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rPr>
              <a:t>/</a:t>
            </a:r>
            <a:r>
              <a:rPr lang="nl-NL" sz="1800" dirty="0" err="1">
                <a:solidFill>
                  <a:srgbClr val="1C1C1C"/>
                </a:solidFill>
                <a:latin typeface="Segoe UI" panose="020B0502040204020203" pitchFamily="34" charset="0"/>
                <a:ea typeface="Segoe UI" panose="020B0502040204020203" pitchFamily="34" charset="0"/>
                <a:cs typeface="Segoe UI" panose="020B0502040204020203" pitchFamily="34" charset="0"/>
              </a:rPr>
              <a:t>hypermutation</a:t>
            </a:r>
            <a:endParaRPr lang="nl-NL" dirty="0"/>
          </a:p>
        </p:txBody>
      </p:sp>
      <p:sp>
        <p:nvSpPr>
          <p:cNvPr id="20" name="Tekstvak 19">
            <a:extLst>
              <a:ext uri="{FF2B5EF4-FFF2-40B4-BE49-F238E27FC236}">
                <a16:creationId xmlns:a16="http://schemas.microsoft.com/office/drawing/2014/main" id="{329CC36C-4604-6D6E-07FE-A8C49BCFE0B2}"/>
              </a:ext>
            </a:extLst>
          </p:cNvPr>
          <p:cNvSpPr txBox="1"/>
          <p:nvPr/>
        </p:nvSpPr>
        <p:spPr>
          <a:xfrm>
            <a:off x="322504" y="6028220"/>
            <a:ext cx="4511077" cy="369332"/>
          </a:xfrm>
          <a:prstGeom prst="rect">
            <a:avLst/>
          </a:prstGeom>
          <a:noFill/>
        </p:spPr>
        <p:txBody>
          <a:bodyPr wrap="square">
            <a:spAutoFit/>
          </a:bodyPr>
          <a:lstStyle/>
          <a:p>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rPr>
              <a:t>Env present and 5’ </a:t>
            </a:r>
            <a:r>
              <a:rPr lang="nl-NL" sz="1800" dirty="0" err="1">
                <a:solidFill>
                  <a:srgbClr val="1C1C1C"/>
                </a:solidFill>
                <a:latin typeface="Segoe UI" panose="020B0502040204020203" pitchFamily="34" charset="0"/>
                <a:ea typeface="Segoe UI" panose="020B0502040204020203" pitchFamily="34" charset="0"/>
                <a:cs typeface="Segoe UI" panose="020B0502040204020203" pitchFamily="34" charset="0"/>
              </a:rPr>
              <a:t>deletion</a:t>
            </a:r>
            <a:endParaRPr lang="nl-NL" dirty="0"/>
          </a:p>
        </p:txBody>
      </p:sp>
      <p:sp>
        <p:nvSpPr>
          <p:cNvPr id="21" name="Rechthoek 20">
            <a:extLst>
              <a:ext uri="{FF2B5EF4-FFF2-40B4-BE49-F238E27FC236}">
                <a16:creationId xmlns:a16="http://schemas.microsoft.com/office/drawing/2014/main" id="{BB06542C-08F5-14F2-7962-FC15A0684BE0}"/>
              </a:ext>
            </a:extLst>
          </p:cNvPr>
          <p:cNvSpPr/>
          <p:nvPr/>
        </p:nvSpPr>
        <p:spPr>
          <a:xfrm>
            <a:off x="4833582" y="4580264"/>
            <a:ext cx="1828800" cy="545911"/>
          </a:xfrm>
          <a:prstGeom prst="rect">
            <a:avLst/>
          </a:prstGeom>
          <a:solidFill>
            <a:srgbClr val="00B05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2" name="Ovaal 21">
            <a:extLst>
              <a:ext uri="{FF2B5EF4-FFF2-40B4-BE49-F238E27FC236}">
                <a16:creationId xmlns:a16="http://schemas.microsoft.com/office/drawing/2014/main" id="{5A8A38E6-09F0-BAB6-6CC0-A5F2FE15B46D}"/>
              </a:ext>
            </a:extLst>
          </p:cNvPr>
          <p:cNvSpPr/>
          <p:nvPr/>
        </p:nvSpPr>
        <p:spPr>
          <a:xfrm rot="5400000">
            <a:off x="10818868" y="5250700"/>
            <a:ext cx="955343" cy="150672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DF4915D7-2B3A-0316-8307-9E5587EE21F9}"/>
              </a:ext>
            </a:extLst>
          </p:cNvPr>
          <p:cNvSpPr/>
          <p:nvPr/>
        </p:nvSpPr>
        <p:spPr>
          <a:xfrm>
            <a:off x="395785" y="4549558"/>
            <a:ext cx="1828800" cy="545911"/>
          </a:xfrm>
          <a:prstGeom prst="rect">
            <a:avLst/>
          </a:prstGeom>
          <a:solidFill>
            <a:srgbClr val="FFC0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4" name="Rechthoek 23">
            <a:extLst>
              <a:ext uri="{FF2B5EF4-FFF2-40B4-BE49-F238E27FC236}">
                <a16:creationId xmlns:a16="http://schemas.microsoft.com/office/drawing/2014/main" id="{DE577183-9ED0-A0C1-B48E-F27F7B722465}"/>
              </a:ext>
            </a:extLst>
          </p:cNvPr>
          <p:cNvSpPr/>
          <p:nvPr/>
        </p:nvSpPr>
        <p:spPr>
          <a:xfrm>
            <a:off x="4833582" y="4549558"/>
            <a:ext cx="1828800" cy="545911"/>
          </a:xfrm>
          <a:prstGeom prst="rect">
            <a:avLst/>
          </a:prstGeom>
          <a:solidFill>
            <a:srgbClr val="FFC0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5" name="Ovaal 24">
            <a:extLst>
              <a:ext uri="{FF2B5EF4-FFF2-40B4-BE49-F238E27FC236}">
                <a16:creationId xmlns:a16="http://schemas.microsoft.com/office/drawing/2014/main" id="{819E2E93-0C80-7E57-2D3B-34080D1058E0}"/>
              </a:ext>
            </a:extLst>
          </p:cNvPr>
          <p:cNvSpPr/>
          <p:nvPr/>
        </p:nvSpPr>
        <p:spPr>
          <a:xfrm>
            <a:off x="11073620" y="3815122"/>
            <a:ext cx="955343" cy="955343"/>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1646EA08-B566-8DC2-06FD-82491F583877}"/>
              </a:ext>
            </a:extLst>
          </p:cNvPr>
          <p:cNvSpPr txBox="1"/>
          <p:nvPr/>
        </p:nvSpPr>
        <p:spPr>
          <a:xfrm>
            <a:off x="323361" y="6459053"/>
            <a:ext cx="4511077" cy="369332"/>
          </a:xfrm>
          <a:prstGeom prst="rect">
            <a:avLst/>
          </a:prstGeom>
          <a:noFill/>
        </p:spPr>
        <p:txBody>
          <a:bodyPr wrap="square">
            <a:spAutoFit/>
          </a:bodyPr>
          <a:lstStyle/>
          <a:p>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rPr>
              <a:t>Double </a:t>
            </a:r>
            <a:r>
              <a:rPr lang="nl-NL" sz="1800" dirty="0" err="1">
                <a:solidFill>
                  <a:srgbClr val="1C1C1C"/>
                </a:solidFill>
                <a:latin typeface="Segoe UI" panose="020B0502040204020203" pitchFamily="34" charset="0"/>
                <a:ea typeface="Segoe UI" panose="020B0502040204020203" pitchFamily="34" charset="0"/>
                <a:cs typeface="Segoe UI" panose="020B0502040204020203" pitchFamily="34" charset="0"/>
              </a:rPr>
              <a:t>positive</a:t>
            </a:r>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rPr>
              <a:t> </a:t>
            </a:r>
            <a:r>
              <a:rPr lang="nl-NL" sz="1800" dirty="0">
                <a:solidFill>
                  <a:srgbClr val="1C1C1C"/>
                </a:solidFill>
                <a:latin typeface="Segoe UI" panose="020B0502040204020203" pitchFamily="34" charset="0"/>
                <a:ea typeface="Segoe UI" panose="020B0502040204020203" pitchFamily="34" charset="0"/>
                <a:cs typeface="Segoe UI" panose="020B0502040204020203" pitchFamily="34" charset="0"/>
                <a:sym typeface="Wingdings" pitchFamily="2" charset="2"/>
              </a:rPr>
              <a:t>intact</a:t>
            </a:r>
            <a:endParaRPr lang="nl-NL" dirty="0"/>
          </a:p>
        </p:txBody>
      </p:sp>
      <p:sp>
        <p:nvSpPr>
          <p:cNvPr id="19" name="Tekstvak 18">
            <a:extLst>
              <a:ext uri="{FF2B5EF4-FFF2-40B4-BE49-F238E27FC236}">
                <a16:creationId xmlns:a16="http://schemas.microsoft.com/office/drawing/2014/main" id="{F2A3F35B-255F-7870-6398-157D0C328151}"/>
              </a:ext>
            </a:extLst>
          </p:cNvPr>
          <p:cNvSpPr txBox="1"/>
          <p:nvPr/>
        </p:nvSpPr>
        <p:spPr>
          <a:xfrm>
            <a:off x="5353172" y="4253054"/>
            <a:ext cx="604569" cy="1200329"/>
          </a:xfrm>
          <a:prstGeom prst="rect">
            <a:avLst/>
          </a:prstGeom>
          <a:noFill/>
        </p:spPr>
        <p:txBody>
          <a:bodyPr wrap="square" rtlCol="0">
            <a:spAutoFit/>
          </a:bodyPr>
          <a:lstStyle/>
          <a:p>
            <a:r>
              <a:rPr lang="nl-NL" sz="7200" dirty="0">
                <a:solidFill>
                  <a:srgbClr val="FF0000"/>
                </a:solidFill>
              </a:rPr>
              <a:t>X</a:t>
            </a:r>
          </a:p>
        </p:txBody>
      </p:sp>
      <p:sp>
        <p:nvSpPr>
          <p:cNvPr id="28" name="Tekstvak 27">
            <a:extLst>
              <a:ext uri="{FF2B5EF4-FFF2-40B4-BE49-F238E27FC236}">
                <a16:creationId xmlns:a16="http://schemas.microsoft.com/office/drawing/2014/main" id="{22D57848-9E1E-360B-3AD7-6C7AE35D91E6}"/>
              </a:ext>
            </a:extLst>
          </p:cNvPr>
          <p:cNvSpPr txBox="1"/>
          <p:nvPr/>
        </p:nvSpPr>
        <p:spPr>
          <a:xfrm>
            <a:off x="985889" y="4217166"/>
            <a:ext cx="604569" cy="1200329"/>
          </a:xfrm>
          <a:prstGeom prst="rect">
            <a:avLst/>
          </a:prstGeom>
          <a:noFill/>
        </p:spPr>
        <p:txBody>
          <a:bodyPr wrap="square" rtlCol="0">
            <a:spAutoFit/>
          </a:bodyPr>
          <a:lstStyle/>
          <a:p>
            <a:r>
              <a:rPr lang="nl-NL" sz="7200" dirty="0">
                <a:solidFill>
                  <a:srgbClr val="FF0000"/>
                </a:solidFill>
              </a:rPr>
              <a:t>X</a:t>
            </a:r>
          </a:p>
        </p:txBody>
      </p:sp>
      <p:sp>
        <p:nvSpPr>
          <p:cNvPr id="27" name="Tekstvak 26"/>
          <p:cNvSpPr txBox="1"/>
          <p:nvPr/>
        </p:nvSpPr>
        <p:spPr>
          <a:xfrm>
            <a:off x="5195701" y="6447263"/>
            <a:ext cx="3947349" cy="338554"/>
          </a:xfrm>
          <a:prstGeom prst="rect">
            <a:avLst/>
          </a:prstGeom>
          <a:noFill/>
        </p:spPr>
        <p:txBody>
          <a:bodyPr wrap="square" rtlCol="0">
            <a:spAutoFit/>
          </a:bodyPr>
          <a:lstStyle/>
          <a:p>
            <a:r>
              <a:rPr lang="en-US" sz="1600" i="1" dirty="0"/>
              <a:t>1. Ho et al. 2013. 2. Bruner et al. 2019</a:t>
            </a:r>
          </a:p>
        </p:txBody>
      </p:sp>
      <p:sp>
        <p:nvSpPr>
          <p:cNvPr id="32" name="TextBox 5">
            <a:extLst>
              <a:ext uri="{FF2B5EF4-FFF2-40B4-BE49-F238E27FC236}">
                <a16:creationId xmlns:a16="http://schemas.microsoft.com/office/drawing/2014/main" id="{941BC017-94A6-6444-84C7-005E41EC5E97}"/>
              </a:ext>
            </a:extLst>
          </p:cNvPr>
          <p:cNvSpPr txBox="1"/>
          <p:nvPr/>
        </p:nvSpPr>
        <p:spPr>
          <a:xfrm>
            <a:off x="395785" y="1177379"/>
            <a:ext cx="10869245" cy="1557349"/>
          </a:xfrm>
          <a:prstGeom prst="rect">
            <a:avLst/>
          </a:prstGeom>
          <a:noFill/>
          <a:ln>
            <a:noFill/>
          </a:ln>
        </p:spPr>
        <p:txBody>
          <a:bodyPr wrap="square" rtlCol="0">
            <a:spAutoFit/>
          </a:bodyPr>
          <a:lstStyle/>
          <a:p>
            <a:pPr marL="285737" indent="-285737" eaLnBrk="0" hangingPunct="0">
              <a:spcBef>
                <a:spcPct val="20000"/>
              </a:spcBef>
              <a:buFont typeface="Arial" pitchFamily="34" charset="0"/>
              <a:buChar char="•"/>
            </a:pPr>
            <a:r>
              <a:rPr lang="en-US" sz="2800" dirty="0" smtClean="0">
                <a:latin typeface="+mn-lt"/>
                <a:ea typeface="ＭＳ Ｐゴシック" charset="0"/>
                <a:cs typeface="ＭＳ Ｐゴシック" charset="0"/>
              </a:rPr>
              <a:t>Most widely-used </a:t>
            </a:r>
            <a:r>
              <a:rPr lang="en-US" sz="2800" dirty="0">
                <a:latin typeface="+mn-lt"/>
                <a:ea typeface="ＭＳ Ｐゴシック" charset="0"/>
                <a:cs typeface="ＭＳ Ｐゴシック" charset="0"/>
              </a:rPr>
              <a:t>PCR detects </a:t>
            </a:r>
            <a:r>
              <a:rPr lang="en-US" sz="2800" dirty="0" smtClean="0">
                <a:latin typeface="+mn-lt"/>
                <a:ea typeface="ＭＳ Ｐゴシック" charset="0"/>
                <a:cs typeface="ＭＳ Ｐゴシック" charset="0"/>
              </a:rPr>
              <a:t>total </a:t>
            </a:r>
            <a:r>
              <a:rPr lang="en-US" sz="2800" dirty="0" err="1">
                <a:latin typeface="+mn-lt"/>
                <a:ea typeface="ＭＳ Ｐゴシック" charset="0"/>
                <a:cs typeface="ＭＳ Ｐゴシック" charset="0"/>
              </a:rPr>
              <a:t>proviral</a:t>
            </a:r>
            <a:r>
              <a:rPr lang="en-US" sz="2800" dirty="0">
                <a:latin typeface="+mn-lt"/>
                <a:ea typeface="ＭＳ Ｐゴシック" charset="0"/>
                <a:cs typeface="ＭＳ Ｐゴシック" charset="0"/>
              </a:rPr>
              <a:t> </a:t>
            </a:r>
            <a:r>
              <a:rPr lang="en-US" sz="2800" dirty="0" smtClean="0">
                <a:latin typeface="+mn-lt"/>
                <a:ea typeface="ＭＳ Ｐゴシック" charset="0"/>
                <a:cs typeface="ＭＳ Ｐゴシック" charset="0"/>
              </a:rPr>
              <a:t>DNA (intact &amp; defective)</a:t>
            </a:r>
            <a:r>
              <a:rPr lang="en-US" sz="2800" baseline="30000" dirty="0" smtClean="0">
                <a:latin typeface="+mn-lt"/>
                <a:ea typeface="ＭＳ Ｐゴシック" charset="0"/>
                <a:cs typeface="ＭＳ Ｐゴシック" charset="0"/>
              </a:rPr>
              <a:t>1,2</a:t>
            </a:r>
            <a:r>
              <a:rPr lang="en-US" sz="2800" dirty="0" smtClean="0">
                <a:latin typeface="+mn-lt"/>
                <a:ea typeface="ＭＳ Ｐゴシック" charset="0"/>
                <a:cs typeface="ＭＳ Ｐゴシック" charset="0"/>
              </a:rPr>
              <a:t> </a:t>
            </a:r>
            <a:endParaRPr lang="en-US" sz="2800" dirty="0">
              <a:latin typeface="+mn-lt"/>
              <a:ea typeface="ＭＳ Ｐゴシック" charset="0"/>
              <a:cs typeface="ＭＳ Ｐゴシック" charset="0"/>
            </a:endParaRPr>
          </a:p>
          <a:p>
            <a:pPr marL="285737" indent="-285737" eaLnBrk="0" hangingPunct="0">
              <a:spcBef>
                <a:spcPct val="20000"/>
              </a:spcBef>
              <a:buFont typeface="Arial" pitchFamily="34" charset="0"/>
              <a:buChar char="•"/>
            </a:pPr>
            <a:r>
              <a:rPr lang="en-US" sz="2800" dirty="0" smtClean="0">
                <a:latin typeface="+mn-lt"/>
                <a:ea typeface="ＭＳ Ｐゴシック" charset="0"/>
                <a:cs typeface="ＭＳ Ｐゴシック" charset="0"/>
              </a:rPr>
              <a:t>Digital </a:t>
            </a:r>
            <a:r>
              <a:rPr lang="en-US" sz="2800" dirty="0">
                <a:latin typeface="+mn-lt"/>
                <a:ea typeface="ＭＳ Ｐゴシック" charset="0"/>
                <a:cs typeface="ＭＳ Ｐゴシック" charset="0"/>
              </a:rPr>
              <a:t>droplet PCR (</a:t>
            </a:r>
            <a:r>
              <a:rPr lang="en-US" sz="2800" dirty="0" err="1">
                <a:latin typeface="+mn-lt"/>
                <a:ea typeface="ＭＳ Ｐゴシック" charset="0"/>
                <a:cs typeface="ＭＳ Ｐゴシック" charset="0"/>
              </a:rPr>
              <a:t>ddPCR</a:t>
            </a:r>
            <a:r>
              <a:rPr lang="en-US" sz="2800" dirty="0">
                <a:latin typeface="+mn-lt"/>
                <a:ea typeface="ＭＳ Ｐゴシック" charset="0"/>
                <a:cs typeface="ＭＳ Ｐゴシック" charset="0"/>
              </a:rPr>
              <a:t>); sample in +/- 20.000 droplets</a:t>
            </a:r>
          </a:p>
          <a:p>
            <a:pPr marL="285737" indent="-285737" eaLnBrk="0" hangingPunct="0">
              <a:spcBef>
                <a:spcPct val="20000"/>
              </a:spcBef>
              <a:buFont typeface="Arial" pitchFamily="34" charset="0"/>
              <a:buChar char="•"/>
            </a:pPr>
            <a:r>
              <a:rPr lang="en-US" sz="2800" dirty="0">
                <a:latin typeface="+mn-lt"/>
                <a:ea typeface="ＭＳ Ｐゴシック" charset="0"/>
                <a:cs typeface="ＭＳ Ｐゴシック" charset="0"/>
              </a:rPr>
              <a:t>IPDA: which droplet contains intact </a:t>
            </a:r>
            <a:r>
              <a:rPr lang="en-US" sz="2800" dirty="0" err="1">
                <a:latin typeface="+mn-lt"/>
                <a:ea typeface="ＭＳ Ｐゴシック" charset="0"/>
                <a:cs typeface="ＭＳ Ｐゴシック" charset="0"/>
              </a:rPr>
              <a:t>proviral</a:t>
            </a:r>
            <a:r>
              <a:rPr lang="en-US" sz="2800" dirty="0">
                <a:latin typeface="+mn-lt"/>
                <a:ea typeface="ＭＳ Ｐゴシック" charset="0"/>
                <a:cs typeface="ＭＳ Ｐゴシック" charset="0"/>
              </a:rPr>
              <a:t> </a:t>
            </a:r>
            <a:r>
              <a:rPr lang="nl-NL" sz="2800" dirty="0" smtClean="0">
                <a:latin typeface="+mn-lt"/>
                <a:ea typeface="ＭＳ Ｐゴシック" charset="0"/>
                <a:cs typeface="ＭＳ Ｐゴシック" charset="0"/>
              </a:rPr>
              <a:t>DNA?</a:t>
            </a:r>
            <a:r>
              <a:rPr lang="nl-NL" sz="2800" baseline="30000" dirty="0" smtClean="0">
                <a:latin typeface="+mn-lt"/>
                <a:ea typeface="ＭＳ Ｐゴシック" charset="0"/>
                <a:cs typeface="ＭＳ Ｐゴシック" charset="0"/>
              </a:rPr>
              <a:t>2</a:t>
            </a:r>
            <a:endParaRPr lang="en-US" sz="2800" baseline="30000" dirty="0">
              <a:latin typeface="+mn-lt"/>
              <a:ea typeface="ＭＳ Ｐゴシック" charset="0"/>
              <a:cs typeface="ＭＳ Ｐゴシック" charset="0"/>
            </a:endParaRPr>
          </a:p>
        </p:txBody>
      </p:sp>
      <p:pic>
        <p:nvPicPr>
          <p:cNvPr id="33" name="Afbeelding 32">
            <a:extLst>
              <a:ext uri="{FF2B5EF4-FFF2-40B4-BE49-F238E27FC236}">
                <a16:creationId xmlns:a16="http://schemas.microsoft.com/office/drawing/2014/main" id="{7B6270F7-4C22-A694-964C-40F0072801D9}"/>
              </a:ext>
            </a:extLst>
          </p:cNvPr>
          <p:cNvPicPr>
            <a:picLocks noChangeAspect="1"/>
          </p:cNvPicPr>
          <p:nvPr/>
        </p:nvPicPr>
        <p:blipFill rotWithShape="1">
          <a:blip r:embed="rId5"/>
          <a:srcRect l="79865" t="55917" r="16346" b="14535"/>
          <a:stretch/>
        </p:blipFill>
        <p:spPr>
          <a:xfrm>
            <a:off x="11148801" y="426921"/>
            <a:ext cx="490657" cy="2096451"/>
          </a:xfrm>
          <a:prstGeom prst="rect">
            <a:avLst/>
          </a:prstGeom>
        </p:spPr>
      </p:pic>
    </p:spTree>
    <p:extLst>
      <p:ext uri="{BB962C8B-B14F-4D97-AF65-F5344CB8AC3E}">
        <p14:creationId xmlns:p14="http://schemas.microsoft.com/office/powerpoint/2010/main" val="40039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3"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1"/>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ntr" presetSubtype="0" fill="hold" grpId="2"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xit"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5" grpId="1" animBg="1"/>
      <p:bldP spid="16" grpId="0" animBg="1"/>
      <p:bldP spid="16" grpId="1" animBg="1"/>
      <p:bldP spid="18" grpId="0"/>
      <p:bldP spid="18" grpId="1"/>
      <p:bldP spid="20" grpId="0"/>
      <p:bldP spid="20" grpId="1"/>
      <p:bldP spid="21" grpId="0" animBg="1"/>
      <p:bldP spid="21" grpId="1" animBg="1"/>
      <p:bldP spid="22" grpId="0" animBg="1"/>
      <p:bldP spid="22" grpId="1" animBg="1"/>
      <p:bldP spid="22" grpId="2" animBg="1"/>
      <p:bldP spid="22" grpId="3" animBg="1"/>
      <p:bldP spid="23" grpId="0" animBg="1"/>
      <p:bldP spid="24" grpId="0" animBg="1"/>
      <p:bldP spid="24" grpId="1" animBg="1"/>
      <p:bldP spid="25" grpId="0" animBg="1"/>
      <p:bldP spid="25" grpId="1" animBg="1"/>
      <p:bldP spid="25" grpId="2" animBg="1"/>
      <p:bldP spid="26" grpId="0"/>
      <p:bldP spid="19" grpId="0"/>
      <p:bldP spid="19"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24"/>
          <p:cNvSpPr/>
          <p:nvPr/>
        </p:nvSpPr>
        <p:spPr>
          <a:xfrm>
            <a:off x="8803532" y="5482233"/>
            <a:ext cx="3132306" cy="11882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609600" y="1344368"/>
            <a:ext cx="10160000" cy="4373563"/>
          </a:xfrm>
        </p:spPr>
        <p:txBody>
          <a:bodyPr/>
          <a:lstStyle/>
          <a:p>
            <a:r>
              <a:rPr lang="en-US" dirty="0" smtClean="0"/>
              <a:t>13% of proviruses were</a:t>
            </a:r>
            <a:r>
              <a:rPr lang="en-US" dirty="0" smtClean="0">
                <a:solidFill>
                  <a:srgbClr val="FF0000"/>
                </a:solidFill>
              </a:rPr>
              <a:t> </a:t>
            </a:r>
            <a:r>
              <a:rPr lang="en-US" dirty="0" smtClean="0"/>
              <a:t>intact</a:t>
            </a:r>
          </a:p>
          <a:p>
            <a:pPr marL="0" indent="0">
              <a:buNone/>
            </a:pPr>
            <a:endParaRPr lang="en-US" dirty="0" smtClean="0"/>
          </a:p>
          <a:p>
            <a:r>
              <a:rPr lang="en-US" dirty="0" smtClean="0"/>
              <a:t>Intact </a:t>
            </a:r>
            <a:r>
              <a:rPr lang="en-US" dirty="0" err="1" smtClean="0"/>
              <a:t>proviral</a:t>
            </a:r>
            <a:r>
              <a:rPr lang="en-US" dirty="0" smtClean="0"/>
              <a:t> DNA is 2.8 fold higher in </a:t>
            </a:r>
            <a:br>
              <a:rPr lang="en-US" dirty="0" smtClean="0"/>
            </a:br>
            <a:r>
              <a:rPr lang="en-US" dirty="0" smtClean="0"/>
              <a:t>microglia-enriched fraction</a:t>
            </a:r>
          </a:p>
          <a:p>
            <a:pPr marL="0" indent="0">
              <a:buNone/>
            </a:pPr>
            <a:endParaRPr lang="en-US" dirty="0" smtClean="0"/>
          </a:p>
          <a:p>
            <a:r>
              <a:rPr lang="en-US" dirty="0" smtClean="0"/>
              <a:t>Occipital lobe harbors most intact proviruses</a:t>
            </a:r>
            <a:endParaRPr lang="en-US" dirty="0"/>
          </a:p>
        </p:txBody>
      </p:sp>
      <p:sp>
        <p:nvSpPr>
          <p:cNvPr id="4" name="Titel 1"/>
          <p:cNvSpPr>
            <a:spLocks noGrp="1"/>
          </p:cNvSpPr>
          <p:nvPr>
            <p:ph type="title"/>
          </p:nvPr>
        </p:nvSpPr>
        <p:spPr>
          <a:xfrm>
            <a:off x="609600" y="288910"/>
            <a:ext cx="9721174" cy="1371600"/>
          </a:xfrm>
        </p:spPr>
        <p:txBody>
          <a:bodyPr/>
          <a:lstStyle/>
          <a:p>
            <a:r>
              <a:rPr lang="en-US" b="1" dirty="0" smtClean="0"/>
              <a:t>Detection of intact HIV DNA within CNS cells</a:t>
            </a:r>
            <a:endParaRPr lang="en-US" b="1" dirty="0"/>
          </a:p>
        </p:txBody>
      </p:sp>
      <p:pic>
        <p:nvPicPr>
          <p:cNvPr id="24" name="Picture 6">
            <a:extLst>
              <a:ext uri="{FF2B5EF4-FFF2-40B4-BE49-F238E27FC236}">
                <a16:creationId xmlns:a16="http://schemas.microsoft.com/office/drawing/2014/main" id="{1384D65F-4806-D557-8980-C26671E102FE}"/>
              </a:ext>
            </a:extLst>
          </p:cNvPr>
          <p:cNvPicPr>
            <a:picLocks noChangeAspect="1"/>
          </p:cNvPicPr>
          <p:nvPr/>
        </p:nvPicPr>
        <p:blipFill>
          <a:blip r:embed="rId3"/>
          <a:stretch>
            <a:fillRect/>
          </a:stretch>
        </p:blipFill>
        <p:spPr>
          <a:xfrm>
            <a:off x="9423676" y="1126399"/>
            <a:ext cx="2581798" cy="2375521"/>
          </a:xfrm>
          <a:prstGeom prst="rect">
            <a:avLst/>
          </a:prstGeom>
        </p:spPr>
      </p:pic>
      <p:grpSp>
        <p:nvGrpSpPr>
          <p:cNvPr id="27" name="Groep 26"/>
          <p:cNvGrpSpPr/>
          <p:nvPr/>
        </p:nvGrpSpPr>
        <p:grpSpPr>
          <a:xfrm>
            <a:off x="8730292" y="1270725"/>
            <a:ext cx="6001651" cy="5337313"/>
            <a:chOff x="8382423" y="1590261"/>
            <a:chExt cx="6001651" cy="5337313"/>
          </a:xfrm>
        </p:grpSpPr>
        <p:grpSp>
          <p:nvGrpSpPr>
            <p:cNvPr id="15" name="Group 29">
              <a:extLst>
                <a:ext uri="{FF2B5EF4-FFF2-40B4-BE49-F238E27FC236}">
                  <a16:creationId xmlns:a16="http://schemas.microsoft.com/office/drawing/2014/main" id="{15CAFF02-3EFD-8A10-0D41-AA4646F79A60}"/>
                </a:ext>
              </a:extLst>
            </p:cNvPr>
            <p:cNvGrpSpPr/>
            <p:nvPr/>
          </p:nvGrpSpPr>
          <p:grpSpPr>
            <a:xfrm>
              <a:off x="8382423" y="2251920"/>
              <a:ext cx="6001651" cy="4184214"/>
              <a:chOff x="3790748" y="1671330"/>
              <a:chExt cx="3755228" cy="2933219"/>
            </a:xfrm>
          </p:grpSpPr>
          <p:sp>
            <p:nvSpPr>
              <p:cNvPr id="16" name="TextBox 48">
                <a:extLst>
                  <a:ext uri="{FF2B5EF4-FFF2-40B4-BE49-F238E27FC236}">
                    <a16:creationId xmlns:a16="http://schemas.microsoft.com/office/drawing/2014/main" id="{353341D2-745C-1128-0AC5-6E5F860ED828}"/>
                  </a:ext>
                </a:extLst>
              </p:cNvPr>
              <p:cNvSpPr txBox="1"/>
              <p:nvPr/>
            </p:nvSpPr>
            <p:spPr>
              <a:xfrm>
                <a:off x="4257745" y="1671330"/>
                <a:ext cx="3288231" cy="237333"/>
              </a:xfrm>
              <a:prstGeom prst="rect">
                <a:avLst/>
              </a:prstGeom>
              <a:noFill/>
            </p:spPr>
            <p:txBody>
              <a:bodyPr wrap="square" rtlCol="0">
                <a:spAutoFit/>
              </a:bodyPr>
              <a:lstStyle/>
              <a:p>
                <a:r>
                  <a:rPr lang="en-US" sz="1600" b="1" dirty="0" smtClean="0"/>
                  <a:t>CD11b </a:t>
                </a:r>
                <a:r>
                  <a:rPr lang="en-US" sz="1600" b="1" dirty="0"/>
                  <a:t>pos.        </a:t>
                </a:r>
                <a:r>
                  <a:rPr lang="en-US" sz="1600" b="1" dirty="0" smtClean="0"/>
                  <a:t>	  </a:t>
                </a:r>
                <a:r>
                  <a:rPr lang="en-US" sz="1600" b="1" dirty="0"/>
                  <a:t>CD11b neg.</a:t>
                </a:r>
                <a:endParaRPr lang="en-US" b="1" dirty="0"/>
              </a:p>
            </p:txBody>
          </p:sp>
          <p:sp>
            <p:nvSpPr>
              <p:cNvPr id="17" name="TextBox 21">
                <a:extLst>
                  <a:ext uri="{FF2B5EF4-FFF2-40B4-BE49-F238E27FC236}">
                    <a16:creationId xmlns:a16="http://schemas.microsoft.com/office/drawing/2014/main" id="{1F2E49BC-EE19-C444-2158-D756AF786256}"/>
                  </a:ext>
                </a:extLst>
              </p:cNvPr>
              <p:cNvSpPr txBox="1"/>
              <p:nvPr/>
            </p:nvSpPr>
            <p:spPr>
              <a:xfrm>
                <a:off x="3790748" y="2204966"/>
                <a:ext cx="480396" cy="237333"/>
              </a:xfrm>
              <a:prstGeom prst="rect">
                <a:avLst/>
              </a:prstGeom>
              <a:noFill/>
            </p:spPr>
            <p:txBody>
              <a:bodyPr wrap="none" rtlCol="0">
                <a:spAutoFit/>
              </a:bodyPr>
              <a:lstStyle/>
              <a:p>
                <a:r>
                  <a:rPr lang="en-US" sz="1600" b="1" dirty="0"/>
                  <a:t>FRONT</a:t>
                </a:r>
              </a:p>
            </p:txBody>
          </p:sp>
          <p:sp>
            <p:nvSpPr>
              <p:cNvPr id="18" name="TextBox 23">
                <a:extLst>
                  <a:ext uri="{FF2B5EF4-FFF2-40B4-BE49-F238E27FC236}">
                    <a16:creationId xmlns:a16="http://schemas.microsoft.com/office/drawing/2014/main" id="{5D599FFF-2A52-B899-E652-C10A29B816B3}"/>
                  </a:ext>
                </a:extLst>
              </p:cNvPr>
              <p:cNvSpPr txBox="1"/>
              <p:nvPr/>
            </p:nvSpPr>
            <p:spPr>
              <a:xfrm>
                <a:off x="3854107" y="3078276"/>
                <a:ext cx="339214" cy="237333"/>
              </a:xfrm>
              <a:prstGeom prst="rect">
                <a:avLst/>
              </a:prstGeom>
              <a:noFill/>
            </p:spPr>
            <p:txBody>
              <a:bodyPr wrap="none" rtlCol="0">
                <a:spAutoFit/>
              </a:bodyPr>
              <a:lstStyle/>
              <a:p>
                <a:r>
                  <a:rPr lang="en-US" sz="1600" b="1" dirty="0"/>
                  <a:t>OCC</a:t>
                </a:r>
              </a:p>
            </p:txBody>
          </p:sp>
          <p:sp>
            <p:nvSpPr>
              <p:cNvPr id="19" name="TextBox 24">
                <a:extLst>
                  <a:ext uri="{FF2B5EF4-FFF2-40B4-BE49-F238E27FC236}">
                    <a16:creationId xmlns:a16="http://schemas.microsoft.com/office/drawing/2014/main" id="{2996543F-7274-E41A-5583-9DB466FF1207}"/>
                  </a:ext>
                </a:extLst>
              </p:cNvPr>
              <p:cNvSpPr txBox="1"/>
              <p:nvPr/>
            </p:nvSpPr>
            <p:spPr>
              <a:xfrm>
                <a:off x="3856435" y="4085291"/>
                <a:ext cx="312815" cy="237333"/>
              </a:xfrm>
              <a:prstGeom prst="rect">
                <a:avLst/>
              </a:prstGeom>
              <a:noFill/>
            </p:spPr>
            <p:txBody>
              <a:bodyPr wrap="none" rtlCol="0">
                <a:spAutoFit/>
              </a:bodyPr>
              <a:lstStyle/>
              <a:p>
                <a:r>
                  <a:rPr lang="en-US" sz="1600" b="1" dirty="0"/>
                  <a:t>SVZ</a:t>
                </a:r>
              </a:p>
            </p:txBody>
          </p:sp>
          <p:grpSp>
            <p:nvGrpSpPr>
              <p:cNvPr id="20" name="Group 27">
                <a:extLst>
                  <a:ext uri="{FF2B5EF4-FFF2-40B4-BE49-F238E27FC236}">
                    <a16:creationId xmlns:a16="http://schemas.microsoft.com/office/drawing/2014/main" id="{20F28DF8-88C0-5360-0F08-75A5CE2A6C4E}"/>
                  </a:ext>
                </a:extLst>
              </p:cNvPr>
              <p:cNvGrpSpPr/>
              <p:nvPr/>
            </p:nvGrpSpPr>
            <p:grpSpPr>
              <a:xfrm>
                <a:off x="4257745" y="1869266"/>
                <a:ext cx="1502911" cy="2735283"/>
                <a:chOff x="7434314" y="1289581"/>
                <a:chExt cx="2091419" cy="3701429"/>
              </a:xfrm>
            </p:grpSpPr>
            <p:pic>
              <p:nvPicPr>
                <p:cNvPr id="22" name="Picture 20">
                  <a:extLst>
                    <a:ext uri="{FF2B5EF4-FFF2-40B4-BE49-F238E27FC236}">
                      <a16:creationId xmlns:a16="http://schemas.microsoft.com/office/drawing/2014/main" id="{ED1068AC-4BFB-9B87-4975-012075ED839E}"/>
                    </a:ext>
                  </a:extLst>
                </p:cNvPr>
                <p:cNvPicPr>
                  <a:picLocks noChangeAspect="1"/>
                </p:cNvPicPr>
                <p:nvPr/>
              </p:nvPicPr>
              <p:blipFill>
                <a:blip r:embed="rId4"/>
                <a:stretch>
                  <a:fillRect/>
                </a:stretch>
              </p:blipFill>
              <p:spPr>
                <a:xfrm>
                  <a:off x="7434314" y="1310231"/>
                  <a:ext cx="1044030" cy="3680779"/>
                </a:xfrm>
                <a:prstGeom prst="rect">
                  <a:avLst/>
                </a:prstGeom>
              </p:spPr>
            </p:pic>
            <p:pic>
              <p:nvPicPr>
                <p:cNvPr id="23" name="Picture 26">
                  <a:extLst>
                    <a:ext uri="{FF2B5EF4-FFF2-40B4-BE49-F238E27FC236}">
                      <a16:creationId xmlns:a16="http://schemas.microsoft.com/office/drawing/2014/main" id="{9870C940-4ACA-A1C3-F932-8E83E8A224A7}"/>
                    </a:ext>
                  </a:extLst>
                </p:cNvPr>
                <p:cNvPicPr>
                  <a:picLocks noChangeAspect="1"/>
                </p:cNvPicPr>
                <p:nvPr/>
              </p:nvPicPr>
              <p:blipFill>
                <a:blip r:embed="rId5"/>
                <a:stretch>
                  <a:fillRect/>
                </a:stretch>
              </p:blipFill>
              <p:spPr>
                <a:xfrm>
                  <a:off x="8512185" y="1289581"/>
                  <a:ext cx="1013548" cy="3673158"/>
                </a:xfrm>
                <a:prstGeom prst="rect">
                  <a:avLst/>
                </a:prstGeom>
              </p:spPr>
            </p:pic>
          </p:grpSp>
        </p:grpSp>
        <p:sp>
          <p:nvSpPr>
            <p:cNvPr id="26" name="Ovaal 25"/>
            <p:cNvSpPr/>
            <p:nvPr/>
          </p:nvSpPr>
          <p:spPr>
            <a:xfrm>
              <a:off x="9025820" y="1590261"/>
              <a:ext cx="1395911" cy="533731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8" name="Ovaal 27"/>
          <p:cNvSpPr/>
          <p:nvPr/>
        </p:nvSpPr>
        <p:spPr>
          <a:xfrm rot="5400000">
            <a:off x="9747324" y="2383907"/>
            <a:ext cx="1354333" cy="35350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11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191127"/>
            <a:ext cx="10844463" cy="4373563"/>
          </a:xfrm>
        </p:spPr>
        <p:txBody>
          <a:bodyPr/>
          <a:lstStyle/>
          <a:p>
            <a:r>
              <a:rPr lang="en-GB" dirty="0" smtClean="0"/>
              <a:t>CD11b</a:t>
            </a:r>
            <a:r>
              <a:rPr lang="en-US" baseline="30000" dirty="0" smtClean="0"/>
              <a:t>+</a:t>
            </a:r>
            <a:r>
              <a:rPr lang="en-US" dirty="0" smtClean="0"/>
              <a:t> </a:t>
            </a:r>
            <a:r>
              <a:rPr lang="en-GB" dirty="0" smtClean="0"/>
              <a:t>fraction of frontal lobe; generation of full-length </a:t>
            </a:r>
            <a:r>
              <a:rPr lang="en-GB" b="1" dirty="0" smtClean="0"/>
              <a:t>envelope</a:t>
            </a:r>
            <a:r>
              <a:rPr lang="en-GB" dirty="0" smtClean="0"/>
              <a:t> reporter viruses </a:t>
            </a:r>
          </a:p>
          <a:p>
            <a:r>
              <a:rPr lang="en-GB" dirty="0" smtClean="0"/>
              <a:t>Phenotypical characterization in </a:t>
            </a:r>
            <a:r>
              <a:rPr lang="en-GB" dirty="0"/>
              <a:t>CD4</a:t>
            </a:r>
            <a:r>
              <a:rPr lang="en-GB" baseline="30000" dirty="0"/>
              <a:t>+</a:t>
            </a:r>
            <a:r>
              <a:rPr lang="en-GB" dirty="0"/>
              <a:t> T </a:t>
            </a:r>
            <a:r>
              <a:rPr lang="en-GB" dirty="0" smtClean="0"/>
              <a:t>cells</a:t>
            </a:r>
            <a:endParaRPr lang="nl-NL" dirty="0"/>
          </a:p>
          <a:p>
            <a:r>
              <a:rPr lang="en-US" dirty="0" smtClean="0"/>
              <a:t>Productive infection and replication up to 14 days</a:t>
            </a:r>
          </a:p>
          <a:p>
            <a:r>
              <a:rPr lang="en-US" dirty="0"/>
              <a:t>Inhibition by </a:t>
            </a:r>
            <a:r>
              <a:rPr lang="en-US" dirty="0" err="1"/>
              <a:t>Maraviroc</a:t>
            </a:r>
            <a:r>
              <a:rPr lang="en-US" dirty="0"/>
              <a:t> (CCR5 </a:t>
            </a:r>
            <a:r>
              <a:rPr lang="en-US" dirty="0" smtClean="0"/>
              <a:t>receptor</a:t>
            </a:r>
            <a:r>
              <a:rPr lang="en-US" dirty="0"/>
              <a:t>)</a:t>
            </a:r>
          </a:p>
        </p:txBody>
      </p:sp>
      <p:sp>
        <p:nvSpPr>
          <p:cNvPr id="4" name="Titel 1"/>
          <p:cNvSpPr>
            <a:spLocks noGrp="1"/>
          </p:cNvSpPr>
          <p:nvPr>
            <p:ph type="title"/>
          </p:nvPr>
        </p:nvSpPr>
        <p:spPr>
          <a:xfrm>
            <a:off x="609600" y="288910"/>
            <a:ext cx="9721174" cy="1371600"/>
          </a:xfrm>
        </p:spPr>
        <p:txBody>
          <a:bodyPr/>
          <a:lstStyle/>
          <a:p>
            <a:r>
              <a:rPr lang="en-US" b="1" dirty="0" smtClean="0"/>
              <a:t>Replication competent virus?</a:t>
            </a:r>
            <a:endParaRPr lang="en-US" b="1" dirty="0"/>
          </a:p>
        </p:txBody>
      </p:sp>
      <p:pic>
        <p:nvPicPr>
          <p:cNvPr id="2" name="Afbeelding 1"/>
          <p:cNvPicPr>
            <a:picLocks noChangeAspect="1"/>
          </p:cNvPicPr>
          <p:nvPr/>
        </p:nvPicPr>
        <p:blipFill>
          <a:blip r:embed="rId3"/>
          <a:stretch>
            <a:fillRect/>
          </a:stretch>
        </p:blipFill>
        <p:spPr>
          <a:xfrm>
            <a:off x="349207" y="4059787"/>
            <a:ext cx="5322544" cy="2749053"/>
          </a:xfrm>
          <a:prstGeom prst="rect">
            <a:avLst/>
          </a:prstGeom>
        </p:spPr>
      </p:pic>
      <p:pic>
        <p:nvPicPr>
          <p:cNvPr id="6" name="Afbeelding 5"/>
          <p:cNvPicPr>
            <a:picLocks noChangeAspect="1"/>
          </p:cNvPicPr>
          <p:nvPr/>
        </p:nvPicPr>
        <p:blipFill>
          <a:blip r:embed="rId4"/>
          <a:stretch>
            <a:fillRect/>
          </a:stretch>
        </p:blipFill>
        <p:spPr>
          <a:xfrm>
            <a:off x="6363731" y="4042610"/>
            <a:ext cx="5652240" cy="2815072"/>
          </a:xfrm>
          <a:prstGeom prst="rect">
            <a:avLst/>
          </a:prstGeom>
        </p:spPr>
      </p:pic>
    </p:spTree>
    <p:extLst>
      <p:ext uri="{BB962C8B-B14F-4D97-AF65-F5344CB8AC3E}">
        <p14:creationId xmlns:p14="http://schemas.microsoft.com/office/powerpoint/2010/main" val="11097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290783"/>
            <a:ext cx="10160000" cy="4373563"/>
          </a:xfrm>
        </p:spPr>
        <p:txBody>
          <a:bodyPr/>
          <a:lstStyle/>
          <a:p>
            <a:r>
              <a:rPr lang="en-GB" dirty="0" smtClean="0"/>
              <a:t>Presence of intact HIV </a:t>
            </a:r>
            <a:r>
              <a:rPr lang="en-GB" dirty="0" err="1" smtClean="0"/>
              <a:t>proviral</a:t>
            </a:r>
            <a:r>
              <a:rPr lang="en-GB" dirty="0" smtClean="0"/>
              <a:t> DNA in different regions</a:t>
            </a:r>
          </a:p>
          <a:p>
            <a:pPr lvl="1"/>
            <a:r>
              <a:rPr lang="en-GB" dirty="0" smtClean="0"/>
              <a:t>In microglia, but also in non-myeloid cells</a:t>
            </a:r>
          </a:p>
          <a:p>
            <a:pPr lvl="1"/>
            <a:r>
              <a:rPr lang="en-GB" dirty="0" smtClean="0"/>
              <a:t>CD4</a:t>
            </a:r>
            <a:r>
              <a:rPr lang="en-GB" baseline="30000" dirty="0" smtClean="0"/>
              <a:t>+</a:t>
            </a:r>
            <a:r>
              <a:rPr lang="en-GB" dirty="0" smtClean="0"/>
              <a:t> T cells, astrocytes or residual microglia?</a:t>
            </a:r>
          </a:p>
          <a:p>
            <a:r>
              <a:rPr lang="en-GB" dirty="0" smtClean="0"/>
              <a:t>Replication competent and require CCR5 receptor for viral entry</a:t>
            </a:r>
          </a:p>
          <a:p>
            <a:pPr marL="0" indent="0">
              <a:buNone/>
            </a:pPr>
            <a:endParaRPr lang="en-GB" dirty="0" smtClean="0"/>
          </a:p>
          <a:p>
            <a:r>
              <a:rPr lang="en-GB" dirty="0" smtClean="0"/>
              <a:t>Future characterization of HIV in the CNS </a:t>
            </a:r>
          </a:p>
          <a:p>
            <a:pPr lvl="1"/>
            <a:r>
              <a:rPr lang="en-GB" dirty="0" smtClean="0"/>
              <a:t>Persistence mechanisms</a:t>
            </a:r>
          </a:p>
          <a:p>
            <a:pPr lvl="1"/>
            <a:r>
              <a:rPr lang="en-GB" dirty="0" smtClean="0"/>
              <a:t>Impact of HIV-infection on CNS cells</a:t>
            </a:r>
          </a:p>
          <a:p>
            <a:pPr lvl="1"/>
            <a:endParaRPr lang="en-GB" dirty="0" smtClean="0"/>
          </a:p>
          <a:p>
            <a:endParaRPr lang="en-GB" dirty="0" smtClean="0"/>
          </a:p>
          <a:p>
            <a:endParaRPr lang="nl-NL" dirty="0"/>
          </a:p>
        </p:txBody>
      </p:sp>
      <p:sp>
        <p:nvSpPr>
          <p:cNvPr id="4" name="Titel 1"/>
          <p:cNvSpPr>
            <a:spLocks noGrp="1"/>
          </p:cNvSpPr>
          <p:nvPr>
            <p:ph type="title"/>
          </p:nvPr>
        </p:nvSpPr>
        <p:spPr>
          <a:xfrm>
            <a:off x="609600" y="288910"/>
            <a:ext cx="9721174" cy="1371600"/>
          </a:xfrm>
        </p:spPr>
        <p:txBody>
          <a:bodyPr/>
          <a:lstStyle/>
          <a:p>
            <a:r>
              <a:rPr lang="en-US" b="1" dirty="0" smtClean="0"/>
              <a:t>Discussion </a:t>
            </a:r>
            <a:r>
              <a:rPr lang="en-US" b="1" dirty="0">
                <a:sym typeface="Wingdings" panose="05000000000000000000" pitchFamily="2" charset="2"/>
              </a:rPr>
              <a:t>&amp; Future research</a:t>
            </a:r>
            <a:endParaRPr lang="en-US" b="1" dirty="0"/>
          </a:p>
        </p:txBody>
      </p:sp>
    </p:spTree>
    <p:extLst>
      <p:ext uri="{BB962C8B-B14F-4D97-AF65-F5344CB8AC3E}">
        <p14:creationId xmlns:p14="http://schemas.microsoft.com/office/powerpoint/2010/main" val="23244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MC cyaan Onderzoek_ENG">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ustomProperties xmlns="http://www.documentaal.nl/Custom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355805915088E44BA7B45EAE3320B8E" ma:contentTypeVersion="27" ma:contentTypeDescription="Een nieuw document maken." ma:contentTypeScope="" ma:versionID="8a7593904d335e69c49aa5ef91bead3c">
  <xsd:schema xmlns:xsd="http://www.w3.org/2001/XMLSchema" xmlns:xs="http://www.w3.org/2001/XMLSchema" xmlns:p="http://schemas.microsoft.com/office/2006/metadata/properties" xmlns:ns1="http://schemas.microsoft.com/sharepoint/v3" xmlns:ns2="d0d0f197-3d5e-4fe8-a0ca-107cc2f0a84a" targetNamespace="http://schemas.microsoft.com/office/2006/metadata/properties" ma:root="true" ma:fieldsID="b3691d71369ff7824da25229d210ec29" ns1:_="" ns2:_="">
    <xsd:import namespace="http://schemas.microsoft.com/sharepoint/v3"/>
    <xsd:import namespace="d0d0f197-3d5e-4fe8-a0ca-107cc2f0a84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0f197-3d5e-4fe8-a0ca-107cc2f0a84a"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021579-2E82-4416-994B-E6573D99BB3D}">
  <ds:schemaRefs>
    <ds:schemaRef ds:uri="http://schemas.microsoft.com/sharepoint/v3/contenttype/forms"/>
  </ds:schemaRefs>
</ds:datastoreItem>
</file>

<file path=customXml/itemProps2.xml><?xml version="1.0" encoding="utf-8"?>
<ds:datastoreItem xmlns:ds="http://schemas.openxmlformats.org/officeDocument/2006/customXml" ds:itemID="{8EF818DA-9DA0-425B-B411-43EFA7611236}">
  <ds:schemaRefs>
    <ds:schemaRef ds:uri="http://www.documentaal.nl/CustomProperties"/>
  </ds:schemaRefs>
</ds:datastoreItem>
</file>

<file path=customXml/itemProps3.xml><?xml version="1.0" encoding="utf-8"?>
<ds:datastoreItem xmlns:ds="http://schemas.openxmlformats.org/officeDocument/2006/customXml" ds:itemID="{3C922133-D4F3-4731-AB5A-D0E298B1AAE3}">
  <ds:schemaRefs>
    <ds:schemaRef ds:uri="http://purl.org/dc/elements/1.1/"/>
    <ds:schemaRef ds:uri="http://schemas.microsoft.com/office/2006/documentManagement/types"/>
    <ds:schemaRef ds:uri="d0d0f197-3d5e-4fe8-a0ca-107cc2f0a84a"/>
    <ds:schemaRef ds:uri="http://schemas.microsoft.com/sharepoint/v3"/>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91D03EE2-7E96-4D35-9190-3EEE51192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d0f197-3d5e-4fe8-a0ca-107cc2f0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UMC cyaan Onderzoek_ENG</Template>
  <TotalTime>3274</TotalTime>
  <Words>488</Words>
  <Application>Microsoft Office PowerPoint</Application>
  <PresentationFormat>Breedbeeld</PresentationFormat>
  <Paragraphs>104</Paragraphs>
  <Slides>10</Slides>
  <Notes>6</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10</vt:i4>
      </vt:variant>
    </vt:vector>
  </HeadingPairs>
  <TitlesOfParts>
    <vt:vector size="21" baseType="lpstr">
      <vt:lpstr>ＭＳ Ｐゴシック</vt:lpstr>
      <vt:lpstr>Arial</vt:lpstr>
      <vt:lpstr>Calibri</vt:lpstr>
      <vt:lpstr>Myriad Pro</vt:lpstr>
      <vt:lpstr>Segoe UI</vt:lpstr>
      <vt:lpstr>Times New Roman</vt:lpstr>
      <vt:lpstr>Verdana</vt:lpstr>
      <vt:lpstr>Wingdings</vt:lpstr>
      <vt:lpstr>UMC cyaan Onderzoek_ENG</vt:lpstr>
      <vt:lpstr>10_Standaardthema</vt:lpstr>
      <vt:lpstr>15_Standaardthema</vt:lpstr>
      <vt:lpstr>Detection of Intact HIV proviral DNA in the CNS of a virally suppressed HIV-infected individual</vt:lpstr>
      <vt:lpstr>PowerPoint-presentatie</vt:lpstr>
      <vt:lpstr>Introduction</vt:lpstr>
      <vt:lpstr>Patient Characteristics</vt:lpstr>
      <vt:lpstr>Methods</vt:lpstr>
      <vt:lpstr>Intact Proviral DNA Assay (IPDA) </vt:lpstr>
      <vt:lpstr>Detection of intact HIV DNA within CNS cells</vt:lpstr>
      <vt:lpstr>Replication competent virus?</vt:lpstr>
      <vt:lpstr>Discussion &amp; Future research</vt:lpstr>
      <vt:lpstr>Acknowledgements</vt:lpstr>
    </vt:vector>
  </TitlesOfParts>
  <Company>UMC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khoiting</dc:creator>
  <cp:lastModifiedBy>Nuhn-3, M.M. (Marieke)</cp:lastModifiedBy>
  <cp:revision>114</cp:revision>
  <dcterms:created xsi:type="dcterms:W3CDTF">2013-12-10T14:19:19Z</dcterms:created>
  <dcterms:modified xsi:type="dcterms:W3CDTF">2022-11-18T15:06:43Z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0x0101004355805915088E44BA7B45EAE3320B8E</vt:lpwstr>
  </property>
</Properties>
</file>