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02" r:id="rId3"/>
    <p:sldId id="318" r:id="rId4"/>
    <p:sldId id="319" r:id="rId5"/>
    <p:sldId id="310" r:id="rId6"/>
    <p:sldId id="279" r:id="rId7"/>
    <p:sldId id="304" r:id="rId8"/>
    <p:sldId id="305" r:id="rId9"/>
    <p:sldId id="307" r:id="rId10"/>
    <p:sldId id="306" r:id="rId11"/>
    <p:sldId id="320" r:id="rId12"/>
    <p:sldId id="313" r:id="rId13"/>
    <p:sldId id="294" r:id="rId14"/>
    <p:sldId id="296" r:id="rId15"/>
    <p:sldId id="31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E8"/>
    <a:srgbClr val="F8EEE2"/>
    <a:srgbClr val="FBE6D7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 autoAdjust="0"/>
    <p:restoredTop sz="81094" autoAdjust="0"/>
  </p:normalViewPr>
  <p:slideViewPr>
    <p:cSldViewPr snapToGrid="0">
      <p:cViewPr varScale="1">
        <p:scale>
          <a:sx n="88" d="100"/>
          <a:sy n="88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B0355-C38C-493C-833B-ADEB37C45BBB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1236-48E5-4278-B11C-F04517484E0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12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  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24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77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0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60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40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5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34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25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56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1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35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7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41236-48E5-4278-B11C-F04517484E0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4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4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07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69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4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1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71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22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97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3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5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C1B7-03FF-42ED-A9FA-A7803977888F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484E-523C-4210-882B-ADFC1021F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59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heg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04" y="611830"/>
            <a:ext cx="11463663" cy="5938005"/>
          </a:xfrm>
        </p:spPr>
        <p:txBody>
          <a:bodyPr>
            <a:normAutofit/>
          </a:bodyPr>
          <a:lstStyle/>
          <a:p>
            <a:r>
              <a:rPr lang="nl-NL" sz="4600" b="1" dirty="0"/>
              <a:t>Pyrimethamine </a:t>
            </a:r>
            <a:r>
              <a:rPr lang="nl-NL" sz="4600" b="1" dirty="0" err="1"/>
              <a:t>reverses</a:t>
            </a:r>
            <a:r>
              <a:rPr lang="nl-NL" sz="4600" b="1" dirty="0"/>
              <a:t> HIV </a:t>
            </a:r>
            <a:r>
              <a:rPr lang="nl-NL" sz="4600" b="1" dirty="0" err="1"/>
              <a:t>latency</a:t>
            </a:r>
            <a:r>
              <a:rPr lang="nl-NL" sz="4600" b="1" dirty="0"/>
              <a:t> in </a:t>
            </a:r>
            <a:r>
              <a:rPr lang="nl-NL" sz="4600" b="1" dirty="0" err="1"/>
              <a:t>people</a:t>
            </a:r>
            <a:r>
              <a:rPr lang="nl-NL" sz="4600" b="1" dirty="0"/>
              <a:t> </a:t>
            </a:r>
            <a:r>
              <a:rPr lang="nl-NL" sz="4600" b="1" dirty="0" err="1"/>
              <a:t>with</a:t>
            </a:r>
            <a:r>
              <a:rPr lang="nl-NL" sz="4600" b="1" dirty="0"/>
              <a:t> HIV on ART</a:t>
            </a:r>
            <a:br>
              <a:rPr lang="nl-NL" sz="4600" b="1" dirty="0"/>
            </a:br>
            <a:br>
              <a:rPr lang="nl-NL" sz="5000" b="1" dirty="0"/>
            </a:br>
            <a:r>
              <a:rPr lang="nl-NL" sz="3600" i="1" dirty="0" err="1"/>
              <a:t>Results</a:t>
            </a:r>
            <a:r>
              <a:rPr lang="nl-NL" sz="3600" i="1" dirty="0"/>
              <a:t> </a:t>
            </a:r>
            <a:r>
              <a:rPr lang="nl-NL" sz="3600" i="1" dirty="0" err="1"/>
              <a:t>from</a:t>
            </a:r>
            <a:r>
              <a:rPr lang="nl-NL" sz="3600" i="1" dirty="0"/>
              <a:t> a </a:t>
            </a:r>
            <a:r>
              <a:rPr lang="nl-NL" sz="3600" i="1" dirty="0" err="1"/>
              <a:t>randomized</a:t>
            </a:r>
            <a:r>
              <a:rPr lang="nl-NL" sz="3600" i="1" dirty="0"/>
              <a:t> </a:t>
            </a:r>
            <a:r>
              <a:rPr lang="nl-NL" sz="3600" i="1" dirty="0" err="1"/>
              <a:t>controlled</a:t>
            </a:r>
            <a:r>
              <a:rPr lang="nl-NL" sz="3600" i="1" dirty="0"/>
              <a:t> </a:t>
            </a:r>
            <a:r>
              <a:rPr lang="nl-NL" sz="3600" i="1" dirty="0" err="1"/>
              <a:t>clinical</a:t>
            </a:r>
            <a:r>
              <a:rPr lang="nl-NL" sz="3600" i="1" dirty="0"/>
              <a:t> trial </a:t>
            </a:r>
            <a:br>
              <a:rPr lang="nl-NL" sz="5000" dirty="0"/>
            </a:br>
            <a:br>
              <a:rPr lang="nl-NL" sz="5000" dirty="0"/>
            </a:br>
            <a:r>
              <a:rPr lang="nl-NL" sz="2600" dirty="0"/>
              <a:t>Henrieke Prins</a:t>
            </a:r>
            <a:br>
              <a:rPr lang="nl-NL" sz="2600" dirty="0"/>
            </a:br>
            <a:r>
              <a:rPr lang="nl-NL" sz="2600" dirty="0"/>
              <a:t>22 November, 2022</a:t>
            </a:r>
            <a:br>
              <a:rPr lang="nl-NL" sz="5000" dirty="0"/>
            </a:br>
            <a:endParaRPr lang="nl-NL" sz="5000" dirty="0"/>
          </a:p>
        </p:txBody>
      </p:sp>
      <p:pic>
        <p:nvPicPr>
          <p:cNvPr id="1030" name="Picture 6" descr="Erasmus MC -logo Stichting OOK - Stichting OOK">
            <a:extLst>
              <a:ext uri="{FF2B5EF4-FFF2-40B4-BE49-F238E27FC236}">
                <a16:creationId xmlns:a16="http://schemas.microsoft.com/office/drawing/2014/main" id="{C9BA48AE-DCFB-F0B6-3CD0-E9F43AEC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553EF-7742-C7F5-04CC-615B6E88D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7" y="554636"/>
            <a:ext cx="7561624" cy="5127998"/>
          </a:xfrm>
          <a:prstGeom prst="rect">
            <a:avLst/>
          </a:prstGeom>
        </p:spPr>
      </p:pic>
      <p:pic>
        <p:nvPicPr>
          <p:cNvPr id="6" name="Picture 6" descr="Erasmus MC -logo Stichting OOK - Stichting OOK">
            <a:extLst>
              <a:ext uri="{FF2B5EF4-FFF2-40B4-BE49-F238E27FC236}">
                <a16:creationId xmlns:a16="http://schemas.microsoft.com/office/drawing/2014/main" id="{C0431B3D-9718-9653-07EC-F8416441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ED8F53-9138-F48C-215A-293EEADE1957}"/>
              </a:ext>
            </a:extLst>
          </p:cNvPr>
          <p:cNvSpPr txBox="1"/>
          <p:nvPr/>
        </p:nvSpPr>
        <p:spPr>
          <a:xfrm>
            <a:off x="443348" y="4730399"/>
            <a:ext cx="115827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BAF target gene expression corresponded to pyrimethamine-induced HIV reservoir reactivation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2D053-6297-161B-9C45-1D3C1CC7FA14}"/>
              </a:ext>
            </a:extLst>
          </p:cNvPr>
          <p:cNvSpPr txBox="1"/>
          <p:nvPr/>
        </p:nvSpPr>
        <p:spPr>
          <a:xfrm>
            <a:off x="162394" y="123499"/>
            <a:ext cx="99109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Gene expression profile of BAF complex molecular targets</a:t>
            </a:r>
            <a:endParaRPr lang="en-NL" sz="2200" dirty="0"/>
          </a:p>
        </p:txBody>
      </p:sp>
    </p:spTree>
    <p:extLst>
      <p:ext uri="{BB962C8B-B14F-4D97-AF65-F5344CB8AC3E}">
        <p14:creationId xmlns:p14="http://schemas.microsoft.com/office/powerpoint/2010/main" val="61737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AD960-BF62-5EE4-6EC1-2F0CB7736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2" y="802925"/>
            <a:ext cx="4940300" cy="3492500"/>
          </a:xfrm>
          <a:prstGeom prst="rect">
            <a:avLst/>
          </a:prstGeom>
        </p:spPr>
      </p:pic>
      <p:pic>
        <p:nvPicPr>
          <p:cNvPr id="5" name="Picture 6" descr="Erasmus MC -logo Stichting OOK - Stichting OOK">
            <a:extLst>
              <a:ext uri="{FF2B5EF4-FFF2-40B4-BE49-F238E27FC236}">
                <a16:creationId xmlns:a16="http://schemas.microsoft.com/office/drawing/2014/main" id="{5DE6D047-AE46-3CF0-00EE-86728E10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B53FC-5982-92A0-658C-F057B19A0A3E}"/>
              </a:ext>
            </a:extLst>
          </p:cNvPr>
          <p:cNvSpPr txBox="1"/>
          <p:nvPr/>
        </p:nvSpPr>
        <p:spPr>
          <a:xfrm>
            <a:off x="162394" y="123499"/>
            <a:ext cx="99109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Median total plasma levels in study arms involving pyrimethamine  </a:t>
            </a:r>
            <a:endParaRPr lang="en-NL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62AC5-E738-CA40-838D-4F16376A370F}"/>
              </a:ext>
            </a:extLst>
          </p:cNvPr>
          <p:cNvSpPr txBox="1"/>
          <p:nvPr/>
        </p:nvSpPr>
        <p:spPr>
          <a:xfrm>
            <a:off x="440573" y="4727624"/>
            <a:ext cx="1158272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Pyrimethamine plasma levels corresponded to pyrimethamine-induced HIV reservoir reactivation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No reduction in inducible reservoir size as determined by TILDA (data not shown)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No serious adverse events, but physician-directed treatment adjustments occurred</a:t>
            </a:r>
            <a:endParaRPr lang="en-NL" sz="2200" dirty="0"/>
          </a:p>
        </p:txBody>
      </p:sp>
    </p:spTree>
    <p:extLst>
      <p:ext uri="{BB962C8B-B14F-4D97-AF65-F5344CB8AC3E}">
        <p14:creationId xmlns:p14="http://schemas.microsoft.com/office/powerpoint/2010/main" val="226126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F58609-309E-392B-5A59-1DF5757F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7FFFF-8159-1449-FAAA-9FA039D17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9771" cy="4351338"/>
          </a:xfrm>
        </p:spPr>
        <p:txBody>
          <a:bodyPr>
            <a:normAutofit/>
          </a:bodyPr>
          <a:lstStyle/>
          <a:p>
            <a:r>
              <a:rPr lang="en-GB" sz="2200" dirty="0"/>
              <a:t>Pharmacovigilance in HIV cure trials involving combinatorial (LRA) strategies is important </a:t>
            </a:r>
          </a:p>
          <a:p>
            <a:endParaRPr lang="en-GB" sz="2200" dirty="0"/>
          </a:p>
          <a:p>
            <a:r>
              <a:rPr lang="en-GB" sz="2200" dirty="0"/>
              <a:t>Pyrimethamine reverses HIV latency </a:t>
            </a:r>
            <a:r>
              <a:rPr lang="en-GB" sz="2200" i="1" dirty="0"/>
              <a:t>in vivo, </a:t>
            </a:r>
            <a:r>
              <a:rPr lang="en-GB" sz="2200" dirty="0"/>
              <a:t>supporting its advancement in clinical studies</a:t>
            </a:r>
          </a:p>
          <a:p>
            <a:endParaRPr lang="en-GB" sz="2200" dirty="0"/>
          </a:p>
          <a:p>
            <a:r>
              <a:rPr lang="en-GB" sz="2200" dirty="0"/>
              <a:t>Valproic acid is not a clinically useful LRA in HIV cure research</a:t>
            </a:r>
          </a:p>
          <a:p>
            <a:endParaRPr lang="en-GB" sz="2200" dirty="0"/>
          </a:p>
          <a:p>
            <a:r>
              <a:rPr lang="en-GB" sz="2200" dirty="0"/>
              <a:t>The optimal partner drug for pyrimethamine is to be determined</a:t>
            </a:r>
            <a:endParaRPr lang="en-NL" sz="2200" dirty="0"/>
          </a:p>
        </p:txBody>
      </p:sp>
      <p:pic>
        <p:nvPicPr>
          <p:cNvPr id="6" name="Picture 6" descr="Erasmus MC -logo Stichting OOK - Stichting OOK">
            <a:extLst>
              <a:ext uri="{FF2B5EF4-FFF2-40B4-BE49-F238E27FC236}">
                <a16:creationId xmlns:a16="http://schemas.microsoft.com/office/drawing/2014/main" id="{80D6A9AC-F1CC-7BC0-5FC3-F662272E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7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06949" y="1744063"/>
            <a:ext cx="28303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400" u="sng" kern="0" dirty="0"/>
              <a:t>Biochemistry</a:t>
            </a:r>
          </a:p>
          <a:p>
            <a:pPr marL="0" indent="0">
              <a:buNone/>
            </a:pPr>
            <a:r>
              <a:rPr lang="nl-NL" sz="1400" b="1" kern="0" dirty="0" err="1"/>
              <a:t>Tokameh</a:t>
            </a:r>
            <a:r>
              <a:rPr lang="nl-NL" sz="1400" b="1" kern="0" dirty="0"/>
              <a:t> Mahmoudi</a:t>
            </a:r>
          </a:p>
          <a:p>
            <a:pPr marL="0" indent="0">
              <a:buNone/>
            </a:pPr>
            <a:r>
              <a:rPr lang="nl-NL" sz="1400" b="1" kern="0" dirty="0" err="1"/>
              <a:t>Shringar</a:t>
            </a:r>
            <a:r>
              <a:rPr lang="nl-NL" sz="1400" b="1" kern="0" dirty="0"/>
              <a:t> Rao</a:t>
            </a:r>
          </a:p>
          <a:p>
            <a:pPr marL="0" indent="0">
              <a:buNone/>
            </a:pPr>
            <a:r>
              <a:rPr lang="nl-NL" sz="1400" b="1" kern="0" dirty="0" err="1"/>
              <a:t>Raquel</a:t>
            </a:r>
            <a:r>
              <a:rPr lang="nl-NL" sz="1400" b="1" kern="0" dirty="0"/>
              <a:t> Crespo</a:t>
            </a:r>
          </a:p>
          <a:p>
            <a:pPr marL="0" indent="0">
              <a:buNone/>
            </a:pPr>
            <a:r>
              <a:rPr lang="nl-NL" sz="1400" kern="0" dirty="0"/>
              <a:t>Robert-Jan </a:t>
            </a:r>
            <a:r>
              <a:rPr lang="nl-NL" sz="1400" kern="0" dirty="0" err="1"/>
              <a:t>Palstra</a:t>
            </a:r>
            <a:endParaRPr lang="nl-NL" sz="1400" kern="0" dirty="0"/>
          </a:p>
          <a:p>
            <a:pPr marL="0" indent="0">
              <a:buNone/>
            </a:pPr>
            <a:r>
              <a:rPr lang="nl-NL" sz="1400" kern="0" dirty="0" err="1"/>
              <a:t>Tonmoy</a:t>
            </a:r>
            <a:r>
              <a:rPr lang="nl-NL" sz="1400" kern="0" dirty="0"/>
              <a:t> </a:t>
            </a:r>
            <a:r>
              <a:rPr lang="nl-NL" sz="1400" kern="0" dirty="0" err="1"/>
              <a:t>Hossein</a:t>
            </a: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r>
              <a:rPr lang="nl-NL" sz="1400" u="sng" kern="0" dirty="0" err="1"/>
              <a:t>Infectious</a:t>
            </a:r>
            <a:r>
              <a:rPr lang="nl-NL" sz="1400" u="sng" kern="0" dirty="0"/>
              <a:t> </a:t>
            </a:r>
            <a:r>
              <a:rPr lang="nl-NL" sz="1400" u="sng" kern="0" dirty="0" err="1"/>
              <a:t>diseases</a:t>
            </a:r>
            <a:endParaRPr lang="nl-NL" sz="1400" u="sng" kern="0" dirty="0"/>
          </a:p>
          <a:p>
            <a:pPr marL="0" indent="0">
              <a:buNone/>
            </a:pPr>
            <a:r>
              <a:rPr lang="nl-NL" sz="1400" b="1" kern="0" dirty="0"/>
              <a:t>Annelies Verbon</a:t>
            </a:r>
          </a:p>
          <a:p>
            <a:pPr marL="0" indent="0">
              <a:buNone/>
            </a:pPr>
            <a:r>
              <a:rPr lang="nl-NL" sz="1400" b="1" kern="0" dirty="0"/>
              <a:t>Casper Rokx</a:t>
            </a:r>
          </a:p>
          <a:p>
            <a:pPr marL="0" indent="0">
              <a:buNone/>
            </a:pPr>
            <a:r>
              <a:rPr lang="nl-NL" sz="1400" kern="0" dirty="0"/>
              <a:t>Albert Groenendijk</a:t>
            </a:r>
          </a:p>
          <a:p>
            <a:pPr marL="0" indent="0">
              <a:buNone/>
            </a:pPr>
            <a:r>
              <a:rPr lang="nl-NL" sz="1400" kern="0" dirty="0" err="1"/>
              <a:t>Mariana</a:t>
            </a:r>
            <a:r>
              <a:rPr lang="nl-NL" sz="1400" kern="0" dirty="0"/>
              <a:t> de Mendonca Melo</a:t>
            </a:r>
          </a:p>
          <a:p>
            <a:pPr marL="0" indent="0">
              <a:buNone/>
            </a:pPr>
            <a:r>
              <a:rPr lang="nl-NL" sz="1400" kern="0" dirty="0"/>
              <a:t>Hannelore Bax</a:t>
            </a:r>
          </a:p>
          <a:p>
            <a:pPr marL="0" indent="0">
              <a:buNone/>
            </a:pPr>
            <a:r>
              <a:rPr lang="nl-NL" sz="1400" kern="0" dirty="0"/>
              <a:t>Bart Rijnders</a:t>
            </a:r>
          </a:p>
          <a:p>
            <a:pPr marL="0" indent="0">
              <a:buNone/>
            </a:pPr>
            <a:r>
              <a:rPr lang="nl-NL" sz="1400" kern="0" dirty="0"/>
              <a:t>Eric van Gorp</a:t>
            </a:r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62088" y="1730474"/>
            <a:ext cx="28303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53794" y="1744063"/>
            <a:ext cx="28303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400" kern="0" dirty="0"/>
              <a:t>Dorine de Vries</a:t>
            </a:r>
          </a:p>
          <a:p>
            <a:pPr marL="0" indent="0">
              <a:buNone/>
            </a:pPr>
            <a:r>
              <a:rPr lang="nl-NL" sz="1400" kern="0" dirty="0"/>
              <a:t>Els van Nood</a:t>
            </a:r>
          </a:p>
          <a:p>
            <a:pPr marL="0" indent="0">
              <a:buNone/>
            </a:pPr>
            <a:r>
              <a:rPr lang="nl-NL" sz="1400" kern="0" dirty="0"/>
              <a:t>Jan Nouwen</a:t>
            </a:r>
          </a:p>
          <a:p>
            <a:pPr marL="0" indent="0">
              <a:buNone/>
            </a:pPr>
            <a:r>
              <a:rPr lang="nl-NL" sz="1400" kern="0" dirty="0"/>
              <a:t>Karin Schurink </a:t>
            </a:r>
          </a:p>
          <a:p>
            <a:pPr marL="0" indent="0">
              <a:buNone/>
            </a:pPr>
            <a:r>
              <a:rPr lang="nl-NL" sz="1400" kern="0" dirty="0" err="1"/>
              <a:t>Rene</a:t>
            </a:r>
            <a:r>
              <a:rPr lang="nl-NL" sz="1400" kern="0" dirty="0"/>
              <a:t> van </a:t>
            </a:r>
            <a:r>
              <a:rPr lang="nl-NL" sz="1400" kern="0" dirty="0" err="1"/>
              <a:t>Engen</a:t>
            </a:r>
            <a:r>
              <a:rPr lang="nl-NL" sz="1400" kern="0" dirty="0"/>
              <a:t>†</a:t>
            </a:r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r>
              <a:rPr lang="nl-NL" sz="1400" u="sng" kern="0" dirty="0" err="1"/>
              <a:t>Viroscience</a:t>
            </a:r>
            <a:endParaRPr lang="nl-NL" sz="1400" u="sng" kern="0" dirty="0"/>
          </a:p>
          <a:p>
            <a:pPr marL="0" indent="0">
              <a:buNone/>
            </a:pPr>
            <a:r>
              <a:rPr lang="nl-NL" sz="1400" kern="0" dirty="0"/>
              <a:t>David van de Vijver</a:t>
            </a:r>
          </a:p>
          <a:p>
            <a:pPr marL="0" indent="0">
              <a:buNone/>
            </a:pPr>
            <a:r>
              <a:rPr lang="nl-NL" sz="1400" kern="0" dirty="0"/>
              <a:t>Charles </a:t>
            </a:r>
            <a:r>
              <a:rPr lang="nl-NL" sz="1400" kern="0" dirty="0" err="1"/>
              <a:t>Boucher</a:t>
            </a:r>
            <a:r>
              <a:rPr lang="nl-NL" sz="1400" kern="0" dirty="0"/>
              <a:t>†</a:t>
            </a:r>
          </a:p>
          <a:p>
            <a:pPr marL="0" indent="0">
              <a:buNone/>
            </a:pPr>
            <a:r>
              <a:rPr lang="nl-NL" sz="1400" kern="0" dirty="0"/>
              <a:t>Rob </a:t>
            </a:r>
            <a:r>
              <a:rPr lang="nl-NL" sz="1400" kern="0" dirty="0" err="1"/>
              <a:t>Gruters</a:t>
            </a:r>
            <a:endParaRPr lang="nl-NL" sz="1400" kern="0" dirty="0"/>
          </a:p>
          <a:p>
            <a:pPr marL="0" indent="0">
              <a:buNone/>
            </a:pPr>
            <a:r>
              <a:rPr lang="nl-NL" sz="1400" kern="0" dirty="0"/>
              <a:t>Thibault </a:t>
            </a:r>
            <a:r>
              <a:rPr lang="nl-NL" sz="1400" kern="0" dirty="0" err="1"/>
              <a:t>Mesplede</a:t>
            </a:r>
            <a:endParaRPr lang="nl-NL" sz="1400" kern="0" dirty="0"/>
          </a:p>
          <a:p>
            <a:pPr marL="0" indent="0">
              <a:buNone/>
            </a:pPr>
            <a:r>
              <a:rPr lang="nl-NL" sz="1400" kern="0" dirty="0"/>
              <a:t>Jeroen van Kampen</a:t>
            </a:r>
          </a:p>
          <a:p>
            <a:pPr marL="0" indent="0">
              <a:buNone/>
            </a:pPr>
            <a:r>
              <a:rPr lang="nl-NL" sz="1400" b="1" kern="0" dirty="0"/>
              <a:t>Cynthia </a:t>
            </a:r>
            <a:r>
              <a:rPr lang="nl-NL" sz="1400" b="1" kern="0" dirty="0" err="1"/>
              <a:t>Lungu</a:t>
            </a:r>
            <a:endParaRPr lang="nl-NL" sz="1400" b="1" kern="0" dirty="0"/>
          </a:p>
          <a:p>
            <a:pPr marL="0" indent="0">
              <a:buNone/>
            </a:pPr>
            <a:r>
              <a:rPr lang="nl-NL" sz="1400" kern="0" dirty="0"/>
              <a:t>Ronald Overmars</a:t>
            </a:r>
          </a:p>
          <a:p>
            <a:pPr marL="0" indent="0">
              <a:buNone/>
            </a:pPr>
            <a:r>
              <a:rPr lang="nl-NL" sz="1400" kern="0" dirty="0"/>
              <a:t>Georgina </a:t>
            </a:r>
            <a:r>
              <a:rPr lang="nl-NL" sz="1400" kern="0" dirty="0" err="1"/>
              <a:t>Arron</a:t>
            </a: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828917" y="1731511"/>
            <a:ext cx="28303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400" kern="0" dirty="0"/>
              <a:t>Jeroen IJpelaar</a:t>
            </a:r>
          </a:p>
          <a:p>
            <a:pPr marL="0" indent="0">
              <a:buNone/>
            </a:pPr>
            <a:r>
              <a:rPr lang="nl-NL" sz="1400" kern="0" dirty="0"/>
              <a:t>Janet de Wilde</a:t>
            </a:r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r>
              <a:rPr lang="nl-NL" sz="1400" u="sng" kern="0" dirty="0" err="1"/>
              <a:t>Pharmacy</a:t>
            </a:r>
            <a:endParaRPr lang="nl-NL" sz="1400" u="sng" kern="0" dirty="0"/>
          </a:p>
          <a:p>
            <a:pPr marL="0" indent="0">
              <a:buNone/>
            </a:pPr>
            <a:r>
              <a:rPr lang="nl-NL" sz="1400" kern="0" dirty="0"/>
              <a:t>Birgit Koch</a:t>
            </a:r>
          </a:p>
          <a:p>
            <a:pPr marL="0" indent="0">
              <a:buNone/>
            </a:pPr>
            <a:r>
              <a:rPr lang="nl-NL" sz="1400" kern="0" dirty="0" err="1"/>
              <a:t>Letao</a:t>
            </a:r>
            <a:r>
              <a:rPr lang="nl-NL" sz="1400" kern="0" dirty="0"/>
              <a:t> Li</a:t>
            </a:r>
          </a:p>
          <a:p>
            <a:pPr marL="0" indent="0">
              <a:buNone/>
            </a:pPr>
            <a:endParaRPr lang="nl-NL" sz="1400" u="sng" kern="0" dirty="0"/>
          </a:p>
          <a:p>
            <a:pPr marL="0" indent="0">
              <a:buNone/>
            </a:pPr>
            <a:r>
              <a:rPr lang="nl-NL" sz="1400" u="sng" kern="0" dirty="0" err="1"/>
              <a:t>Immunology</a:t>
            </a:r>
            <a:r>
              <a:rPr lang="nl-NL" sz="1400" kern="0" dirty="0"/>
              <a:t> </a:t>
            </a:r>
          </a:p>
          <a:p>
            <a:pPr marL="0" indent="0">
              <a:buNone/>
            </a:pPr>
            <a:r>
              <a:rPr lang="nl-NL" sz="1400" kern="0" dirty="0"/>
              <a:t>Peter Katsikis</a:t>
            </a:r>
          </a:p>
          <a:p>
            <a:pPr marL="0" indent="0">
              <a:buNone/>
            </a:pPr>
            <a:r>
              <a:rPr lang="nl-NL" sz="1400" kern="0" dirty="0"/>
              <a:t>Yvonne Muller</a:t>
            </a:r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r>
              <a:rPr lang="nl-NL" sz="1400" u="sng" kern="0" dirty="0" err="1"/>
              <a:t>Biostatiscis</a:t>
            </a:r>
            <a:endParaRPr lang="nl-NL" sz="1400" u="sng" kern="0" dirty="0"/>
          </a:p>
          <a:p>
            <a:pPr marL="0" indent="0">
              <a:buNone/>
            </a:pPr>
            <a:r>
              <a:rPr lang="nl-NL" sz="1400" kern="0" dirty="0" err="1"/>
              <a:t>Grigorios</a:t>
            </a:r>
            <a:r>
              <a:rPr lang="nl-NL" sz="1400" kern="0" dirty="0"/>
              <a:t> </a:t>
            </a:r>
            <a:r>
              <a:rPr lang="nl-NL" sz="1400" kern="0" dirty="0" err="1"/>
              <a:t>Papageorgiou</a:t>
            </a: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12DC3E-BEE3-615B-DCED-4819E3AC7A10}"/>
              </a:ext>
            </a:extLst>
          </p:cNvPr>
          <p:cNvSpPr txBox="1">
            <a:spLocks/>
          </p:cNvSpPr>
          <p:nvPr/>
        </p:nvSpPr>
        <p:spPr bwMode="auto">
          <a:xfrm>
            <a:off x="895548" y="1744063"/>
            <a:ext cx="28303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400" u="sng" kern="0" dirty="0" err="1"/>
              <a:t>All</a:t>
            </a:r>
            <a:r>
              <a:rPr lang="nl-NL" sz="1400" u="sng" kern="0" dirty="0"/>
              <a:t> </a:t>
            </a:r>
            <a:r>
              <a:rPr lang="nl-NL" sz="1400" u="sng" kern="0" dirty="0" err="1"/>
              <a:t>participants</a:t>
            </a:r>
            <a:r>
              <a:rPr lang="nl-NL" sz="1400" u="sng" kern="0" dirty="0"/>
              <a:t> of </a:t>
            </a:r>
            <a:r>
              <a:rPr lang="nl-NL" sz="1400" u="sng" kern="0" dirty="0" err="1"/>
              <a:t>the</a:t>
            </a:r>
            <a:r>
              <a:rPr lang="nl-NL" sz="1400" u="sng" kern="0" dirty="0"/>
              <a:t> LUNA trial</a:t>
            </a:r>
          </a:p>
          <a:p>
            <a:pPr marL="0" indent="0">
              <a:buNone/>
            </a:pPr>
            <a:endParaRPr lang="nl-NL" sz="1400" u="sng" kern="0" dirty="0"/>
          </a:p>
          <a:p>
            <a:pPr marL="0" indent="0">
              <a:buNone/>
            </a:pPr>
            <a:r>
              <a:rPr lang="nl-NL" sz="1400" u="sng" kern="0" dirty="0" err="1"/>
              <a:t>All</a:t>
            </a:r>
            <a:r>
              <a:rPr lang="nl-NL" sz="1400" u="sng" kern="0" dirty="0"/>
              <a:t> member of </a:t>
            </a:r>
            <a:r>
              <a:rPr lang="nl-NL" sz="1400" u="sng" kern="0" dirty="0" err="1"/>
              <a:t>the</a:t>
            </a:r>
            <a:r>
              <a:rPr lang="nl-NL" sz="1400" u="sng" kern="0" dirty="0"/>
              <a:t> Erasmus MC HIV </a:t>
            </a:r>
            <a:r>
              <a:rPr lang="nl-NL" sz="1400" u="sng" kern="0" dirty="0" err="1"/>
              <a:t>Eradication</a:t>
            </a:r>
            <a:r>
              <a:rPr lang="nl-NL" sz="1400" u="sng" kern="0" dirty="0"/>
              <a:t> Group</a:t>
            </a:r>
            <a:r>
              <a:rPr lang="nl-NL" sz="1400" kern="0" dirty="0"/>
              <a:t> (</a:t>
            </a:r>
            <a:r>
              <a:rPr lang="nl-NL" sz="1400" kern="0" dirty="0">
                <a:hlinkClick r:id="rId3"/>
              </a:rPr>
              <a:t>https://eheg.nl</a:t>
            </a:r>
            <a:r>
              <a:rPr lang="nl-NL" sz="1400" kern="0" dirty="0"/>
              <a:t>)</a:t>
            </a:r>
            <a:endParaRPr lang="nl-NL" sz="1400" u="sng" kern="0" dirty="0"/>
          </a:p>
          <a:p>
            <a:pPr marL="0" indent="0">
              <a:buNone/>
            </a:pPr>
            <a:endParaRPr lang="nl-NL" sz="1400" u="sng" kern="0" dirty="0"/>
          </a:p>
          <a:p>
            <a:pPr marL="0" indent="0">
              <a:buNone/>
            </a:pPr>
            <a:r>
              <a:rPr lang="nl-NL" sz="1400" u="sng" kern="0" dirty="0" err="1"/>
              <a:t>All</a:t>
            </a:r>
            <a:r>
              <a:rPr lang="nl-NL" sz="1400" u="sng" kern="0" dirty="0"/>
              <a:t> lab </a:t>
            </a:r>
            <a:r>
              <a:rPr lang="nl-NL" sz="1400" u="sng" kern="0" dirty="0" err="1"/>
              <a:t>technicians</a:t>
            </a:r>
            <a:r>
              <a:rPr lang="nl-NL" sz="1400" u="sng" kern="0" dirty="0"/>
              <a:t>, </a:t>
            </a:r>
            <a:r>
              <a:rPr lang="nl-NL" sz="1400" u="sng" kern="0" dirty="0" err="1"/>
              <a:t>phlebotomists</a:t>
            </a:r>
            <a:r>
              <a:rPr lang="nl-NL" sz="1400" u="sng" kern="0" dirty="0"/>
              <a:t>, hiv nurse </a:t>
            </a:r>
            <a:r>
              <a:rPr lang="nl-NL" sz="1400" u="sng" kern="0" dirty="0" err="1"/>
              <a:t>practitioners</a:t>
            </a:r>
            <a:r>
              <a:rPr lang="nl-NL" sz="1400" u="sng" kern="0" dirty="0"/>
              <a:t>, </a:t>
            </a:r>
            <a:r>
              <a:rPr lang="nl-NL" sz="1400" u="sng" kern="0" dirty="0" err="1"/>
              <a:t>outpatient</a:t>
            </a:r>
            <a:r>
              <a:rPr lang="nl-NL" sz="1400" u="sng" kern="0" dirty="0"/>
              <a:t> </a:t>
            </a:r>
            <a:r>
              <a:rPr lang="nl-NL" sz="1400" u="sng" kern="0" dirty="0" err="1"/>
              <a:t>staff</a:t>
            </a:r>
            <a:r>
              <a:rPr lang="nl-NL" sz="1400" u="sng" kern="0" dirty="0"/>
              <a:t> members</a:t>
            </a:r>
          </a:p>
          <a:p>
            <a:pPr marL="0" indent="0">
              <a:buNone/>
            </a:pPr>
            <a:endParaRPr lang="nl-NL" sz="1400" u="sng" kern="0" dirty="0"/>
          </a:p>
          <a:p>
            <a:pPr marL="0" indent="0">
              <a:buNone/>
            </a:pPr>
            <a:r>
              <a:rPr lang="nl-NL" sz="1400" u="sng" kern="0" dirty="0"/>
              <a:t>Erasmus MC </a:t>
            </a:r>
            <a:r>
              <a:rPr lang="nl-NL" sz="1400" u="sng" kern="0" dirty="0" err="1"/>
              <a:t>Mrace</a:t>
            </a:r>
            <a:r>
              <a:rPr lang="nl-NL" sz="1400" u="sng" kern="0" dirty="0"/>
              <a:t> (2016)</a:t>
            </a:r>
          </a:p>
          <a:p>
            <a:pPr marL="0" indent="0">
              <a:buNone/>
            </a:pPr>
            <a:endParaRPr lang="nl-NL" sz="1400" u="sng" kern="0" dirty="0"/>
          </a:p>
          <a:p>
            <a:pPr marL="0" indent="0">
              <a:buNone/>
            </a:pPr>
            <a:r>
              <a:rPr lang="nl-NL" sz="1400" u="sng" kern="0" dirty="0" err="1"/>
              <a:t>Pharmacy</a:t>
            </a:r>
            <a:r>
              <a:rPr lang="nl-NL" sz="1400" u="sng" kern="0" dirty="0"/>
              <a:t> </a:t>
            </a:r>
            <a:r>
              <a:rPr lang="nl-NL" sz="1400" u="sng" kern="0" dirty="0" err="1"/>
              <a:t>Radboudumc</a:t>
            </a:r>
            <a:endParaRPr lang="nl-NL" sz="1400" u="sng" kern="0" dirty="0"/>
          </a:p>
          <a:p>
            <a:pPr marL="0" indent="0">
              <a:buNone/>
            </a:pPr>
            <a:r>
              <a:rPr lang="nl-NL" sz="1400" kern="0" dirty="0"/>
              <a:t>Angela </a:t>
            </a:r>
            <a:r>
              <a:rPr lang="nl-NL" sz="1400" kern="0" dirty="0" err="1"/>
              <a:t>Colbers</a:t>
            </a:r>
            <a:endParaRPr lang="nl-NL" sz="1400" kern="0" dirty="0"/>
          </a:p>
          <a:p>
            <a:pPr marL="0" indent="0">
              <a:buNone/>
            </a:pPr>
            <a:r>
              <a:rPr lang="nl-NL" sz="1400" kern="0" dirty="0"/>
              <a:t>David Burger</a:t>
            </a:r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nl-NL" sz="1400" kern="0" dirty="0"/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D2A80A-2CBC-D591-484B-589C9EA9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Acknowledgement</a:t>
            </a:r>
          </a:p>
        </p:txBody>
      </p:sp>
      <p:pic>
        <p:nvPicPr>
          <p:cNvPr id="9" name="Picture 6" descr="Erasmus MC -logo Stichting OOK - Stichting OOK">
            <a:extLst>
              <a:ext uri="{FF2B5EF4-FFF2-40B4-BE49-F238E27FC236}">
                <a16:creationId xmlns:a16="http://schemas.microsoft.com/office/drawing/2014/main" id="{45BDBFBF-A7ED-B1D9-89CC-B15B987D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5329C-9E15-4D77-0AD2-61DB95543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63" y="190397"/>
            <a:ext cx="281305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91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B68894-BF37-8DBE-9012-FC263FB07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86514"/>
              </p:ext>
            </p:extLst>
          </p:nvPr>
        </p:nvGraphicFramePr>
        <p:xfrm>
          <a:off x="399011" y="415637"/>
          <a:ext cx="11272059" cy="7736901"/>
        </p:xfrm>
        <a:graphic>
          <a:graphicData uri="http://schemas.openxmlformats.org/drawingml/2006/table">
            <a:tbl>
              <a:tblPr firstRow="1" firstCol="1" bandRow="1"/>
              <a:tblGrid>
                <a:gridCol w="3816777">
                  <a:extLst>
                    <a:ext uri="{9D8B030D-6E8A-4147-A177-3AD203B41FA5}">
                      <a16:colId xmlns:a16="http://schemas.microsoft.com/office/drawing/2014/main" val="4016020973"/>
                    </a:ext>
                  </a:extLst>
                </a:gridCol>
                <a:gridCol w="1490722">
                  <a:extLst>
                    <a:ext uri="{9D8B030D-6E8A-4147-A177-3AD203B41FA5}">
                      <a16:colId xmlns:a16="http://schemas.microsoft.com/office/drawing/2014/main" val="1907062089"/>
                    </a:ext>
                  </a:extLst>
                </a:gridCol>
                <a:gridCol w="1490722">
                  <a:extLst>
                    <a:ext uri="{9D8B030D-6E8A-4147-A177-3AD203B41FA5}">
                      <a16:colId xmlns:a16="http://schemas.microsoft.com/office/drawing/2014/main" val="3724285559"/>
                    </a:ext>
                  </a:extLst>
                </a:gridCol>
                <a:gridCol w="1491558">
                  <a:extLst>
                    <a:ext uri="{9D8B030D-6E8A-4147-A177-3AD203B41FA5}">
                      <a16:colId xmlns:a16="http://schemas.microsoft.com/office/drawing/2014/main" val="1039755982"/>
                    </a:ext>
                  </a:extLst>
                </a:gridCol>
                <a:gridCol w="1490722">
                  <a:extLst>
                    <a:ext uri="{9D8B030D-6E8A-4147-A177-3AD203B41FA5}">
                      <a16:colId xmlns:a16="http://schemas.microsoft.com/office/drawing/2014/main" val="3642060764"/>
                    </a:ext>
                  </a:extLst>
                </a:gridCol>
                <a:gridCol w="1491558">
                  <a:extLst>
                    <a:ext uri="{9D8B030D-6E8A-4147-A177-3AD203B41FA5}">
                      <a16:colId xmlns:a16="http://schemas.microsoft.com/office/drawing/2014/main" val="1712228204"/>
                    </a:ext>
                  </a:extLst>
                </a:gridCol>
              </a:tblGrid>
              <a:tr h="455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Characteristics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=28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PYR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N=7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VPA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N=7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PYR+VPA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N=7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N=7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89874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87151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 origin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60040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-White European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(86)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(43)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(86)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7959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-Latin American or Hispanic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(11)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(57)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593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-Black Caribbean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331959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(47-61)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(48-55)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(54-67)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(45-58)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(51-64)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48548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 subtype B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(85.7)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(100)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(86)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(86)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(71)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486517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of AIDS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(29)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(29)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(43)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(29)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4296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from HIV diagnosis until inclusion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 (7.5-15.4)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 (7.5-14.5)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 (7.6-12.8)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 (5.2-9.4)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 (10.5-20.2)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13107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on cART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(5.6-11.7)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 (6.4-12.0)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 (6.1-10.8)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 (4.7-7.4)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 (8.0-13.0)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10307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with HIV-RNA &lt;50 copies per mL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 (4.9-11.1)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 (5.1-11.5)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(5.4-9.5)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(4.5-7.1)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(5.2-12.5)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44669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Initiated cART during acute HIV infection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(11)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(29)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886935"/>
                  </a:ext>
                </a:extLst>
              </a:tr>
              <a:tr h="320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Pre-cART plasma viral load zenith log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copies per mL 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 (4.7-5.3)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 (4.9-5.6)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 (4.6-5.0)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 (4.8-5.0)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 (4.7-5.4)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42450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Pre-cART nadir CD4+ T-cell count per µL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(160-315)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(135-310)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(225-295)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(175-420)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(170-225)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669904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CD4+ T-cell count per µL at inclusion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665 (530-820)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 (490-770)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(560-810)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 (475-1005)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 (590-740)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803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631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-NNRTI based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(57)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(71)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(57)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(57)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(43)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01522"/>
                  </a:ext>
                </a:extLst>
              </a:tr>
              <a:tr h="151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-INSTI based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(43)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(29)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(43)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(43)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(57)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048186"/>
                  </a:ext>
                </a:extLst>
              </a:tr>
              <a:tr h="1539355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05" marR="467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2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5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2590" b="40728"/>
          <a:stretch/>
        </p:blipFill>
        <p:spPr>
          <a:xfrm>
            <a:off x="1764349" y="2226666"/>
            <a:ext cx="8587227" cy="1876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314" y="1824746"/>
            <a:ext cx="8567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Total number of self-reported AE adverse events and their severity during trial participation per study arm </a:t>
            </a:r>
            <a:endParaRPr lang="nl-NL" sz="15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 </a:t>
            </a:r>
            <a:r>
              <a:rPr lang="nl-NL" dirty="0" err="1"/>
              <a:t>SAEs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no </a:t>
            </a:r>
            <a:r>
              <a:rPr lang="nl-NL" dirty="0" err="1"/>
              <a:t>SUSARs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45296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  <a:p>
            <a:r>
              <a:rPr lang="nl-NL" sz="2000" dirty="0"/>
              <a:t>Three </a:t>
            </a:r>
            <a:r>
              <a:rPr lang="nl-NL" sz="2000" dirty="0" err="1"/>
              <a:t>grade</a:t>
            </a:r>
            <a:r>
              <a:rPr lang="nl-NL" sz="2000" dirty="0"/>
              <a:t> 3 </a:t>
            </a:r>
            <a:r>
              <a:rPr lang="nl-NL" sz="2000" dirty="0" err="1"/>
              <a:t>AEs</a:t>
            </a:r>
            <a:r>
              <a:rPr lang="nl-NL" sz="2000" dirty="0"/>
              <a:t> (syncope): </a:t>
            </a:r>
            <a:r>
              <a:rPr lang="nl-NL" sz="2000" dirty="0" err="1"/>
              <a:t>two</a:t>
            </a:r>
            <a:r>
              <a:rPr lang="nl-NL" sz="2000" dirty="0"/>
              <a:t> </a:t>
            </a:r>
            <a:r>
              <a:rPr lang="nl-NL" sz="2000" dirty="0" err="1"/>
              <a:t>related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blood</a:t>
            </a:r>
            <a:r>
              <a:rPr lang="nl-NL" sz="2000" dirty="0"/>
              <a:t> draw</a:t>
            </a:r>
          </a:p>
          <a:p>
            <a:r>
              <a:rPr lang="en-US" sz="2000" dirty="0"/>
              <a:t>All study-related AEs resolved (n = 91)</a:t>
            </a:r>
          </a:p>
          <a:p>
            <a:r>
              <a:rPr lang="en-US" sz="2000" dirty="0"/>
              <a:t>Most commonly reported AEs included nausea (n = 12), vomiting (n = 12), vertigo (n = 6), and headache (n = 6)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9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E47418-6DFE-85AB-DF95-AFDF0EC70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7277"/>
              </p:ext>
            </p:extLst>
          </p:nvPr>
        </p:nvGraphicFramePr>
        <p:xfrm>
          <a:off x="1229192" y="2038029"/>
          <a:ext cx="9458793" cy="2781942"/>
        </p:xfrm>
        <a:graphic>
          <a:graphicData uri="http://schemas.openxmlformats.org/drawingml/2006/table">
            <a:tbl>
              <a:tblPr firstRow="1" firstCol="1" bandRow="1"/>
              <a:tblGrid>
                <a:gridCol w="6241168">
                  <a:extLst>
                    <a:ext uri="{9D8B030D-6E8A-4147-A177-3AD203B41FA5}">
                      <a16:colId xmlns:a16="http://schemas.microsoft.com/office/drawing/2014/main" val="3502189814"/>
                    </a:ext>
                  </a:extLst>
                </a:gridCol>
                <a:gridCol w="3217625">
                  <a:extLst>
                    <a:ext uri="{9D8B030D-6E8A-4147-A177-3AD203B41FA5}">
                      <a16:colId xmlns:a16="http://schemas.microsoft.com/office/drawing/2014/main" val="690114542"/>
                    </a:ext>
                  </a:extLst>
                </a:gridCol>
              </a:tblGrid>
              <a:tr h="714613">
                <a:tc gridSpan="2">
                  <a:txBody>
                    <a:bodyPr/>
                    <a:lstStyle/>
                    <a:p>
                      <a:pPr algn="ctr"/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Disclosure</a:t>
                      </a:r>
                      <a:r>
                        <a:rPr lang="nl-N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nl-NL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speaker’s</a:t>
                      </a:r>
                      <a:r>
                        <a:rPr lang="nl-N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</a:t>
                      </a:r>
                      <a:endParaRPr lang="en-N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78505"/>
                  </a:ext>
                </a:extLst>
              </a:tr>
              <a:tr h="750891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(Potential) conflict of interest</a:t>
                      </a:r>
                      <a:endParaRPr lang="en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839270"/>
                  </a:ext>
                </a:extLst>
              </a:tr>
              <a:tr h="75089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 that could be relevant for the meeting</a:t>
                      </a:r>
                      <a:endParaRPr lang="en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656699"/>
                  </a:ext>
                </a:extLst>
              </a:tr>
            </a:tbl>
          </a:graphicData>
        </a:graphic>
      </p:graphicFrame>
      <p:pic>
        <p:nvPicPr>
          <p:cNvPr id="3" name="Picture 6" descr="Erasmus MC -logo Stichting OOK - Stichting OOK">
            <a:extLst>
              <a:ext uri="{FF2B5EF4-FFF2-40B4-BE49-F238E27FC236}">
                <a16:creationId xmlns:a16="http://schemas.microsoft.com/office/drawing/2014/main" id="{AA6AAB18-1AA6-4A2D-48E3-6B224A69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312-2DAD-6C89-D7F9-AAE6E63A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Background: why no cure?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D509B-3050-D760-7A9B-8E15138BD76B}"/>
              </a:ext>
            </a:extLst>
          </p:cNvPr>
          <p:cNvSpPr txBox="1"/>
          <p:nvPr/>
        </p:nvSpPr>
        <p:spPr>
          <a:xfrm>
            <a:off x="921326" y="3626015"/>
            <a:ext cx="10432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Replication-competent latent HIV reservoir can spark viral rebound when ART is stopped</a:t>
            </a:r>
          </a:p>
        </p:txBody>
      </p:sp>
      <p:pic>
        <p:nvPicPr>
          <p:cNvPr id="7" name="Picture 6" descr="Erasmus MC -logo Stichting OOK - Stichting OOK">
            <a:extLst>
              <a:ext uri="{FF2B5EF4-FFF2-40B4-BE49-F238E27FC236}">
                <a16:creationId xmlns:a16="http://schemas.microsoft.com/office/drawing/2014/main" id="{1C43C67D-4813-A7A0-D779-3985DD74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90F64-7416-F5D3-EF14-D8CE56B07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r="73191" b="58368"/>
          <a:stretch/>
        </p:blipFill>
        <p:spPr>
          <a:xfrm>
            <a:off x="921326" y="1441307"/>
            <a:ext cx="2342574" cy="19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312-2DAD-6C89-D7F9-AAE6E63A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Background: cure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03CF9-B8B9-7A43-6888-F72E5178DBF2}"/>
              </a:ext>
            </a:extLst>
          </p:cNvPr>
          <p:cNvSpPr txBox="1"/>
          <p:nvPr/>
        </p:nvSpPr>
        <p:spPr>
          <a:xfrm>
            <a:off x="921324" y="6169709"/>
            <a:ext cx="94529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Latency reversing agents (LRAs) can reactivate the latent HIV reservoir</a:t>
            </a:r>
          </a:p>
        </p:txBody>
      </p:sp>
      <p:pic>
        <p:nvPicPr>
          <p:cNvPr id="7" name="Picture 6" descr="Erasmus MC -logo Stichting OOK - Stichting OOK">
            <a:extLst>
              <a:ext uri="{FF2B5EF4-FFF2-40B4-BE49-F238E27FC236}">
                <a16:creationId xmlns:a16="http://schemas.microsoft.com/office/drawing/2014/main" id="{17368C59-9491-4A8B-E87F-929075FA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97920-6993-0E79-C10A-FD85D43D3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r="-185" b="-3220"/>
          <a:stretch/>
        </p:blipFill>
        <p:spPr>
          <a:xfrm>
            <a:off x="921325" y="1441306"/>
            <a:ext cx="8754687" cy="480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358947-FAAF-204D-2BD3-C0121EAAF20A}"/>
              </a:ext>
            </a:extLst>
          </p:cNvPr>
          <p:cNvSpPr/>
          <p:nvPr/>
        </p:nvSpPr>
        <p:spPr>
          <a:xfrm>
            <a:off x="967869" y="1493139"/>
            <a:ext cx="5128131" cy="187314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2D3F3-77F5-4BFD-9E16-E1BF2E13A078}"/>
              </a:ext>
            </a:extLst>
          </p:cNvPr>
          <p:cNvSpPr txBox="1"/>
          <p:nvPr/>
        </p:nvSpPr>
        <p:spPr>
          <a:xfrm>
            <a:off x="6297793" y="5671315"/>
            <a:ext cx="32959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1200" i="1" dirty="0"/>
              <a:t>Stoszko et al. </a:t>
            </a:r>
            <a:r>
              <a:rPr lang="nl-NL" sz="1200" i="1" dirty="0" err="1"/>
              <a:t>Current</a:t>
            </a:r>
            <a:r>
              <a:rPr lang="nl-NL" sz="1200" i="1" dirty="0"/>
              <a:t> Opinion in </a:t>
            </a:r>
            <a:r>
              <a:rPr lang="nl-NL" sz="1200" i="1" dirty="0" err="1"/>
              <a:t>Virology</a:t>
            </a:r>
            <a:r>
              <a:rPr lang="nl-NL" sz="1200" i="1" dirty="0"/>
              <a:t> 2019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913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asmus MC -logo Stichting OOK - Stichting OOK">
            <a:extLst>
              <a:ext uri="{FF2B5EF4-FFF2-40B4-BE49-F238E27FC236}">
                <a16:creationId xmlns:a16="http://schemas.microsoft.com/office/drawing/2014/main" id="{42C485BA-67D3-83C3-5339-1DBD019C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EEDA4-B4D0-31CA-6087-8C4A0F98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Background: role of BAFi and HDACi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C4E1-39DD-22FA-AC25-CE7F2092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The BAF complex is a key repressor of HIV transcription</a:t>
            </a:r>
          </a:p>
          <a:p>
            <a:pPr lvl="1"/>
            <a:r>
              <a:rPr lang="en-GB" sz="2000" dirty="0"/>
              <a:t>BAF complex inhibitors (</a:t>
            </a:r>
            <a:r>
              <a:rPr lang="en-GB" sz="2000" dirty="0" err="1"/>
              <a:t>BAFis</a:t>
            </a:r>
            <a:r>
              <a:rPr lang="en-GB" sz="2000" dirty="0"/>
              <a:t>) can act as LRAs</a:t>
            </a:r>
          </a:p>
          <a:p>
            <a:pPr lvl="1"/>
            <a:r>
              <a:rPr lang="en-GB" sz="2000" dirty="0" err="1"/>
              <a:t>BAFis</a:t>
            </a:r>
            <a:r>
              <a:rPr lang="en-GB" sz="2000" dirty="0"/>
              <a:t> enhance the effect of other LRAs ex-vivo (i.e. histone deacetylase inhibitors)</a:t>
            </a:r>
            <a:endParaRPr lang="en-N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F6AC4-9039-7341-CF84-223169A8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36" y="3440487"/>
            <a:ext cx="8748183" cy="271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ADBFE-63EC-88DB-D793-7BD2516A288D}"/>
              </a:ext>
            </a:extLst>
          </p:cNvPr>
          <p:cNvSpPr txBox="1"/>
          <p:nvPr/>
        </p:nvSpPr>
        <p:spPr>
          <a:xfrm>
            <a:off x="6882254" y="5874292"/>
            <a:ext cx="3110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l-NL" sz="1200" i="1" dirty="0"/>
              <a:t>Stoszko et al. </a:t>
            </a:r>
            <a:r>
              <a:rPr lang="nl-NL" sz="1200" i="1" dirty="0" err="1"/>
              <a:t>Current</a:t>
            </a:r>
            <a:r>
              <a:rPr lang="nl-NL" sz="1200" i="1" dirty="0"/>
              <a:t> Opinion in </a:t>
            </a:r>
            <a:r>
              <a:rPr lang="nl-NL" sz="1200" i="1" dirty="0" err="1"/>
              <a:t>Virology</a:t>
            </a:r>
            <a:r>
              <a:rPr lang="nl-NL" sz="1200" i="1" dirty="0"/>
              <a:t> 2019</a:t>
            </a:r>
            <a:endParaRPr lang="en-US" sz="1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7E2E53-803D-9824-E6E0-DF7B9F9F47DF}"/>
              </a:ext>
            </a:extLst>
          </p:cNvPr>
          <p:cNvGrpSpPr/>
          <p:nvPr/>
        </p:nvGrpSpPr>
        <p:grpSpPr>
          <a:xfrm>
            <a:off x="2271887" y="3048601"/>
            <a:ext cx="309824" cy="845736"/>
            <a:chOff x="1277816" y="1627832"/>
            <a:chExt cx="309824" cy="84573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1CDC81-C872-692F-2033-C929CF8DEE3C}"/>
                </a:ext>
              </a:extLst>
            </p:cNvPr>
            <p:cNvCxnSpPr/>
            <p:nvPr/>
          </p:nvCxnSpPr>
          <p:spPr>
            <a:xfrm>
              <a:off x="1426865" y="1627832"/>
              <a:ext cx="0" cy="834013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B1DFCC-2980-E928-38FB-E8B5F2614EFD}"/>
                </a:ext>
              </a:extLst>
            </p:cNvPr>
            <p:cNvCxnSpPr/>
            <p:nvPr/>
          </p:nvCxnSpPr>
          <p:spPr>
            <a:xfrm flipH="1">
              <a:off x="1277816" y="2471894"/>
              <a:ext cx="309824" cy="1674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C1DAAB-2C61-711F-BF2C-58C1F4EB67B7}"/>
              </a:ext>
            </a:extLst>
          </p:cNvPr>
          <p:cNvGrpSpPr/>
          <p:nvPr/>
        </p:nvGrpSpPr>
        <p:grpSpPr>
          <a:xfrm>
            <a:off x="3961685" y="2879453"/>
            <a:ext cx="309824" cy="845736"/>
            <a:chOff x="1277816" y="1627832"/>
            <a:chExt cx="309824" cy="8457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CC27C0-4A63-9B05-27E0-78C172DA055B}"/>
                </a:ext>
              </a:extLst>
            </p:cNvPr>
            <p:cNvCxnSpPr/>
            <p:nvPr/>
          </p:nvCxnSpPr>
          <p:spPr>
            <a:xfrm>
              <a:off x="1426865" y="1627832"/>
              <a:ext cx="0" cy="834013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CB2BE0-14D4-EF16-E82B-DD1C630779AF}"/>
                </a:ext>
              </a:extLst>
            </p:cNvPr>
            <p:cNvCxnSpPr/>
            <p:nvPr/>
          </p:nvCxnSpPr>
          <p:spPr>
            <a:xfrm flipH="1">
              <a:off x="1277816" y="2471894"/>
              <a:ext cx="309824" cy="1674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55B0D-53CC-784D-A1C3-BDEAFBA01EFB}"/>
              </a:ext>
            </a:extLst>
          </p:cNvPr>
          <p:cNvSpPr/>
          <p:nvPr/>
        </p:nvSpPr>
        <p:spPr>
          <a:xfrm>
            <a:off x="3867150" y="5187950"/>
            <a:ext cx="1625600" cy="958850"/>
          </a:xfrm>
          <a:prstGeom prst="rect">
            <a:avLst/>
          </a:prstGeom>
          <a:solidFill>
            <a:srgbClr val="F8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1DB3E-9D39-DD92-0312-B6630D045353}"/>
              </a:ext>
            </a:extLst>
          </p:cNvPr>
          <p:cNvSpPr/>
          <p:nvPr/>
        </p:nvSpPr>
        <p:spPr>
          <a:xfrm>
            <a:off x="1389236" y="5187950"/>
            <a:ext cx="953913" cy="467706"/>
          </a:xfrm>
          <a:prstGeom prst="rect">
            <a:avLst/>
          </a:prstGeom>
          <a:solidFill>
            <a:srgbClr val="F8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B307E-69F1-A12F-90D7-5A7C5856E09B}"/>
              </a:ext>
            </a:extLst>
          </p:cNvPr>
          <p:cNvSpPr/>
          <p:nvPr/>
        </p:nvSpPr>
        <p:spPr>
          <a:xfrm>
            <a:off x="4578350" y="4001294"/>
            <a:ext cx="920750" cy="467706"/>
          </a:xfrm>
          <a:prstGeom prst="rect">
            <a:avLst/>
          </a:prstGeom>
          <a:solidFill>
            <a:srgbClr val="F8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2C9ADD-7C7D-FE86-01E9-1244900A6B51}"/>
              </a:ext>
            </a:extLst>
          </p:cNvPr>
          <p:cNvSpPr/>
          <p:nvPr/>
        </p:nvSpPr>
        <p:spPr>
          <a:xfrm>
            <a:off x="4765675" y="4159366"/>
            <a:ext cx="279400" cy="467706"/>
          </a:xfrm>
          <a:prstGeom prst="rect">
            <a:avLst/>
          </a:prstGeom>
          <a:solidFill>
            <a:srgbClr val="F8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5832C7-FBE0-129B-4AC1-29E1A74284C6}"/>
              </a:ext>
            </a:extLst>
          </p:cNvPr>
          <p:cNvSpPr/>
          <p:nvPr/>
        </p:nvSpPr>
        <p:spPr>
          <a:xfrm>
            <a:off x="5502539" y="4024967"/>
            <a:ext cx="505036" cy="479839"/>
          </a:xfrm>
          <a:prstGeom prst="rect">
            <a:avLst/>
          </a:prstGeom>
          <a:solidFill>
            <a:srgbClr val="F4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F62EE-5725-D184-B642-3034BF038A61}"/>
              </a:ext>
            </a:extLst>
          </p:cNvPr>
          <p:cNvSpPr/>
          <p:nvPr/>
        </p:nvSpPr>
        <p:spPr>
          <a:xfrm>
            <a:off x="8874178" y="5220267"/>
            <a:ext cx="1025947" cy="479839"/>
          </a:xfrm>
          <a:prstGeom prst="rect">
            <a:avLst/>
          </a:prstGeom>
          <a:solidFill>
            <a:srgbClr val="F4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068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50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Investigate the impact of pyrimethamine (</a:t>
            </a:r>
            <a:r>
              <a:rPr lang="en-US" sz="2200" dirty="0" err="1"/>
              <a:t>BAFi</a:t>
            </a:r>
            <a:r>
              <a:rPr lang="en-US" sz="2200" dirty="0"/>
              <a:t>) and valproic acid (</a:t>
            </a:r>
            <a:r>
              <a:rPr lang="en-US" sz="2200" dirty="0" err="1"/>
              <a:t>HDACi</a:t>
            </a:r>
            <a:r>
              <a:rPr lang="en-US" sz="2200" dirty="0"/>
              <a:t>) on the HIV reservoir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Primary endpoint</a:t>
            </a:r>
            <a:r>
              <a:rPr lang="en-US" sz="2200" dirty="0"/>
              <a:t>: </a:t>
            </a:r>
          </a:p>
          <a:p>
            <a:r>
              <a:rPr lang="en-US" sz="2200" dirty="0">
                <a:latin typeface="Symbol" pitchFamily="2" charset="2"/>
              </a:rPr>
              <a:t>D</a:t>
            </a:r>
            <a:r>
              <a:rPr lang="en-US" sz="2200" dirty="0"/>
              <a:t> in HIV reactivation measured as </a:t>
            </a:r>
            <a:r>
              <a:rPr lang="en-US" sz="2200" dirty="0">
                <a:latin typeface="Symbol" pitchFamily="2" charset="2"/>
              </a:rPr>
              <a:t>D </a:t>
            </a:r>
            <a:r>
              <a:rPr lang="en-US" sz="2200" dirty="0"/>
              <a:t>in cell associated (CA) HIV-RNA after start of treatment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Secondary endpoints</a:t>
            </a:r>
            <a:r>
              <a:rPr lang="en-US" sz="2200" dirty="0"/>
              <a:t>:</a:t>
            </a:r>
          </a:p>
          <a:p>
            <a:r>
              <a:rPr lang="en-US" sz="2200" dirty="0">
                <a:latin typeface="Symbol" pitchFamily="2" charset="2"/>
              </a:rPr>
              <a:t>D</a:t>
            </a:r>
            <a:r>
              <a:rPr lang="en-US" sz="2200" dirty="0"/>
              <a:t> in reservoir size (Tat/rev Induced Limiting Dilution Assay (TILDA)) after start of treatment </a:t>
            </a:r>
          </a:p>
          <a:p>
            <a:r>
              <a:rPr lang="en-US" sz="2200" dirty="0"/>
              <a:t>Clinical safety and tolerability of the administered compounds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6" descr="Erasmus MC -logo Stichting OOK - Stichting OOK">
            <a:extLst>
              <a:ext uri="{FF2B5EF4-FFF2-40B4-BE49-F238E27FC236}">
                <a16:creationId xmlns:a16="http://schemas.microsoft.com/office/drawing/2014/main" id="{E2515219-0EA3-FA8C-7B56-3F17992D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u="sng" dirty="0"/>
              <a:t>L</a:t>
            </a:r>
            <a:r>
              <a:rPr lang="en-US" sz="4400" b="1" dirty="0"/>
              <a:t>RA’s </a:t>
            </a:r>
            <a:r>
              <a:rPr lang="en-US" sz="4400" b="1" u="sng" dirty="0"/>
              <a:t>U</a:t>
            </a:r>
            <a:r>
              <a:rPr lang="en-US" sz="4400" b="1" dirty="0"/>
              <a:t>nited as </a:t>
            </a:r>
            <a:r>
              <a:rPr lang="en-US" sz="4400" b="1" u="sng" dirty="0"/>
              <a:t>N</a:t>
            </a:r>
            <a:r>
              <a:rPr lang="en-US" sz="4400" b="1" dirty="0"/>
              <a:t>ovel </a:t>
            </a:r>
            <a:r>
              <a:rPr lang="en-US" sz="4400" b="1" u="sng" dirty="0"/>
              <a:t>A</a:t>
            </a:r>
            <a:r>
              <a:rPr lang="en-US" sz="4400" b="1" dirty="0"/>
              <a:t>nti-HIV strategy</a:t>
            </a:r>
          </a:p>
        </p:txBody>
      </p:sp>
    </p:spTree>
    <p:extLst>
      <p:ext uri="{BB962C8B-B14F-4D97-AF65-F5344CB8AC3E}">
        <p14:creationId xmlns:p14="http://schemas.microsoft.com/office/powerpoint/2010/main" val="31509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 MC -logo Stichting OOK - Stichting OOK">
            <a:extLst>
              <a:ext uri="{FF2B5EF4-FFF2-40B4-BE49-F238E27FC236}">
                <a16:creationId xmlns:a16="http://schemas.microsoft.com/office/drawing/2014/main" id="{34045EBE-9465-FA23-045C-93F7A7FE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909A6-79CD-C61D-6A93-FAFCEE58C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03"/>
            <a:ext cx="8656246" cy="6257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07B5F-65AE-4C74-672F-D7B5CC31C11A}"/>
              </a:ext>
            </a:extLst>
          </p:cNvPr>
          <p:cNvSpPr txBox="1"/>
          <p:nvPr/>
        </p:nvSpPr>
        <p:spPr>
          <a:xfrm>
            <a:off x="162395" y="123499"/>
            <a:ext cx="6100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Study flow diagram </a:t>
            </a:r>
            <a:endParaRPr lang="en-NL" sz="2200" dirty="0"/>
          </a:p>
        </p:txBody>
      </p:sp>
    </p:spTree>
    <p:extLst>
      <p:ext uri="{BB962C8B-B14F-4D97-AF65-F5344CB8AC3E}">
        <p14:creationId xmlns:p14="http://schemas.microsoft.com/office/powerpoint/2010/main" val="23004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10DCE-B194-D62A-DA0A-483A0D72C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" y="989351"/>
            <a:ext cx="10099394" cy="5560484"/>
          </a:xfrm>
          <a:prstGeom prst="rect">
            <a:avLst/>
          </a:prstGeom>
        </p:spPr>
      </p:pic>
      <p:pic>
        <p:nvPicPr>
          <p:cNvPr id="4" name="Picture 6" descr="Erasmus MC -logo Stichting OOK - Stichting OOK">
            <a:extLst>
              <a:ext uri="{FF2B5EF4-FFF2-40B4-BE49-F238E27FC236}">
                <a16:creationId xmlns:a16="http://schemas.microsoft.com/office/drawing/2014/main" id="{043FB94A-A09C-A67E-DC54-3D730D19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E431D-5EA7-F979-6745-74902991EC5D}"/>
              </a:ext>
            </a:extLst>
          </p:cNvPr>
          <p:cNvSpPr txBox="1"/>
          <p:nvPr/>
        </p:nvSpPr>
        <p:spPr>
          <a:xfrm>
            <a:off x="162395" y="123499"/>
            <a:ext cx="6100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Study design overview</a:t>
            </a:r>
            <a:endParaRPr lang="en-NL" sz="2200" dirty="0"/>
          </a:p>
        </p:txBody>
      </p:sp>
    </p:spTree>
    <p:extLst>
      <p:ext uri="{BB962C8B-B14F-4D97-AF65-F5344CB8AC3E}">
        <p14:creationId xmlns:p14="http://schemas.microsoft.com/office/powerpoint/2010/main" val="75740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46C17-0A4C-0CD8-05E3-58E0AE70E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52988" r="1196"/>
          <a:stretch/>
        </p:blipFill>
        <p:spPr>
          <a:xfrm>
            <a:off x="598925" y="669657"/>
            <a:ext cx="6716276" cy="3942695"/>
          </a:xfrm>
          <a:prstGeom prst="rect">
            <a:avLst/>
          </a:prstGeom>
        </p:spPr>
      </p:pic>
      <p:pic>
        <p:nvPicPr>
          <p:cNvPr id="4" name="Picture 6" descr="Erasmus MC -logo Stichting OOK - Stichting OOK">
            <a:extLst>
              <a:ext uri="{FF2B5EF4-FFF2-40B4-BE49-F238E27FC236}">
                <a16:creationId xmlns:a16="http://schemas.microsoft.com/office/drawing/2014/main" id="{4181C158-5F36-4BC9-D672-8B226917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8" y="308165"/>
            <a:ext cx="3149118" cy="1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B97C3-EAAB-C443-1DAB-7D9D9C43018F}"/>
              </a:ext>
            </a:extLst>
          </p:cNvPr>
          <p:cNvSpPr txBox="1"/>
          <p:nvPr/>
        </p:nvSpPr>
        <p:spPr>
          <a:xfrm>
            <a:off x="440573" y="4727624"/>
            <a:ext cx="115827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Pyrimethamine: rapid and sustained increase in CA HIV-RNA in CD4+T-cells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Valproic acid: no increase in CA HIV-RNA, no synergistic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685D9-F36A-2C9F-BA8A-F73EE032DE50}"/>
              </a:ext>
            </a:extLst>
          </p:cNvPr>
          <p:cNvSpPr txBox="1"/>
          <p:nvPr/>
        </p:nvSpPr>
        <p:spPr>
          <a:xfrm>
            <a:off x="162394" y="123499"/>
            <a:ext cx="99109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Changes in CA HIV-RNA per arm at four time points during the LUNA study</a:t>
            </a:r>
            <a:endParaRPr lang="en-NL" sz="2200" dirty="0"/>
          </a:p>
        </p:txBody>
      </p:sp>
    </p:spTree>
    <p:extLst>
      <p:ext uri="{BB962C8B-B14F-4D97-AF65-F5344CB8AC3E}">
        <p14:creationId xmlns:p14="http://schemas.microsoft.com/office/powerpoint/2010/main" val="221239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2054</TotalTime>
  <Words>1007</Words>
  <Application>Microsoft Macintosh PowerPoint</Application>
  <PresentationFormat>Widescreen</PresentationFormat>
  <Paragraphs>272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Pyrimethamine reverses HIV latency in people with HIV on ART  Results from a randomized controlled clinical trial   Henrieke Prins 22 November, 2022 </vt:lpstr>
      <vt:lpstr>PowerPoint Presentation</vt:lpstr>
      <vt:lpstr>Background: why no cure?</vt:lpstr>
      <vt:lpstr>Background: cure strategies</vt:lpstr>
      <vt:lpstr>Background: role of BAFi and HDACi</vt:lpstr>
      <vt:lpstr>LRA’s United as Novel Anti-HIV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</vt:lpstr>
      <vt:lpstr>Back up </vt:lpstr>
      <vt:lpstr>PowerPoint Presentation</vt:lpstr>
      <vt:lpstr>No SAEs and no SUSARs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 trial</dc:title>
  <dc:creator>H.A.B. Prins</dc:creator>
  <cp:lastModifiedBy>Henrieke Prins</cp:lastModifiedBy>
  <cp:revision>95</cp:revision>
  <dcterms:created xsi:type="dcterms:W3CDTF">2020-05-31T15:06:47Z</dcterms:created>
  <dcterms:modified xsi:type="dcterms:W3CDTF">2022-11-17T08:59:05Z</dcterms:modified>
</cp:coreProperties>
</file>