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73" r:id="rId5"/>
    <p:sldId id="259" r:id="rId6"/>
    <p:sldId id="274" r:id="rId7"/>
    <p:sldId id="263" r:id="rId8"/>
    <p:sldId id="269" r:id="rId9"/>
    <p:sldId id="270" r:id="rId10"/>
    <p:sldId id="276" r:id="rId11"/>
    <p:sldId id="277" r:id="rId12"/>
    <p:sldId id="275" r:id="rId13"/>
    <p:sldId id="260" r:id="rId14"/>
    <p:sldId id="278" r:id="rId15"/>
  </p:sldIdLst>
  <p:sldSz cx="12192000" cy="6858000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ulp, I.A.J. van der (Iris)" initials="WIvd(" lastIdx="7" clrIdx="0">
    <p:extLst>
      <p:ext uri="{19B8F6BF-5375-455C-9EA6-DF929625EA0E}">
        <p15:presenceInfo xmlns:p15="http://schemas.microsoft.com/office/powerpoint/2012/main" userId="S-1-5-21-2169066342-2480738168-2466311071-304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600"/>
    <a:srgbClr val="048004"/>
    <a:srgbClr val="E17600"/>
    <a:srgbClr val="8C198C"/>
    <a:srgbClr val="FCE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26" autoAdjust="0"/>
    <p:restoredTop sz="90465" autoAdjust="0"/>
  </p:normalViewPr>
  <p:slideViewPr>
    <p:cSldViewPr snapToGrid="0">
      <p:cViewPr varScale="1">
        <p:scale>
          <a:sx n="57" d="100"/>
          <a:sy n="57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02862-53CC-41AC-A9FE-36831DA90DE2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6368A-1F41-431C-8850-4FE3AEAC685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6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i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51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95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00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604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845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Tijdelijke aanduiding voor notities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5780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r" eaLnBrk="1" hangingPunct="1">
              <a:defRPr/>
            </a:pPr>
            <a:fld id="{B8E621E6-D6BC-49F3-9FB4-12F21DE02370}" type="slidenum">
              <a:rPr lang="en-GB" altLang="nl-NL" sz="1200" smtClean="0">
                <a:solidFill>
                  <a:prstClr val="black"/>
                </a:solidFill>
                <a:cs typeface="+mn-cs"/>
              </a:rPr>
              <a:pPr algn="r" eaLnBrk="1" hangingPunct="1">
                <a:defRPr/>
              </a:pPr>
              <a:t>14</a:t>
            </a:fld>
            <a:endParaRPr lang="en-GB" altLang="nl-NL" sz="120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604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9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78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1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65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82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3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2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368A-1F41-431C-8850-4FE3AEAC68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9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55BB721E-6EE4-4CD5-A1F4-05B1C7503691}"/>
              </a:ext>
            </a:extLst>
          </p:cNvPr>
          <p:cNvSpPr/>
          <p:nvPr/>
        </p:nvSpPr>
        <p:spPr>
          <a:xfrm>
            <a:off x="0" y="6629400"/>
            <a:ext cx="12192000" cy="2286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nl-NL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13">
            <a:extLst>
              <a:ext uri="{FF2B5EF4-FFF2-40B4-BE49-F238E27FC236}">
                <a16:creationId xmlns:a16="http://schemas.microsoft.com/office/drawing/2014/main" id="{70159165-B68B-46B4-8A22-CF397567611E}"/>
              </a:ext>
            </a:extLst>
          </p:cNvPr>
          <p:cNvCxnSpPr/>
          <p:nvPr/>
        </p:nvCxnSpPr>
        <p:spPr>
          <a:xfrm>
            <a:off x="1524000" y="1916115"/>
            <a:ext cx="9855200" cy="1587"/>
          </a:xfrm>
          <a:prstGeom prst="line">
            <a:avLst/>
          </a:prstGeom>
          <a:ln>
            <a:solidFill>
              <a:srgbClr val="ED1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logo HIVmonitoring 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1" y="4724403"/>
            <a:ext cx="2000249" cy="183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94368" y="1169988"/>
            <a:ext cx="9882717" cy="603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altLang="nl-NL" noProof="0" smtClean="0"/>
              <a:t>Klik om de stijl te bewerken</a:t>
            </a:r>
            <a:endParaRPr lang="nl-NL" altLang="nl-NL" noProof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98603" y="2108200"/>
            <a:ext cx="9878484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altLang="nl-NL" noProof="0" smtClean="0"/>
              <a:t>Klik om de ondertitelstijl van het model te bewerken</a:t>
            </a:r>
            <a:endParaRPr lang="nl-NL" altLang="nl-NL" noProof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80CAC71-C924-4A9F-BA34-A34642FACD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488017" y="3348038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2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36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915400" y="274638"/>
            <a:ext cx="2463800" cy="59737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24000" y="274638"/>
            <a:ext cx="7188200" cy="5973762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433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855200" cy="79216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4000" y="1371600"/>
            <a:ext cx="4826000" cy="48768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6553200" y="1371600"/>
            <a:ext cx="4826000" cy="23622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6553200" y="3886200"/>
            <a:ext cx="4826000" cy="23622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1306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1524000" y="1371600"/>
            <a:ext cx="4826000" cy="48768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200" y="1371600"/>
            <a:ext cx="4826000" cy="48768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809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086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453547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4000" y="1371600"/>
            <a:ext cx="4826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200" y="1371600"/>
            <a:ext cx="4826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265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57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813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05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20571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54423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03E2D46-563C-421D-8D4A-5D2D80971579}"/>
              </a:ext>
            </a:extLst>
          </p:cNvPr>
          <p:cNvSpPr/>
          <p:nvPr/>
        </p:nvSpPr>
        <p:spPr>
          <a:xfrm>
            <a:off x="0" y="6629400"/>
            <a:ext cx="12192000" cy="2286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nl-NL" sz="1800">
              <a:solidFill>
                <a:srgbClr val="FFFFFF"/>
              </a:solidFill>
            </a:endParaRPr>
          </a:p>
        </p:txBody>
      </p:sp>
      <p:pic>
        <p:nvPicPr>
          <p:cNvPr id="1027" name="Picture 12" descr="logo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39" y="5926138"/>
            <a:ext cx="702733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FFD4166-0684-48ED-9B21-6BB2B823DC56}"/>
              </a:ext>
            </a:extLst>
          </p:cNvPr>
          <p:cNvCxnSpPr/>
          <p:nvPr/>
        </p:nvCxnSpPr>
        <p:spPr>
          <a:xfrm>
            <a:off x="1524000" y="1143000"/>
            <a:ext cx="9855200" cy="1588"/>
          </a:xfrm>
          <a:prstGeom prst="line">
            <a:avLst/>
          </a:prstGeom>
          <a:ln>
            <a:solidFill>
              <a:srgbClr val="ED1C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74638"/>
            <a:ext cx="98552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371600"/>
            <a:ext cx="9855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0687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07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074"/>
          </a:solidFill>
          <a:latin typeface="Verdana" pitchFamily="34" charset="0"/>
          <a:ea typeface="ＭＳ Ｐゴシック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074"/>
          </a:solidFill>
          <a:latin typeface="Verdana" pitchFamily="34" charset="0"/>
          <a:ea typeface="ＭＳ Ｐゴシック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074"/>
          </a:solidFill>
          <a:latin typeface="Verdana" pitchFamily="34" charset="0"/>
          <a:ea typeface="ＭＳ Ｐゴシック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074"/>
          </a:solidFill>
          <a:latin typeface="Verdana" pitchFamily="34" charset="0"/>
          <a:ea typeface="ＭＳ Ｐゴシック" pitchFamily="34" charset="-128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074"/>
          </a:solidFill>
          <a:latin typeface="Verdana" pitchFamily="34" charset="0"/>
          <a:ea typeface="ＭＳ Ｐゴシック" pitchFamily="34" charset="-128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074"/>
          </a:solidFill>
          <a:latin typeface="Verdana" pitchFamily="34" charset="0"/>
          <a:ea typeface="ＭＳ Ｐゴシック" pitchFamily="34" charset="-128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074"/>
          </a:solidFill>
          <a:latin typeface="Verdana" pitchFamily="34" charset="0"/>
          <a:ea typeface="ＭＳ Ｐゴシック" pitchFamily="34" charset="-128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074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3074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3074"/>
          </a:solidFill>
          <a:latin typeface="+mn-lt"/>
          <a:ea typeface="+mn-ea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3074"/>
          </a:solidFill>
          <a:latin typeface="+mn-lt"/>
          <a:ea typeface="+mn-ea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3074"/>
          </a:solidFill>
          <a:latin typeface="+mn-lt"/>
          <a:ea typeface="+mn-ea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3074"/>
          </a:solidFill>
          <a:latin typeface="+mn-lt"/>
          <a:ea typeface="+mn-ea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3074"/>
          </a:solidFill>
          <a:latin typeface="+mn-lt"/>
          <a:ea typeface="+mn-ea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3074"/>
          </a:solidFill>
          <a:latin typeface="+mn-lt"/>
          <a:ea typeface="+mn-ea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3074"/>
          </a:solidFill>
          <a:latin typeface="+mn-lt"/>
          <a:ea typeface="+mn-ea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3074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Starting ART early after HIV acquisition reduces long-term </a:t>
            </a:r>
            <a:r>
              <a:rPr lang="en-US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Non-AIDS-Defining </a:t>
            </a:r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Malignancy risk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94368" y="2239064"/>
            <a:ext cx="9144000" cy="2971291"/>
          </a:xfrm>
        </p:spPr>
        <p:txBody>
          <a:bodyPr>
            <a:normAutofit/>
          </a:bodyPr>
          <a:lstStyle/>
          <a:p>
            <a:pPr algn="l"/>
            <a:endParaRPr lang="nl-NL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endParaRPr lang="nl-NL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endParaRPr lang="nl-NL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endParaRPr lang="nl-NL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r>
              <a:rPr lang="nl-NL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Iris van der Wulp, MD</a:t>
            </a:r>
          </a:p>
          <a:p>
            <a:r>
              <a:rPr lang="nl-NL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NCHIV, November 28, 2023</a:t>
            </a:r>
          </a:p>
          <a:p>
            <a:pPr algn="l"/>
            <a:endParaRPr lang="nl-N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endParaRPr lang="nl-NL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endParaRPr lang="nl-NL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65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Survival curves of adjusted analyses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8590950" y="2483510"/>
            <a:ext cx="2924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8C198C"/>
                </a:solidFill>
              </a:rPr>
              <a:t>Infection-related NADM (</a:t>
            </a:r>
            <a:r>
              <a:rPr lang="en-US" sz="2000" dirty="0" err="1" smtClean="0">
                <a:solidFill>
                  <a:srgbClr val="8C198C"/>
                </a:solidFill>
              </a:rPr>
              <a:t>aHR</a:t>
            </a:r>
            <a:r>
              <a:rPr lang="en-US" sz="2000" dirty="0" smtClean="0">
                <a:solidFill>
                  <a:srgbClr val="8C198C"/>
                </a:solidFill>
              </a:rPr>
              <a:t> 0.65)</a:t>
            </a:r>
            <a:endParaRPr lang="en-US" sz="2000" dirty="0">
              <a:solidFill>
                <a:srgbClr val="8C198C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2360025" y="6255067"/>
            <a:ext cx="618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2"/>
                </a:solidFill>
              </a:rPr>
              <a:t>- - - - -  </a:t>
            </a:r>
            <a:r>
              <a:rPr lang="en-US" dirty="0" smtClean="0">
                <a:solidFill>
                  <a:schemeClr val="tx2"/>
                </a:solidFill>
              </a:rPr>
              <a:t>Early</a:t>
            </a:r>
            <a:r>
              <a:rPr lang="nl-NL" dirty="0" smtClean="0">
                <a:solidFill>
                  <a:schemeClr val="tx2"/>
                </a:solidFill>
              </a:rPr>
              <a:t> ART 		Late ART	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12" name="Rechte verbindingslijn 11"/>
          <p:cNvCxnSpPr/>
          <p:nvPr/>
        </p:nvCxnSpPr>
        <p:spPr>
          <a:xfrm>
            <a:off x="5019675" y="6448425"/>
            <a:ext cx="86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85815"/>
            <a:ext cx="6831000" cy="4968000"/>
          </a:xfrm>
          <a:prstGeom prst="rect">
            <a:avLst/>
          </a:prstGeom>
        </p:spPr>
      </p:pic>
      <p:sp>
        <p:nvSpPr>
          <p:cNvPr id="6" name="Rechteraccolade 5"/>
          <p:cNvSpPr/>
          <p:nvPr/>
        </p:nvSpPr>
        <p:spPr>
          <a:xfrm>
            <a:off x="7792137" y="2567453"/>
            <a:ext cx="381000" cy="540000"/>
          </a:xfrm>
          <a:prstGeom prst="rightBrace">
            <a:avLst/>
          </a:prstGeom>
          <a:ln w="28575">
            <a:solidFill>
              <a:srgbClr val="8C198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kstvak 14"/>
          <p:cNvSpPr txBox="1"/>
          <p:nvPr/>
        </p:nvSpPr>
        <p:spPr>
          <a:xfrm>
            <a:off x="8590950" y="4368278"/>
            <a:ext cx="2901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48004"/>
                </a:solidFill>
              </a:rPr>
              <a:t>All NADM</a:t>
            </a:r>
          </a:p>
          <a:p>
            <a:r>
              <a:rPr lang="en-US" sz="2000" dirty="0" smtClean="0">
                <a:solidFill>
                  <a:srgbClr val="048004"/>
                </a:solidFill>
              </a:rPr>
              <a:t>(</a:t>
            </a:r>
            <a:r>
              <a:rPr lang="en-US" sz="2000" dirty="0" err="1" smtClean="0">
                <a:solidFill>
                  <a:srgbClr val="048004"/>
                </a:solidFill>
              </a:rPr>
              <a:t>aHR</a:t>
            </a:r>
            <a:r>
              <a:rPr lang="en-US" sz="2000" dirty="0" smtClean="0">
                <a:solidFill>
                  <a:srgbClr val="048004"/>
                </a:solidFill>
              </a:rPr>
              <a:t> 0.60) </a:t>
            </a:r>
            <a:endParaRPr lang="en-US" sz="2000" dirty="0">
              <a:solidFill>
                <a:srgbClr val="048004"/>
              </a:solidFill>
            </a:endParaRPr>
          </a:p>
        </p:txBody>
      </p:sp>
      <p:sp>
        <p:nvSpPr>
          <p:cNvPr id="16" name="Rechteraccolade 15"/>
          <p:cNvSpPr/>
          <p:nvPr/>
        </p:nvSpPr>
        <p:spPr>
          <a:xfrm>
            <a:off x="7792137" y="3966221"/>
            <a:ext cx="381000" cy="1512000"/>
          </a:xfrm>
          <a:prstGeom prst="rightBrace">
            <a:avLst/>
          </a:prstGeom>
          <a:ln w="28575">
            <a:solidFill>
              <a:srgbClr val="0480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17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Survival curves of adjusted analyses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2360025" y="6255067"/>
            <a:ext cx="618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2"/>
                </a:solidFill>
              </a:rPr>
              <a:t>- - - - -  </a:t>
            </a:r>
            <a:r>
              <a:rPr lang="en-US" dirty="0" smtClean="0">
                <a:solidFill>
                  <a:schemeClr val="tx2"/>
                </a:solidFill>
              </a:rPr>
              <a:t>Early</a:t>
            </a:r>
            <a:r>
              <a:rPr lang="nl-NL" dirty="0" smtClean="0">
                <a:solidFill>
                  <a:schemeClr val="tx2"/>
                </a:solidFill>
              </a:rPr>
              <a:t> ART 		Late ART	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18" name="Rechte verbindingslijn 17"/>
          <p:cNvCxnSpPr/>
          <p:nvPr/>
        </p:nvCxnSpPr>
        <p:spPr>
          <a:xfrm>
            <a:off x="5019675" y="6448425"/>
            <a:ext cx="86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kstvak 19"/>
          <p:cNvSpPr txBox="1"/>
          <p:nvPr/>
        </p:nvSpPr>
        <p:spPr>
          <a:xfrm>
            <a:off x="8590950" y="3191226"/>
            <a:ext cx="32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E17600"/>
                </a:solidFill>
              </a:rPr>
              <a:t>Infection-unrelated NADM (</a:t>
            </a:r>
            <a:r>
              <a:rPr lang="en-US" sz="2000" dirty="0" err="1" smtClean="0">
                <a:solidFill>
                  <a:srgbClr val="E17600"/>
                </a:solidFill>
              </a:rPr>
              <a:t>aHR</a:t>
            </a:r>
            <a:r>
              <a:rPr lang="en-US" sz="2000" dirty="0" smtClean="0">
                <a:solidFill>
                  <a:srgbClr val="E17600"/>
                </a:solidFill>
              </a:rPr>
              <a:t> 0.59)</a:t>
            </a:r>
            <a:endParaRPr lang="en-US" sz="2000" dirty="0">
              <a:solidFill>
                <a:srgbClr val="E17600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71049"/>
            <a:ext cx="6831000" cy="4968000"/>
          </a:xfrm>
          <a:prstGeom prst="rect">
            <a:avLst/>
          </a:prstGeom>
        </p:spPr>
      </p:pic>
      <p:sp>
        <p:nvSpPr>
          <p:cNvPr id="21" name="Tekstvak 20"/>
          <p:cNvSpPr txBox="1"/>
          <p:nvPr/>
        </p:nvSpPr>
        <p:spPr>
          <a:xfrm>
            <a:off x="8590950" y="2483510"/>
            <a:ext cx="2924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8C198C"/>
                </a:solidFill>
              </a:rPr>
              <a:t>Infection-related NADM (</a:t>
            </a:r>
            <a:r>
              <a:rPr lang="en-US" sz="2000" dirty="0" err="1" smtClean="0">
                <a:solidFill>
                  <a:srgbClr val="8C198C"/>
                </a:solidFill>
              </a:rPr>
              <a:t>aHR</a:t>
            </a:r>
            <a:r>
              <a:rPr lang="en-US" sz="2000" dirty="0" smtClean="0">
                <a:solidFill>
                  <a:srgbClr val="8C198C"/>
                </a:solidFill>
              </a:rPr>
              <a:t> 0.65)</a:t>
            </a:r>
            <a:endParaRPr lang="en-US" sz="2000" dirty="0">
              <a:solidFill>
                <a:srgbClr val="8C198C"/>
              </a:solidFill>
            </a:endParaRPr>
          </a:p>
        </p:txBody>
      </p:sp>
      <p:sp>
        <p:nvSpPr>
          <p:cNvPr id="22" name="Rechteraccolade 21"/>
          <p:cNvSpPr/>
          <p:nvPr/>
        </p:nvSpPr>
        <p:spPr>
          <a:xfrm>
            <a:off x="7792137" y="2567453"/>
            <a:ext cx="381000" cy="540000"/>
          </a:xfrm>
          <a:prstGeom prst="rightBrace">
            <a:avLst/>
          </a:prstGeom>
          <a:ln w="28575">
            <a:solidFill>
              <a:srgbClr val="8C198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kstvak 22"/>
          <p:cNvSpPr txBox="1"/>
          <p:nvPr/>
        </p:nvSpPr>
        <p:spPr>
          <a:xfrm>
            <a:off x="8590950" y="4368278"/>
            <a:ext cx="2901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48004"/>
                </a:solidFill>
              </a:rPr>
              <a:t>All NADM</a:t>
            </a:r>
          </a:p>
          <a:p>
            <a:r>
              <a:rPr lang="en-US" sz="2000" dirty="0" smtClean="0">
                <a:solidFill>
                  <a:srgbClr val="048004"/>
                </a:solidFill>
              </a:rPr>
              <a:t>(</a:t>
            </a:r>
            <a:r>
              <a:rPr lang="en-US" sz="2000" dirty="0" err="1" smtClean="0">
                <a:solidFill>
                  <a:srgbClr val="048004"/>
                </a:solidFill>
              </a:rPr>
              <a:t>aHR</a:t>
            </a:r>
            <a:r>
              <a:rPr lang="en-US" sz="2000" dirty="0" smtClean="0">
                <a:solidFill>
                  <a:srgbClr val="048004"/>
                </a:solidFill>
              </a:rPr>
              <a:t> 0.60) </a:t>
            </a:r>
            <a:endParaRPr lang="en-US" sz="2000" dirty="0">
              <a:solidFill>
                <a:srgbClr val="048004"/>
              </a:solidFill>
            </a:endParaRPr>
          </a:p>
        </p:txBody>
      </p:sp>
      <p:sp>
        <p:nvSpPr>
          <p:cNvPr id="24" name="Rechteraccolade 23"/>
          <p:cNvSpPr/>
          <p:nvPr/>
        </p:nvSpPr>
        <p:spPr>
          <a:xfrm>
            <a:off x="7792137" y="3966221"/>
            <a:ext cx="381000" cy="1512000"/>
          </a:xfrm>
          <a:prstGeom prst="rightBrace">
            <a:avLst/>
          </a:prstGeom>
          <a:ln w="28575">
            <a:solidFill>
              <a:srgbClr val="0480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9" name="Rechteraccolade 18"/>
          <p:cNvSpPr/>
          <p:nvPr/>
        </p:nvSpPr>
        <p:spPr>
          <a:xfrm>
            <a:off x="8101244" y="3041169"/>
            <a:ext cx="381600" cy="1008000"/>
          </a:xfrm>
          <a:prstGeom prst="rightBrace">
            <a:avLst/>
          </a:prstGeom>
          <a:ln w="28575">
            <a:solidFill>
              <a:srgbClr val="E17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0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Strengths &amp; limitations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24000" y="1495425"/>
            <a:ext cx="9855200" cy="5162550"/>
          </a:xfrm>
        </p:spPr>
        <p:txBody>
          <a:bodyPr/>
          <a:lstStyle/>
          <a:p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Strengths</a:t>
            </a:r>
          </a:p>
          <a:p>
            <a:pPr lvl="1"/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ATHENA cohort is one of the few cohorts which systematically collects data on prior negative HIV test results and thereby able to document recent HIV acquisition</a:t>
            </a:r>
          </a:p>
          <a:p>
            <a:pPr marL="0" indent="0">
              <a:buNone/>
            </a:pPr>
            <a:endParaRPr lang="en-US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Limitations</a:t>
            </a:r>
          </a:p>
          <a:p>
            <a:pPr lvl="1"/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In 58% of included ATHENA participants time of HIV acquisition could not be determined and these were regarded as “Late ART” starters</a:t>
            </a:r>
          </a:p>
          <a:p>
            <a:pPr lvl="2"/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We cannot rule out that a proportion may have started ART within 365 days of HIV acquisition</a:t>
            </a:r>
          </a:p>
          <a:p>
            <a:pPr lvl="2"/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If so, this would have resulted in an underestimation of the benefit of starting ART early after HIV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acquisition</a:t>
            </a:r>
            <a:endParaRPr lang="nl-NL" sz="22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3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Conclusion &amp; recommendations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24000" y="1504950"/>
            <a:ext cx="9855200" cy="4876800"/>
          </a:xfrm>
        </p:spPr>
        <p:txBody>
          <a:bodyPr/>
          <a:lstStyle/>
          <a:p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Starting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ART within 12 months of acquiring HIV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significantly reduces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risk of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NADM and infection-unrelated NADM compared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to starting ART later after </a:t>
            </a:r>
            <a:r>
              <a:rPr lang="nl-NL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HIV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acquisition, independent of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CD4</a:t>
            </a:r>
            <a:r>
              <a:rPr lang="en-US" sz="22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+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-cell count</a:t>
            </a:r>
            <a:endParaRPr lang="en-US" sz="22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nl-NL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Our results highlight </a:t>
            </a:r>
            <a:r>
              <a:rPr lang="en-US" sz="22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importance of initiatives to improve early diagnosis and treatment</a:t>
            </a:r>
          </a:p>
          <a:p>
            <a:endParaRPr lang="nl-NL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Other HIV cohorts should invest in collecting data on prior negative HIV test results</a:t>
            </a:r>
          </a:p>
          <a:p>
            <a:endParaRPr lang="nl-NL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Larger studies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will be required to definitively assess the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impact on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infection-related NADM as well as individual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NADM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types</a:t>
            </a:r>
          </a:p>
          <a:p>
            <a:endParaRPr lang="nl-NL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nl-NL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33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80457" y="274639"/>
            <a:ext cx="9855200" cy="792162"/>
          </a:xfrm>
        </p:spPr>
        <p:txBody>
          <a:bodyPr/>
          <a:lstStyle/>
          <a:p>
            <a:pPr eaLnBrk="1" hangingPunct="1"/>
            <a:r>
              <a:rPr lang="en-GB" altLang="nl-NL" dirty="0"/>
              <a:t>ATHENA </a:t>
            </a:r>
            <a:r>
              <a:rPr lang="en-GB" altLang="nl-NL" dirty="0" smtClean="0"/>
              <a:t>cohort</a:t>
            </a:r>
            <a:endParaRPr lang="en-GB" altLang="nl-NL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80457" y="1363811"/>
            <a:ext cx="9810186" cy="5341787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Amsterdam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UMC,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Amsterdam: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van der Valk*, M.A. van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Agtmael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Bomers, S.E. Geerlings, A. Goorhuis, V.C. Harris, J.W.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Hovius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 Lemkes, F.J.B. Nellen, E.J.G. Peters, T. van der Poll, J.M. Prins, K.C.E.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Sigaloff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V. Spoorenberg, M. van Vugt, W.J. Wiersinga, F.W.M.N. Wit.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 Berends, C. Bruins, J. van Eden, I.J. Hylkema-van den Bout, L.M. Laan, F.J.J. Pijnappel, S.Y.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Smalhout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M.E. Spelbrink, A.M. Weijsenfeld. </a:t>
            </a:r>
            <a:r>
              <a:rPr lang="nl-NL" sz="800" i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N.K.T. Back, M.T.E. Cornelissen, R. van Houdt, 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Jonges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 Jurriaans, C.J. Schinkel, M.R.A.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Welkers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K.C.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Wolthers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Emma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Kinderziekenhuis (Amsterdam UMC, AMC site),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Amsterdam: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van der Kuip, D.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Pajkrt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F.M. </a:t>
            </a:r>
            <a:r>
              <a:rPr lang="en-US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Hessing</a:t>
            </a:r>
            <a:r>
              <a:rPr lang="en-US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A.M. 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Weijsenfeld.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Admiraal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Ruyter Ziekenhuis, Goes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van den Berge*, A. Stegeman. </a:t>
            </a:r>
            <a:r>
              <a:rPr lang="en-GB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 Baas,  </a:t>
            </a:r>
            <a:r>
              <a:rPr lang="en-GB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Hage de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Looff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van Arkel, J.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Stohr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Wintermans.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Catharina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Ziekenhuis,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Eindhoven: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M.J.H. Pronk*, H.S.M.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Ammerlaan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 de Bree.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E.S. de Munnik, S.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Phaf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Deiman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A.R. Jansz, V.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Scharnhorst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Tjhie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M.C.A. </a:t>
            </a:r>
            <a:r>
              <a:rPr lang="nl-NL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Wegdam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Klinieken </a:t>
            </a:r>
            <a:r>
              <a:rPr lang="nl-NL" sz="800" b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Lairesse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Hiv Focus Centrum,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Amsterdam: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J. Nellen*, A. van Eeden, E. Hoornenborg,  S. de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Stoppelaar 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W. Alers, L.J.M. Elsenburg, H. Nobel.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C.J.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Schinkel.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ETZ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(Elisabeth-</a:t>
            </a:r>
            <a:r>
              <a:rPr lang="nl-NL" sz="800" b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TweeSteden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Ziekenhuis),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Tilburg: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M.E.E. van Kasteren*, M.A.H.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Berrevoets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A.E. Brouwer. </a:t>
            </a:r>
            <a:r>
              <a:rPr lang="nl-NL" sz="800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HIV nurse specialist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B.A.F.M. de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Kruijf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-van de Wiel.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Adams, 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Pawels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-van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Rijkevoorsel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A.G.M.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Buiting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J.L. </a:t>
            </a:r>
            <a:r>
              <a:rPr lang="nl-NL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Murck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Erasmus </a:t>
            </a:r>
            <a:r>
              <a:rPr lang="en-GB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MC, </a:t>
            </a:r>
            <a:r>
              <a:rPr lang="en-GB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Rotterdam: </a:t>
            </a:r>
            <a:r>
              <a:rPr lang="en-GB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Rokx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A.A.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Anas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H.I.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Bax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E.C.M. van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Gorp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M. de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Mendonça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Melo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 van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Nood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J.L.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Nouwen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B.J.A.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Rijnders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C.A.M.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Schurink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L.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Slobbe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T.E.M.S. de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Vries-Sluijs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Bassant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J.E.A. van Beek, E.J.B. de Veer, M. Vriesde, L.M. van Zonneveld.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J. de Groot.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J.J.A. van Kampen, M.P.G Koopmans, J.C. </a:t>
            </a:r>
            <a:r>
              <a:rPr lang="nl-NL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Rahamat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-Langendoen.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Erasmus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 Sophia Kinderziekenhuis,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Rotterdam: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P.L.A.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Fraaij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A.M.C. van Rossum, C.L. Vermont.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L.C. van der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Knaap.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Flevoziekenhuis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Almere: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Branger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R.A. Douma. </a:t>
            </a:r>
            <a:r>
              <a:rPr lang="en-US" sz="800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HIV nurse consultant</a:t>
            </a:r>
            <a:r>
              <a:rPr lang="en-US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A.S. Cents-</a:t>
            </a:r>
            <a:r>
              <a:rPr lang="en-US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Bosma</a:t>
            </a:r>
            <a:r>
              <a:rPr lang="en-US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M.A. 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Mulder. </a:t>
            </a:r>
            <a:r>
              <a:rPr lang="nl-NL" sz="800" b="1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HagaZiekenhuis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Den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Haag: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E.F. Schippers*, C. van Nieuwkoop.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Geilings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 van de Ven.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G. van der Hut.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N.D. van </a:t>
            </a:r>
            <a:r>
              <a:rPr lang="nl-NL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Burgel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HMC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(Haaglanden Medisch Centrum), Den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Haag: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E.M.S.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Leyten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L.B.S.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Gelinck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Mollema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Langbein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G.S. Wildenbeest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 Nguyen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800" b="1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Isala</a:t>
            </a:r>
            <a:r>
              <a:rPr lang="en-GB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Zwolle: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P.H.P. Groeneveld*, J.W. Bouwhuis, A.J.J. Lammers.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A.G.W. van Hulzen, S. Kraan, M.S.M. Kruiper.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S.B.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Debast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G.H.J. </a:t>
            </a:r>
            <a:r>
              <a:rPr lang="nl-NL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Wagenvoort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Leids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Universitair Medisch Centrum, Leiden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A.H.E.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Roukens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M.G.J. de Boer, H. Jolink, M.M.C.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Lambregts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H. Scheper.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 van Holten, D. van der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Sluis.  </a:t>
            </a:r>
            <a:r>
              <a:rPr lang="en-GB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E.C.J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Claas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 </a:t>
            </a:r>
            <a:r>
              <a:rPr lang="en-GB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Wessels</a:t>
            </a:r>
            <a:r>
              <a:rPr lang="en-GB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Maasstad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Ziekenhuis,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Rotterdam: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J.G. den Hollander*, R. El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Moussaoui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Pogany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C.J. Brouwer,  D. Heida-Peters, E. Mulder, J.V. Smit, D.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Struik-Kalkman. 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 van Niekerk.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Pontesilli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 van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Tienen.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Maastricht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UMC+,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Maastricht: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S.H. Lowe*, A.M.L. Oude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Lashof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D. Posthouwer, A. Stoop, M.E. van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Wolfswinkel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R.P.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Ackens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Elasri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K. Houben-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Pintaric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Schippers. T.R.A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Havenith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van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Medisch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Centrum Leeuwarden,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Leeuwarden: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M.G.A. van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Vonderen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L.M.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Kampschreur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 Timmer.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M.C. van Broekhuizen, S. Faber.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Al </a:t>
            </a:r>
            <a:r>
              <a:rPr lang="nl-NL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Moujahid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Medisch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Spectrum Twente,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Enschede: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G.J. Kootstra*, C.E.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Delsing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van der Burg-van de Plas, L. </a:t>
            </a:r>
            <a:r>
              <a:rPr lang="nl-NL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Scheiberlich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Noordwest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Ziekenhuisgroep,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Alkmaar: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Kortmann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G. van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Twillert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R.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Renckens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Wagenaar.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i="1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Hiv-consulenten</a:t>
            </a:r>
            <a:r>
              <a:rPr lang="en-US" sz="800" i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Ruiter-Pronk</a:t>
            </a:r>
            <a:r>
              <a:rPr lang="en-US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 Stander.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J.W.T. Cohen Stuart, M. Hoogewerf, 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W. </a:t>
            </a:r>
            <a:r>
              <a:rPr lang="en-GB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Rozemeijer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J.C. </a:t>
            </a:r>
            <a:r>
              <a:rPr lang="en-GB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Sinnige</a:t>
            </a:r>
            <a:r>
              <a:rPr lang="en-GB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OLVG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Amsterdam: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K. Brinkman*, G.E.L. van den Berk, K.D.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Lettinga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de Regt, W.E.M. Schouten, J.E. Stalenhoef, S.M.E.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Vrouenraets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 Blaauw, G.F.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Geerders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M.J.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Kleene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Knapen, M. Kok, I.B. van der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Meché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A.J.M. Toonen, S. Wijnands, E.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Wttewaal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HIV </a:t>
            </a:r>
            <a:r>
              <a:rPr lang="nl-NL" sz="800" i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</a:t>
            </a:r>
            <a:r>
              <a:rPr lang="nl-NL" sz="800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i="1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virologists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Kwa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T.J.W. van de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Laar. </a:t>
            </a:r>
            <a:r>
              <a:rPr lang="nl-NL" sz="800" b="1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Radboudumc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Nijmegen: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van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Crevel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K. van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Aerde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A.S.M.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Dofferhoff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S.S.V.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Henriet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H.J.M. ter Hofstede, J.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Hoogerwerf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O. Richel.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Albers, K.J.T.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Grintjes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-Huisman, M. de Haan, 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Marneef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McCall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Rahamat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-Langendoen, E.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Ruizendaal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800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HIV clinical pharmacology consultant</a:t>
            </a:r>
            <a:r>
              <a:rPr lang="en-GB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D. </a:t>
            </a:r>
            <a:r>
              <a:rPr lang="en-GB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Burger.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Rijnstate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Arnhem: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i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E.H. Gisolf*, M. Claassen, R.J. Hassing,. </a:t>
            </a:r>
            <a:r>
              <a:rPr lang="en-GB" sz="800" i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G. </a:t>
            </a:r>
            <a:r>
              <a:rPr lang="en-GB" sz="800" dirty="0" err="1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ter</a:t>
            </a:r>
            <a:r>
              <a:rPr lang="en-GB" sz="800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800" dirty="0" err="1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Beest</a:t>
            </a:r>
            <a:r>
              <a:rPr lang="en-GB" sz="800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P.H.M. van </a:t>
            </a:r>
            <a:r>
              <a:rPr lang="en-GB" sz="800" dirty="0" err="1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Bentum</a:t>
            </a:r>
            <a:r>
              <a:rPr lang="en-GB" sz="800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Y. </a:t>
            </a:r>
            <a:r>
              <a:rPr lang="en-GB" sz="800" dirty="0" err="1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Neijland</a:t>
            </a:r>
            <a:r>
              <a:rPr lang="en-GB" sz="800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M. </a:t>
            </a:r>
            <a:r>
              <a:rPr lang="en-GB" sz="800" dirty="0" err="1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Valette</a:t>
            </a:r>
            <a:r>
              <a:rPr lang="en-GB" sz="800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C.M.A. </a:t>
            </a:r>
            <a:r>
              <a:rPr lang="nl-NL" sz="800" dirty="0" err="1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Swanink</a:t>
            </a:r>
            <a:r>
              <a:rPr lang="nl-NL" sz="800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M. Klein </a:t>
            </a:r>
            <a:r>
              <a:rPr lang="nl-NL" sz="800" dirty="0" err="1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Velderman</a:t>
            </a:r>
            <a:r>
              <a:rPr lang="nl-NL" sz="800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Spaarne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Gasthuis,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Haarlem: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S.F.L. van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Lelyveld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R. Soetekouw.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L.M.M. van der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 van der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Swaluw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B.L.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Herpers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J.S.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Kalpoe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 </a:t>
            </a:r>
            <a:r>
              <a:rPr lang="nl-NL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Vahidnia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Medisch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Centrum Jan van Goyen,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Amsterdam: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F.N. Lauw, D.W.M. Verhagen.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van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Wijk.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Universitair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Medisch Centrum Groningen,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Groningen: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W.F.W. Bierman*, M. Bakker, R.A. van Bentum, M.A. van den Boomgaard, J.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Kleinnijenhuis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 Kloeze, A. Middel, D.F. Postma, H.M. Schenk, Y. Stienstra, 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Wouthuyzen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-Bakker.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Boonstra, M.M.M.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Maerman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D.A. de Weerd.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K.J. van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Eije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Knoester, C.C. van Leer-Buter, H.G.M. </a:t>
            </a:r>
            <a:r>
              <a:rPr lang="nl-NL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Niesters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Beatrix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Kinderziekenhuis (Universitair Medisch Centrum Groningen), Groningen: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B.R. Brandsema, E.H.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Schölvinck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A.R. Verhage.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 van der Woude.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Knoester, C.C. van Leer-Buter, H.G.M. </a:t>
            </a:r>
            <a:r>
              <a:rPr lang="nl-NL" sz="800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Niesters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Universitair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Medisch Centrum Utrecht, Utrecht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T.Mudrikova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R.E. Barth, A.H.W. Bruns, P.M.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Ellerbroek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M.P.M.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Hensgens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J.J.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Oosterheert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Schadd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Verbon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B.J. van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Welzen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B.M.G. Griffioen-van Santen, I. de Kroon.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 Schuurman, F.M. Verduyn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Lunel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A.M.J.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Wensing.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Wilhelmina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Kinderziekenhuis, UMC Utrecht, Utrecht: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Y.G.T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Loeffen, T.F.W. Wolfs.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Kok.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F.M. Verduyn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Lunel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A.M.J.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Wensing.</a:t>
            </a:r>
            <a:r>
              <a:rPr lang="en-US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Curaçao </a:t>
            </a:r>
            <a:r>
              <a:rPr lang="nl-NL" sz="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Center, Willemstad (Curaçao):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E.O.W. Rooijakkers, D. van de Wetering.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Alberto.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der Meer. </a:t>
            </a:r>
            <a:r>
              <a:rPr lang="nl-NL" sz="800" b="1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Coordinating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800" b="1" dirty="0" err="1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</a:t>
            </a:r>
            <a:r>
              <a:rPr lang="nl-NL" sz="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van der Valk, S.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Zaheri. A.C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Boyd, D.O. Bezemer, V.W. Jongen, A.I. van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Sighem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 Smit, F.W.M.N.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Wit, M.M.J. Hillebregt, T.J. Woudstra,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Rutkens,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Bergsma, N.M.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Brétin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L.E. Koster, K.J.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Lelivelt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L. van de Sande, M.J.C. Schoorl, K.M. Visser, S.T. van der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Vliet, F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Paling, M. van den Akker, O.M.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Akpomukai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R. Alexander, Y.M. Bakker, L.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Bastos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Sales, A. El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Berkaoui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Bezemer-Goedhart, E.A.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Djoechro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J.M. Grolleman, I. El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Hammoud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M.R.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Khouw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C.R.E. Lodewijk, E.G.A. Lucas, S. van Meerveld-Derks, H.W. Mulder, L.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Munjishvili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C.M.J. Ree, R. Regtop, A.F. van Rijk, Y.M.C.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Ruijs-Tiggelman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P.P.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Schnörr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R. van Veen, W.H.G. van Vliet-Klein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Gunnewiek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E.C.M </a:t>
            </a:r>
            <a:r>
              <a:rPr lang="nl-NL" sz="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Witte. 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Bergsma, N.M.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Brétin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Y.M.C. </a:t>
            </a:r>
            <a:r>
              <a:rPr lang="nl-NL" sz="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Ruijs-Tiggelman</a:t>
            </a: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800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800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nl-NL" sz="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800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90643" y="194404"/>
            <a:ext cx="562053" cy="95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1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Disclosure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706157"/>
              </p:ext>
            </p:extLst>
          </p:nvPr>
        </p:nvGraphicFramePr>
        <p:xfrm>
          <a:off x="1781475" y="2305048"/>
          <a:ext cx="8128000" cy="16097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75203043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32780843"/>
                    </a:ext>
                  </a:extLst>
                </a:gridCol>
              </a:tblGrid>
              <a:tr h="80486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Disclosure of speaker’s interests</a:t>
                      </a:r>
                      <a:endParaRPr lang="en-US" sz="20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718800"/>
                  </a:ext>
                </a:extLst>
              </a:tr>
              <a:tr h="804863">
                <a:tc>
                  <a:txBody>
                    <a:bodyPr/>
                    <a:lstStyle/>
                    <a:p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(Potential) conflict of interests</a:t>
                      </a:r>
                      <a:endParaRPr lang="en-US" sz="20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None</a:t>
                      </a:r>
                      <a:endParaRPr lang="en-US" sz="20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96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83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Background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24000" y="1499755"/>
            <a:ext cx="9855200" cy="48768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Non-AIDS-Defining Malignancies (NADM) are currently one of the leading causes of death in people with HIV </a:t>
            </a:r>
            <a:r>
              <a:rPr lang="en-US" sz="2200" baseline="30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1,2</a:t>
            </a:r>
            <a:endParaRPr lang="en-US" sz="22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Incidence of NADM is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increased compared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to individuals without HIV</a:t>
            </a:r>
            <a:r>
              <a:rPr lang="en-US" sz="2200" baseline="30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3,4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particularly that of infection-related NADM </a:t>
            </a:r>
            <a:r>
              <a:rPr lang="en-US" sz="2200" baseline="30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5,6,7</a:t>
            </a:r>
            <a:endParaRPr lang="en-US" sz="22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Overall, people with HIV who start ART at a higher CD4</a:t>
            </a:r>
            <a:r>
              <a:rPr lang="en-US" sz="2200" baseline="30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+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-cell count have a reduced malignancy risk (i.e. all malignancies including AIDS-Defining Malignancies)</a:t>
            </a:r>
          </a:p>
          <a:p>
            <a:pPr lvl="1"/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When considering all NADM, infection-related NADM, or infection-unrelated NADM separately results have not been statistically significant thus far </a:t>
            </a:r>
            <a:r>
              <a:rPr lang="en-US" sz="2200" baseline="30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8,9,10</a:t>
            </a:r>
            <a:endParaRPr lang="nl-NL" sz="22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nl-N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2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Previous studies have all based their definition </a:t>
            </a:r>
            <a:r>
              <a:rPr lang="en-US" sz="22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of ‘early start of ART’ </a:t>
            </a:r>
            <a:r>
              <a:rPr lang="en-US" sz="22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on the CD4</a:t>
            </a:r>
            <a:r>
              <a:rPr lang="en-US" sz="2200" u="sng" baseline="30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+</a:t>
            </a:r>
            <a:r>
              <a:rPr lang="en-US" sz="22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-cell count prior to ART start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438101" y="6242950"/>
            <a:ext cx="108813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1. Smith el a. 2014.  2. </a:t>
            </a:r>
            <a:r>
              <a:rPr lang="nl-NL" sz="1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Vandenhende</a:t>
            </a:r>
            <a:r>
              <a:rPr lang="nl-NL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et al. 2015.  3. </a:t>
            </a:r>
            <a:r>
              <a:rPr lang="nl-NL" sz="1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Fontela</a:t>
            </a:r>
            <a:r>
              <a:rPr lang="nl-NL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et al. 2020.  4. </a:t>
            </a:r>
            <a:r>
              <a:rPr lang="nl-NL" sz="1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Frasceschi</a:t>
            </a:r>
            <a:r>
              <a:rPr lang="nl-NL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et al. 2010.  5. </a:t>
            </a:r>
            <a:r>
              <a:rPr lang="nl-NL" sz="1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Hernandez-Ramirez</a:t>
            </a:r>
            <a:r>
              <a:rPr lang="nl-NL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et al. 2017.  6. van der Zee et al. 2023.  7. </a:t>
            </a:r>
            <a:r>
              <a:rPr lang="nl-NL" sz="10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Nicolau</a:t>
            </a:r>
            <a:r>
              <a:rPr lang="nl-NL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et al. 2023.</a:t>
            </a:r>
          </a:p>
          <a:p>
            <a:r>
              <a:rPr lang="en-US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8. </a:t>
            </a:r>
            <a:r>
              <a:rPr lang="nl-NL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Silverberg </a:t>
            </a:r>
            <a:r>
              <a:rPr lang="nl-NL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et al. 2021.  </a:t>
            </a:r>
            <a:r>
              <a:rPr lang="nl-NL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9. </a:t>
            </a:r>
            <a:r>
              <a:rPr lang="nl-NL" sz="1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Chammartin</a:t>
            </a:r>
            <a:r>
              <a:rPr lang="nl-NL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et al. 2021.  </a:t>
            </a:r>
            <a:r>
              <a:rPr lang="nl-NL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10. </a:t>
            </a:r>
            <a:r>
              <a:rPr lang="nl-NL" sz="1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Borges</a:t>
            </a:r>
            <a:r>
              <a:rPr lang="nl-NL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 et </a:t>
            </a:r>
            <a:r>
              <a:rPr lang="nl-NL" sz="1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al. 2016.</a:t>
            </a: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nl-NL" sz="1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40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Aims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24000" y="1517592"/>
            <a:ext cx="9855200" cy="4876800"/>
          </a:xfrm>
        </p:spPr>
        <p:txBody>
          <a:bodyPr/>
          <a:lstStyle/>
          <a:p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To assess if starting ART within 12 months of </a:t>
            </a:r>
            <a:r>
              <a:rPr lang="en-US" sz="22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documented evidence of HIV acquisition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reduces the risk of:</a:t>
            </a:r>
          </a:p>
          <a:p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14388" lvl="1" indent="-457200">
              <a:buFont typeface="+mj-lt"/>
              <a:buAutoNum type="arabicParenR"/>
            </a:pP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Non-AIDS-Defining Malignancies (NADM) overall</a:t>
            </a:r>
            <a:endParaRPr lang="nl-NL" sz="22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188" lvl="1" indent="0">
              <a:buNone/>
            </a:pPr>
            <a:endParaRPr lang="nl-NL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188" lvl="1" indent="0">
              <a:buNone/>
            </a:pPr>
            <a:r>
              <a:rPr lang="nl-NL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		&amp;</a:t>
            </a:r>
            <a:endParaRPr lang="nl-NL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188" lvl="1" indent="0">
              <a:buNone/>
            </a:pPr>
            <a:endParaRPr lang="en-US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14388" lvl="1" indent="-457200">
              <a:buFont typeface="+mj-lt"/>
              <a:buAutoNum type="arabicParenR" startAt="2"/>
            </a:pP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Infection-related NADM and infection-unrelated NADM when considered separately</a:t>
            </a:r>
          </a:p>
        </p:txBody>
      </p:sp>
    </p:spTree>
    <p:extLst>
      <p:ext uri="{BB962C8B-B14F-4D97-AF65-F5344CB8AC3E}">
        <p14:creationId xmlns:p14="http://schemas.microsoft.com/office/powerpoint/2010/main" val="144367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Methods &amp; definitions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24000" y="1466504"/>
            <a:ext cx="9855200" cy="4876800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Individuals aged ≥18 starting ART between Jan 1</a:t>
            </a:r>
            <a:r>
              <a:rPr lang="en-US" sz="2200" baseline="30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2000 and Dec 31</a:t>
            </a:r>
            <a:r>
              <a:rPr lang="en-US" sz="2200" baseline="30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2022</a:t>
            </a:r>
          </a:p>
          <a:p>
            <a:pPr lvl="1"/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Excluding those with a NADM diagnosed before start of ART</a:t>
            </a:r>
          </a:p>
          <a:p>
            <a:endParaRPr lang="en-US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2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Early start of ART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 starting ART within 365 days of a documented </a:t>
            </a:r>
            <a:r>
              <a:rPr lang="en-US" sz="22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negative HIV test result</a:t>
            </a:r>
            <a:r>
              <a:rPr lang="en-US" sz="22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or a documented </a:t>
            </a:r>
            <a:r>
              <a:rPr lang="en-US" sz="22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primary HIV infection</a:t>
            </a:r>
          </a:p>
          <a:p>
            <a:endParaRPr lang="en-US" sz="1600" u="sng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2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Late start of ART: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starting ART </a:t>
            </a:r>
            <a:r>
              <a:rPr lang="en-US" sz="22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more than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365 days after a documented negative HIV test result or documented primary HIV infection, or in </a:t>
            </a:r>
            <a:r>
              <a:rPr lang="en-US" sz="22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absence of a documented prior negative HIV test result</a:t>
            </a:r>
          </a:p>
          <a:p>
            <a:endParaRPr lang="nl-NL" sz="1600" u="sng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Infection-related-NADM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: hepatocellular carcinoma, oropharyngeal,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laryngeal, anal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, penile,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vaginal and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vulvar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cancer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, stomach cancer, Hodgkin Lymphoma and non-AIDS defining Non-Hodgkin Lymphoma subtypes</a:t>
            </a:r>
            <a:endParaRPr lang="nl-NL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000" u="sng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0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3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Statistical analysis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24000" y="1433252"/>
            <a:ext cx="9855200" cy="4876800"/>
          </a:xfrm>
        </p:spPr>
        <p:txBody>
          <a:bodyPr/>
          <a:lstStyle/>
          <a:p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Cox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proportional hazards models to estimate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cause-specific hazard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ratios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for:</a:t>
            </a:r>
          </a:p>
          <a:p>
            <a:pPr marL="914388" lvl="1" indent="-457200">
              <a:buAutoNum type="arabicParenR"/>
            </a:pP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All NADM</a:t>
            </a:r>
          </a:p>
          <a:p>
            <a:pPr marL="914388" lvl="1" indent="-457200">
              <a:buAutoNum type="arabicParenR"/>
            </a:pP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nfection-related NADM</a:t>
            </a:r>
          </a:p>
          <a:p>
            <a:pPr marL="914388" lvl="1" indent="-457200">
              <a:buAutoNum type="arabicParenR"/>
            </a:pP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Infection-unrelated NADM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Baseline: time of ART start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Censoring in case of: diagnosis of outcome of interest in the respective analysis; lost to follow-up; death or end of follow-up (December 31, 2022)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Models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were adjusted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for: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sex at birth,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HIV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transmission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category and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region of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origin (fixed at baseline); and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age, CD4</a:t>
            </a:r>
            <a:r>
              <a:rPr lang="en-US" sz="22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+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-cell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count category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(lagged by 3 months), CD4/8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ratio, smoking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habit, calendar time,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lang="en-US" sz="2200" dirty="0">
                <a:latin typeface="Calibri Light" panose="020F0302020204030204" pitchFamily="34" charset="0"/>
                <a:cs typeface="Calibri Light" panose="020F0302020204030204" pitchFamily="34" charset="0"/>
              </a:rPr>
              <a:t>time spent with HIV RNA &gt; 1000 copies/ml while on </a:t>
            </a:r>
            <a:r>
              <a:rPr lang="en-US" sz="2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ART (time-updated)</a:t>
            </a: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71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Characteristics at start ART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161622"/>
              </p:ext>
            </p:extLst>
          </p:nvPr>
        </p:nvGraphicFramePr>
        <p:xfrm>
          <a:off x="1524000" y="1178560"/>
          <a:ext cx="9855201" cy="5285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6013">
                  <a:extLst>
                    <a:ext uri="{9D8B030D-6E8A-4147-A177-3AD203B41FA5}">
                      <a16:colId xmlns:a16="http://schemas.microsoft.com/office/drawing/2014/main" val="1508768604"/>
                    </a:ext>
                  </a:extLst>
                </a:gridCol>
                <a:gridCol w="1986013">
                  <a:extLst>
                    <a:ext uri="{9D8B030D-6E8A-4147-A177-3AD203B41FA5}">
                      <a16:colId xmlns:a16="http://schemas.microsoft.com/office/drawing/2014/main" val="3270500393"/>
                    </a:ext>
                  </a:extLst>
                </a:gridCol>
                <a:gridCol w="2954956">
                  <a:extLst>
                    <a:ext uri="{9D8B030D-6E8A-4147-A177-3AD203B41FA5}">
                      <a16:colId xmlns:a16="http://schemas.microsoft.com/office/drawing/2014/main" val="3831276734"/>
                    </a:ext>
                  </a:extLst>
                </a:gridCol>
                <a:gridCol w="2928219">
                  <a:extLst>
                    <a:ext uri="{9D8B030D-6E8A-4147-A177-3AD203B41FA5}">
                      <a16:colId xmlns:a16="http://schemas.microsoft.com/office/drawing/2014/main" val="3376214056"/>
                    </a:ext>
                  </a:extLst>
                </a:gridCol>
              </a:tblGrid>
              <a:tr h="188227">
                <a:tc grid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en-US" sz="20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“Early ART” start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(n = 2,035; 8.5%)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“Late ART” start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(n = 21,954; 91.5%)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1661497445"/>
                  </a:ext>
                </a:extLst>
              </a:tr>
              <a:tr h="216660">
                <a:tc grid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Male at birth</a:t>
                      </a:r>
                      <a:r>
                        <a:rPr lang="nl-NL" sz="2000" b="1" baseline="30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◊</a:t>
                      </a:r>
                      <a:endParaRPr lang="en-US" sz="2000" b="1" baseline="30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tabLst/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1,919 (94.3)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17,557 (80.0)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928156524"/>
                  </a:ext>
                </a:extLst>
              </a:tr>
              <a:tr h="245235">
                <a:tc grid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Age</a:t>
                      </a:r>
                      <a:r>
                        <a:rPr lang="nl-NL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°</a:t>
                      </a:r>
                      <a:endParaRPr lang="en-US" sz="20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34.5 [27.8 - 44.4]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39.2 [31.6 - 47.4]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2023488737"/>
                  </a:ext>
                </a:extLst>
              </a:tr>
              <a:tr h="245235">
                <a:tc gridSpan="2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Dutch</a:t>
                      </a:r>
                      <a:r>
                        <a:rPr lang="en-US" sz="2000" b="1" baseline="30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◊</a:t>
                      </a:r>
                    </a:p>
                  </a:txBody>
                  <a:tcPr marL="85697" marR="8569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1,273 (62.6)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11,083 (50.5)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1121421203"/>
                  </a:ext>
                </a:extLst>
              </a:tr>
              <a:tr h="169035">
                <a:tc grid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2000" b="1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CD4</a:t>
                      </a:r>
                      <a:r>
                        <a:rPr lang="en-US" sz="2000" b="1" baseline="300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+</a:t>
                      </a:r>
                      <a:r>
                        <a:rPr lang="en-US" sz="2000" b="1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-cell </a:t>
                      </a: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count</a:t>
                      </a:r>
                      <a:r>
                        <a:rPr lang="nl-NL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°</a:t>
                      </a:r>
                      <a:endParaRPr lang="en-US" sz="20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570 [400</a:t>
                      </a:r>
                      <a:r>
                        <a:rPr lang="nl-NL" sz="20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– </a:t>
                      </a: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752]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330 [200 – 500]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2616344816"/>
                  </a:ext>
                </a:extLst>
              </a:tr>
              <a:tr h="931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Smoking habit</a:t>
                      </a:r>
                      <a:r>
                        <a:rPr lang="nl-NL" sz="2000" b="1" baseline="30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◊</a:t>
                      </a:r>
                      <a:endParaRPr lang="en-US" sz="2000" b="1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Never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Current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Former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Unknown</a:t>
                      </a: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794 (39.0)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638 (31.4)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172</a:t>
                      </a:r>
                      <a:r>
                        <a:rPr lang="nl-NL" sz="20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(8.5)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434 (21.2)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8,776 (40.0)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7,169 (32.7)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2,714 (12.4)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3,295 (15.1)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122282718"/>
                  </a:ext>
                </a:extLst>
              </a:tr>
              <a:tr h="224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HIV</a:t>
                      </a:r>
                      <a:r>
                        <a:rPr lang="en-US" sz="2000" b="1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t</a:t>
                      </a: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ransmission category</a:t>
                      </a:r>
                      <a:r>
                        <a:rPr lang="nl-NL" sz="2000" b="1" baseline="30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◊</a:t>
                      </a:r>
                      <a:endParaRPr lang="en-US" sz="2000" b="1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MSM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Heterosexual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IDU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Other/unknown</a:t>
                      </a: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1,792</a:t>
                      </a:r>
                      <a:r>
                        <a:rPr lang="nl-NL" sz="20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(88.1)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180 (8.9)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 (0.2)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60 (2.9)</a:t>
                      </a: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12,668</a:t>
                      </a:r>
                      <a:r>
                        <a:rPr lang="nl-NL" sz="20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(57.7)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7,182 (32.5)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427 (1.9)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1,731 (7.9)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333954767"/>
                  </a:ext>
                </a:extLst>
              </a:tr>
              <a:tr h="390465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Calendar time</a:t>
                      </a:r>
                      <a:r>
                        <a:rPr lang="nl-NL" sz="2000" b="1" baseline="30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◊</a:t>
                      </a:r>
                      <a:endParaRPr lang="en-US" sz="2000" b="1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700"/>
                        </a:lnSpc>
                        <a:buFontTx/>
                        <a:buChar char="-"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2000-2010</a:t>
                      </a:r>
                    </a:p>
                    <a:p>
                      <a:pPr marL="171450" indent="-171450">
                        <a:lnSpc>
                          <a:spcPts val="1700"/>
                        </a:lnSpc>
                        <a:buFontTx/>
                        <a:buChar char="-"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2011-2015</a:t>
                      </a:r>
                    </a:p>
                    <a:p>
                      <a:pPr marL="171450" indent="-171450">
                        <a:lnSpc>
                          <a:spcPts val="1700"/>
                        </a:lnSpc>
                        <a:buFontTx/>
                        <a:buChar char="-"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2016-2022</a:t>
                      </a: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317 (15.6)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696 (34.2)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1,022</a:t>
                      </a:r>
                      <a:r>
                        <a:rPr lang="nl-NL" sz="20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(50.2)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10,433</a:t>
                      </a:r>
                      <a:r>
                        <a:rPr lang="nl-NL" sz="20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(47.5)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6,298 (28.7)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5,223 (23.8)</a:t>
                      </a:r>
                      <a:endParaRPr lang="en-US" sz="20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370920558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Time since HIV diagnosis (months)</a:t>
                      </a:r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°</a:t>
                      </a:r>
                      <a:endParaRPr lang="en-US" sz="2000" b="1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2.6 [1.3 - 5.2]</a:t>
                      </a:r>
                      <a:endParaRPr lang="en-US" sz="20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13.5 [2.8 - 83.1]</a:t>
                      </a:r>
                      <a:endParaRPr lang="en-US" sz="20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213747525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Median</a:t>
                      </a:r>
                      <a:r>
                        <a:rPr lang="en-US" sz="2000" b="1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follow-up (months)</a:t>
                      </a:r>
                      <a:endParaRPr lang="en-US" sz="2000" b="1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66</a:t>
                      </a:r>
                      <a:endParaRPr lang="en-US" sz="20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nl-NL" sz="20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115</a:t>
                      </a:r>
                      <a:endParaRPr lang="en-US" sz="20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408595942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◊</a:t>
                      </a:r>
                      <a:r>
                        <a:rPr lang="en-US" sz="14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Number</a:t>
                      </a:r>
                      <a:r>
                        <a:rPr lang="en-US" sz="14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(%)     </a:t>
                      </a:r>
                      <a:r>
                        <a:rPr lang="en-US" sz="14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°Median [IQR]</a:t>
                      </a:r>
                    </a:p>
                  </a:txBody>
                  <a:tcPr marL="85697" marR="8569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300" noProof="0" dirty="0"/>
                    </a:p>
                  </a:txBody>
                  <a:tcPr marL="85697" marR="85697"/>
                </a:tc>
                <a:tc hMerge="1">
                  <a:txBody>
                    <a:bodyPr/>
                    <a:lstStyle/>
                    <a:p>
                      <a:endParaRPr lang="en-US" sz="1300" noProof="0" dirty="0"/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3277708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9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Results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310693"/>
              </p:ext>
            </p:extLst>
          </p:nvPr>
        </p:nvGraphicFramePr>
        <p:xfrm>
          <a:off x="1523997" y="1281922"/>
          <a:ext cx="9855202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8">
                  <a:extLst>
                    <a:ext uri="{9D8B030D-6E8A-4147-A177-3AD203B41FA5}">
                      <a16:colId xmlns:a16="http://schemas.microsoft.com/office/drawing/2014/main" val="4071866370"/>
                    </a:ext>
                  </a:extLst>
                </a:gridCol>
                <a:gridCol w="939982">
                  <a:extLst>
                    <a:ext uri="{9D8B030D-6E8A-4147-A177-3AD203B41FA5}">
                      <a16:colId xmlns:a16="http://schemas.microsoft.com/office/drawing/2014/main" val="2401340240"/>
                    </a:ext>
                  </a:extLst>
                </a:gridCol>
                <a:gridCol w="1418830">
                  <a:extLst>
                    <a:ext uri="{9D8B030D-6E8A-4147-A177-3AD203B41FA5}">
                      <a16:colId xmlns:a16="http://schemas.microsoft.com/office/drawing/2014/main" val="571389878"/>
                    </a:ext>
                  </a:extLst>
                </a:gridCol>
                <a:gridCol w="1509044">
                  <a:extLst>
                    <a:ext uri="{9D8B030D-6E8A-4147-A177-3AD203B41FA5}">
                      <a16:colId xmlns:a16="http://schemas.microsoft.com/office/drawing/2014/main" val="3314486354"/>
                    </a:ext>
                  </a:extLst>
                </a:gridCol>
                <a:gridCol w="1018710">
                  <a:extLst>
                    <a:ext uri="{9D8B030D-6E8A-4147-A177-3AD203B41FA5}">
                      <a16:colId xmlns:a16="http://schemas.microsoft.com/office/drawing/2014/main" val="3428664355"/>
                    </a:ext>
                  </a:extLst>
                </a:gridCol>
                <a:gridCol w="1476427">
                  <a:extLst>
                    <a:ext uri="{9D8B030D-6E8A-4147-A177-3AD203B41FA5}">
                      <a16:colId xmlns:a16="http://schemas.microsoft.com/office/drawing/2014/main" val="1894088917"/>
                    </a:ext>
                  </a:extLst>
                </a:gridCol>
                <a:gridCol w="1520531">
                  <a:extLst>
                    <a:ext uri="{9D8B030D-6E8A-4147-A177-3AD203B41FA5}">
                      <a16:colId xmlns:a16="http://schemas.microsoft.com/office/drawing/2014/main" val="686603722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Incidence rates</a:t>
                      </a:r>
                      <a:endParaRPr lang="en-US" sz="18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159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endParaRPr 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“Early ART” start (n = 2,035)</a:t>
                      </a:r>
                      <a:endParaRPr lang="en-US" sz="18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 noProof="0" dirty="0"/>
                    </a:p>
                  </a:txBody>
                  <a:tcPr marL="85697" marR="85697"/>
                </a:tc>
                <a:tc hMerge="1">
                  <a:txBody>
                    <a:bodyPr/>
                    <a:lstStyle/>
                    <a:p>
                      <a:endParaRPr lang="en-US" sz="1100" noProof="0" dirty="0"/>
                    </a:p>
                  </a:txBody>
                  <a:tcPr marL="85697" marR="85697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“Late ART” start (n = </a:t>
                      </a:r>
                      <a:r>
                        <a:rPr lang="en-US" sz="18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21,954)</a:t>
                      </a:r>
                      <a:endParaRPr lang="en-US" sz="18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 noProof="0" dirty="0"/>
                    </a:p>
                  </a:txBody>
                  <a:tcPr marL="85697" marR="85697"/>
                </a:tc>
                <a:tc hMerge="1">
                  <a:txBody>
                    <a:bodyPr/>
                    <a:lstStyle/>
                    <a:p>
                      <a:endParaRPr lang="en-US" sz="1100" noProof="0" dirty="0"/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2184882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2000"/>
                        </a:lnSpc>
                        <a:buFontTx/>
                        <a:buChar char="-"/>
                      </a:pPr>
                      <a:endParaRPr lang="nl-NL" sz="180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b="1" i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Number</a:t>
                      </a: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b="1" i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Person</a:t>
                      </a:r>
                      <a:r>
                        <a:rPr lang="en-US" sz="1800" b="1" i="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Years of Follow-Up</a:t>
                      </a:r>
                      <a:endParaRPr lang="en-US" sz="1800" b="1" i="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b="1" i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Incidence rate per 1000</a:t>
                      </a:r>
                      <a:r>
                        <a:rPr lang="en-US" sz="1800" b="1" i="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PYFU</a:t>
                      </a:r>
                      <a:endParaRPr lang="en-US" sz="1800" b="1" i="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Number</a:t>
                      </a: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b="1" i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Person</a:t>
                      </a:r>
                      <a:r>
                        <a:rPr lang="en-US" sz="1800" b="1" i="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Years of Follow-Up</a:t>
                      </a:r>
                      <a:endParaRPr lang="en-US" sz="1800" b="1" i="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Incidence rate per 1000</a:t>
                      </a:r>
                      <a:r>
                        <a:rPr lang="en-US" sz="1800" b="1" i="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PYFU</a:t>
                      </a:r>
                      <a:endParaRPr lang="en-US" sz="1800" b="1" i="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4706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en-US" sz="18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NADM</a:t>
                      </a:r>
                    </a:p>
                  </a:txBody>
                  <a:tcPr marL="85697" marR="85697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26</a:t>
                      </a:r>
                      <a:endParaRPr lang="en-US" sz="180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12,067</a:t>
                      </a:r>
                      <a:endParaRPr lang="en-US" sz="18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2.2</a:t>
                      </a:r>
                    </a:p>
                  </a:txBody>
                  <a:tcPr marL="85697" marR="85697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1,154</a:t>
                      </a:r>
                      <a:endParaRPr lang="en-US" sz="18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220,222</a:t>
                      </a:r>
                      <a:endParaRPr lang="en-US" sz="18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5.2</a:t>
                      </a:r>
                      <a:endParaRPr lang="en-US" sz="18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2897789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lvl="0" indent="0" algn="l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Infection</a:t>
                      </a:r>
                      <a:r>
                        <a:rPr lang="en-US" sz="1800" b="1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-related NADM</a:t>
                      </a:r>
                    </a:p>
                  </a:txBody>
                  <a:tcPr marL="85697" marR="85697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</a:t>
                      </a:r>
                      <a:endParaRPr lang="en-US" sz="180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12,128</a:t>
                      </a:r>
                      <a:endParaRPr lang="en-US" sz="180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0.7</a:t>
                      </a:r>
                      <a:endParaRPr lang="en-US" sz="180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375</a:t>
                      </a:r>
                      <a:endParaRPr lang="en-US" sz="180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222,963</a:t>
                      </a:r>
                      <a:endParaRPr lang="en-US" sz="180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1.7</a:t>
                      </a:r>
                      <a:endParaRPr lang="en-US" sz="180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290732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lvl="0" indent="0" algn="l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Infection-unrelated NADM</a:t>
                      </a:r>
                      <a:endParaRPr lang="en-US" sz="1800" b="1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18</a:t>
                      </a:r>
                      <a:endParaRPr lang="en-US" sz="180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12,093</a:t>
                      </a:r>
                      <a:endParaRPr lang="en-US" sz="180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1.5</a:t>
                      </a:r>
                      <a:endParaRPr lang="en-US" sz="18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816</a:t>
                      </a:r>
                      <a:endParaRPr lang="en-US" sz="18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221,893</a:t>
                      </a:r>
                      <a:endParaRPr lang="en-US" sz="1800" noProof="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nl-NL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3.7</a:t>
                      </a:r>
                      <a:endParaRPr lang="en-US" sz="18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85697" marR="85697"/>
                </a:tc>
                <a:extLst>
                  <a:ext uri="{0D108BD9-81ED-4DB2-BD59-A6C34878D82A}">
                    <a16:rowId xmlns:a16="http://schemas.microsoft.com/office/drawing/2014/main" val="61602572"/>
                  </a:ext>
                </a:extLst>
              </a:tr>
            </a:tbl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885232"/>
              </p:ext>
            </p:extLst>
          </p:nvPr>
        </p:nvGraphicFramePr>
        <p:xfrm>
          <a:off x="1523997" y="4407884"/>
          <a:ext cx="9855201" cy="218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4163">
                  <a:extLst>
                    <a:ext uri="{9D8B030D-6E8A-4147-A177-3AD203B41FA5}">
                      <a16:colId xmlns:a16="http://schemas.microsoft.com/office/drawing/2014/main" val="3767335927"/>
                    </a:ext>
                  </a:extLst>
                </a:gridCol>
                <a:gridCol w="3355519">
                  <a:extLst>
                    <a:ext uri="{9D8B030D-6E8A-4147-A177-3AD203B41FA5}">
                      <a16:colId xmlns:a16="http://schemas.microsoft.com/office/drawing/2014/main" val="291528303"/>
                    </a:ext>
                  </a:extLst>
                </a:gridCol>
                <a:gridCol w="3355519">
                  <a:extLst>
                    <a:ext uri="{9D8B030D-6E8A-4147-A177-3AD203B41FA5}">
                      <a16:colId xmlns:a16="http://schemas.microsoft.com/office/drawing/2014/main" val="4107955159"/>
                    </a:ext>
                  </a:extLst>
                </a:gridCol>
              </a:tblGrid>
              <a:tr h="282804">
                <a:tc grid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en-US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Hazard ratios “Early ART” starters vs. “Late ART” </a:t>
                      </a:r>
                      <a:r>
                        <a:rPr lang="nl-NL" sz="18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starters</a:t>
                      </a:r>
                      <a:endParaRPr lang="en-US" sz="180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917528"/>
                  </a:ext>
                </a:extLst>
              </a:tr>
              <a:tr h="20279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endParaRPr lang="en-US" sz="18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Unadjusted model, HR [95%CI]</a:t>
                      </a:r>
                      <a:endParaRPr lang="en-US" sz="18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Adjusted model*, HR [95%CI]</a:t>
                      </a:r>
                      <a:endParaRPr lang="en-US" sz="18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792787"/>
                  </a:ext>
                </a:extLst>
              </a:tr>
              <a:tr h="18183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en-US" sz="18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NADM</a:t>
                      </a:r>
                      <a:endParaRPr lang="en-US" sz="18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FC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i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0.46 [0,31-0,68]</a:t>
                      </a:r>
                      <a:endParaRPr lang="en-US" sz="1800" i="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FC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b="1" i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0.60</a:t>
                      </a:r>
                      <a:r>
                        <a:rPr lang="en-US" sz="1800" b="1" i="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[0.41-0.89]</a:t>
                      </a:r>
                      <a:endParaRPr lang="en-US" sz="1800" b="1" i="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FC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592486"/>
                  </a:ext>
                </a:extLst>
              </a:tr>
              <a:tr h="309274">
                <a:tc>
                  <a:txBody>
                    <a:bodyPr/>
                    <a:lstStyle/>
                    <a:p>
                      <a:pPr marL="180975" indent="0">
                        <a:lnSpc>
                          <a:spcPts val="2000"/>
                        </a:lnSpc>
                      </a:pPr>
                      <a:r>
                        <a:rPr lang="en-US" sz="18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Infection-related NADM</a:t>
                      </a:r>
                      <a:endParaRPr lang="en-US" sz="18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FC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0.40 [0.20-0.81]</a:t>
                      </a:r>
                      <a:endParaRPr lang="en-US" sz="18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FC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0.65 [0.32-1.33]</a:t>
                      </a:r>
                      <a:endParaRPr lang="en-US" sz="18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FC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04656"/>
                  </a:ext>
                </a:extLst>
              </a:tr>
              <a:tr h="309274">
                <a:tc>
                  <a:txBody>
                    <a:bodyPr/>
                    <a:lstStyle/>
                    <a:p>
                      <a:pPr marL="180975" indent="0">
                        <a:lnSpc>
                          <a:spcPts val="2000"/>
                        </a:lnSpc>
                      </a:pPr>
                      <a:r>
                        <a:rPr lang="en-US" sz="18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Infection-unrelated</a:t>
                      </a:r>
                      <a:r>
                        <a:rPr lang="en-US" sz="1800" b="1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NADM</a:t>
                      </a:r>
                      <a:endParaRPr lang="en-US" sz="18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FC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0.48</a:t>
                      </a:r>
                      <a:r>
                        <a:rPr lang="en-US" sz="18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[0.30-0.77]</a:t>
                      </a:r>
                      <a:endParaRPr lang="en-US" sz="1800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FC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1800" b="1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0.59 [0.37-0.94]</a:t>
                      </a:r>
                      <a:endParaRPr lang="en-US" sz="1800" b="1" noProof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rgbClr val="FC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349570"/>
                  </a:ext>
                </a:extLst>
              </a:tr>
              <a:tr h="396000">
                <a:tc gridSpan="3">
                  <a:txBody>
                    <a:bodyPr/>
                    <a:lstStyle/>
                    <a:p>
                      <a:r>
                        <a:rPr lang="nl-NL" sz="12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*</a:t>
                      </a:r>
                      <a:r>
                        <a:rPr lang="nl-NL" sz="1200" baseline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en-US" sz="1200" baseline="0" noProof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Adjusted </a:t>
                      </a:r>
                      <a:r>
                        <a:rPr lang="en-US" sz="1200" baseline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 sex at birth, age, </a:t>
                      </a:r>
                      <a:r>
                        <a:rPr lang="en-US" sz="12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CD4</a:t>
                      </a:r>
                      <a:r>
                        <a:rPr lang="en-US" sz="1200" baseline="300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+</a:t>
                      </a:r>
                      <a:r>
                        <a:rPr lang="en-US" sz="12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-cell</a:t>
                      </a:r>
                      <a:r>
                        <a:rPr lang="en-US" sz="1200" baseline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count category (lagged by 3 months), smoking habit, HIV transmission category, region of origin, calendar time,     CD4/8 ratio and time spent with HIV RNA &gt; 1000 copies/ml while on ART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782434"/>
                  </a:ext>
                </a:extLst>
              </a:tr>
            </a:tbl>
          </a:graphicData>
        </a:graphic>
      </p:graphicFrame>
      <p:sp>
        <p:nvSpPr>
          <p:cNvPr id="3" name="Rechthoek 2"/>
          <p:cNvSpPr/>
          <p:nvPr/>
        </p:nvSpPr>
        <p:spPr>
          <a:xfrm>
            <a:off x="8010658" y="4754880"/>
            <a:ext cx="3349651" cy="1386039"/>
          </a:xfrm>
          <a:prstGeom prst="rect">
            <a:avLst/>
          </a:prstGeom>
          <a:noFill/>
          <a:ln w="57150">
            <a:solidFill>
              <a:srgbClr val="D1D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3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Survival curves of adjusted analyses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360025" y="6255067"/>
            <a:ext cx="618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2"/>
                </a:solidFill>
              </a:rPr>
              <a:t>- - - - -  </a:t>
            </a:r>
            <a:r>
              <a:rPr lang="en-US" dirty="0" smtClean="0">
                <a:solidFill>
                  <a:schemeClr val="tx2"/>
                </a:solidFill>
              </a:rPr>
              <a:t>Early</a:t>
            </a:r>
            <a:r>
              <a:rPr lang="nl-NL" dirty="0" smtClean="0">
                <a:solidFill>
                  <a:schemeClr val="tx2"/>
                </a:solidFill>
              </a:rPr>
              <a:t> ART 	</a:t>
            </a:r>
            <a:r>
              <a:rPr lang="nl-NL" dirty="0">
                <a:solidFill>
                  <a:schemeClr val="tx2"/>
                </a:solidFill>
              </a:rPr>
              <a:t>	</a:t>
            </a:r>
            <a:r>
              <a:rPr lang="nl-NL" dirty="0" smtClean="0">
                <a:solidFill>
                  <a:schemeClr val="tx2"/>
                </a:solidFill>
              </a:rPr>
              <a:t>Late ART	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9" name="Rechte verbindingslijn 8"/>
          <p:cNvCxnSpPr/>
          <p:nvPr/>
        </p:nvCxnSpPr>
        <p:spPr>
          <a:xfrm>
            <a:off x="5019675" y="6448425"/>
            <a:ext cx="86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85202"/>
            <a:ext cx="6831000" cy="4968000"/>
          </a:xfrm>
          <a:prstGeom prst="rect">
            <a:avLst/>
          </a:prstGeom>
        </p:spPr>
      </p:pic>
      <p:sp>
        <p:nvSpPr>
          <p:cNvPr id="3" name="Rechteraccolade 2"/>
          <p:cNvSpPr/>
          <p:nvPr/>
        </p:nvSpPr>
        <p:spPr>
          <a:xfrm>
            <a:off x="7792137" y="3966221"/>
            <a:ext cx="381000" cy="1512000"/>
          </a:xfrm>
          <a:prstGeom prst="rightBrace">
            <a:avLst/>
          </a:prstGeom>
          <a:ln w="28575">
            <a:solidFill>
              <a:srgbClr val="0480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8590950" y="4368278"/>
            <a:ext cx="2901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48004"/>
                </a:solidFill>
              </a:rPr>
              <a:t>All NADM</a:t>
            </a:r>
          </a:p>
          <a:p>
            <a:r>
              <a:rPr lang="en-US" sz="2000" dirty="0" smtClean="0">
                <a:solidFill>
                  <a:srgbClr val="048004"/>
                </a:solidFill>
              </a:rPr>
              <a:t>(</a:t>
            </a:r>
            <a:r>
              <a:rPr lang="en-US" sz="2000" dirty="0" err="1" smtClean="0">
                <a:solidFill>
                  <a:srgbClr val="048004"/>
                </a:solidFill>
              </a:rPr>
              <a:t>aHR</a:t>
            </a:r>
            <a:r>
              <a:rPr lang="en-US" sz="2000" dirty="0" smtClean="0">
                <a:solidFill>
                  <a:srgbClr val="048004"/>
                </a:solidFill>
              </a:rPr>
              <a:t> 0.60) </a:t>
            </a:r>
            <a:endParaRPr lang="en-US" sz="2000" dirty="0">
              <a:solidFill>
                <a:srgbClr val="0480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9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M format">
  <a:themeElements>
    <a:clrScheme name="">
      <a:dk1>
        <a:srgbClr val="003074"/>
      </a:dk1>
      <a:lt1>
        <a:srgbClr val="FFFFFF"/>
      </a:lt1>
      <a:dk2>
        <a:srgbClr val="000000"/>
      </a:dk2>
      <a:lt2>
        <a:srgbClr val="808080"/>
      </a:lt2>
      <a:accent1>
        <a:srgbClr val="ED1C24"/>
      </a:accent1>
      <a:accent2>
        <a:srgbClr val="619BCF"/>
      </a:accent2>
      <a:accent3>
        <a:srgbClr val="FFFFFF"/>
      </a:accent3>
      <a:accent4>
        <a:srgbClr val="002762"/>
      </a:accent4>
      <a:accent5>
        <a:srgbClr val="F4ABAC"/>
      </a:accent5>
      <a:accent6>
        <a:srgbClr val="578CBB"/>
      </a:accent6>
      <a:hlink>
        <a:srgbClr val="009999"/>
      </a:hlink>
      <a:folHlink>
        <a:srgbClr val="99CC00"/>
      </a:folHlink>
    </a:clrScheme>
    <a:fontScheme name="4_Standaardontwerp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HM format" id="{925383B1-BEA3-4812-A6EE-2B8DB2754BD6}" vid="{3A98401E-34E2-4F2B-9D05-801C0845A76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5532</TotalTime>
  <Words>2753</Words>
  <Application>Microsoft Office PowerPoint</Application>
  <PresentationFormat>Breedbeeld</PresentationFormat>
  <Paragraphs>205</Paragraphs>
  <Slides>14</Slides>
  <Notes>14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Times New Roman</vt:lpstr>
      <vt:lpstr>Verdana</vt:lpstr>
      <vt:lpstr>SHM format</vt:lpstr>
      <vt:lpstr>Starting ART early after HIV acquisition reduces long-term Non-AIDS-Defining Malignancy risk</vt:lpstr>
      <vt:lpstr>Disclosure</vt:lpstr>
      <vt:lpstr>Background</vt:lpstr>
      <vt:lpstr>Aims</vt:lpstr>
      <vt:lpstr>Methods &amp; definitions</vt:lpstr>
      <vt:lpstr>Statistical analysis</vt:lpstr>
      <vt:lpstr>Characteristics at start ART</vt:lpstr>
      <vt:lpstr>Results</vt:lpstr>
      <vt:lpstr>Survival curves of adjusted analyses</vt:lpstr>
      <vt:lpstr>Survival curves of adjusted analyses</vt:lpstr>
      <vt:lpstr>Survival curves of adjusted analyses</vt:lpstr>
      <vt:lpstr>Strengths &amp; limitations</vt:lpstr>
      <vt:lpstr>Conclusion &amp; recommendations</vt:lpstr>
      <vt:lpstr>ATHENA cohort</vt:lpstr>
    </vt:vector>
  </TitlesOfParts>
  <Company>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ART early after HIV acquisition reduces long-term Non-AIDS Defining Malignancy risk</dc:title>
  <dc:creator>Wulp, I.A.J. van der (Iris)</dc:creator>
  <cp:lastModifiedBy>Wulp, I.A.J. van der (Iris)</cp:lastModifiedBy>
  <cp:revision>249</cp:revision>
  <dcterms:created xsi:type="dcterms:W3CDTF">2023-10-20T13:04:14Z</dcterms:created>
  <dcterms:modified xsi:type="dcterms:W3CDTF">2023-11-24T16:18:30Z</dcterms:modified>
</cp:coreProperties>
</file>