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91" r:id="rId2"/>
    <p:sldMasterId id="2147483720" r:id="rId3"/>
  </p:sldMasterIdLst>
  <p:notesMasterIdLst>
    <p:notesMasterId r:id="rId18"/>
  </p:notesMasterIdLst>
  <p:sldIdLst>
    <p:sldId id="316" r:id="rId4"/>
    <p:sldId id="317" r:id="rId5"/>
    <p:sldId id="323" r:id="rId6"/>
    <p:sldId id="324" r:id="rId7"/>
    <p:sldId id="273" r:id="rId8"/>
    <p:sldId id="263" r:id="rId9"/>
    <p:sldId id="334" r:id="rId10"/>
    <p:sldId id="329" r:id="rId11"/>
    <p:sldId id="335" r:id="rId12"/>
    <p:sldId id="336" r:id="rId13"/>
    <p:sldId id="325" r:id="rId14"/>
    <p:sldId id="330" r:id="rId15"/>
    <p:sldId id="333" r:id="rId16"/>
    <p:sldId id="322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oeze, S." initials="KS" lastIdx="1" clrIdx="0">
    <p:extLst>
      <p:ext uri="{19B8F6BF-5375-455C-9EA6-DF929625EA0E}">
        <p15:presenceInfo xmlns:p15="http://schemas.microsoft.com/office/powerpoint/2012/main" userId="S-1-5-21-2169066342-2480738168-2466311071-1208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797"/>
    <a:srgbClr val="FF6D6D"/>
    <a:srgbClr val="FF0101"/>
    <a:srgbClr val="C00000"/>
    <a:srgbClr val="FF5050"/>
    <a:srgbClr val="666633"/>
    <a:srgbClr val="00CC99"/>
    <a:srgbClr val="FF9900"/>
    <a:srgbClr val="99CC00"/>
    <a:srgbClr val="41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936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56761-04AA-4E54-B9CB-B650194C55C6}" type="datetimeFigureOut">
              <a:rPr lang="nl-NL" smtClean="0"/>
              <a:t>20-11-2023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90BD13-7F75-4C42-9D7C-8496C4CEDD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182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FF1F6-4A90-4CEE-935C-6F8C75EF2D4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458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FF1F6-4A90-4CEE-935C-6F8C75EF2D4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3565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24-04-2023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88FA-AAFE-4713-8BE1-64CAD04AEEC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1702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24-04-2023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88FA-AAFE-4713-8BE1-64CAD04AEEC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38693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24-04-2023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88FA-AAFE-4713-8BE1-64CAD04AEEC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196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 -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 userDrawn="1"/>
        </p:nvSpPr>
        <p:spPr>
          <a:xfrm>
            <a:off x="0" y="603738"/>
            <a:ext cx="12192000" cy="2825262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D3611-1177-48EA-A067-CEF0CDB424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143" y="1057047"/>
            <a:ext cx="10776857" cy="1152751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Enter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4A8E8-3E90-4C49-8DE9-AAB8EE4590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15" y="2340428"/>
            <a:ext cx="10776857" cy="653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Enter sub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DCE008E-4AC9-41CA-AD71-DCFAAF3FCE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455BB8EC-FD7C-4339-9B77-EF3A7A679195}"/>
              </a:ext>
            </a:extLst>
          </p:cNvPr>
          <p:cNvGrpSpPr/>
          <p:nvPr userDrawn="1"/>
        </p:nvGrpSpPr>
        <p:grpSpPr>
          <a:xfrm>
            <a:off x="4309680" y="-733"/>
            <a:ext cx="3565908" cy="992921"/>
            <a:chOff x="4309680" y="-733"/>
            <a:chExt cx="3565908" cy="992921"/>
          </a:xfrm>
        </p:grpSpPr>
        <p:sp>
          <p:nvSpPr>
            <p:cNvPr id="14" name="AutoShape 3">
              <a:extLst>
                <a:ext uri="{FF2B5EF4-FFF2-40B4-BE49-F238E27FC236}">
                  <a16:creationId xmlns:a16="http://schemas.microsoft.com/office/drawing/2014/main" id="{41C2ED93-ADB9-4842-B417-6FB7F6480FF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313238" y="0"/>
              <a:ext cx="3562350" cy="992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77C4B3ED-6D5B-4985-91AE-C722381822A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09680" y="-733"/>
              <a:ext cx="3561146" cy="986572"/>
            </a:xfrm>
            <a:custGeom>
              <a:avLst/>
              <a:gdLst>
                <a:gd name="T0" fmla="*/ 0 w 9343"/>
                <a:gd name="T1" fmla="*/ 0 h 3048"/>
                <a:gd name="T2" fmla="*/ 0 w 9343"/>
                <a:gd name="T3" fmla="*/ 2148 h 3048"/>
                <a:gd name="T4" fmla="*/ 900 w 9343"/>
                <a:gd name="T5" fmla="*/ 3048 h 3048"/>
                <a:gd name="T6" fmla="*/ 8443 w 9343"/>
                <a:gd name="T7" fmla="*/ 3048 h 3048"/>
                <a:gd name="T8" fmla="*/ 9343 w 9343"/>
                <a:gd name="T9" fmla="*/ 2148 h 3048"/>
                <a:gd name="T10" fmla="*/ 9343 w 9343"/>
                <a:gd name="T11" fmla="*/ 0 h 3048"/>
                <a:gd name="T12" fmla="*/ 0 w 9343"/>
                <a:gd name="T13" fmla="*/ 0 h 3048"/>
                <a:gd name="connsiteX0" fmla="*/ 0 w 10000"/>
                <a:gd name="connsiteY0" fmla="*/ 0 h 10000"/>
                <a:gd name="connsiteX1" fmla="*/ 0 w 10000"/>
                <a:gd name="connsiteY1" fmla="*/ 7047 h 10000"/>
                <a:gd name="connsiteX2" fmla="*/ 963 w 10000"/>
                <a:gd name="connsiteY2" fmla="*/ 10000 h 10000"/>
                <a:gd name="connsiteX3" fmla="*/ 9037 w 10000"/>
                <a:gd name="connsiteY3" fmla="*/ 10000 h 10000"/>
                <a:gd name="connsiteX4" fmla="*/ 10000 w 10000"/>
                <a:gd name="connsiteY4" fmla="*/ 7047 h 10000"/>
                <a:gd name="connsiteX5" fmla="*/ 10000 w 10000"/>
                <a:gd name="connsiteY5" fmla="*/ 1497 h 10000"/>
                <a:gd name="connsiteX6" fmla="*/ 0 w 10000"/>
                <a:gd name="connsiteY6" fmla="*/ 0 h 10000"/>
                <a:gd name="connsiteX0" fmla="*/ 0 w 10010"/>
                <a:gd name="connsiteY0" fmla="*/ 125 h 8503"/>
                <a:gd name="connsiteX1" fmla="*/ 10 w 10010"/>
                <a:gd name="connsiteY1" fmla="*/ 5550 h 8503"/>
                <a:gd name="connsiteX2" fmla="*/ 973 w 10010"/>
                <a:gd name="connsiteY2" fmla="*/ 8503 h 8503"/>
                <a:gd name="connsiteX3" fmla="*/ 9047 w 10010"/>
                <a:gd name="connsiteY3" fmla="*/ 8503 h 8503"/>
                <a:gd name="connsiteX4" fmla="*/ 10010 w 10010"/>
                <a:gd name="connsiteY4" fmla="*/ 5550 h 8503"/>
                <a:gd name="connsiteX5" fmla="*/ 10010 w 10010"/>
                <a:gd name="connsiteY5" fmla="*/ 0 h 8503"/>
                <a:gd name="connsiteX6" fmla="*/ 0 w 10010"/>
                <a:gd name="connsiteY6" fmla="*/ 125 h 8503"/>
                <a:gd name="connsiteX0" fmla="*/ 0 w 10000"/>
                <a:gd name="connsiteY0" fmla="*/ 37 h 10000"/>
                <a:gd name="connsiteX1" fmla="*/ 10 w 10000"/>
                <a:gd name="connsiteY1" fmla="*/ 6527 h 10000"/>
                <a:gd name="connsiteX2" fmla="*/ 972 w 10000"/>
                <a:gd name="connsiteY2" fmla="*/ 10000 h 10000"/>
                <a:gd name="connsiteX3" fmla="*/ 9038 w 10000"/>
                <a:gd name="connsiteY3" fmla="*/ 10000 h 10000"/>
                <a:gd name="connsiteX4" fmla="*/ 10000 w 10000"/>
                <a:gd name="connsiteY4" fmla="*/ 6527 h 10000"/>
                <a:gd name="connsiteX5" fmla="*/ 10000 w 10000"/>
                <a:gd name="connsiteY5" fmla="*/ 0 h 10000"/>
                <a:gd name="connsiteX6" fmla="*/ 0 w 10000"/>
                <a:gd name="connsiteY6" fmla="*/ 37 h 10000"/>
                <a:gd name="connsiteX0" fmla="*/ 0 w 10000"/>
                <a:gd name="connsiteY0" fmla="*/ 8 h 9971"/>
                <a:gd name="connsiteX1" fmla="*/ 10 w 10000"/>
                <a:gd name="connsiteY1" fmla="*/ 6498 h 9971"/>
                <a:gd name="connsiteX2" fmla="*/ 972 w 10000"/>
                <a:gd name="connsiteY2" fmla="*/ 9971 h 9971"/>
                <a:gd name="connsiteX3" fmla="*/ 9038 w 10000"/>
                <a:gd name="connsiteY3" fmla="*/ 9971 h 9971"/>
                <a:gd name="connsiteX4" fmla="*/ 10000 w 10000"/>
                <a:gd name="connsiteY4" fmla="*/ 6498 h 9971"/>
                <a:gd name="connsiteX5" fmla="*/ 9992 w 10000"/>
                <a:gd name="connsiteY5" fmla="*/ 0 h 9971"/>
                <a:gd name="connsiteX6" fmla="*/ 0 w 10000"/>
                <a:gd name="connsiteY6" fmla="*/ 8 h 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9971">
                  <a:moveTo>
                    <a:pt x="0" y="8"/>
                  </a:moveTo>
                  <a:cubicBezTo>
                    <a:pt x="3" y="2134"/>
                    <a:pt x="7" y="4372"/>
                    <a:pt x="10" y="6498"/>
                  </a:cubicBezTo>
                  <a:cubicBezTo>
                    <a:pt x="10" y="8416"/>
                    <a:pt x="441" y="9971"/>
                    <a:pt x="972" y="9971"/>
                  </a:cubicBezTo>
                  <a:lnTo>
                    <a:pt x="9038" y="9971"/>
                  </a:lnTo>
                  <a:cubicBezTo>
                    <a:pt x="9569" y="9971"/>
                    <a:pt x="10000" y="8416"/>
                    <a:pt x="10000" y="6498"/>
                  </a:cubicBezTo>
                  <a:cubicBezTo>
                    <a:pt x="9997" y="4332"/>
                    <a:pt x="9995" y="2166"/>
                    <a:pt x="9992" y="0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0949537F-98A9-4146-8DF4-81598976B8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6588" y="297838"/>
              <a:ext cx="2790888" cy="504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703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31433" y="1600200"/>
            <a:ext cx="8971200" cy="14003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6882C-C198-4290-B2CB-53677A1589B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549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-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9CB4"/>
                </a:solidFill>
              </a:defRPr>
            </a:lvl1pPr>
          </a:lstStyle>
          <a:p>
            <a:r>
              <a:rPr lang="nl-NL" dirty="0"/>
              <a:t>Enter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4944" y="2425655"/>
            <a:ext cx="10744200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Enter </a:t>
            </a:r>
            <a:r>
              <a:rPr lang="nl-NL" dirty="0" err="1"/>
              <a:t>bullet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here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24-04-2023</a:t>
            </a:r>
            <a:endParaRPr lang="nl-NL"/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EE1C0722-7FAF-47C1-A66D-FAC1AA1F3DF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198356" y="6381747"/>
            <a:ext cx="2320544" cy="365125"/>
          </a:xfrm>
          <a:prstGeom prst="rect">
            <a:avLst/>
          </a:prstGeom>
        </p:spPr>
        <p:txBody>
          <a:bodyPr/>
          <a:lstStyle>
            <a:lvl1pPr algn="r">
              <a:lnSpc>
                <a:spcPct val="150000"/>
              </a:lnSpc>
              <a:defRPr sz="1250"/>
            </a:lvl1pPr>
          </a:lstStyle>
          <a:p>
            <a:endParaRPr lang="nl-NL" dirty="0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7FBE9F74-3F82-4E35-B64D-9D8667068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900" y="6381748"/>
            <a:ext cx="557784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50000"/>
              </a:lnSpc>
              <a:defRPr sz="1250"/>
            </a:lvl1pPr>
          </a:lstStyle>
          <a:p>
            <a:fld id="{55A188FA-AAFE-4713-8BE1-64CAD04AEEC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767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-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439708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rgbClr val="009CB4"/>
                </a:solidFill>
              </a:defRPr>
            </a:lvl1pPr>
          </a:lstStyle>
          <a:p>
            <a:r>
              <a:rPr lang="nl-NL" dirty="0"/>
              <a:t>Enter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350009"/>
            <a:ext cx="5346700" cy="3559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plain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or </a:t>
            </a:r>
            <a:r>
              <a:rPr lang="nl-NL" dirty="0" err="1"/>
              <a:t>bullet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here.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24-04-2023</a:t>
            </a:r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1113" y="1543665"/>
            <a:ext cx="5054600" cy="43655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5DBE6575-8662-4E2A-BA64-84B337AE8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98356" y="6381747"/>
            <a:ext cx="2320544" cy="365125"/>
          </a:xfrm>
          <a:prstGeom prst="rect">
            <a:avLst/>
          </a:prstGeom>
        </p:spPr>
        <p:txBody>
          <a:bodyPr/>
          <a:lstStyle>
            <a:lvl1pPr algn="r">
              <a:lnSpc>
                <a:spcPct val="150000"/>
              </a:lnSpc>
              <a:defRPr sz="1250"/>
            </a:lvl1pPr>
          </a:lstStyle>
          <a:p>
            <a:endParaRPr lang="nl-NL" dirty="0"/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939CA4B8-F499-4981-8925-BD4699DF8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900" y="6381748"/>
            <a:ext cx="557784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50000"/>
              </a:lnSpc>
              <a:defRPr sz="1250"/>
            </a:lvl1pPr>
          </a:lstStyle>
          <a:p>
            <a:fld id="{55A188FA-AAFE-4713-8BE1-64CAD04AEEC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753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it colored bg -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 userDrawn="1"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1540932"/>
            <a:ext cx="6096000" cy="4722439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7700" y="2705101"/>
            <a:ext cx="5359400" cy="32040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err="1"/>
              <a:t>Plain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or </a:t>
            </a:r>
            <a:r>
              <a:rPr lang="nl-NL" dirty="0" err="1"/>
              <a:t>bullet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goes</a:t>
            </a:r>
            <a:r>
              <a:rPr lang="nl-NL" dirty="0"/>
              <a:t> here.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24-04-2023</a:t>
            </a:r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0933"/>
            <a:ext cx="6096000" cy="472244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Enter </a:t>
            </a:r>
            <a:r>
              <a:rPr lang="nl-NL" dirty="0" err="1"/>
              <a:t>title</a:t>
            </a:r>
            <a:r>
              <a:rPr lang="nl-NL" dirty="0"/>
              <a:t> here</a:t>
            </a:r>
          </a:p>
        </p:txBody>
      </p:sp>
      <p:sp>
        <p:nvSpPr>
          <p:cNvPr id="10" name="Tijdelijke aanduiding voor datum 3">
            <a:extLst>
              <a:ext uri="{FF2B5EF4-FFF2-40B4-BE49-F238E27FC236}">
                <a16:creationId xmlns:a16="http://schemas.microsoft.com/office/drawing/2014/main" id="{3481330F-99D5-4512-975F-294C818740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98356" y="6381747"/>
            <a:ext cx="2320544" cy="365125"/>
          </a:xfrm>
          <a:prstGeom prst="rect">
            <a:avLst/>
          </a:prstGeom>
        </p:spPr>
        <p:txBody>
          <a:bodyPr/>
          <a:lstStyle>
            <a:lvl1pPr algn="r">
              <a:lnSpc>
                <a:spcPct val="150000"/>
              </a:lnSpc>
              <a:defRPr sz="1250"/>
            </a:lvl1pPr>
          </a:lstStyle>
          <a:p>
            <a:endParaRPr lang="nl-NL" dirty="0"/>
          </a:p>
        </p:txBody>
      </p:sp>
      <p:sp>
        <p:nvSpPr>
          <p:cNvPr id="11" name="Tijdelijke aanduiding voor dianummer 5">
            <a:extLst>
              <a:ext uri="{FF2B5EF4-FFF2-40B4-BE49-F238E27FC236}">
                <a16:creationId xmlns:a16="http://schemas.microsoft.com/office/drawing/2014/main" id="{BD4CD37E-A61C-487B-B860-9E8D93379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900" y="6381748"/>
            <a:ext cx="557784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50000"/>
              </a:lnSpc>
              <a:defRPr sz="1250"/>
            </a:lvl1pPr>
          </a:lstStyle>
          <a:p>
            <a:fld id="{55A188FA-AAFE-4713-8BE1-64CAD04AEEC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6486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colored bg - resear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 userDrawn="1"/>
        </p:nvSpPr>
        <p:spPr>
          <a:xfrm>
            <a:off x="0" y="4360985"/>
            <a:ext cx="12192000" cy="1900987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 userDrawn="1"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7224" y="4591050"/>
            <a:ext cx="5438775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plain</a:t>
            </a:r>
            <a:r>
              <a:rPr lang="nl-NL" dirty="0"/>
              <a:t> tekst or </a:t>
            </a:r>
            <a:r>
              <a:rPr lang="nl-NL" dirty="0" err="1"/>
              <a:t>bullet</a:t>
            </a:r>
            <a:r>
              <a:rPr lang="nl-NL" dirty="0"/>
              <a:t> tekst here.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24-04-2023</a:t>
            </a:r>
            <a:endParaRPr lang="nl-NL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3050"/>
            <a:ext cx="6096000" cy="28165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2567F586-9BCF-4F4E-9B12-659A83DEC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43050"/>
            <a:ext cx="6096000" cy="28165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E57F8D3-B0E4-4983-AE22-66D32A27531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6024" y="4600575"/>
            <a:ext cx="5438775" cy="142875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 err="1"/>
              <a:t>Use</a:t>
            </a:r>
            <a:r>
              <a:rPr lang="nl-NL" dirty="0"/>
              <a:t> </a:t>
            </a:r>
            <a:r>
              <a:rPr lang="nl-NL" dirty="0" err="1"/>
              <a:t>bullets</a:t>
            </a:r>
            <a:r>
              <a:rPr lang="nl-NL" dirty="0"/>
              <a:t> here</a:t>
            </a:r>
          </a:p>
        </p:txBody>
      </p:sp>
      <p:sp>
        <p:nvSpPr>
          <p:cNvPr id="12" name="Tijdelijke aanduiding voor datum 3">
            <a:extLst>
              <a:ext uri="{FF2B5EF4-FFF2-40B4-BE49-F238E27FC236}">
                <a16:creationId xmlns:a16="http://schemas.microsoft.com/office/drawing/2014/main" id="{2B048B7E-DD7A-4FF3-93D0-3D6CE1147E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98356" y="6381747"/>
            <a:ext cx="2320544" cy="365125"/>
          </a:xfrm>
          <a:prstGeom prst="rect">
            <a:avLst/>
          </a:prstGeom>
        </p:spPr>
        <p:txBody>
          <a:bodyPr/>
          <a:lstStyle>
            <a:lvl1pPr algn="r">
              <a:lnSpc>
                <a:spcPct val="150000"/>
              </a:lnSpc>
              <a:defRPr sz="1250"/>
            </a:lvl1pPr>
          </a:lstStyle>
          <a:p>
            <a:endParaRPr lang="nl-NL" dirty="0"/>
          </a:p>
        </p:txBody>
      </p:sp>
      <p:sp>
        <p:nvSpPr>
          <p:cNvPr id="13" name="Tijdelijke aanduiding voor dianummer 5">
            <a:extLst>
              <a:ext uri="{FF2B5EF4-FFF2-40B4-BE49-F238E27FC236}">
                <a16:creationId xmlns:a16="http://schemas.microsoft.com/office/drawing/2014/main" id="{24B0DA93-1481-446D-A96A-D995EB031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900" y="6381748"/>
            <a:ext cx="557784" cy="36512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50000"/>
              </a:lnSpc>
              <a:defRPr sz="1250"/>
            </a:lvl1pPr>
          </a:lstStyle>
          <a:p>
            <a:fld id="{55A188FA-AAFE-4713-8BE1-64CAD04AEEC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172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jdelijke aanduiding voor afbeelding 57">
            <a:extLst>
              <a:ext uri="{FF2B5EF4-FFF2-40B4-BE49-F238E27FC236}">
                <a16:creationId xmlns:a16="http://schemas.microsoft.com/office/drawing/2014/main" id="{4F584E51-758C-4BD4-9DFB-B5E1885C61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03738"/>
            <a:ext cx="12192000" cy="6254262"/>
          </a:xfrm>
          <a:custGeom>
            <a:avLst/>
            <a:gdLst>
              <a:gd name="connsiteX0" fmla="*/ 0 w 12192000"/>
              <a:gd name="connsiteY0" fmla="*/ 0 h 6254262"/>
              <a:gd name="connsiteX1" fmla="*/ 4320381 w 12192000"/>
              <a:gd name="connsiteY1" fmla="*/ 0 h 6254262"/>
              <a:gd name="connsiteX2" fmla="*/ 4320381 w 12192000"/>
              <a:gd name="connsiteY2" fmla="*/ 45325 h 6254262"/>
              <a:gd name="connsiteX3" fmla="*/ 4662977 w 12192000"/>
              <a:gd name="connsiteY3" fmla="*/ 388450 h 6254262"/>
              <a:gd name="connsiteX4" fmla="*/ 7535373 w 12192000"/>
              <a:gd name="connsiteY4" fmla="*/ 388450 h 6254262"/>
              <a:gd name="connsiteX5" fmla="*/ 7877969 w 12192000"/>
              <a:gd name="connsiteY5" fmla="*/ 45325 h 6254262"/>
              <a:gd name="connsiteX6" fmla="*/ 7877969 w 12192000"/>
              <a:gd name="connsiteY6" fmla="*/ 0 h 6254262"/>
              <a:gd name="connsiteX7" fmla="*/ 12192000 w 12192000"/>
              <a:gd name="connsiteY7" fmla="*/ 0 h 6254262"/>
              <a:gd name="connsiteX8" fmla="*/ 12192000 w 12192000"/>
              <a:gd name="connsiteY8" fmla="*/ 6254262 h 6254262"/>
              <a:gd name="connsiteX9" fmla="*/ 0 w 12192000"/>
              <a:gd name="connsiteY9" fmla="*/ 6254262 h 6254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254262">
                <a:moveTo>
                  <a:pt x="0" y="0"/>
                </a:moveTo>
                <a:lnTo>
                  <a:pt x="4320381" y="0"/>
                </a:lnTo>
                <a:lnTo>
                  <a:pt x="4320381" y="45325"/>
                </a:lnTo>
                <a:cubicBezTo>
                  <a:pt x="4320381" y="234797"/>
                  <a:pt x="4473713" y="388450"/>
                  <a:pt x="4662977" y="388450"/>
                </a:cubicBezTo>
                <a:lnTo>
                  <a:pt x="7535373" y="388450"/>
                </a:lnTo>
                <a:cubicBezTo>
                  <a:pt x="7724637" y="388450"/>
                  <a:pt x="7877969" y="234797"/>
                  <a:pt x="7877969" y="45325"/>
                </a:cubicBezTo>
                <a:lnTo>
                  <a:pt x="7877969" y="0"/>
                </a:lnTo>
                <a:lnTo>
                  <a:pt x="12192000" y="0"/>
                </a:lnTo>
                <a:lnTo>
                  <a:pt x="12192000" y="6254262"/>
                </a:lnTo>
                <a:lnTo>
                  <a:pt x="0" y="6254262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57D810CC-D12D-42C3-B7D9-35C135FD387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13238" y="0"/>
            <a:ext cx="3562350" cy="992188"/>
            <a:chOff x="2717" y="0"/>
            <a:chExt cx="2244" cy="625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2737CA9E-E612-4AA1-9570-829E345C9AB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2717" y="0"/>
              <a:ext cx="2244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CDD742B-8E4A-4257-B04A-3C54C15AF2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17" y="4"/>
              <a:ext cx="2241" cy="617"/>
            </a:xfrm>
            <a:custGeom>
              <a:avLst/>
              <a:gdLst>
                <a:gd name="T0" fmla="*/ 0 w 9343"/>
                <a:gd name="T1" fmla="*/ 0 h 3048"/>
                <a:gd name="T2" fmla="*/ 0 w 9343"/>
                <a:gd name="T3" fmla="*/ 2148 h 3048"/>
                <a:gd name="T4" fmla="*/ 900 w 9343"/>
                <a:gd name="T5" fmla="*/ 3048 h 3048"/>
                <a:gd name="T6" fmla="*/ 8443 w 9343"/>
                <a:gd name="T7" fmla="*/ 3048 h 3048"/>
                <a:gd name="T8" fmla="*/ 9343 w 9343"/>
                <a:gd name="T9" fmla="*/ 2148 h 3048"/>
                <a:gd name="T10" fmla="*/ 9343 w 9343"/>
                <a:gd name="T11" fmla="*/ 0 h 3048"/>
                <a:gd name="T12" fmla="*/ 0 w 9343"/>
                <a:gd name="T13" fmla="*/ 0 h 3048"/>
                <a:gd name="connsiteX0" fmla="*/ 0 w 10000"/>
                <a:gd name="connsiteY0" fmla="*/ 1414 h 10000"/>
                <a:gd name="connsiteX1" fmla="*/ 0 w 10000"/>
                <a:gd name="connsiteY1" fmla="*/ 7047 h 10000"/>
                <a:gd name="connsiteX2" fmla="*/ 963 w 10000"/>
                <a:gd name="connsiteY2" fmla="*/ 10000 h 10000"/>
                <a:gd name="connsiteX3" fmla="*/ 9037 w 10000"/>
                <a:gd name="connsiteY3" fmla="*/ 10000 h 10000"/>
                <a:gd name="connsiteX4" fmla="*/ 10000 w 10000"/>
                <a:gd name="connsiteY4" fmla="*/ 7047 h 10000"/>
                <a:gd name="connsiteX5" fmla="*/ 10000 w 10000"/>
                <a:gd name="connsiteY5" fmla="*/ 0 h 10000"/>
                <a:gd name="connsiteX6" fmla="*/ 0 w 10000"/>
                <a:gd name="connsiteY6" fmla="*/ 1414 h 10000"/>
                <a:gd name="connsiteX0" fmla="*/ 0 w 10000"/>
                <a:gd name="connsiteY0" fmla="*/ 0 h 8586"/>
                <a:gd name="connsiteX1" fmla="*/ 0 w 10000"/>
                <a:gd name="connsiteY1" fmla="*/ 5633 h 8586"/>
                <a:gd name="connsiteX2" fmla="*/ 963 w 10000"/>
                <a:gd name="connsiteY2" fmla="*/ 8586 h 8586"/>
                <a:gd name="connsiteX3" fmla="*/ 9037 w 10000"/>
                <a:gd name="connsiteY3" fmla="*/ 8586 h 8586"/>
                <a:gd name="connsiteX4" fmla="*/ 10000 w 10000"/>
                <a:gd name="connsiteY4" fmla="*/ 5633 h 8586"/>
                <a:gd name="connsiteX5" fmla="*/ 10000 w 10000"/>
                <a:gd name="connsiteY5" fmla="*/ 158 h 8586"/>
                <a:gd name="connsiteX6" fmla="*/ 0 w 10000"/>
                <a:gd name="connsiteY6" fmla="*/ 0 h 8586"/>
                <a:gd name="connsiteX0" fmla="*/ 0 w 10000"/>
                <a:gd name="connsiteY0" fmla="*/ 0 h 9817"/>
                <a:gd name="connsiteX1" fmla="*/ 0 w 10000"/>
                <a:gd name="connsiteY1" fmla="*/ 6378 h 9817"/>
                <a:gd name="connsiteX2" fmla="*/ 963 w 10000"/>
                <a:gd name="connsiteY2" fmla="*/ 9817 h 9817"/>
                <a:gd name="connsiteX3" fmla="*/ 9037 w 10000"/>
                <a:gd name="connsiteY3" fmla="*/ 9817 h 9817"/>
                <a:gd name="connsiteX4" fmla="*/ 10000 w 10000"/>
                <a:gd name="connsiteY4" fmla="*/ 6378 h 9817"/>
                <a:gd name="connsiteX5" fmla="*/ 10000 w 10000"/>
                <a:gd name="connsiteY5" fmla="*/ 1 h 9817"/>
                <a:gd name="connsiteX6" fmla="*/ 0 w 10000"/>
                <a:gd name="connsiteY6" fmla="*/ 0 h 98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9817">
                  <a:moveTo>
                    <a:pt x="0" y="0"/>
                  </a:moveTo>
                  <a:lnTo>
                    <a:pt x="0" y="6378"/>
                  </a:lnTo>
                  <a:cubicBezTo>
                    <a:pt x="0" y="8277"/>
                    <a:pt x="431" y="9817"/>
                    <a:pt x="963" y="9817"/>
                  </a:cubicBezTo>
                  <a:lnTo>
                    <a:pt x="9037" y="9817"/>
                  </a:lnTo>
                  <a:cubicBezTo>
                    <a:pt x="9569" y="9817"/>
                    <a:pt x="10000" y="8277"/>
                    <a:pt x="10000" y="6378"/>
                  </a:cubicBezTo>
                  <a:lnTo>
                    <a:pt x="1000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BA86875-3115-4A25-9198-5BAE91ED94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72" y="250"/>
              <a:ext cx="101" cy="132"/>
            </a:xfrm>
            <a:custGeom>
              <a:avLst/>
              <a:gdLst>
                <a:gd name="T0" fmla="*/ 352 w 423"/>
                <a:gd name="T1" fmla="*/ 278 h 547"/>
                <a:gd name="T2" fmla="*/ 70 w 423"/>
                <a:gd name="T3" fmla="*/ 278 h 547"/>
                <a:gd name="T4" fmla="*/ 70 w 423"/>
                <a:gd name="T5" fmla="*/ 207 h 547"/>
                <a:gd name="T6" fmla="*/ 211 w 423"/>
                <a:gd name="T7" fmla="*/ 71 h 547"/>
                <a:gd name="T8" fmla="*/ 352 w 423"/>
                <a:gd name="T9" fmla="*/ 207 h 547"/>
                <a:gd name="T10" fmla="*/ 352 w 423"/>
                <a:gd name="T11" fmla="*/ 278 h 547"/>
                <a:gd name="T12" fmla="*/ 211 w 423"/>
                <a:gd name="T13" fmla="*/ 0 h 547"/>
                <a:gd name="T14" fmla="*/ 0 w 423"/>
                <a:gd name="T15" fmla="*/ 207 h 547"/>
                <a:gd name="T16" fmla="*/ 0 w 423"/>
                <a:gd name="T17" fmla="*/ 525 h 547"/>
                <a:gd name="T18" fmla="*/ 22 w 423"/>
                <a:gd name="T19" fmla="*/ 547 h 547"/>
                <a:gd name="T20" fmla="*/ 48 w 423"/>
                <a:gd name="T21" fmla="*/ 547 h 547"/>
                <a:gd name="T22" fmla="*/ 70 w 423"/>
                <a:gd name="T23" fmla="*/ 525 h 547"/>
                <a:gd name="T24" fmla="*/ 70 w 423"/>
                <a:gd name="T25" fmla="*/ 355 h 547"/>
                <a:gd name="T26" fmla="*/ 352 w 423"/>
                <a:gd name="T27" fmla="*/ 355 h 547"/>
                <a:gd name="T28" fmla="*/ 352 w 423"/>
                <a:gd name="T29" fmla="*/ 525 h 547"/>
                <a:gd name="T30" fmla="*/ 374 w 423"/>
                <a:gd name="T31" fmla="*/ 547 h 547"/>
                <a:gd name="T32" fmla="*/ 401 w 423"/>
                <a:gd name="T33" fmla="*/ 547 h 547"/>
                <a:gd name="T34" fmla="*/ 423 w 423"/>
                <a:gd name="T35" fmla="*/ 525 h 547"/>
                <a:gd name="T36" fmla="*/ 423 w 423"/>
                <a:gd name="T37" fmla="*/ 207 h 547"/>
                <a:gd name="T38" fmla="*/ 211 w 423"/>
                <a:gd name="T39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3" h="547">
                  <a:moveTo>
                    <a:pt x="352" y="278"/>
                  </a:moveTo>
                  <a:lnTo>
                    <a:pt x="70" y="278"/>
                  </a:lnTo>
                  <a:lnTo>
                    <a:pt x="70" y="207"/>
                  </a:lnTo>
                  <a:cubicBezTo>
                    <a:pt x="70" y="126"/>
                    <a:pt x="127" y="71"/>
                    <a:pt x="211" y="71"/>
                  </a:cubicBezTo>
                  <a:cubicBezTo>
                    <a:pt x="297" y="71"/>
                    <a:pt x="352" y="124"/>
                    <a:pt x="352" y="207"/>
                  </a:cubicBezTo>
                  <a:lnTo>
                    <a:pt x="352" y="278"/>
                  </a:lnTo>
                  <a:close/>
                  <a:moveTo>
                    <a:pt x="211" y="0"/>
                  </a:moveTo>
                  <a:cubicBezTo>
                    <a:pt x="89" y="0"/>
                    <a:pt x="0" y="87"/>
                    <a:pt x="0" y="207"/>
                  </a:cubicBezTo>
                  <a:lnTo>
                    <a:pt x="0" y="525"/>
                  </a:lnTo>
                  <a:cubicBezTo>
                    <a:pt x="0" y="537"/>
                    <a:pt x="10" y="547"/>
                    <a:pt x="22" y="547"/>
                  </a:cubicBezTo>
                  <a:lnTo>
                    <a:pt x="48" y="547"/>
                  </a:lnTo>
                  <a:cubicBezTo>
                    <a:pt x="60" y="547"/>
                    <a:pt x="70" y="537"/>
                    <a:pt x="70" y="525"/>
                  </a:cubicBezTo>
                  <a:lnTo>
                    <a:pt x="70" y="355"/>
                  </a:lnTo>
                  <a:lnTo>
                    <a:pt x="352" y="355"/>
                  </a:lnTo>
                  <a:lnTo>
                    <a:pt x="352" y="525"/>
                  </a:lnTo>
                  <a:cubicBezTo>
                    <a:pt x="352" y="537"/>
                    <a:pt x="362" y="547"/>
                    <a:pt x="374" y="547"/>
                  </a:cubicBezTo>
                  <a:lnTo>
                    <a:pt x="401" y="547"/>
                  </a:lnTo>
                  <a:cubicBezTo>
                    <a:pt x="413" y="547"/>
                    <a:pt x="423" y="537"/>
                    <a:pt x="423" y="525"/>
                  </a:cubicBezTo>
                  <a:lnTo>
                    <a:pt x="423" y="207"/>
                  </a:lnTo>
                  <a:cubicBezTo>
                    <a:pt x="423" y="85"/>
                    <a:pt x="336" y="0"/>
                    <a:pt x="211" y="0"/>
                  </a:cubicBezTo>
                  <a:close/>
                </a:path>
              </a:pathLst>
            </a:custGeom>
            <a:solidFill>
              <a:srgbClr val="003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F287FBA4-5998-49A5-B5AC-CC8011930B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93" y="281"/>
              <a:ext cx="138" cy="101"/>
            </a:xfrm>
            <a:custGeom>
              <a:avLst/>
              <a:gdLst>
                <a:gd name="T0" fmla="*/ 413 w 575"/>
                <a:gd name="T1" fmla="*/ 0 h 420"/>
                <a:gd name="T2" fmla="*/ 287 w 575"/>
                <a:gd name="T3" fmla="*/ 59 h 420"/>
                <a:gd name="T4" fmla="*/ 161 w 575"/>
                <a:gd name="T5" fmla="*/ 0 h 420"/>
                <a:gd name="T6" fmla="*/ 0 w 575"/>
                <a:gd name="T7" fmla="*/ 161 h 420"/>
                <a:gd name="T8" fmla="*/ 0 w 575"/>
                <a:gd name="T9" fmla="*/ 398 h 420"/>
                <a:gd name="T10" fmla="*/ 22 w 575"/>
                <a:gd name="T11" fmla="*/ 420 h 420"/>
                <a:gd name="T12" fmla="*/ 49 w 575"/>
                <a:gd name="T13" fmla="*/ 420 h 420"/>
                <a:gd name="T14" fmla="*/ 71 w 575"/>
                <a:gd name="T15" fmla="*/ 398 h 420"/>
                <a:gd name="T16" fmla="*/ 71 w 575"/>
                <a:gd name="T17" fmla="*/ 161 h 420"/>
                <a:gd name="T18" fmla="*/ 161 w 575"/>
                <a:gd name="T19" fmla="*/ 71 h 420"/>
                <a:gd name="T20" fmla="*/ 252 w 575"/>
                <a:gd name="T21" fmla="*/ 161 h 420"/>
                <a:gd name="T22" fmla="*/ 252 w 575"/>
                <a:gd name="T23" fmla="*/ 398 h 420"/>
                <a:gd name="T24" fmla="*/ 274 w 575"/>
                <a:gd name="T25" fmla="*/ 420 h 420"/>
                <a:gd name="T26" fmla="*/ 301 w 575"/>
                <a:gd name="T27" fmla="*/ 420 h 420"/>
                <a:gd name="T28" fmla="*/ 323 w 575"/>
                <a:gd name="T29" fmla="*/ 398 h 420"/>
                <a:gd name="T30" fmla="*/ 323 w 575"/>
                <a:gd name="T31" fmla="*/ 161 h 420"/>
                <a:gd name="T32" fmla="*/ 413 w 575"/>
                <a:gd name="T33" fmla="*/ 71 h 420"/>
                <a:gd name="T34" fmla="*/ 504 w 575"/>
                <a:gd name="T35" fmla="*/ 161 h 420"/>
                <a:gd name="T36" fmla="*/ 504 w 575"/>
                <a:gd name="T37" fmla="*/ 398 h 420"/>
                <a:gd name="T38" fmla="*/ 526 w 575"/>
                <a:gd name="T39" fmla="*/ 420 h 420"/>
                <a:gd name="T40" fmla="*/ 553 w 575"/>
                <a:gd name="T41" fmla="*/ 420 h 420"/>
                <a:gd name="T42" fmla="*/ 575 w 575"/>
                <a:gd name="T43" fmla="*/ 398 h 420"/>
                <a:gd name="T44" fmla="*/ 575 w 575"/>
                <a:gd name="T45" fmla="*/ 161 h 420"/>
                <a:gd name="T46" fmla="*/ 413 w 575"/>
                <a:gd name="T47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5" h="420">
                  <a:moveTo>
                    <a:pt x="413" y="0"/>
                  </a:moveTo>
                  <a:cubicBezTo>
                    <a:pt x="361" y="0"/>
                    <a:pt x="316" y="22"/>
                    <a:pt x="287" y="59"/>
                  </a:cubicBezTo>
                  <a:cubicBezTo>
                    <a:pt x="258" y="22"/>
                    <a:pt x="213" y="0"/>
                    <a:pt x="161" y="0"/>
                  </a:cubicBezTo>
                  <a:cubicBezTo>
                    <a:pt x="69" y="0"/>
                    <a:pt x="0" y="69"/>
                    <a:pt x="0" y="161"/>
                  </a:cubicBezTo>
                  <a:lnTo>
                    <a:pt x="0" y="398"/>
                  </a:lnTo>
                  <a:cubicBezTo>
                    <a:pt x="0" y="410"/>
                    <a:pt x="10" y="420"/>
                    <a:pt x="22" y="420"/>
                  </a:cubicBezTo>
                  <a:lnTo>
                    <a:pt x="49" y="420"/>
                  </a:lnTo>
                  <a:cubicBezTo>
                    <a:pt x="61" y="420"/>
                    <a:pt x="71" y="410"/>
                    <a:pt x="71" y="398"/>
                  </a:cubicBezTo>
                  <a:lnTo>
                    <a:pt x="71" y="161"/>
                  </a:lnTo>
                  <a:cubicBezTo>
                    <a:pt x="71" y="108"/>
                    <a:pt x="108" y="71"/>
                    <a:pt x="161" y="71"/>
                  </a:cubicBezTo>
                  <a:cubicBezTo>
                    <a:pt x="215" y="71"/>
                    <a:pt x="252" y="108"/>
                    <a:pt x="252" y="161"/>
                  </a:cubicBezTo>
                  <a:lnTo>
                    <a:pt x="252" y="398"/>
                  </a:lnTo>
                  <a:cubicBezTo>
                    <a:pt x="252" y="410"/>
                    <a:pt x="262" y="420"/>
                    <a:pt x="274" y="420"/>
                  </a:cubicBezTo>
                  <a:lnTo>
                    <a:pt x="301" y="420"/>
                  </a:lnTo>
                  <a:cubicBezTo>
                    <a:pt x="313" y="420"/>
                    <a:pt x="323" y="410"/>
                    <a:pt x="323" y="398"/>
                  </a:cubicBezTo>
                  <a:lnTo>
                    <a:pt x="323" y="161"/>
                  </a:lnTo>
                  <a:cubicBezTo>
                    <a:pt x="323" y="108"/>
                    <a:pt x="360" y="71"/>
                    <a:pt x="413" y="71"/>
                  </a:cubicBezTo>
                  <a:cubicBezTo>
                    <a:pt x="467" y="71"/>
                    <a:pt x="504" y="108"/>
                    <a:pt x="504" y="161"/>
                  </a:cubicBezTo>
                  <a:lnTo>
                    <a:pt x="504" y="398"/>
                  </a:lnTo>
                  <a:cubicBezTo>
                    <a:pt x="504" y="410"/>
                    <a:pt x="514" y="420"/>
                    <a:pt x="526" y="420"/>
                  </a:cubicBezTo>
                  <a:lnTo>
                    <a:pt x="553" y="420"/>
                  </a:lnTo>
                  <a:cubicBezTo>
                    <a:pt x="565" y="420"/>
                    <a:pt x="575" y="410"/>
                    <a:pt x="575" y="398"/>
                  </a:cubicBezTo>
                  <a:lnTo>
                    <a:pt x="575" y="161"/>
                  </a:lnTo>
                  <a:cubicBezTo>
                    <a:pt x="575" y="68"/>
                    <a:pt x="507" y="0"/>
                    <a:pt x="413" y="0"/>
                  </a:cubicBezTo>
                  <a:close/>
                </a:path>
              </a:pathLst>
            </a:custGeom>
            <a:solidFill>
              <a:srgbClr val="003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FDDB77F-3797-43DA-9397-1C8044A4A5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47" y="281"/>
              <a:ext cx="87" cy="102"/>
            </a:xfrm>
            <a:custGeom>
              <a:avLst/>
              <a:gdLst>
                <a:gd name="T0" fmla="*/ 192 w 362"/>
                <a:gd name="T1" fmla="*/ 167 h 428"/>
                <a:gd name="T2" fmla="*/ 91 w 362"/>
                <a:gd name="T3" fmla="*/ 121 h 428"/>
                <a:gd name="T4" fmla="*/ 102 w 362"/>
                <a:gd name="T5" fmla="*/ 94 h 428"/>
                <a:gd name="T6" fmla="*/ 181 w 362"/>
                <a:gd name="T7" fmla="*/ 69 h 428"/>
                <a:gd name="T8" fmla="*/ 283 w 362"/>
                <a:gd name="T9" fmla="*/ 131 h 428"/>
                <a:gd name="T10" fmla="*/ 304 w 362"/>
                <a:gd name="T11" fmla="*/ 146 h 428"/>
                <a:gd name="T12" fmla="*/ 331 w 362"/>
                <a:gd name="T13" fmla="*/ 146 h 428"/>
                <a:gd name="T14" fmla="*/ 348 w 362"/>
                <a:gd name="T15" fmla="*/ 138 h 428"/>
                <a:gd name="T16" fmla="*/ 352 w 362"/>
                <a:gd name="T17" fmla="*/ 119 h 428"/>
                <a:gd name="T18" fmla="*/ 181 w 362"/>
                <a:gd name="T19" fmla="*/ 0 h 428"/>
                <a:gd name="T20" fmla="*/ 20 w 362"/>
                <a:gd name="T21" fmla="*/ 122 h 428"/>
                <a:gd name="T22" fmla="*/ 182 w 362"/>
                <a:gd name="T23" fmla="*/ 236 h 428"/>
                <a:gd name="T24" fmla="*/ 290 w 362"/>
                <a:gd name="T25" fmla="*/ 296 h 428"/>
                <a:gd name="T26" fmla="*/ 279 w 362"/>
                <a:gd name="T27" fmla="*/ 330 h 428"/>
                <a:gd name="T28" fmla="*/ 192 w 362"/>
                <a:gd name="T29" fmla="*/ 360 h 428"/>
                <a:gd name="T30" fmla="*/ 70 w 362"/>
                <a:gd name="T31" fmla="*/ 286 h 428"/>
                <a:gd name="T32" fmla="*/ 49 w 362"/>
                <a:gd name="T33" fmla="*/ 269 h 428"/>
                <a:gd name="T34" fmla="*/ 23 w 362"/>
                <a:gd name="T35" fmla="*/ 269 h 428"/>
                <a:gd name="T36" fmla="*/ 6 w 362"/>
                <a:gd name="T37" fmla="*/ 277 h 428"/>
                <a:gd name="T38" fmla="*/ 1 w 362"/>
                <a:gd name="T39" fmla="*/ 295 h 428"/>
                <a:gd name="T40" fmla="*/ 193 w 362"/>
                <a:gd name="T41" fmla="*/ 428 h 428"/>
                <a:gd name="T42" fmla="*/ 330 w 362"/>
                <a:gd name="T43" fmla="*/ 379 h 428"/>
                <a:gd name="T44" fmla="*/ 361 w 362"/>
                <a:gd name="T45" fmla="*/ 293 h 428"/>
                <a:gd name="T46" fmla="*/ 361 w 362"/>
                <a:gd name="T47" fmla="*/ 293 h 428"/>
                <a:gd name="T48" fmla="*/ 192 w 362"/>
                <a:gd name="T49" fmla="*/ 167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2" h="428">
                  <a:moveTo>
                    <a:pt x="192" y="167"/>
                  </a:moveTo>
                  <a:cubicBezTo>
                    <a:pt x="107" y="155"/>
                    <a:pt x="91" y="142"/>
                    <a:pt x="91" y="121"/>
                  </a:cubicBezTo>
                  <a:cubicBezTo>
                    <a:pt x="91" y="111"/>
                    <a:pt x="95" y="102"/>
                    <a:pt x="102" y="94"/>
                  </a:cubicBezTo>
                  <a:cubicBezTo>
                    <a:pt x="118" y="78"/>
                    <a:pt x="148" y="69"/>
                    <a:pt x="181" y="69"/>
                  </a:cubicBezTo>
                  <a:cubicBezTo>
                    <a:pt x="219" y="69"/>
                    <a:pt x="267" y="80"/>
                    <a:pt x="283" y="131"/>
                  </a:cubicBezTo>
                  <a:cubicBezTo>
                    <a:pt x="286" y="140"/>
                    <a:pt x="294" y="146"/>
                    <a:pt x="304" y="146"/>
                  </a:cubicBezTo>
                  <a:lnTo>
                    <a:pt x="331" y="146"/>
                  </a:lnTo>
                  <a:cubicBezTo>
                    <a:pt x="338" y="146"/>
                    <a:pt x="344" y="143"/>
                    <a:pt x="348" y="138"/>
                  </a:cubicBezTo>
                  <a:cubicBezTo>
                    <a:pt x="352" y="133"/>
                    <a:pt x="354" y="126"/>
                    <a:pt x="352" y="119"/>
                  </a:cubicBezTo>
                  <a:cubicBezTo>
                    <a:pt x="334" y="44"/>
                    <a:pt x="272" y="0"/>
                    <a:pt x="181" y="0"/>
                  </a:cubicBezTo>
                  <a:cubicBezTo>
                    <a:pt x="75" y="0"/>
                    <a:pt x="20" y="61"/>
                    <a:pt x="20" y="122"/>
                  </a:cubicBezTo>
                  <a:cubicBezTo>
                    <a:pt x="22" y="213"/>
                    <a:pt x="117" y="226"/>
                    <a:pt x="182" y="236"/>
                  </a:cubicBezTo>
                  <a:cubicBezTo>
                    <a:pt x="281" y="250"/>
                    <a:pt x="290" y="274"/>
                    <a:pt x="290" y="296"/>
                  </a:cubicBezTo>
                  <a:cubicBezTo>
                    <a:pt x="291" y="309"/>
                    <a:pt x="287" y="321"/>
                    <a:pt x="279" y="330"/>
                  </a:cubicBezTo>
                  <a:cubicBezTo>
                    <a:pt x="261" y="348"/>
                    <a:pt x="228" y="360"/>
                    <a:pt x="192" y="360"/>
                  </a:cubicBezTo>
                  <a:cubicBezTo>
                    <a:pt x="153" y="360"/>
                    <a:pt x="84" y="350"/>
                    <a:pt x="70" y="286"/>
                  </a:cubicBezTo>
                  <a:cubicBezTo>
                    <a:pt x="68" y="276"/>
                    <a:pt x="59" y="269"/>
                    <a:pt x="49" y="269"/>
                  </a:cubicBezTo>
                  <a:lnTo>
                    <a:pt x="23" y="269"/>
                  </a:lnTo>
                  <a:cubicBezTo>
                    <a:pt x="16" y="269"/>
                    <a:pt x="10" y="272"/>
                    <a:pt x="6" y="277"/>
                  </a:cubicBezTo>
                  <a:cubicBezTo>
                    <a:pt x="2" y="282"/>
                    <a:pt x="0" y="288"/>
                    <a:pt x="1" y="295"/>
                  </a:cubicBezTo>
                  <a:cubicBezTo>
                    <a:pt x="15" y="378"/>
                    <a:pt x="86" y="428"/>
                    <a:pt x="193" y="428"/>
                  </a:cubicBezTo>
                  <a:cubicBezTo>
                    <a:pt x="250" y="428"/>
                    <a:pt x="299" y="411"/>
                    <a:pt x="330" y="379"/>
                  </a:cubicBezTo>
                  <a:cubicBezTo>
                    <a:pt x="351" y="357"/>
                    <a:pt x="362" y="326"/>
                    <a:pt x="361" y="293"/>
                  </a:cubicBezTo>
                  <a:cubicBezTo>
                    <a:pt x="361" y="293"/>
                    <a:pt x="361" y="293"/>
                    <a:pt x="361" y="293"/>
                  </a:cubicBezTo>
                  <a:cubicBezTo>
                    <a:pt x="356" y="191"/>
                    <a:pt x="246" y="175"/>
                    <a:pt x="192" y="167"/>
                  </a:cubicBezTo>
                  <a:close/>
                </a:path>
              </a:pathLst>
            </a:custGeom>
            <a:solidFill>
              <a:srgbClr val="003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FA9B607-DF78-4B49-8082-91AEB8B8B4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41" y="264"/>
              <a:ext cx="53" cy="118"/>
            </a:xfrm>
            <a:custGeom>
              <a:avLst/>
              <a:gdLst>
                <a:gd name="T0" fmla="*/ 197 w 219"/>
                <a:gd name="T1" fmla="*/ 148 h 489"/>
                <a:gd name="T2" fmla="*/ 219 w 219"/>
                <a:gd name="T3" fmla="*/ 127 h 489"/>
                <a:gd name="T4" fmla="*/ 219 w 219"/>
                <a:gd name="T5" fmla="*/ 100 h 489"/>
                <a:gd name="T6" fmla="*/ 197 w 219"/>
                <a:gd name="T7" fmla="*/ 78 h 489"/>
                <a:gd name="T8" fmla="*/ 120 w 219"/>
                <a:gd name="T9" fmla="*/ 78 h 489"/>
                <a:gd name="T10" fmla="*/ 120 w 219"/>
                <a:gd name="T11" fmla="*/ 22 h 489"/>
                <a:gd name="T12" fmla="*/ 98 w 219"/>
                <a:gd name="T13" fmla="*/ 0 h 489"/>
                <a:gd name="T14" fmla="*/ 72 w 219"/>
                <a:gd name="T15" fmla="*/ 0 h 489"/>
                <a:gd name="T16" fmla="*/ 50 w 219"/>
                <a:gd name="T17" fmla="*/ 22 h 489"/>
                <a:gd name="T18" fmla="*/ 50 w 219"/>
                <a:gd name="T19" fmla="*/ 78 h 489"/>
                <a:gd name="T20" fmla="*/ 22 w 219"/>
                <a:gd name="T21" fmla="*/ 78 h 489"/>
                <a:gd name="T22" fmla="*/ 0 w 219"/>
                <a:gd name="T23" fmla="*/ 100 h 489"/>
                <a:gd name="T24" fmla="*/ 0 w 219"/>
                <a:gd name="T25" fmla="*/ 127 h 489"/>
                <a:gd name="T26" fmla="*/ 22 w 219"/>
                <a:gd name="T27" fmla="*/ 148 h 489"/>
                <a:gd name="T28" fmla="*/ 50 w 219"/>
                <a:gd name="T29" fmla="*/ 148 h 489"/>
                <a:gd name="T30" fmla="*/ 50 w 219"/>
                <a:gd name="T31" fmla="*/ 340 h 489"/>
                <a:gd name="T32" fmla="*/ 94 w 219"/>
                <a:gd name="T33" fmla="*/ 457 h 489"/>
                <a:gd name="T34" fmla="*/ 183 w 219"/>
                <a:gd name="T35" fmla="*/ 489 h 489"/>
                <a:gd name="T36" fmla="*/ 199 w 219"/>
                <a:gd name="T37" fmla="*/ 489 h 489"/>
                <a:gd name="T38" fmla="*/ 219 w 219"/>
                <a:gd name="T39" fmla="*/ 467 h 489"/>
                <a:gd name="T40" fmla="*/ 219 w 219"/>
                <a:gd name="T41" fmla="*/ 443 h 489"/>
                <a:gd name="T42" fmla="*/ 212 w 219"/>
                <a:gd name="T43" fmla="*/ 427 h 489"/>
                <a:gd name="T44" fmla="*/ 196 w 219"/>
                <a:gd name="T45" fmla="*/ 421 h 489"/>
                <a:gd name="T46" fmla="*/ 141 w 219"/>
                <a:gd name="T47" fmla="*/ 404 h 489"/>
                <a:gd name="T48" fmla="*/ 120 w 219"/>
                <a:gd name="T49" fmla="*/ 340 h 489"/>
                <a:gd name="T50" fmla="*/ 120 w 219"/>
                <a:gd name="T51" fmla="*/ 148 h 489"/>
                <a:gd name="T52" fmla="*/ 197 w 219"/>
                <a:gd name="T53" fmla="*/ 148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9" h="489">
                  <a:moveTo>
                    <a:pt x="197" y="148"/>
                  </a:moveTo>
                  <a:cubicBezTo>
                    <a:pt x="209" y="148"/>
                    <a:pt x="219" y="139"/>
                    <a:pt x="219" y="127"/>
                  </a:cubicBezTo>
                  <a:lnTo>
                    <a:pt x="219" y="100"/>
                  </a:lnTo>
                  <a:cubicBezTo>
                    <a:pt x="219" y="88"/>
                    <a:pt x="209" y="78"/>
                    <a:pt x="197" y="78"/>
                  </a:cubicBezTo>
                  <a:lnTo>
                    <a:pt x="120" y="78"/>
                  </a:lnTo>
                  <a:lnTo>
                    <a:pt x="120" y="22"/>
                  </a:lnTo>
                  <a:cubicBezTo>
                    <a:pt x="120" y="10"/>
                    <a:pt x="110" y="0"/>
                    <a:pt x="98" y="0"/>
                  </a:cubicBezTo>
                  <a:lnTo>
                    <a:pt x="72" y="0"/>
                  </a:lnTo>
                  <a:cubicBezTo>
                    <a:pt x="59" y="0"/>
                    <a:pt x="50" y="10"/>
                    <a:pt x="50" y="22"/>
                  </a:cubicBezTo>
                  <a:lnTo>
                    <a:pt x="50" y="78"/>
                  </a:lnTo>
                  <a:lnTo>
                    <a:pt x="22" y="78"/>
                  </a:lnTo>
                  <a:cubicBezTo>
                    <a:pt x="10" y="78"/>
                    <a:pt x="0" y="88"/>
                    <a:pt x="0" y="100"/>
                  </a:cubicBezTo>
                  <a:lnTo>
                    <a:pt x="0" y="127"/>
                  </a:lnTo>
                  <a:cubicBezTo>
                    <a:pt x="0" y="139"/>
                    <a:pt x="10" y="148"/>
                    <a:pt x="22" y="148"/>
                  </a:cubicBezTo>
                  <a:lnTo>
                    <a:pt x="50" y="148"/>
                  </a:lnTo>
                  <a:lnTo>
                    <a:pt x="50" y="340"/>
                  </a:lnTo>
                  <a:cubicBezTo>
                    <a:pt x="50" y="390"/>
                    <a:pt x="65" y="431"/>
                    <a:pt x="94" y="457"/>
                  </a:cubicBezTo>
                  <a:cubicBezTo>
                    <a:pt x="117" y="478"/>
                    <a:pt x="148" y="489"/>
                    <a:pt x="183" y="489"/>
                  </a:cubicBezTo>
                  <a:cubicBezTo>
                    <a:pt x="188" y="489"/>
                    <a:pt x="193" y="489"/>
                    <a:pt x="199" y="489"/>
                  </a:cubicBezTo>
                  <a:cubicBezTo>
                    <a:pt x="210" y="488"/>
                    <a:pt x="219" y="478"/>
                    <a:pt x="219" y="467"/>
                  </a:cubicBezTo>
                  <a:lnTo>
                    <a:pt x="219" y="443"/>
                  </a:lnTo>
                  <a:cubicBezTo>
                    <a:pt x="219" y="437"/>
                    <a:pt x="216" y="431"/>
                    <a:pt x="212" y="427"/>
                  </a:cubicBezTo>
                  <a:cubicBezTo>
                    <a:pt x="208" y="423"/>
                    <a:pt x="202" y="421"/>
                    <a:pt x="196" y="421"/>
                  </a:cubicBezTo>
                  <a:cubicBezTo>
                    <a:pt x="171" y="422"/>
                    <a:pt x="153" y="416"/>
                    <a:pt x="141" y="404"/>
                  </a:cubicBezTo>
                  <a:cubicBezTo>
                    <a:pt x="123" y="388"/>
                    <a:pt x="120" y="360"/>
                    <a:pt x="120" y="340"/>
                  </a:cubicBezTo>
                  <a:lnTo>
                    <a:pt x="120" y="148"/>
                  </a:lnTo>
                  <a:lnTo>
                    <a:pt x="197" y="148"/>
                  </a:lnTo>
                  <a:close/>
                </a:path>
              </a:pathLst>
            </a:custGeom>
            <a:solidFill>
              <a:srgbClr val="003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5F144E95-8116-4C03-9EC1-47F1552174D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14" y="280"/>
              <a:ext cx="53" cy="102"/>
            </a:xfrm>
            <a:custGeom>
              <a:avLst/>
              <a:gdLst>
                <a:gd name="T0" fmla="*/ 201 w 220"/>
                <a:gd name="T1" fmla="*/ 6 h 424"/>
                <a:gd name="T2" fmla="*/ 71 w 220"/>
                <a:gd name="T3" fmla="*/ 37 h 424"/>
                <a:gd name="T4" fmla="*/ 71 w 220"/>
                <a:gd name="T5" fmla="*/ 35 h 424"/>
                <a:gd name="T6" fmla="*/ 49 w 220"/>
                <a:gd name="T7" fmla="*/ 13 h 424"/>
                <a:gd name="T8" fmla="*/ 22 w 220"/>
                <a:gd name="T9" fmla="*/ 13 h 424"/>
                <a:gd name="T10" fmla="*/ 0 w 220"/>
                <a:gd name="T11" fmla="*/ 35 h 424"/>
                <a:gd name="T12" fmla="*/ 0 w 220"/>
                <a:gd name="T13" fmla="*/ 402 h 424"/>
                <a:gd name="T14" fmla="*/ 22 w 220"/>
                <a:gd name="T15" fmla="*/ 424 h 424"/>
                <a:gd name="T16" fmla="*/ 49 w 220"/>
                <a:gd name="T17" fmla="*/ 424 h 424"/>
                <a:gd name="T18" fmla="*/ 71 w 220"/>
                <a:gd name="T19" fmla="*/ 402 h 424"/>
                <a:gd name="T20" fmla="*/ 71 w 220"/>
                <a:gd name="T21" fmla="*/ 180 h 424"/>
                <a:gd name="T22" fmla="*/ 105 w 220"/>
                <a:gd name="T23" fmla="*/ 99 h 424"/>
                <a:gd name="T24" fmla="*/ 196 w 220"/>
                <a:gd name="T25" fmla="*/ 73 h 424"/>
                <a:gd name="T26" fmla="*/ 213 w 220"/>
                <a:gd name="T27" fmla="*/ 68 h 424"/>
                <a:gd name="T28" fmla="*/ 220 w 220"/>
                <a:gd name="T29" fmla="*/ 52 h 424"/>
                <a:gd name="T30" fmla="*/ 220 w 220"/>
                <a:gd name="T31" fmla="*/ 27 h 424"/>
                <a:gd name="T32" fmla="*/ 201 w 220"/>
                <a:gd name="T33" fmla="*/ 6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0" h="424">
                  <a:moveTo>
                    <a:pt x="201" y="6"/>
                  </a:moveTo>
                  <a:cubicBezTo>
                    <a:pt x="152" y="0"/>
                    <a:pt x="107" y="11"/>
                    <a:pt x="71" y="37"/>
                  </a:cubicBezTo>
                  <a:lnTo>
                    <a:pt x="71" y="35"/>
                  </a:lnTo>
                  <a:cubicBezTo>
                    <a:pt x="71" y="23"/>
                    <a:pt x="61" y="13"/>
                    <a:pt x="49" y="13"/>
                  </a:cubicBezTo>
                  <a:lnTo>
                    <a:pt x="22" y="13"/>
                  </a:lnTo>
                  <a:cubicBezTo>
                    <a:pt x="10" y="13"/>
                    <a:pt x="0" y="23"/>
                    <a:pt x="0" y="35"/>
                  </a:cubicBezTo>
                  <a:lnTo>
                    <a:pt x="0" y="402"/>
                  </a:lnTo>
                  <a:cubicBezTo>
                    <a:pt x="0" y="414"/>
                    <a:pt x="10" y="424"/>
                    <a:pt x="22" y="424"/>
                  </a:cubicBezTo>
                  <a:lnTo>
                    <a:pt x="49" y="424"/>
                  </a:lnTo>
                  <a:cubicBezTo>
                    <a:pt x="61" y="424"/>
                    <a:pt x="71" y="414"/>
                    <a:pt x="71" y="402"/>
                  </a:cubicBezTo>
                  <a:lnTo>
                    <a:pt x="71" y="180"/>
                  </a:lnTo>
                  <a:cubicBezTo>
                    <a:pt x="71" y="148"/>
                    <a:pt x="83" y="118"/>
                    <a:pt x="105" y="99"/>
                  </a:cubicBezTo>
                  <a:cubicBezTo>
                    <a:pt x="125" y="79"/>
                    <a:pt x="158" y="70"/>
                    <a:pt x="196" y="73"/>
                  </a:cubicBezTo>
                  <a:cubicBezTo>
                    <a:pt x="202" y="74"/>
                    <a:pt x="208" y="72"/>
                    <a:pt x="213" y="68"/>
                  </a:cubicBezTo>
                  <a:cubicBezTo>
                    <a:pt x="217" y="64"/>
                    <a:pt x="220" y="58"/>
                    <a:pt x="220" y="52"/>
                  </a:cubicBezTo>
                  <a:lnTo>
                    <a:pt x="220" y="27"/>
                  </a:lnTo>
                  <a:cubicBezTo>
                    <a:pt x="220" y="16"/>
                    <a:pt x="212" y="7"/>
                    <a:pt x="201" y="6"/>
                  </a:cubicBezTo>
                  <a:close/>
                </a:path>
              </a:pathLst>
            </a:custGeom>
            <a:solidFill>
              <a:srgbClr val="003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4F5FB01F-6873-42C9-91DB-3652564416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96" y="281"/>
              <a:ext cx="138" cy="101"/>
            </a:xfrm>
            <a:custGeom>
              <a:avLst/>
              <a:gdLst>
                <a:gd name="T0" fmla="*/ 414 w 575"/>
                <a:gd name="T1" fmla="*/ 0 h 420"/>
                <a:gd name="T2" fmla="*/ 288 w 575"/>
                <a:gd name="T3" fmla="*/ 59 h 420"/>
                <a:gd name="T4" fmla="*/ 162 w 575"/>
                <a:gd name="T5" fmla="*/ 0 h 420"/>
                <a:gd name="T6" fmla="*/ 0 w 575"/>
                <a:gd name="T7" fmla="*/ 161 h 420"/>
                <a:gd name="T8" fmla="*/ 0 w 575"/>
                <a:gd name="T9" fmla="*/ 398 h 420"/>
                <a:gd name="T10" fmla="*/ 22 w 575"/>
                <a:gd name="T11" fmla="*/ 420 h 420"/>
                <a:gd name="T12" fmla="*/ 49 w 575"/>
                <a:gd name="T13" fmla="*/ 420 h 420"/>
                <a:gd name="T14" fmla="*/ 71 w 575"/>
                <a:gd name="T15" fmla="*/ 398 h 420"/>
                <a:gd name="T16" fmla="*/ 71 w 575"/>
                <a:gd name="T17" fmla="*/ 161 h 420"/>
                <a:gd name="T18" fmla="*/ 162 w 575"/>
                <a:gd name="T19" fmla="*/ 71 h 420"/>
                <a:gd name="T20" fmla="*/ 253 w 575"/>
                <a:gd name="T21" fmla="*/ 161 h 420"/>
                <a:gd name="T22" fmla="*/ 253 w 575"/>
                <a:gd name="T23" fmla="*/ 398 h 420"/>
                <a:gd name="T24" fmla="*/ 275 w 575"/>
                <a:gd name="T25" fmla="*/ 420 h 420"/>
                <a:gd name="T26" fmla="*/ 301 w 575"/>
                <a:gd name="T27" fmla="*/ 420 h 420"/>
                <a:gd name="T28" fmla="*/ 323 w 575"/>
                <a:gd name="T29" fmla="*/ 398 h 420"/>
                <a:gd name="T30" fmla="*/ 323 w 575"/>
                <a:gd name="T31" fmla="*/ 161 h 420"/>
                <a:gd name="T32" fmla="*/ 414 w 575"/>
                <a:gd name="T33" fmla="*/ 71 h 420"/>
                <a:gd name="T34" fmla="*/ 505 w 575"/>
                <a:gd name="T35" fmla="*/ 161 h 420"/>
                <a:gd name="T36" fmla="*/ 505 w 575"/>
                <a:gd name="T37" fmla="*/ 398 h 420"/>
                <a:gd name="T38" fmla="*/ 527 w 575"/>
                <a:gd name="T39" fmla="*/ 420 h 420"/>
                <a:gd name="T40" fmla="*/ 553 w 575"/>
                <a:gd name="T41" fmla="*/ 420 h 420"/>
                <a:gd name="T42" fmla="*/ 575 w 575"/>
                <a:gd name="T43" fmla="*/ 398 h 420"/>
                <a:gd name="T44" fmla="*/ 575 w 575"/>
                <a:gd name="T45" fmla="*/ 161 h 420"/>
                <a:gd name="T46" fmla="*/ 414 w 575"/>
                <a:gd name="T47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5" h="420">
                  <a:moveTo>
                    <a:pt x="414" y="0"/>
                  </a:moveTo>
                  <a:cubicBezTo>
                    <a:pt x="361" y="0"/>
                    <a:pt x="317" y="22"/>
                    <a:pt x="288" y="59"/>
                  </a:cubicBezTo>
                  <a:cubicBezTo>
                    <a:pt x="259" y="22"/>
                    <a:pt x="213" y="0"/>
                    <a:pt x="162" y="0"/>
                  </a:cubicBezTo>
                  <a:cubicBezTo>
                    <a:pt x="69" y="0"/>
                    <a:pt x="0" y="69"/>
                    <a:pt x="0" y="161"/>
                  </a:cubicBezTo>
                  <a:lnTo>
                    <a:pt x="0" y="398"/>
                  </a:lnTo>
                  <a:cubicBezTo>
                    <a:pt x="0" y="410"/>
                    <a:pt x="10" y="420"/>
                    <a:pt x="22" y="420"/>
                  </a:cubicBezTo>
                  <a:lnTo>
                    <a:pt x="49" y="420"/>
                  </a:lnTo>
                  <a:cubicBezTo>
                    <a:pt x="61" y="420"/>
                    <a:pt x="71" y="410"/>
                    <a:pt x="71" y="398"/>
                  </a:cubicBezTo>
                  <a:lnTo>
                    <a:pt x="71" y="161"/>
                  </a:lnTo>
                  <a:cubicBezTo>
                    <a:pt x="71" y="108"/>
                    <a:pt x="108" y="71"/>
                    <a:pt x="162" y="71"/>
                  </a:cubicBezTo>
                  <a:cubicBezTo>
                    <a:pt x="215" y="71"/>
                    <a:pt x="253" y="108"/>
                    <a:pt x="253" y="161"/>
                  </a:cubicBezTo>
                  <a:lnTo>
                    <a:pt x="253" y="398"/>
                  </a:lnTo>
                  <a:cubicBezTo>
                    <a:pt x="253" y="410"/>
                    <a:pt x="263" y="420"/>
                    <a:pt x="275" y="420"/>
                  </a:cubicBezTo>
                  <a:lnTo>
                    <a:pt x="301" y="420"/>
                  </a:lnTo>
                  <a:cubicBezTo>
                    <a:pt x="313" y="420"/>
                    <a:pt x="323" y="410"/>
                    <a:pt x="323" y="398"/>
                  </a:cubicBezTo>
                  <a:lnTo>
                    <a:pt x="323" y="161"/>
                  </a:lnTo>
                  <a:cubicBezTo>
                    <a:pt x="323" y="108"/>
                    <a:pt x="360" y="71"/>
                    <a:pt x="414" y="71"/>
                  </a:cubicBezTo>
                  <a:cubicBezTo>
                    <a:pt x="467" y="71"/>
                    <a:pt x="505" y="108"/>
                    <a:pt x="505" y="161"/>
                  </a:cubicBezTo>
                  <a:lnTo>
                    <a:pt x="505" y="398"/>
                  </a:lnTo>
                  <a:cubicBezTo>
                    <a:pt x="505" y="410"/>
                    <a:pt x="515" y="420"/>
                    <a:pt x="527" y="420"/>
                  </a:cubicBezTo>
                  <a:lnTo>
                    <a:pt x="553" y="420"/>
                  </a:lnTo>
                  <a:cubicBezTo>
                    <a:pt x="565" y="420"/>
                    <a:pt x="575" y="410"/>
                    <a:pt x="575" y="398"/>
                  </a:cubicBezTo>
                  <a:lnTo>
                    <a:pt x="575" y="161"/>
                  </a:lnTo>
                  <a:cubicBezTo>
                    <a:pt x="575" y="68"/>
                    <a:pt x="507" y="0"/>
                    <a:pt x="414" y="0"/>
                  </a:cubicBezTo>
                  <a:close/>
                </a:path>
              </a:pathLst>
            </a:custGeom>
            <a:solidFill>
              <a:srgbClr val="003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A9EF2BA8-5570-49DB-BC10-9B08902D8D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98" y="252"/>
              <a:ext cx="102" cy="132"/>
            </a:xfrm>
            <a:custGeom>
              <a:avLst/>
              <a:gdLst>
                <a:gd name="T0" fmla="*/ 401 w 423"/>
                <a:gd name="T1" fmla="*/ 0 h 547"/>
                <a:gd name="T2" fmla="*/ 374 w 423"/>
                <a:gd name="T3" fmla="*/ 0 h 547"/>
                <a:gd name="T4" fmla="*/ 352 w 423"/>
                <a:gd name="T5" fmla="*/ 22 h 547"/>
                <a:gd name="T6" fmla="*/ 352 w 423"/>
                <a:gd name="T7" fmla="*/ 339 h 547"/>
                <a:gd name="T8" fmla="*/ 211 w 423"/>
                <a:gd name="T9" fmla="*/ 476 h 547"/>
                <a:gd name="T10" fmla="*/ 70 w 423"/>
                <a:gd name="T11" fmla="*/ 339 h 547"/>
                <a:gd name="T12" fmla="*/ 70 w 423"/>
                <a:gd name="T13" fmla="*/ 22 h 547"/>
                <a:gd name="T14" fmla="*/ 48 w 423"/>
                <a:gd name="T15" fmla="*/ 0 h 547"/>
                <a:gd name="T16" fmla="*/ 22 w 423"/>
                <a:gd name="T17" fmla="*/ 0 h 547"/>
                <a:gd name="T18" fmla="*/ 0 w 423"/>
                <a:gd name="T19" fmla="*/ 22 h 547"/>
                <a:gd name="T20" fmla="*/ 0 w 423"/>
                <a:gd name="T21" fmla="*/ 339 h 547"/>
                <a:gd name="T22" fmla="*/ 211 w 423"/>
                <a:gd name="T23" fmla="*/ 547 h 547"/>
                <a:gd name="T24" fmla="*/ 423 w 423"/>
                <a:gd name="T25" fmla="*/ 339 h 547"/>
                <a:gd name="T26" fmla="*/ 423 w 423"/>
                <a:gd name="T27" fmla="*/ 22 h 547"/>
                <a:gd name="T28" fmla="*/ 401 w 423"/>
                <a:gd name="T29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3" h="547">
                  <a:moveTo>
                    <a:pt x="401" y="0"/>
                  </a:moveTo>
                  <a:lnTo>
                    <a:pt x="374" y="0"/>
                  </a:lnTo>
                  <a:cubicBezTo>
                    <a:pt x="362" y="0"/>
                    <a:pt x="352" y="10"/>
                    <a:pt x="352" y="22"/>
                  </a:cubicBezTo>
                  <a:lnTo>
                    <a:pt x="352" y="339"/>
                  </a:lnTo>
                  <a:cubicBezTo>
                    <a:pt x="352" y="422"/>
                    <a:pt x="297" y="476"/>
                    <a:pt x="211" y="476"/>
                  </a:cubicBezTo>
                  <a:cubicBezTo>
                    <a:pt x="127" y="476"/>
                    <a:pt x="70" y="421"/>
                    <a:pt x="70" y="339"/>
                  </a:cubicBezTo>
                  <a:lnTo>
                    <a:pt x="70" y="22"/>
                  </a:lnTo>
                  <a:cubicBezTo>
                    <a:pt x="70" y="10"/>
                    <a:pt x="60" y="0"/>
                    <a:pt x="48" y="0"/>
                  </a:cubicBezTo>
                  <a:lnTo>
                    <a:pt x="22" y="0"/>
                  </a:lnTo>
                  <a:cubicBezTo>
                    <a:pt x="10" y="0"/>
                    <a:pt x="0" y="10"/>
                    <a:pt x="0" y="22"/>
                  </a:cubicBezTo>
                  <a:lnTo>
                    <a:pt x="0" y="339"/>
                  </a:lnTo>
                  <a:cubicBezTo>
                    <a:pt x="0" y="460"/>
                    <a:pt x="89" y="547"/>
                    <a:pt x="211" y="547"/>
                  </a:cubicBezTo>
                  <a:cubicBezTo>
                    <a:pt x="336" y="547"/>
                    <a:pt x="423" y="462"/>
                    <a:pt x="423" y="339"/>
                  </a:cubicBezTo>
                  <a:lnTo>
                    <a:pt x="423" y="22"/>
                  </a:lnTo>
                  <a:cubicBezTo>
                    <a:pt x="423" y="10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003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77C1B731-107F-4346-B014-AA24EF6B95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21" y="249"/>
              <a:ext cx="157" cy="133"/>
            </a:xfrm>
            <a:custGeom>
              <a:avLst/>
              <a:gdLst>
                <a:gd name="T0" fmla="*/ 476 w 657"/>
                <a:gd name="T1" fmla="*/ 0 h 551"/>
                <a:gd name="T2" fmla="*/ 329 w 657"/>
                <a:gd name="T3" fmla="*/ 76 h 551"/>
                <a:gd name="T4" fmla="*/ 182 w 657"/>
                <a:gd name="T5" fmla="*/ 0 h 551"/>
                <a:gd name="T6" fmla="*/ 0 w 657"/>
                <a:gd name="T7" fmla="*/ 182 h 551"/>
                <a:gd name="T8" fmla="*/ 0 w 657"/>
                <a:gd name="T9" fmla="*/ 529 h 551"/>
                <a:gd name="T10" fmla="*/ 22 w 657"/>
                <a:gd name="T11" fmla="*/ 551 h 551"/>
                <a:gd name="T12" fmla="*/ 48 w 657"/>
                <a:gd name="T13" fmla="*/ 551 h 551"/>
                <a:gd name="T14" fmla="*/ 70 w 657"/>
                <a:gd name="T15" fmla="*/ 529 h 551"/>
                <a:gd name="T16" fmla="*/ 70 w 657"/>
                <a:gd name="T17" fmla="*/ 182 h 551"/>
                <a:gd name="T18" fmla="*/ 182 w 657"/>
                <a:gd name="T19" fmla="*/ 70 h 551"/>
                <a:gd name="T20" fmla="*/ 293 w 657"/>
                <a:gd name="T21" fmla="*/ 182 h 551"/>
                <a:gd name="T22" fmla="*/ 293 w 657"/>
                <a:gd name="T23" fmla="*/ 529 h 551"/>
                <a:gd name="T24" fmla="*/ 315 w 657"/>
                <a:gd name="T25" fmla="*/ 551 h 551"/>
                <a:gd name="T26" fmla="*/ 342 w 657"/>
                <a:gd name="T27" fmla="*/ 551 h 551"/>
                <a:gd name="T28" fmla="*/ 364 w 657"/>
                <a:gd name="T29" fmla="*/ 529 h 551"/>
                <a:gd name="T30" fmla="*/ 364 w 657"/>
                <a:gd name="T31" fmla="*/ 182 h 551"/>
                <a:gd name="T32" fmla="*/ 476 w 657"/>
                <a:gd name="T33" fmla="*/ 70 h 551"/>
                <a:gd name="T34" fmla="*/ 587 w 657"/>
                <a:gd name="T35" fmla="*/ 182 h 551"/>
                <a:gd name="T36" fmla="*/ 587 w 657"/>
                <a:gd name="T37" fmla="*/ 529 h 551"/>
                <a:gd name="T38" fmla="*/ 609 w 657"/>
                <a:gd name="T39" fmla="*/ 551 h 551"/>
                <a:gd name="T40" fmla="*/ 635 w 657"/>
                <a:gd name="T41" fmla="*/ 551 h 551"/>
                <a:gd name="T42" fmla="*/ 657 w 657"/>
                <a:gd name="T43" fmla="*/ 529 h 551"/>
                <a:gd name="T44" fmla="*/ 657 w 657"/>
                <a:gd name="T45" fmla="*/ 182 h 551"/>
                <a:gd name="T46" fmla="*/ 476 w 657"/>
                <a:gd name="T47" fmla="*/ 0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57" h="551">
                  <a:moveTo>
                    <a:pt x="476" y="0"/>
                  </a:moveTo>
                  <a:cubicBezTo>
                    <a:pt x="416" y="0"/>
                    <a:pt x="362" y="29"/>
                    <a:pt x="329" y="76"/>
                  </a:cubicBezTo>
                  <a:cubicBezTo>
                    <a:pt x="295" y="29"/>
                    <a:pt x="241" y="0"/>
                    <a:pt x="182" y="0"/>
                  </a:cubicBezTo>
                  <a:cubicBezTo>
                    <a:pt x="82" y="0"/>
                    <a:pt x="0" y="82"/>
                    <a:pt x="0" y="182"/>
                  </a:cubicBezTo>
                  <a:lnTo>
                    <a:pt x="0" y="529"/>
                  </a:lnTo>
                  <a:cubicBezTo>
                    <a:pt x="0" y="541"/>
                    <a:pt x="10" y="551"/>
                    <a:pt x="22" y="551"/>
                  </a:cubicBezTo>
                  <a:lnTo>
                    <a:pt x="48" y="551"/>
                  </a:lnTo>
                  <a:cubicBezTo>
                    <a:pt x="61" y="551"/>
                    <a:pt x="70" y="541"/>
                    <a:pt x="70" y="529"/>
                  </a:cubicBezTo>
                  <a:lnTo>
                    <a:pt x="70" y="182"/>
                  </a:lnTo>
                  <a:cubicBezTo>
                    <a:pt x="70" y="120"/>
                    <a:pt x="121" y="70"/>
                    <a:pt x="182" y="70"/>
                  </a:cubicBezTo>
                  <a:cubicBezTo>
                    <a:pt x="244" y="70"/>
                    <a:pt x="293" y="120"/>
                    <a:pt x="293" y="182"/>
                  </a:cubicBezTo>
                  <a:lnTo>
                    <a:pt x="293" y="529"/>
                  </a:lnTo>
                  <a:cubicBezTo>
                    <a:pt x="293" y="541"/>
                    <a:pt x="303" y="551"/>
                    <a:pt x="315" y="551"/>
                  </a:cubicBezTo>
                  <a:lnTo>
                    <a:pt x="342" y="551"/>
                  </a:lnTo>
                  <a:cubicBezTo>
                    <a:pt x="354" y="551"/>
                    <a:pt x="364" y="541"/>
                    <a:pt x="364" y="529"/>
                  </a:cubicBezTo>
                  <a:lnTo>
                    <a:pt x="364" y="182"/>
                  </a:lnTo>
                  <a:cubicBezTo>
                    <a:pt x="364" y="119"/>
                    <a:pt x="413" y="70"/>
                    <a:pt x="476" y="70"/>
                  </a:cubicBezTo>
                  <a:cubicBezTo>
                    <a:pt x="537" y="70"/>
                    <a:pt x="587" y="120"/>
                    <a:pt x="587" y="182"/>
                  </a:cubicBezTo>
                  <a:lnTo>
                    <a:pt x="587" y="529"/>
                  </a:lnTo>
                  <a:cubicBezTo>
                    <a:pt x="587" y="541"/>
                    <a:pt x="597" y="551"/>
                    <a:pt x="609" y="551"/>
                  </a:cubicBezTo>
                  <a:lnTo>
                    <a:pt x="635" y="551"/>
                  </a:lnTo>
                  <a:cubicBezTo>
                    <a:pt x="647" y="551"/>
                    <a:pt x="657" y="541"/>
                    <a:pt x="657" y="529"/>
                  </a:cubicBezTo>
                  <a:lnTo>
                    <a:pt x="657" y="182"/>
                  </a:lnTo>
                  <a:cubicBezTo>
                    <a:pt x="657" y="82"/>
                    <a:pt x="576" y="0"/>
                    <a:pt x="476" y="0"/>
                  </a:cubicBezTo>
                  <a:close/>
                </a:path>
              </a:pathLst>
            </a:custGeom>
            <a:solidFill>
              <a:srgbClr val="003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242C75DC-0341-4B8F-B627-3B2F8B1610A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980" y="281"/>
              <a:ext cx="101" cy="102"/>
            </a:xfrm>
            <a:custGeom>
              <a:avLst/>
              <a:gdLst>
                <a:gd name="T0" fmla="*/ 329 w 423"/>
                <a:gd name="T1" fmla="*/ 285 h 425"/>
                <a:gd name="T2" fmla="*/ 281 w 423"/>
                <a:gd name="T3" fmla="*/ 336 h 425"/>
                <a:gd name="T4" fmla="*/ 212 w 423"/>
                <a:gd name="T5" fmla="*/ 355 h 425"/>
                <a:gd name="T6" fmla="*/ 143 w 423"/>
                <a:gd name="T7" fmla="*/ 336 h 425"/>
                <a:gd name="T8" fmla="*/ 94 w 423"/>
                <a:gd name="T9" fmla="*/ 285 h 425"/>
                <a:gd name="T10" fmla="*/ 76 w 423"/>
                <a:gd name="T11" fmla="*/ 213 h 425"/>
                <a:gd name="T12" fmla="*/ 94 w 423"/>
                <a:gd name="T13" fmla="*/ 140 h 425"/>
                <a:gd name="T14" fmla="*/ 143 w 423"/>
                <a:gd name="T15" fmla="*/ 88 h 425"/>
                <a:gd name="T16" fmla="*/ 212 w 423"/>
                <a:gd name="T17" fmla="*/ 70 h 425"/>
                <a:gd name="T18" fmla="*/ 281 w 423"/>
                <a:gd name="T19" fmla="*/ 88 h 425"/>
                <a:gd name="T20" fmla="*/ 329 w 423"/>
                <a:gd name="T21" fmla="*/ 139 h 425"/>
                <a:gd name="T22" fmla="*/ 347 w 423"/>
                <a:gd name="T23" fmla="*/ 213 h 425"/>
                <a:gd name="T24" fmla="*/ 329 w 423"/>
                <a:gd name="T25" fmla="*/ 285 h 425"/>
                <a:gd name="T26" fmla="*/ 395 w 423"/>
                <a:gd name="T27" fmla="*/ 104 h 425"/>
                <a:gd name="T28" fmla="*/ 319 w 423"/>
                <a:gd name="T29" fmla="*/ 28 h 425"/>
                <a:gd name="T30" fmla="*/ 212 w 423"/>
                <a:gd name="T31" fmla="*/ 0 h 425"/>
                <a:gd name="T32" fmla="*/ 104 w 423"/>
                <a:gd name="T33" fmla="*/ 28 h 425"/>
                <a:gd name="T34" fmla="*/ 28 w 423"/>
                <a:gd name="T35" fmla="*/ 104 h 425"/>
                <a:gd name="T36" fmla="*/ 0 w 423"/>
                <a:gd name="T37" fmla="*/ 213 h 425"/>
                <a:gd name="T38" fmla="*/ 26 w 423"/>
                <a:gd name="T39" fmla="*/ 321 h 425"/>
                <a:gd name="T40" fmla="*/ 97 w 423"/>
                <a:gd name="T41" fmla="*/ 397 h 425"/>
                <a:gd name="T42" fmla="*/ 197 w 423"/>
                <a:gd name="T43" fmla="*/ 425 h 425"/>
                <a:gd name="T44" fmla="*/ 201 w 423"/>
                <a:gd name="T45" fmla="*/ 425 h 425"/>
                <a:gd name="T46" fmla="*/ 205 w 423"/>
                <a:gd name="T47" fmla="*/ 425 h 425"/>
                <a:gd name="T48" fmla="*/ 274 w 423"/>
                <a:gd name="T49" fmla="*/ 412 h 425"/>
                <a:gd name="T50" fmla="*/ 282 w 423"/>
                <a:gd name="T51" fmla="*/ 410 h 425"/>
                <a:gd name="T52" fmla="*/ 299 w 423"/>
                <a:gd name="T53" fmla="*/ 401 h 425"/>
                <a:gd name="T54" fmla="*/ 303 w 423"/>
                <a:gd name="T55" fmla="*/ 399 h 425"/>
                <a:gd name="T56" fmla="*/ 303 w 423"/>
                <a:gd name="T57" fmla="*/ 399 h 425"/>
                <a:gd name="T58" fmla="*/ 350 w 423"/>
                <a:gd name="T59" fmla="*/ 362 h 425"/>
                <a:gd name="T60" fmla="*/ 350 w 423"/>
                <a:gd name="T61" fmla="*/ 398 h 425"/>
                <a:gd name="T62" fmla="*/ 372 w 423"/>
                <a:gd name="T63" fmla="*/ 421 h 425"/>
                <a:gd name="T64" fmla="*/ 400 w 423"/>
                <a:gd name="T65" fmla="*/ 421 h 425"/>
                <a:gd name="T66" fmla="*/ 423 w 423"/>
                <a:gd name="T67" fmla="*/ 398 h 425"/>
                <a:gd name="T68" fmla="*/ 423 w 423"/>
                <a:gd name="T69" fmla="*/ 385 h 425"/>
                <a:gd name="T70" fmla="*/ 423 w 423"/>
                <a:gd name="T71" fmla="*/ 239 h 425"/>
                <a:gd name="T72" fmla="*/ 423 w 423"/>
                <a:gd name="T73" fmla="*/ 213 h 425"/>
                <a:gd name="T74" fmla="*/ 395 w 423"/>
                <a:gd name="T75" fmla="*/ 104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3" h="425">
                  <a:moveTo>
                    <a:pt x="329" y="285"/>
                  </a:moveTo>
                  <a:cubicBezTo>
                    <a:pt x="318" y="307"/>
                    <a:pt x="301" y="324"/>
                    <a:pt x="281" y="336"/>
                  </a:cubicBezTo>
                  <a:cubicBezTo>
                    <a:pt x="261" y="349"/>
                    <a:pt x="237" y="355"/>
                    <a:pt x="212" y="355"/>
                  </a:cubicBezTo>
                  <a:cubicBezTo>
                    <a:pt x="187" y="355"/>
                    <a:pt x="164" y="349"/>
                    <a:pt x="143" y="336"/>
                  </a:cubicBezTo>
                  <a:cubicBezTo>
                    <a:pt x="123" y="324"/>
                    <a:pt x="106" y="307"/>
                    <a:pt x="94" y="285"/>
                  </a:cubicBezTo>
                  <a:cubicBezTo>
                    <a:pt x="83" y="264"/>
                    <a:pt x="76" y="239"/>
                    <a:pt x="76" y="213"/>
                  </a:cubicBezTo>
                  <a:cubicBezTo>
                    <a:pt x="76" y="186"/>
                    <a:pt x="83" y="161"/>
                    <a:pt x="94" y="140"/>
                  </a:cubicBezTo>
                  <a:cubicBezTo>
                    <a:pt x="106" y="118"/>
                    <a:pt x="123" y="101"/>
                    <a:pt x="143" y="88"/>
                  </a:cubicBezTo>
                  <a:cubicBezTo>
                    <a:pt x="164" y="76"/>
                    <a:pt x="187" y="70"/>
                    <a:pt x="212" y="70"/>
                  </a:cubicBezTo>
                  <a:cubicBezTo>
                    <a:pt x="237" y="70"/>
                    <a:pt x="260" y="76"/>
                    <a:pt x="281" y="88"/>
                  </a:cubicBezTo>
                  <a:cubicBezTo>
                    <a:pt x="301" y="101"/>
                    <a:pt x="318" y="118"/>
                    <a:pt x="329" y="139"/>
                  </a:cubicBezTo>
                  <a:cubicBezTo>
                    <a:pt x="341" y="161"/>
                    <a:pt x="347" y="186"/>
                    <a:pt x="347" y="213"/>
                  </a:cubicBezTo>
                  <a:cubicBezTo>
                    <a:pt x="347" y="239"/>
                    <a:pt x="341" y="264"/>
                    <a:pt x="329" y="285"/>
                  </a:cubicBezTo>
                  <a:close/>
                  <a:moveTo>
                    <a:pt x="395" y="104"/>
                  </a:moveTo>
                  <a:cubicBezTo>
                    <a:pt x="376" y="72"/>
                    <a:pt x="351" y="46"/>
                    <a:pt x="319" y="28"/>
                  </a:cubicBezTo>
                  <a:cubicBezTo>
                    <a:pt x="287" y="9"/>
                    <a:pt x="251" y="0"/>
                    <a:pt x="212" y="0"/>
                  </a:cubicBezTo>
                  <a:cubicBezTo>
                    <a:pt x="173" y="0"/>
                    <a:pt x="137" y="9"/>
                    <a:pt x="104" y="28"/>
                  </a:cubicBezTo>
                  <a:cubicBezTo>
                    <a:pt x="72" y="46"/>
                    <a:pt x="46" y="72"/>
                    <a:pt x="28" y="104"/>
                  </a:cubicBezTo>
                  <a:cubicBezTo>
                    <a:pt x="10" y="137"/>
                    <a:pt x="0" y="173"/>
                    <a:pt x="0" y="213"/>
                  </a:cubicBezTo>
                  <a:cubicBezTo>
                    <a:pt x="0" y="252"/>
                    <a:pt x="9" y="289"/>
                    <a:pt x="26" y="321"/>
                  </a:cubicBezTo>
                  <a:cubicBezTo>
                    <a:pt x="43" y="353"/>
                    <a:pt x="67" y="379"/>
                    <a:pt x="97" y="397"/>
                  </a:cubicBezTo>
                  <a:cubicBezTo>
                    <a:pt x="126" y="415"/>
                    <a:pt x="160" y="425"/>
                    <a:pt x="197" y="425"/>
                  </a:cubicBezTo>
                  <a:cubicBezTo>
                    <a:pt x="198" y="425"/>
                    <a:pt x="200" y="425"/>
                    <a:pt x="201" y="425"/>
                  </a:cubicBezTo>
                  <a:cubicBezTo>
                    <a:pt x="202" y="425"/>
                    <a:pt x="203" y="425"/>
                    <a:pt x="205" y="425"/>
                  </a:cubicBezTo>
                  <a:cubicBezTo>
                    <a:pt x="229" y="425"/>
                    <a:pt x="253" y="420"/>
                    <a:pt x="274" y="412"/>
                  </a:cubicBezTo>
                  <a:cubicBezTo>
                    <a:pt x="277" y="411"/>
                    <a:pt x="280" y="411"/>
                    <a:pt x="282" y="410"/>
                  </a:cubicBezTo>
                  <a:cubicBezTo>
                    <a:pt x="287" y="407"/>
                    <a:pt x="293" y="404"/>
                    <a:pt x="299" y="401"/>
                  </a:cubicBezTo>
                  <a:cubicBezTo>
                    <a:pt x="300" y="401"/>
                    <a:pt x="302" y="400"/>
                    <a:pt x="303" y="399"/>
                  </a:cubicBezTo>
                  <a:cubicBezTo>
                    <a:pt x="303" y="399"/>
                    <a:pt x="303" y="399"/>
                    <a:pt x="303" y="399"/>
                  </a:cubicBezTo>
                  <a:cubicBezTo>
                    <a:pt x="321" y="389"/>
                    <a:pt x="336" y="376"/>
                    <a:pt x="350" y="362"/>
                  </a:cubicBezTo>
                  <a:lnTo>
                    <a:pt x="350" y="398"/>
                  </a:lnTo>
                  <a:cubicBezTo>
                    <a:pt x="350" y="411"/>
                    <a:pt x="360" y="421"/>
                    <a:pt x="372" y="421"/>
                  </a:cubicBezTo>
                  <a:lnTo>
                    <a:pt x="400" y="421"/>
                  </a:lnTo>
                  <a:cubicBezTo>
                    <a:pt x="413" y="421"/>
                    <a:pt x="423" y="411"/>
                    <a:pt x="423" y="398"/>
                  </a:cubicBezTo>
                  <a:lnTo>
                    <a:pt x="423" y="385"/>
                  </a:lnTo>
                  <a:lnTo>
                    <a:pt x="423" y="239"/>
                  </a:lnTo>
                  <a:lnTo>
                    <a:pt x="423" y="213"/>
                  </a:lnTo>
                  <a:cubicBezTo>
                    <a:pt x="423" y="173"/>
                    <a:pt x="413" y="137"/>
                    <a:pt x="395" y="104"/>
                  </a:cubicBezTo>
                  <a:close/>
                </a:path>
              </a:pathLst>
            </a:custGeom>
            <a:solidFill>
              <a:srgbClr val="003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5155E883-EA50-4D76-A3F6-0E349C6399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69" y="243"/>
              <a:ext cx="99" cy="140"/>
            </a:xfrm>
            <a:custGeom>
              <a:avLst/>
              <a:gdLst>
                <a:gd name="T0" fmla="*/ 70 w 410"/>
                <a:gd name="T1" fmla="*/ 370 h 582"/>
                <a:gd name="T2" fmla="*/ 205 w 410"/>
                <a:gd name="T3" fmla="*/ 225 h 582"/>
                <a:gd name="T4" fmla="*/ 340 w 410"/>
                <a:gd name="T5" fmla="*/ 370 h 582"/>
                <a:gd name="T6" fmla="*/ 205 w 410"/>
                <a:gd name="T7" fmla="*/ 512 h 582"/>
                <a:gd name="T8" fmla="*/ 70 w 410"/>
                <a:gd name="T9" fmla="*/ 370 h 582"/>
                <a:gd name="T10" fmla="*/ 388 w 410"/>
                <a:gd name="T11" fmla="*/ 0 h 582"/>
                <a:gd name="T12" fmla="*/ 362 w 410"/>
                <a:gd name="T13" fmla="*/ 0 h 582"/>
                <a:gd name="T14" fmla="*/ 340 w 410"/>
                <a:gd name="T15" fmla="*/ 22 h 582"/>
                <a:gd name="T16" fmla="*/ 340 w 410"/>
                <a:gd name="T17" fmla="*/ 208 h 582"/>
                <a:gd name="T18" fmla="*/ 205 w 410"/>
                <a:gd name="T19" fmla="*/ 154 h 582"/>
                <a:gd name="T20" fmla="*/ 0 w 410"/>
                <a:gd name="T21" fmla="*/ 370 h 582"/>
                <a:gd name="T22" fmla="*/ 186 w 410"/>
                <a:gd name="T23" fmla="*/ 581 h 582"/>
                <a:gd name="T24" fmla="*/ 186 w 410"/>
                <a:gd name="T25" fmla="*/ 581 h 582"/>
                <a:gd name="T26" fmla="*/ 205 w 410"/>
                <a:gd name="T27" fmla="*/ 582 h 582"/>
                <a:gd name="T28" fmla="*/ 224 w 410"/>
                <a:gd name="T29" fmla="*/ 581 h 582"/>
                <a:gd name="T30" fmla="*/ 410 w 410"/>
                <a:gd name="T31" fmla="*/ 380 h 582"/>
                <a:gd name="T32" fmla="*/ 410 w 410"/>
                <a:gd name="T33" fmla="*/ 380 h 582"/>
                <a:gd name="T34" fmla="*/ 410 w 410"/>
                <a:gd name="T35" fmla="*/ 22 h 582"/>
                <a:gd name="T36" fmla="*/ 388 w 410"/>
                <a:gd name="T3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0" h="582">
                  <a:moveTo>
                    <a:pt x="70" y="370"/>
                  </a:moveTo>
                  <a:cubicBezTo>
                    <a:pt x="70" y="290"/>
                    <a:pt x="131" y="225"/>
                    <a:pt x="205" y="225"/>
                  </a:cubicBezTo>
                  <a:cubicBezTo>
                    <a:pt x="279" y="225"/>
                    <a:pt x="340" y="290"/>
                    <a:pt x="340" y="370"/>
                  </a:cubicBezTo>
                  <a:cubicBezTo>
                    <a:pt x="340" y="448"/>
                    <a:pt x="279" y="512"/>
                    <a:pt x="205" y="512"/>
                  </a:cubicBezTo>
                  <a:cubicBezTo>
                    <a:pt x="131" y="512"/>
                    <a:pt x="70" y="448"/>
                    <a:pt x="70" y="370"/>
                  </a:cubicBezTo>
                  <a:close/>
                  <a:moveTo>
                    <a:pt x="388" y="0"/>
                  </a:moveTo>
                  <a:lnTo>
                    <a:pt x="362" y="0"/>
                  </a:lnTo>
                  <a:cubicBezTo>
                    <a:pt x="350" y="0"/>
                    <a:pt x="340" y="10"/>
                    <a:pt x="340" y="22"/>
                  </a:cubicBezTo>
                  <a:lnTo>
                    <a:pt x="340" y="208"/>
                  </a:lnTo>
                  <a:cubicBezTo>
                    <a:pt x="304" y="174"/>
                    <a:pt x="256" y="154"/>
                    <a:pt x="205" y="154"/>
                  </a:cubicBezTo>
                  <a:cubicBezTo>
                    <a:pt x="92" y="154"/>
                    <a:pt x="0" y="251"/>
                    <a:pt x="0" y="370"/>
                  </a:cubicBezTo>
                  <a:cubicBezTo>
                    <a:pt x="0" y="480"/>
                    <a:pt x="82" y="571"/>
                    <a:pt x="186" y="581"/>
                  </a:cubicBezTo>
                  <a:lnTo>
                    <a:pt x="186" y="581"/>
                  </a:lnTo>
                  <a:cubicBezTo>
                    <a:pt x="192" y="582"/>
                    <a:pt x="199" y="582"/>
                    <a:pt x="205" y="582"/>
                  </a:cubicBezTo>
                  <a:cubicBezTo>
                    <a:pt x="212" y="582"/>
                    <a:pt x="218" y="582"/>
                    <a:pt x="224" y="581"/>
                  </a:cubicBezTo>
                  <a:cubicBezTo>
                    <a:pt x="328" y="572"/>
                    <a:pt x="409" y="485"/>
                    <a:pt x="410" y="380"/>
                  </a:cubicBezTo>
                  <a:lnTo>
                    <a:pt x="410" y="380"/>
                  </a:lnTo>
                  <a:lnTo>
                    <a:pt x="410" y="22"/>
                  </a:lnTo>
                  <a:cubicBezTo>
                    <a:pt x="410" y="10"/>
                    <a:pt x="400" y="0"/>
                    <a:pt x="388" y="0"/>
                  </a:cubicBezTo>
                  <a:close/>
                </a:path>
              </a:pathLst>
            </a:custGeom>
            <a:solidFill>
              <a:srgbClr val="003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40488A2E-26FD-4258-B5B7-1BA73ABD59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700" y="280"/>
              <a:ext cx="99" cy="103"/>
            </a:xfrm>
            <a:custGeom>
              <a:avLst/>
              <a:gdLst>
                <a:gd name="T0" fmla="*/ 205 w 411"/>
                <a:gd name="T1" fmla="*/ 71 h 428"/>
                <a:gd name="T2" fmla="*/ 332 w 411"/>
                <a:gd name="T3" fmla="*/ 166 h 428"/>
                <a:gd name="T4" fmla="*/ 79 w 411"/>
                <a:gd name="T5" fmla="*/ 166 h 428"/>
                <a:gd name="T6" fmla="*/ 205 w 411"/>
                <a:gd name="T7" fmla="*/ 71 h 428"/>
                <a:gd name="T8" fmla="*/ 335 w 411"/>
                <a:gd name="T9" fmla="*/ 315 h 428"/>
                <a:gd name="T10" fmla="*/ 308 w 411"/>
                <a:gd name="T11" fmla="*/ 318 h 428"/>
                <a:gd name="T12" fmla="*/ 210 w 411"/>
                <a:gd name="T13" fmla="*/ 358 h 428"/>
                <a:gd name="T14" fmla="*/ 72 w 411"/>
                <a:gd name="T15" fmla="*/ 236 h 428"/>
                <a:gd name="T16" fmla="*/ 388 w 411"/>
                <a:gd name="T17" fmla="*/ 236 h 428"/>
                <a:gd name="T18" fmla="*/ 410 w 411"/>
                <a:gd name="T19" fmla="*/ 214 h 428"/>
                <a:gd name="T20" fmla="*/ 347 w 411"/>
                <a:gd name="T21" fmla="*/ 60 h 428"/>
                <a:gd name="T22" fmla="*/ 205 w 411"/>
                <a:gd name="T23" fmla="*/ 0 h 428"/>
                <a:gd name="T24" fmla="*/ 0 w 411"/>
                <a:gd name="T25" fmla="*/ 215 h 428"/>
                <a:gd name="T26" fmla="*/ 210 w 411"/>
                <a:gd name="T27" fmla="*/ 428 h 428"/>
                <a:gd name="T28" fmla="*/ 362 w 411"/>
                <a:gd name="T29" fmla="*/ 362 h 428"/>
                <a:gd name="T30" fmla="*/ 358 w 411"/>
                <a:gd name="T31" fmla="*/ 332 h 428"/>
                <a:gd name="T32" fmla="*/ 335 w 411"/>
                <a:gd name="T33" fmla="*/ 315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1" h="428">
                  <a:moveTo>
                    <a:pt x="205" y="71"/>
                  </a:moveTo>
                  <a:cubicBezTo>
                    <a:pt x="263" y="71"/>
                    <a:pt x="313" y="109"/>
                    <a:pt x="332" y="166"/>
                  </a:cubicBezTo>
                  <a:lnTo>
                    <a:pt x="79" y="166"/>
                  </a:lnTo>
                  <a:cubicBezTo>
                    <a:pt x="98" y="109"/>
                    <a:pt x="148" y="71"/>
                    <a:pt x="205" y="71"/>
                  </a:cubicBezTo>
                  <a:close/>
                  <a:moveTo>
                    <a:pt x="335" y="315"/>
                  </a:moveTo>
                  <a:cubicBezTo>
                    <a:pt x="327" y="309"/>
                    <a:pt x="315" y="310"/>
                    <a:pt x="308" y="318"/>
                  </a:cubicBezTo>
                  <a:cubicBezTo>
                    <a:pt x="285" y="345"/>
                    <a:pt x="253" y="358"/>
                    <a:pt x="210" y="358"/>
                  </a:cubicBezTo>
                  <a:cubicBezTo>
                    <a:pt x="138" y="358"/>
                    <a:pt x="82" y="307"/>
                    <a:pt x="72" y="236"/>
                  </a:cubicBezTo>
                  <a:lnTo>
                    <a:pt x="388" y="236"/>
                  </a:lnTo>
                  <a:cubicBezTo>
                    <a:pt x="400" y="236"/>
                    <a:pt x="410" y="226"/>
                    <a:pt x="410" y="214"/>
                  </a:cubicBezTo>
                  <a:cubicBezTo>
                    <a:pt x="411" y="159"/>
                    <a:pt x="387" y="101"/>
                    <a:pt x="347" y="60"/>
                  </a:cubicBezTo>
                  <a:cubicBezTo>
                    <a:pt x="309" y="21"/>
                    <a:pt x="258" y="0"/>
                    <a:pt x="205" y="0"/>
                  </a:cubicBezTo>
                  <a:cubicBezTo>
                    <a:pt x="92" y="0"/>
                    <a:pt x="0" y="96"/>
                    <a:pt x="0" y="215"/>
                  </a:cubicBezTo>
                  <a:cubicBezTo>
                    <a:pt x="0" y="335"/>
                    <a:pt x="92" y="428"/>
                    <a:pt x="210" y="428"/>
                  </a:cubicBezTo>
                  <a:cubicBezTo>
                    <a:pt x="274" y="428"/>
                    <a:pt x="326" y="405"/>
                    <a:pt x="362" y="362"/>
                  </a:cubicBezTo>
                  <a:cubicBezTo>
                    <a:pt x="370" y="353"/>
                    <a:pt x="368" y="339"/>
                    <a:pt x="358" y="332"/>
                  </a:cubicBezTo>
                  <a:lnTo>
                    <a:pt x="335" y="315"/>
                  </a:lnTo>
                  <a:close/>
                </a:path>
              </a:pathLst>
            </a:custGeom>
            <a:solidFill>
              <a:srgbClr val="003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DE7F32F1-2D68-449D-A801-48C2B5D631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96" y="249"/>
              <a:ext cx="120" cy="134"/>
            </a:xfrm>
            <a:custGeom>
              <a:avLst/>
              <a:gdLst>
                <a:gd name="T0" fmla="*/ 457 w 500"/>
                <a:gd name="T1" fmla="*/ 386 h 558"/>
                <a:gd name="T2" fmla="*/ 429 w 500"/>
                <a:gd name="T3" fmla="*/ 393 h 558"/>
                <a:gd name="T4" fmla="*/ 266 w 500"/>
                <a:gd name="T5" fmla="*/ 488 h 558"/>
                <a:gd name="T6" fmla="*/ 70 w 500"/>
                <a:gd name="T7" fmla="*/ 279 h 558"/>
                <a:gd name="T8" fmla="*/ 266 w 500"/>
                <a:gd name="T9" fmla="*/ 70 h 558"/>
                <a:gd name="T10" fmla="*/ 433 w 500"/>
                <a:gd name="T11" fmla="*/ 169 h 558"/>
                <a:gd name="T12" fmla="*/ 460 w 500"/>
                <a:gd name="T13" fmla="*/ 176 h 558"/>
                <a:gd name="T14" fmla="*/ 486 w 500"/>
                <a:gd name="T15" fmla="*/ 163 h 558"/>
                <a:gd name="T16" fmla="*/ 494 w 500"/>
                <a:gd name="T17" fmla="*/ 134 h 558"/>
                <a:gd name="T18" fmla="*/ 266 w 500"/>
                <a:gd name="T19" fmla="*/ 0 h 558"/>
                <a:gd name="T20" fmla="*/ 0 w 500"/>
                <a:gd name="T21" fmla="*/ 279 h 558"/>
                <a:gd name="T22" fmla="*/ 266 w 500"/>
                <a:gd name="T23" fmla="*/ 558 h 558"/>
                <a:gd name="T24" fmla="*/ 490 w 500"/>
                <a:gd name="T25" fmla="*/ 429 h 558"/>
                <a:gd name="T26" fmla="*/ 482 w 500"/>
                <a:gd name="T27" fmla="*/ 401 h 558"/>
                <a:gd name="T28" fmla="*/ 457 w 500"/>
                <a:gd name="T29" fmla="*/ 386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0" h="558">
                  <a:moveTo>
                    <a:pt x="457" y="386"/>
                  </a:moveTo>
                  <a:cubicBezTo>
                    <a:pt x="448" y="380"/>
                    <a:pt x="435" y="383"/>
                    <a:pt x="429" y="393"/>
                  </a:cubicBezTo>
                  <a:cubicBezTo>
                    <a:pt x="393" y="451"/>
                    <a:pt x="332" y="488"/>
                    <a:pt x="266" y="488"/>
                  </a:cubicBezTo>
                  <a:cubicBezTo>
                    <a:pt x="158" y="488"/>
                    <a:pt x="70" y="394"/>
                    <a:pt x="70" y="279"/>
                  </a:cubicBezTo>
                  <a:cubicBezTo>
                    <a:pt x="70" y="164"/>
                    <a:pt x="158" y="70"/>
                    <a:pt x="266" y="70"/>
                  </a:cubicBezTo>
                  <a:cubicBezTo>
                    <a:pt x="335" y="70"/>
                    <a:pt x="398" y="108"/>
                    <a:pt x="433" y="169"/>
                  </a:cubicBezTo>
                  <a:cubicBezTo>
                    <a:pt x="438" y="178"/>
                    <a:pt x="450" y="182"/>
                    <a:pt x="460" y="176"/>
                  </a:cubicBezTo>
                  <a:lnTo>
                    <a:pt x="486" y="163"/>
                  </a:lnTo>
                  <a:cubicBezTo>
                    <a:pt x="497" y="157"/>
                    <a:pt x="500" y="144"/>
                    <a:pt x="494" y="134"/>
                  </a:cubicBezTo>
                  <a:cubicBezTo>
                    <a:pt x="448" y="51"/>
                    <a:pt x="362" y="0"/>
                    <a:pt x="266" y="0"/>
                  </a:cubicBezTo>
                  <a:cubicBezTo>
                    <a:pt x="119" y="0"/>
                    <a:pt x="0" y="125"/>
                    <a:pt x="0" y="279"/>
                  </a:cubicBezTo>
                  <a:cubicBezTo>
                    <a:pt x="0" y="433"/>
                    <a:pt x="119" y="558"/>
                    <a:pt x="266" y="558"/>
                  </a:cubicBezTo>
                  <a:cubicBezTo>
                    <a:pt x="357" y="558"/>
                    <a:pt x="441" y="508"/>
                    <a:pt x="490" y="429"/>
                  </a:cubicBezTo>
                  <a:cubicBezTo>
                    <a:pt x="496" y="420"/>
                    <a:pt x="492" y="407"/>
                    <a:pt x="482" y="401"/>
                  </a:cubicBezTo>
                  <a:lnTo>
                    <a:pt x="457" y="386"/>
                  </a:lnTo>
                  <a:close/>
                </a:path>
              </a:pathLst>
            </a:custGeom>
            <a:solidFill>
              <a:srgbClr val="003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9BFBE44E-504C-437B-8D00-143FD728AE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81" y="426"/>
              <a:ext cx="6" cy="9"/>
            </a:xfrm>
            <a:custGeom>
              <a:avLst/>
              <a:gdLst>
                <a:gd name="T0" fmla="*/ 19 w 26"/>
                <a:gd name="T1" fmla="*/ 0 h 35"/>
                <a:gd name="T2" fmla="*/ 7 w 26"/>
                <a:gd name="T3" fmla="*/ 0 h 35"/>
                <a:gd name="T4" fmla="*/ 0 w 26"/>
                <a:gd name="T5" fmla="*/ 7 h 35"/>
                <a:gd name="T6" fmla="*/ 0 w 26"/>
                <a:gd name="T7" fmla="*/ 27 h 35"/>
                <a:gd name="T8" fmla="*/ 7 w 26"/>
                <a:gd name="T9" fmla="*/ 35 h 35"/>
                <a:gd name="T10" fmla="*/ 19 w 26"/>
                <a:gd name="T11" fmla="*/ 35 h 35"/>
                <a:gd name="T12" fmla="*/ 26 w 26"/>
                <a:gd name="T13" fmla="*/ 27 h 35"/>
                <a:gd name="T14" fmla="*/ 26 w 26"/>
                <a:gd name="T15" fmla="*/ 7 h 35"/>
                <a:gd name="T16" fmla="*/ 19 w 2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35">
                  <a:moveTo>
                    <a:pt x="19" y="0"/>
                  </a:moveTo>
                  <a:lnTo>
                    <a:pt x="7" y="0"/>
                  </a:lnTo>
                  <a:cubicBezTo>
                    <a:pt x="3" y="0"/>
                    <a:pt x="0" y="3"/>
                    <a:pt x="0" y="7"/>
                  </a:cubicBezTo>
                  <a:lnTo>
                    <a:pt x="0" y="27"/>
                  </a:lnTo>
                  <a:cubicBezTo>
                    <a:pt x="0" y="32"/>
                    <a:pt x="3" y="35"/>
                    <a:pt x="7" y="35"/>
                  </a:cubicBezTo>
                  <a:lnTo>
                    <a:pt x="19" y="35"/>
                  </a:lnTo>
                  <a:cubicBezTo>
                    <a:pt x="23" y="35"/>
                    <a:pt x="26" y="32"/>
                    <a:pt x="26" y="27"/>
                  </a:cubicBezTo>
                  <a:lnTo>
                    <a:pt x="26" y="7"/>
                  </a:lnTo>
                  <a:cubicBezTo>
                    <a:pt x="26" y="3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CD02A451-D298-4E40-A339-C3DBC3CD6D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68" y="426"/>
              <a:ext cx="6" cy="9"/>
            </a:xfrm>
            <a:custGeom>
              <a:avLst/>
              <a:gdLst>
                <a:gd name="T0" fmla="*/ 19 w 27"/>
                <a:gd name="T1" fmla="*/ 0 h 35"/>
                <a:gd name="T2" fmla="*/ 7 w 27"/>
                <a:gd name="T3" fmla="*/ 0 h 35"/>
                <a:gd name="T4" fmla="*/ 0 w 27"/>
                <a:gd name="T5" fmla="*/ 7 h 35"/>
                <a:gd name="T6" fmla="*/ 0 w 27"/>
                <a:gd name="T7" fmla="*/ 27 h 35"/>
                <a:gd name="T8" fmla="*/ 7 w 27"/>
                <a:gd name="T9" fmla="*/ 35 h 35"/>
                <a:gd name="T10" fmla="*/ 19 w 27"/>
                <a:gd name="T11" fmla="*/ 35 h 35"/>
                <a:gd name="T12" fmla="*/ 27 w 27"/>
                <a:gd name="T13" fmla="*/ 27 h 35"/>
                <a:gd name="T14" fmla="*/ 27 w 27"/>
                <a:gd name="T15" fmla="*/ 7 h 35"/>
                <a:gd name="T16" fmla="*/ 19 w 27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5">
                  <a:moveTo>
                    <a:pt x="19" y="0"/>
                  </a:moveTo>
                  <a:lnTo>
                    <a:pt x="7" y="0"/>
                  </a:lnTo>
                  <a:cubicBezTo>
                    <a:pt x="3" y="0"/>
                    <a:pt x="0" y="3"/>
                    <a:pt x="0" y="7"/>
                  </a:cubicBezTo>
                  <a:lnTo>
                    <a:pt x="0" y="27"/>
                  </a:lnTo>
                  <a:cubicBezTo>
                    <a:pt x="0" y="32"/>
                    <a:pt x="3" y="35"/>
                    <a:pt x="7" y="35"/>
                  </a:cubicBezTo>
                  <a:lnTo>
                    <a:pt x="19" y="35"/>
                  </a:lnTo>
                  <a:cubicBezTo>
                    <a:pt x="23" y="35"/>
                    <a:pt x="27" y="32"/>
                    <a:pt x="27" y="27"/>
                  </a:cubicBezTo>
                  <a:lnTo>
                    <a:pt x="27" y="7"/>
                  </a:lnTo>
                  <a:cubicBezTo>
                    <a:pt x="27" y="3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24F350D7-1E6E-458A-A028-F297A980C9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5" y="426"/>
              <a:ext cx="6" cy="9"/>
            </a:xfrm>
            <a:custGeom>
              <a:avLst/>
              <a:gdLst>
                <a:gd name="T0" fmla="*/ 19 w 27"/>
                <a:gd name="T1" fmla="*/ 0 h 35"/>
                <a:gd name="T2" fmla="*/ 8 w 27"/>
                <a:gd name="T3" fmla="*/ 0 h 35"/>
                <a:gd name="T4" fmla="*/ 0 w 27"/>
                <a:gd name="T5" fmla="*/ 7 h 35"/>
                <a:gd name="T6" fmla="*/ 0 w 27"/>
                <a:gd name="T7" fmla="*/ 27 h 35"/>
                <a:gd name="T8" fmla="*/ 8 w 27"/>
                <a:gd name="T9" fmla="*/ 35 h 35"/>
                <a:gd name="T10" fmla="*/ 19 w 27"/>
                <a:gd name="T11" fmla="*/ 35 h 35"/>
                <a:gd name="T12" fmla="*/ 27 w 27"/>
                <a:gd name="T13" fmla="*/ 27 h 35"/>
                <a:gd name="T14" fmla="*/ 27 w 27"/>
                <a:gd name="T15" fmla="*/ 7 h 35"/>
                <a:gd name="T16" fmla="*/ 19 w 27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5">
                  <a:moveTo>
                    <a:pt x="19" y="0"/>
                  </a:moveTo>
                  <a:lnTo>
                    <a:pt x="8" y="0"/>
                  </a:lnTo>
                  <a:cubicBezTo>
                    <a:pt x="3" y="0"/>
                    <a:pt x="0" y="3"/>
                    <a:pt x="0" y="7"/>
                  </a:cubicBezTo>
                  <a:lnTo>
                    <a:pt x="0" y="27"/>
                  </a:lnTo>
                  <a:cubicBezTo>
                    <a:pt x="0" y="32"/>
                    <a:pt x="3" y="35"/>
                    <a:pt x="8" y="35"/>
                  </a:cubicBezTo>
                  <a:lnTo>
                    <a:pt x="19" y="35"/>
                  </a:lnTo>
                  <a:cubicBezTo>
                    <a:pt x="24" y="35"/>
                    <a:pt x="27" y="32"/>
                    <a:pt x="27" y="27"/>
                  </a:cubicBezTo>
                  <a:lnTo>
                    <a:pt x="27" y="7"/>
                  </a:lnTo>
                  <a:cubicBezTo>
                    <a:pt x="27" y="3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D7649F56-7C4F-4D39-92DF-49302D0726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19" y="426"/>
              <a:ext cx="7" cy="9"/>
            </a:xfrm>
            <a:custGeom>
              <a:avLst/>
              <a:gdLst>
                <a:gd name="T0" fmla="*/ 20 w 27"/>
                <a:gd name="T1" fmla="*/ 0 h 35"/>
                <a:gd name="T2" fmla="*/ 8 w 27"/>
                <a:gd name="T3" fmla="*/ 0 h 35"/>
                <a:gd name="T4" fmla="*/ 0 w 27"/>
                <a:gd name="T5" fmla="*/ 7 h 35"/>
                <a:gd name="T6" fmla="*/ 0 w 27"/>
                <a:gd name="T7" fmla="*/ 27 h 35"/>
                <a:gd name="T8" fmla="*/ 8 w 27"/>
                <a:gd name="T9" fmla="*/ 35 h 35"/>
                <a:gd name="T10" fmla="*/ 20 w 27"/>
                <a:gd name="T11" fmla="*/ 35 h 35"/>
                <a:gd name="T12" fmla="*/ 27 w 27"/>
                <a:gd name="T13" fmla="*/ 27 h 35"/>
                <a:gd name="T14" fmla="*/ 27 w 27"/>
                <a:gd name="T15" fmla="*/ 7 h 35"/>
                <a:gd name="T16" fmla="*/ 20 w 27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5">
                  <a:moveTo>
                    <a:pt x="20" y="0"/>
                  </a:moveTo>
                  <a:lnTo>
                    <a:pt x="8" y="0"/>
                  </a:lnTo>
                  <a:cubicBezTo>
                    <a:pt x="4" y="0"/>
                    <a:pt x="0" y="3"/>
                    <a:pt x="0" y="7"/>
                  </a:cubicBezTo>
                  <a:lnTo>
                    <a:pt x="0" y="27"/>
                  </a:lnTo>
                  <a:cubicBezTo>
                    <a:pt x="0" y="32"/>
                    <a:pt x="4" y="35"/>
                    <a:pt x="8" y="35"/>
                  </a:cubicBezTo>
                  <a:lnTo>
                    <a:pt x="20" y="35"/>
                  </a:lnTo>
                  <a:cubicBezTo>
                    <a:pt x="24" y="35"/>
                    <a:pt x="27" y="32"/>
                    <a:pt x="27" y="27"/>
                  </a:cubicBezTo>
                  <a:lnTo>
                    <a:pt x="27" y="7"/>
                  </a:lnTo>
                  <a:cubicBezTo>
                    <a:pt x="27" y="3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811693AB-D172-4A72-BCF7-37C259682C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72" y="426"/>
              <a:ext cx="44" cy="59"/>
            </a:xfrm>
            <a:custGeom>
              <a:avLst/>
              <a:gdLst>
                <a:gd name="T0" fmla="*/ 179 w 186"/>
                <a:gd name="T1" fmla="*/ 0 h 243"/>
                <a:gd name="T2" fmla="*/ 167 w 186"/>
                <a:gd name="T3" fmla="*/ 0 h 243"/>
                <a:gd name="T4" fmla="*/ 160 w 186"/>
                <a:gd name="T5" fmla="*/ 7 h 243"/>
                <a:gd name="T6" fmla="*/ 160 w 186"/>
                <a:gd name="T7" fmla="*/ 151 h 243"/>
                <a:gd name="T8" fmla="*/ 93 w 186"/>
                <a:gd name="T9" fmla="*/ 216 h 243"/>
                <a:gd name="T10" fmla="*/ 27 w 186"/>
                <a:gd name="T11" fmla="*/ 151 h 243"/>
                <a:gd name="T12" fmla="*/ 27 w 186"/>
                <a:gd name="T13" fmla="*/ 7 h 243"/>
                <a:gd name="T14" fmla="*/ 19 w 186"/>
                <a:gd name="T15" fmla="*/ 0 h 243"/>
                <a:gd name="T16" fmla="*/ 7 w 186"/>
                <a:gd name="T17" fmla="*/ 0 h 243"/>
                <a:gd name="T18" fmla="*/ 0 w 186"/>
                <a:gd name="T19" fmla="*/ 7 h 243"/>
                <a:gd name="T20" fmla="*/ 0 w 186"/>
                <a:gd name="T21" fmla="*/ 151 h 243"/>
                <a:gd name="T22" fmla="*/ 93 w 186"/>
                <a:gd name="T23" fmla="*/ 243 h 243"/>
                <a:gd name="T24" fmla="*/ 186 w 186"/>
                <a:gd name="T25" fmla="*/ 151 h 243"/>
                <a:gd name="T26" fmla="*/ 186 w 186"/>
                <a:gd name="T27" fmla="*/ 7 h 243"/>
                <a:gd name="T28" fmla="*/ 179 w 186"/>
                <a:gd name="T29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243">
                  <a:moveTo>
                    <a:pt x="179" y="0"/>
                  </a:moveTo>
                  <a:lnTo>
                    <a:pt x="167" y="0"/>
                  </a:lnTo>
                  <a:cubicBezTo>
                    <a:pt x="163" y="0"/>
                    <a:pt x="160" y="3"/>
                    <a:pt x="160" y="7"/>
                  </a:cubicBezTo>
                  <a:lnTo>
                    <a:pt x="160" y="151"/>
                  </a:lnTo>
                  <a:cubicBezTo>
                    <a:pt x="160" y="190"/>
                    <a:pt x="133" y="216"/>
                    <a:pt x="93" y="216"/>
                  </a:cubicBezTo>
                  <a:cubicBezTo>
                    <a:pt x="53" y="216"/>
                    <a:pt x="27" y="190"/>
                    <a:pt x="27" y="151"/>
                  </a:cubicBezTo>
                  <a:lnTo>
                    <a:pt x="27" y="7"/>
                  </a:lnTo>
                  <a:cubicBezTo>
                    <a:pt x="27" y="3"/>
                    <a:pt x="23" y="0"/>
                    <a:pt x="19" y="0"/>
                  </a:cubicBezTo>
                  <a:lnTo>
                    <a:pt x="7" y="0"/>
                  </a:lnTo>
                  <a:cubicBezTo>
                    <a:pt x="3" y="0"/>
                    <a:pt x="0" y="3"/>
                    <a:pt x="0" y="7"/>
                  </a:cubicBezTo>
                  <a:lnTo>
                    <a:pt x="0" y="151"/>
                  </a:lnTo>
                  <a:cubicBezTo>
                    <a:pt x="0" y="204"/>
                    <a:pt x="39" y="243"/>
                    <a:pt x="93" y="243"/>
                  </a:cubicBezTo>
                  <a:cubicBezTo>
                    <a:pt x="148" y="243"/>
                    <a:pt x="186" y="205"/>
                    <a:pt x="186" y="151"/>
                  </a:cubicBezTo>
                  <a:lnTo>
                    <a:pt x="186" y="7"/>
                  </a:lnTo>
                  <a:cubicBezTo>
                    <a:pt x="186" y="3"/>
                    <a:pt x="183" y="0"/>
                    <a:pt x="179" y="0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F12DCF94-347E-4348-BD42-C77D387D6C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30" y="439"/>
              <a:ext cx="37" cy="45"/>
            </a:xfrm>
            <a:custGeom>
              <a:avLst/>
              <a:gdLst>
                <a:gd name="T0" fmla="*/ 80 w 155"/>
                <a:gd name="T1" fmla="*/ 0 h 185"/>
                <a:gd name="T2" fmla="*/ 27 w 155"/>
                <a:gd name="T3" fmla="*/ 20 h 185"/>
                <a:gd name="T4" fmla="*/ 27 w 155"/>
                <a:gd name="T5" fmla="*/ 12 h 185"/>
                <a:gd name="T6" fmla="*/ 20 w 155"/>
                <a:gd name="T7" fmla="*/ 5 h 185"/>
                <a:gd name="T8" fmla="*/ 8 w 155"/>
                <a:gd name="T9" fmla="*/ 5 h 185"/>
                <a:gd name="T10" fmla="*/ 0 w 155"/>
                <a:gd name="T11" fmla="*/ 12 h 185"/>
                <a:gd name="T12" fmla="*/ 0 w 155"/>
                <a:gd name="T13" fmla="*/ 178 h 185"/>
                <a:gd name="T14" fmla="*/ 8 w 155"/>
                <a:gd name="T15" fmla="*/ 185 h 185"/>
                <a:gd name="T16" fmla="*/ 20 w 155"/>
                <a:gd name="T17" fmla="*/ 185 h 185"/>
                <a:gd name="T18" fmla="*/ 27 w 155"/>
                <a:gd name="T19" fmla="*/ 178 h 185"/>
                <a:gd name="T20" fmla="*/ 27 w 155"/>
                <a:gd name="T21" fmla="*/ 78 h 185"/>
                <a:gd name="T22" fmla="*/ 79 w 155"/>
                <a:gd name="T23" fmla="*/ 27 h 185"/>
                <a:gd name="T24" fmla="*/ 128 w 155"/>
                <a:gd name="T25" fmla="*/ 78 h 185"/>
                <a:gd name="T26" fmla="*/ 128 w 155"/>
                <a:gd name="T27" fmla="*/ 178 h 185"/>
                <a:gd name="T28" fmla="*/ 136 w 155"/>
                <a:gd name="T29" fmla="*/ 185 h 185"/>
                <a:gd name="T30" fmla="*/ 147 w 155"/>
                <a:gd name="T31" fmla="*/ 185 h 185"/>
                <a:gd name="T32" fmla="*/ 155 w 155"/>
                <a:gd name="T33" fmla="*/ 178 h 185"/>
                <a:gd name="T34" fmla="*/ 155 w 155"/>
                <a:gd name="T35" fmla="*/ 78 h 185"/>
                <a:gd name="T36" fmla="*/ 80 w 155"/>
                <a:gd name="T37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5" h="185">
                  <a:moveTo>
                    <a:pt x="80" y="0"/>
                  </a:moveTo>
                  <a:cubicBezTo>
                    <a:pt x="59" y="0"/>
                    <a:pt x="41" y="7"/>
                    <a:pt x="27" y="20"/>
                  </a:cubicBezTo>
                  <a:lnTo>
                    <a:pt x="27" y="12"/>
                  </a:lnTo>
                  <a:cubicBezTo>
                    <a:pt x="27" y="8"/>
                    <a:pt x="24" y="5"/>
                    <a:pt x="20" y="5"/>
                  </a:cubicBezTo>
                  <a:lnTo>
                    <a:pt x="8" y="5"/>
                  </a:lnTo>
                  <a:cubicBezTo>
                    <a:pt x="4" y="5"/>
                    <a:pt x="0" y="8"/>
                    <a:pt x="0" y="12"/>
                  </a:cubicBezTo>
                  <a:lnTo>
                    <a:pt x="0" y="178"/>
                  </a:lnTo>
                  <a:cubicBezTo>
                    <a:pt x="0" y="182"/>
                    <a:pt x="4" y="185"/>
                    <a:pt x="8" y="185"/>
                  </a:cubicBezTo>
                  <a:lnTo>
                    <a:pt x="20" y="185"/>
                  </a:lnTo>
                  <a:cubicBezTo>
                    <a:pt x="24" y="185"/>
                    <a:pt x="27" y="182"/>
                    <a:pt x="27" y="178"/>
                  </a:cubicBezTo>
                  <a:lnTo>
                    <a:pt x="27" y="78"/>
                  </a:lnTo>
                  <a:cubicBezTo>
                    <a:pt x="27" y="49"/>
                    <a:pt x="50" y="27"/>
                    <a:pt x="79" y="27"/>
                  </a:cubicBezTo>
                  <a:cubicBezTo>
                    <a:pt x="111" y="27"/>
                    <a:pt x="128" y="45"/>
                    <a:pt x="128" y="78"/>
                  </a:cubicBezTo>
                  <a:lnTo>
                    <a:pt x="128" y="178"/>
                  </a:lnTo>
                  <a:cubicBezTo>
                    <a:pt x="128" y="182"/>
                    <a:pt x="131" y="185"/>
                    <a:pt x="136" y="185"/>
                  </a:cubicBezTo>
                  <a:lnTo>
                    <a:pt x="147" y="185"/>
                  </a:lnTo>
                  <a:cubicBezTo>
                    <a:pt x="152" y="185"/>
                    <a:pt x="155" y="182"/>
                    <a:pt x="155" y="178"/>
                  </a:cubicBezTo>
                  <a:lnTo>
                    <a:pt x="155" y="78"/>
                  </a:lnTo>
                  <a:cubicBezTo>
                    <a:pt x="155" y="30"/>
                    <a:pt x="126" y="0"/>
                    <a:pt x="80" y="0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19F1A95D-935C-4837-B9D4-2AB1DB2B28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81" y="440"/>
              <a:ext cx="6" cy="44"/>
            </a:xfrm>
            <a:custGeom>
              <a:avLst/>
              <a:gdLst>
                <a:gd name="T0" fmla="*/ 19 w 26"/>
                <a:gd name="T1" fmla="*/ 0 h 180"/>
                <a:gd name="T2" fmla="*/ 7 w 26"/>
                <a:gd name="T3" fmla="*/ 0 h 180"/>
                <a:gd name="T4" fmla="*/ 0 w 26"/>
                <a:gd name="T5" fmla="*/ 7 h 180"/>
                <a:gd name="T6" fmla="*/ 0 w 26"/>
                <a:gd name="T7" fmla="*/ 173 h 180"/>
                <a:gd name="T8" fmla="*/ 7 w 26"/>
                <a:gd name="T9" fmla="*/ 180 h 180"/>
                <a:gd name="T10" fmla="*/ 19 w 26"/>
                <a:gd name="T11" fmla="*/ 180 h 180"/>
                <a:gd name="T12" fmla="*/ 26 w 26"/>
                <a:gd name="T13" fmla="*/ 173 h 180"/>
                <a:gd name="T14" fmla="*/ 26 w 26"/>
                <a:gd name="T15" fmla="*/ 7 h 180"/>
                <a:gd name="T16" fmla="*/ 19 w 26"/>
                <a:gd name="T17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80">
                  <a:moveTo>
                    <a:pt x="19" y="0"/>
                  </a:moveTo>
                  <a:lnTo>
                    <a:pt x="7" y="0"/>
                  </a:lnTo>
                  <a:cubicBezTo>
                    <a:pt x="3" y="0"/>
                    <a:pt x="0" y="3"/>
                    <a:pt x="0" y="7"/>
                  </a:cubicBezTo>
                  <a:lnTo>
                    <a:pt x="0" y="173"/>
                  </a:lnTo>
                  <a:cubicBezTo>
                    <a:pt x="0" y="177"/>
                    <a:pt x="3" y="180"/>
                    <a:pt x="7" y="180"/>
                  </a:cubicBezTo>
                  <a:lnTo>
                    <a:pt x="19" y="180"/>
                  </a:lnTo>
                  <a:cubicBezTo>
                    <a:pt x="23" y="180"/>
                    <a:pt x="26" y="177"/>
                    <a:pt x="26" y="173"/>
                  </a:cubicBezTo>
                  <a:lnTo>
                    <a:pt x="26" y="7"/>
                  </a:lnTo>
                  <a:cubicBezTo>
                    <a:pt x="26" y="3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E08DC8D5-C4EB-44F5-998D-6BA00876D4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96" y="440"/>
              <a:ext cx="38" cy="44"/>
            </a:xfrm>
            <a:custGeom>
              <a:avLst/>
              <a:gdLst>
                <a:gd name="T0" fmla="*/ 149 w 157"/>
                <a:gd name="T1" fmla="*/ 0 h 180"/>
                <a:gd name="T2" fmla="*/ 136 w 157"/>
                <a:gd name="T3" fmla="*/ 0 h 180"/>
                <a:gd name="T4" fmla="*/ 129 w 157"/>
                <a:gd name="T5" fmla="*/ 4 h 180"/>
                <a:gd name="T6" fmla="*/ 79 w 157"/>
                <a:gd name="T7" fmla="*/ 136 h 180"/>
                <a:gd name="T8" fmla="*/ 28 w 157"/>
                <a:gd name="T9" fmla="*/ 4 h 180"/>
                <a:gd name="T10" fmla="*/ 21 w 157"/>
                <a:gd name="T11" fmla="*/ 0 h 180"/>
                <a:gd name="T12" fmla="*/ 8 w 157"/>
                <a:gd name="T13" fmla="*/ 0 h 180"/>
                <a:gd name="T14" fmla="*/ 2 w 157"/>
                <a:gd name="T15" fmla="*/ 3 h 180"/>
                <a:gd name="T16" fmla="*/ 1 w 157"/>
                <a:gd name="T17" fmla="*/ 10 h 180"/>
                <a:gd name="T18" fmla="*/ 65 w 157"/>
                <a:gd name="T19" fmla="*/ 176 h 180"/>
                <a:gd name="T20" fmla="*/ 72 w 157"/>
                <a:gd name="T21" fmla="*/ 180 h 180"/>
                <a:gd name="T22" fmla="*/ 85 w 157"/>
                <a:gd name="T23" fmla="*/ 180 h 180"/>
                <a:gd name="T24" fmla="*/ 92 w 157"/>
                <a:gd name="T25" fmla="*/ 176 h 180"/>
                <a:gd name="T26" fmla="*/ 156 w 157"/>
                <a:gd name="T27" fmla="*/ 10 h 180"/>
                <a:gd name="T28" fmla="*/ 155 w 157"/>
                <a:gd name="T29" fmla="*/ 3 h 180"/>
                <a:gd name="T30" fmla="*/ 149 w 157"/>
                <a:gd name="T31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80">
                  <a:moveTo>
                    <a:pt x="149" y="0"/>
                  </a:moveTo>
                  <a:lnTo>
                    <a:pt x="136" y="0"/>
                  </a:lnTo>
                  <a:cubicBezTo>
                    <a:pt x="133" y="0"/>
                    <a:pt x="130" y="1"/>
                    <a:pt x="129" y="4"/>
                  </a:cubicBezTo>
                  <a:lnTo>
                    <a:pt x="79" y="136"/>
                  </a:lnTo>
                  <a:lnTo>
                    <a:pt x="28" y="4"/>
                  </a:lnTo>
                  <a:cubicBezTo>
                    <a:pt x="27" y="1"/>
                    <a:pt x="24" y="0"/>
                    <a:pt x="21" y="0"/>
                  </a:cubicBezTo>
                  <a:lnTo>
                    <a:pt x="8" y="0"/>
                  </a:lnTo>
                  <a:cubicBezTo>
                    <a:pt x="6" y="0"/>
                    <a:pt x="4" y="1"/>
                    <a:pt x="2" y="3"/>
                  </a:cubicBezTo>
                  <a:cubicBezTo>
                    <a:pt x="1" y="5"/>
                    <a:pt x="0" y="7"/>
                    <a:pt x="1" y="10"/>
                  </a:cubicBezTo>
                  <a:lnTo>
                    <a:pt x="65" y="176"/>
                  </a:lnTo>
                  <a:cubicBezTo>
                    <a:pt x="66" y="179"/>
                    <a:pt x="69" y="180"/>
                    <a:pt x="72" y="180"/>
                  </a:cubicBezTo>
                  <a:lnTo>
                    <a:pt x="85" y="180"/>
                  </a:lnTo>
                  <a:cubicBezTo>
                    <a:pt x="88" y="180"/>
                    <a:pt x="91" y="179"/>
                    <a:pt x="92" y="176"/>
                  </a:cubicBezTo>
                  <a:lnTo>
                    <a:pt x="156" y="10"/>
                  </a:lnTo>
                  <a:cubicBezTo>
                    <a:pt x="157" y="7"/>
                    <a:pt x="156" y="5"/>
                    <a:pt x="155" y="3"/>
                  </a:cubicBezTo>
                  <a:cubicBezTo>
                    <a:pt x="154" y="1"/>
                    <a:pt x="151" y="0"/>
                    <a:pt x="149" y="0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03092ED0-DC9A-4070-898A-20E92E7F50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38" y="439"/>
              <a:ext cx="44" cy="46"/>
            </a:xfrm>
            <a:custGeom>
              <a:avLst/>
              <a:gdLst>
                <a:gd name="T0" fmla="*/ 30 w 181"/>
                <a:gd name="T1" fmla="*/ 76 h 189"/>
                <a:gd name="T2" fmla="*/ 90 w 181"/>
                <a:gd name="T3" fmla="*/ 27 h 189"/>
                <a:gd name="T4" fmla="*/ 151 w 181"/>
                <a:gd name="T5" fmla="*/ 76 h 189"/>
                <a:gd name="T6" fmla="*/ 30 w 181"/>
                <a:gd name="T7" fmla="*/ 76 h 189"/>
                <a:gd name="T8" fmla="*/ 90 w 181"/>
                <a:gd name="T9" fmla="*/ 0 h 189"/>
                <a:gd name="T10" fmla="*/ 0 w 181"/>
                <a:gd name="T11" fmla="*/ 96 h 189"/>
                <a:gd name="T12" fmla="*/ 92 w 181"/>
                <a:gd name="T13" fmla="*/ 189 h 189"/>
                <a:gd name="T14" fmla="*/ 177 w 181"/>
                <a:gd name="T15" fmla="*/ 129 h 189"/>
                <a:gd name="T16" fmla="*/ 176 w 181"/>
                <a:gd name="T17" fmla="*/ 122 h 189"/>
                <a:gd name="T18" fmla="*/ 170 w 181"/>
                <a:gd name="T19" fmla="*/ 119 h 189"/>
                <a:gd name="T20" fmla="*/ 157 w 181"/>
                <a:gd name="T21" fmla="*/ 119 h 189"/>
                <a:gd name="T22" fmla="*/ 150 w 181"/>
                <a:gd name="T23" fmla="*/ 124 h 189"/>
                <a:gd name="T24" fmla="*/ 92 w 181"/>
                <a:gd name="T25" fmla="*/ 163 h 189"/>
                <a:gd name="T26" fmla="*/ 27 w 181"/>
                <a:gd name="T27" fmla="*/ 102 h 189"/>
                <a:gd name="T28" fmla="*/ 173 w 181"/>
                <a:gd name="T29" fmla="*/ 102 h 189"/>
                <a:gd name="T30" fmla="*/ 181 w 181"/>
                <a:gd name="T31" fmla="*/ 95 h 189"/>
                <a:gd name="T32" fmla="*/ 153 w 181"/>
                <a:gd name="T33" fmla="*/ 27 h 189"/>
                <a:gd name="T34" fmla="*/ 90 w 181"/>
                <a:gd name="T35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1" h="189">
                  <a:moveTo>
                    <a:pt x="30" y="76"/>
                  </a:moveTo>
                  <a:cubicBezTo>
                    <a:pt x="38" y="47"/>
                    <a:pt x="62" y="27"/>
                    <a:pt x="90" y="27"/>
                  </a:cubicBezTo>
                  <a:cubicBezTo>
                    <a:pt x="119" y="27"/>
                    <a:pt x="143" y="47"/>
                    <a:pt x="151" y="76"/>
                  </a:cubicBezTo>
                  <a:lnTo>
                    <a:pt x="30" y="76"/>
                  </a:lnTo>
                  <a:close/>
                  <a:moveTo>
                    <a:pt x="90" y="0"/>
                  </a:moveTo>
                  <a:cubicBezTo>
                    <a:pt x="41" y="0"/>
                    <a:pt x="0" y="43"/>
                    <a:pt x="0" y="96"/>
                  </a:cubicBezTo>
                  <a:cubicBezTo>
                    <a:pt x="0" y="148"/>
                    <a:pt x="41" y="189"/>
                    <a:pt x="92" y="189"/>
                  </a:cubicBezTo>
                  <a:cubicBezTo>
                    <a:pt x="134" y="189"/>
                    <a:pt x="164" y="168"/>
                    <a:pt x="177" y="129"/>
                  </a:cubicBezTo>
                  <a:cubicBezTo>
                    <a:pt x="177" y="127"/>
                    <a:pt x="177" y="124"/>
                    <a:pt x="176" y="122"/>
                  </a:cubicBezTo>
                  <a:cubicBezTo>
                    <a:pt x="174" y="120"/>
                    <a:pt x="172" y="119"/>
                    <a:pt x="170" y="119"/>
                  </a:cubicBezTo>
                  <a:lnTo>
                    <a:pt x="157" y="119"/>
                  </a:lnTo>
                  <a:cubicBezTo>
                    <a:pt x="154" y="119"/>
                    <a:pt x="151" y="121"/>
                    <a:pt x="150" y="124"/>
                  </a:cubicBezTo>
                  <a:cubicBezTo>
                    <a:pt x="141" y="150"/>
                    <a:pt x="121" y="163"/>
                    <a:pt x="92" y="163"/>
                  </a:cubicBezTo>
                  <a:cubicBezTo>
                    <a:pt x="58" y="163"/>
                    <a:pt x="31" y="137"/>
                    <a:pt x="27" y="102"/>
                  </a:cubicBezTo>
                  <a:lnTo>
                    <a:pt x="173" y="102"/>
                  </a:lnTo>
                  <a:cubicBezTo>
                    <a:pt x="177" y="102"/>
                    <a:pt x="181" y="99"/>
                    <a:pt x="181" y="95"/>
                  </a:cubicBezTo>
                  <a:cubicBezTo>
                    <a:pt x="181" y="71"/>
                    <a:pt x="171" y="45"/>
                    <a:pt x="153" y="27"/>
                  </a:cubicBezTo>
                  <a:cubicBezTo>
                    <a:pt x="136" y="10"/>
                    <a:pt x="114" y="0"/>
                    <a:pt x="90" y="0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E1D79EBF-12B4-4F06-99FD-F13DC8C922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92" y="439"/>
              <a:ext cx="22" cy="45"/>
            </a:xfrm>
            <a:custGeom>
              <a:avLst/>
              <a:gdLst>
                <a:gd name="T0" fmla="*/ 88 w 94"/>
                <a:gd name="T1" fmla="*/ 3 h 187"/>
                <a:gd name="T2" fmla="*/ 27 w 94"/>
                <a:gd name="T3" fmla="*/ 20 h 187"/>
                <a:gd name="T4" fmla="*/ 27 w 94"/>
                <a:gd name="T5" fmla="*/ 14 h 187"/>
                <a:gd name="T6" fmla="*/ 19 w 94"/>
                <a:gd name="T7" fmla="*/ 7 h 187"/>
                <a:gd name="T8" fmla="*/ 7 w 94"/>
                <a:gd name="T9" fmla="*/ 7 h 187"/>
                <a:gd name="T10" fmla="*/ 0 w 94"/>
                <a:gd name="T11" fmla="*/ 14 h 187"/>
                <a:gd name="T12" fmla="*/ 0 w 94"/>
                <a:gd name="T13" fmla="*/ 180 h 187"/>
                <a:gd name="T14" fmla="*/ 7 w 94"/>
                <a:gd name="T15" fmla="*/ 187 h 187"/>
                <a:gd name="T16" fmla="*/ 19 w 94"/>
                <a:gd name="T17" fmla="*/ 187 h 187"/>
                <a:gd name="T18" fmla="*/ 27 w 94"/>
                <a:gd name="T19" fmla="*/ 180 h 187"/>
                <a:gd name="T20" fmla="*/ 27 w 94"/>
                <a:gd name="T21" fmla="*/ 80 h 187"/>
                <a:gd name="T22" fmla="*/ 43 w 94"/>
                <a:gd name="T23" fmla="*/ 41 h 187"/>
                <a:gd name="T24" fmla="*/ 86 w 94"/>
                <a:gd name="T25" fmla="*/ 29 h 187"/>
                <a:gd name="T26" fmla="*/ 92 w 94"/>
                <a:gd name="T27" fmla="*/ 27 h 187"/>
                <a:gd name="T28" fmla="*/ 94 w 94"/>
                <a:gd name="T29" fmla="*/ 21 h 187"/>
                <a:gd name="T30" fmla="*/ 94 w 94"/>
                <a:gd name="T31" fmla="*/ 10 h 187"/>
                <a:gd name="T32" fmla="*/ 88 w 94"/>
                <a:gd name="T33" fmla="*/ 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187">
                  <a:moveTo>
                    <a:pt x="88" y="3"/>
                  </a:moveTo>
                  <a:cubicBezTo>
                    <a:pt x="64" y="0"/>
                    <a:pt x="43" y="6"/>
                    <a:pt x="27" y="20"/>
                  </a:cubicBezTo>
                  <a:lnTo>
                    <a:pt x="27" y="14"/>
                  </a:lnTo>
                  <a:cubicBezTo>
                    <a:pt x="27" y="10"/>
                    <a:pt x="23" y="7"/>
                    <a:pt x="19" y="7"/>
                  </a:cubicBezTo>
                  <a:lnTo>
                    <a:pt x="7" y="7"/>
                  </a:lnTo>
                  <a:cubicBezTo>
                    <a:pt x="3" y="7"/>
                    <a:pt x="0" y="10"/>
                    <a:pt x="0" y="14"/>
                  </a:cubicBezTo>
                  <a:lnTo>
                    <a:pt x="0" y="180"/>
                  </a:lnTo>
                  <a:cubicBezTo>
                    <a:pt x="0" y="184"/>
                    <a:pt x="3" y="187"/>
                    <a:pt x="7" y="187"/>
                  </a:cubicBezTo>
                  <a:lnTo>
                    <a:pt x="19" y="187"/>
                  </a:lnTo>
                  <a:cubicBezTo>
                    <a:pt x="23" y="187"/>
                    <a:pt x="27" y="184"/>
                    <a:pt x="27" y="180"/>
                  </a:cubicBezTo>
                  <a:lnTo>
                    <a:pt x="27" y="80"/>
                  </a:lnTo>
                  <a:cubicBezTo>
                    <a:pt x="27" y="64"/>
                    <a:pt x="33" y="50"/>
                    <a:pt x="43" y="41"/>
                  </a:cubicBezTo>
                  <a:cubicBezTo>
                    <a:pt x="53" y="31"/>
                    <a:pt x="68" y="27"/>
                    <a:pt x="86" y="29"/>
                  </a:cubicBezTo>
                  <a:cubicBezTo>
                    <a:pt x="88" y="29"/>
                    <a:pt x="90" y="28"/>
                    <a:pt x="92" y="27"/>
                  </a:cubicBezTo>
                  <a:cubicBezTo>
                    <a:pt x="93" y="25"/>
                    <a:pt x="94" y="23"/>
                    <a:pt x="94" y="21"/>
                  </a:cubicBezTo>
                  <a:lnTo>
                    <a:pt x="94" y="10"/>
                  </a:lnTo>
                  <a:cubicBezTo>
                    <a:pt x="94" y="7"/>
                    <a:pt x="91" y="3"/>
                    <a:pt x="88" y="3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CF62BAE6-AA1A-4B0D-8FDE-7B3E668E47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18" y="439"/>
              <a:ext cx="38" cy="46"/>
            </a:xfrm>
            <a:custGeom>
              <a:avLst/>
              <a:gdLst>
                <a:gd name="T0" fmla="*/ 84 w 159"/>
                <a:gd name="T1" fmla="*/ 76 h 189"/>
                <a:gd name="T2" fmla="*/ 36 w 159"/>
                <a:gd name="T3" fmla="*/ 53 h 189"/>
                <a:gd name="T4" fmla="*/ 42 w 159"/>
                <a:gd name="T5" fmla="*/ 39 h 189"/>
                <a:gd name="T6" fmla="*/ 80 w 159"/>
                <a:gd name="T7" fmla="*/ 26 h 189"/>
                <a:gd name="T8" fmla="*/ 128 w 159"/>
                <a:gd name="T9" fmla="*/ 56 h 189"/>
                <a:gd name="T10" fmla="*/ 135 w 159"/>
                <a:gd name="T11" fmla="*/ 62 h 189"/>
                <a:gd name="T12" fmla="*/ 147 w 159"/>
                <a:gd name="T13" fmla="*/ 62 h 189"/>
                <a:gd name="T14" fmla="*/ 153 w 159"/>
                <a:gd name="T15" fmla="*/ 59 h 189"/>
                <a:gd name="T16" fmla="*/ 155 w 159"/>
                <a:gd name="T17" fmla="*/ 53 h 189"/>
                <a:gd name="T18" fmla="*/ 79 w 159"/>
                <a:gd name="T19" fmla="*/ 0 h 189"/>
                <a:gd name="T20" fmla="*/ 9 w 159"/>
                <a:gd name="T21" fmla="*/ 53 h 189"/>
                <a:gd name="T22" fmla="*/ 80 w 159"/>
                <a:gd name="T23" fmla="*/ 102 h 189"/>
                <a:gd name="T24" fmla="*/ 132 w 159"/>
                <a:gd name="T25" fmla="*/ 132 h 189"/>
                <a:gd name="T26" fmla="*/ 126 w 159"/>
                <a:gd name="T27" fmla="*/ 149 h 189"/>
                <a:gd name="T28" fmla="*/ 85 w 159"/>
                <a:gd name="T29" fmla="*/ 163 h 189"/>
                <a:gd name="T30" fmla="*/ 27 w 159"/>
                <a:gd name="T31" fmla="*/ 128 h 189"/>
                <a:gd name="T32" fmla="*/ 20 w 159"/>
                <a:gd name="T33" fmla="*/ 122 h 189"/>
                <a:gd name="T34" fmla="*/ 8 w 159"/>
                <a:gd name="T35" fmla="*/ 122 h 189"/>
                <a:gd name="T36" fmla="*/ 2 w 159"/>
                <a:gd name="T37" fmla="*/ 125 h 189"/>
                <a:gd name="T38" fmla="*/ 0 w 159"/>
                <a:gd name="T39" fmla="*/ 131 h 189"/>
                <a:gd name="T40" fmla="*/ 85 w 159"/>
                <a:gd name="T41" fmla="*/ 189 h 189"/>
                <a:gd name="T42" fmla="*/ 145 w 159"/>
                <a:gd name="T43" fmla="*/ 168 h 189"/>
                <a:gd name="T44" fmla="*/ 159 w 159"/>
                <a:gd name="T45" fmla="*/ 131 h 189"/>
                <a:gd name="T46" fmla="*/ 159 w 159"/>
                <a:gd name="T47" fmla="*/ 131 h 189"/>
                <a:gd name="T48" fmla="*/ 84 w 159"/>
                <a:gd name="T49" fmla="*/ 76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9" h="189">
                  <a:moveTo>
                    <a:pt x="84" y="76"/>
                  </a:moveTo>
                  <a:cubicBezTo>
                    <a:pt x="44" y="70"/>
                    <a:pt x="36" y="64"/>
                    <a:pt x="36" y="53"/>
                  </a:cubicBezTo>
                  <a:cubicBezTo>
                    <a:pt x="36" y="48"/>
                    <a:pt x="38" y="43"/>
                    <a:pt x="42" y="39"/>
                  </a:cubicBezTo>
                  <a:cubicBezTo>
                    <a:pt x="50" y="31"/>
                    <a:pt x="64" y="26"/>
                    <a:pt x="80" y="26"/>
                  </a:cubicBezTo>
                  <a:cubicBezTo>
                    <a:pt x="98" y="26"/>
                    <a:pt x="121" y="32"/>
                    <a:pt x="128" y="56"/>
                  </a:cubicBezTo>
                  <a:cubicBezTo>
                    <a:pt x="129" y="59"/>
                    <a:pt x="132" y="62"/>
                    <a:pt x="135" y="62"/>
                  </a:cubicBezTo>
                  <a:lnTo>
                    <a:pt x="147" y="62"/>
                  </a:lnTo>
                  <a:cubicBezTo>
                    <a:pt x="150" y="62"/>
                    <a:pt x="152" y="61"/>
                    <a:pt x="153" y="59"/>
                  </a:cubicBezTo>
                  <a:cubicBezTo>
                    <a:pt x="155" y="57"/>
                    <a:pt x="155" y="55"/>
                    <a:pt x="155" y="53"/>
                  </a:cubicBezTo>
                  <a:cubicBezTo>
                    <a:pt x="147" y="19"/>
                    <a:pt x="119" y="0"/>
                    <a:pt x="79" y="0"/>
                  </a:cubicBezTo>
                  <a:cubicBezTo>
                    <a:pt x="33" y="0"/>
                    <a:pt x="9" y="27"/>
                    <a:pt x="9" y="53"/>
                  </a:cubicBezTo>
                  <a:cubicBezTo>
                    <a:pt x="10" y="92"/>
                    <a:pt x="50" y="98"/>
                    <a:pt x="80" y="102"/>
                  </a:cubicBezTo>
                  <a:cubicBezTo>
                    <a:pt x="122" y="108"/>
                    <a:pt x="131" y="118"/>
                    <a:pt x="132" y="132"/>
                  </a:cubicBezTo>
                  <a:cubicBezTo>
                    <a:pt x="132" y="138"/>
                    <a:pt x="130" y="144"/>
                    <a:pt x="126" y="149"/>
                  </a:cubicBezTo>
                  <a:cubicBezTo>
                    <a:pt x="117" y="158"/>
                    <a:pt x="102" y="163"/>
                    <a:pt x="85" y="163"/>
                  </a:cubicBezTo>
                  <a:cubicBezTo>
                    <a:pt x="66" y="163"/>
                    <a:pt x="33" y="159"/>
                    <a:pt x="27" y="128"/>
                  </a:cubicBezTo>
                  <a:cubicBezTo>
                    <a:pt x="26" y="125"/>
                    <a:pt x="23" y="122"/>
                    <a:pt x="20" y="122"/>
                  </a:cubicBezTo>
                  <a:lnTo>
                    <a:pt x="8" y="122"/>
                  </a:lnTo>
                  <a:cubicBezTo>
                    <a:pt x="6" y="122"/>
                    <a:pt x="4" y="123"/>
                    <a:pt x="2" y="125"/>
                  </a:cubicBezTo>
                  <a:cubicBezTo>
                    <a:pt x="1" y="127"/>
                    <a:pt x="0" y="129"/>
                    <a:pt x="0" y="131"/>
                  </a:cubicBezTo>
                  <a:cubicBezTo>
                    <a:pt x="6" y="167"/>
                    <a:pt x="38" y="189"/>
                    <a:pt x="85" y="189"/>
                  </a:cubicBezTo>
                  <a:cubicBezTo>
                    <a:pt x="110" y="189"/>
                    <a:pt x="131" y="182"/>
                    <a:pt x="145" y="168"/>
                  </a:cubicBezTo>
                  <a:cubicBezTo>
                    <a:pt x="154" y="158"/>
                    <a:pt x="159" y="145"/>
                    <a:pt x="159" y="131"/>
                  </a:cubicBezTo>
                  <a:lnTo>
                    <a:pt x="159" y="131"/>
                  </a:lnTo>
                  <a:cubicBezTo>
                    <a:pt x="157" y="87"/>
                    <a:pt x="110" y="80"/>
                    <a:pt x="84" y="76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ED84D54C-DDEC-44E4-926C-0658BCE450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68" y="440"/>
              <a:ext cx="6" cy="44"/>
            </a:xfrm>
            <a:custGeom>
              <a:avLst/>
              <a:gdLst>
                <a:gd name="T0" fmla="*/ 19 w 26"/>
                <a:gd name="T1" fmla="*/ 0 h 180"/>
                <a:gd name="T2" fmla="*/ 7 w 26"/>
                <a:gd name="T3" fmla="*/ 0 h 180"/>
                <a:gd name="T4" fmla="*/ 0 w 26"/>
                <a:gd name="T5" fmla="*/ 7 h 180"/>
                <a:gd name="T6" fmla="*/ 0 w 26"/>
                <a:gd name="T7" fmla="*/ 173 h 180"/>
                <a:gd name="T8" fmla="*/ 7 w 26"/>
                <a:gd name="T9" fmla="*/ 180 h 180"/>
                <a:gd name="T10" fmla="*/ 19 w 26"/>
                <a:gd name="T11" fmla="*/ 180 h 180"/>
                <a:gd name="T12" fmla="*/ 26 w 26"/>
                <a:gd name="T13" fmla="*/ 173 h 180"/>
                <a:gd name="T14" fmla="*/ 26 w 26"/>
                <a:gd name="T15" fmla="*/ 7 h 180"/>
                <a:gd name="T16" fmla="*/ 19 w 26"/>
                <a:gd name="T17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80">
                  <a:moveTo>
                    <a:pt x="19" y="0"/>
                  </a:moveTo>
                  <a:lnTo>
                    <a:pt x="7" y="0"/>
                  </a:lnTo>
                  <a:cubicBezTo>
                    <a:pt x="3" y="0"/>
                    <a:pt x="0" y="3"/>
                    <a:pt x="0" y="7"/>
                  </a:cubicBezTo>
                  <a:lnTo>
                    <a:pt x="0" y="173"/>
                  </a:lnTo>
                  <a:cubicBezTo>
                    <a:pt x="0" y="177"/>
                    <a:pt x="3" y="180"/>
                    <a:pt x="7" y="180"/>
                  </a:cubicBezTo>
                  <a:lnTo>
                    <a:pt x="19" y="180"/>
                  </a:lnTo>
                  <a:cubicBezTo>
                    <a:pt x="23" y="180"/>
                    <a:pt x="26" y="177"/>
                    <a:pt x="26" y="173"/>
                  </a:cubicBezTo>
                  <a:lnTo>
                    <a:pt x="26" y="7"/>
                  </a:lnTo>
                  <a:cubicBezTo>
                    <a:pt x="26" y="3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398DA956-901D-4828-B3C1-101BF9EC8A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3" y="432"/>
              <a:ext cx="23" cy="52"/>
            </a:xfrm>
            <a:custGeom>
              <a:avLst/>
              <a:gdLst>
                <a:gd name="T0" fmla="*/ 87 w 94"/>
                <a:gd name="T1" fmla="*/ 36 h 217"/>
                <a:gd name="T2" fmla="*/ 49 w 94"/>
                <a:gd name="T3" fmla="*/ 36 h 217"/>
                <a:gd name="T4" fmla="*/ 49 w 94"/>
                <a:gd name="T5" fmla="*/ 7 h 217"/>
                <a:gd name="T6" fmla="*/ 42 w 94"/>
                <a:gd name="T7" fmla="*/ 0 h 217"/>
                <a:gd name="T8" fmla="*/ 30 w 94"/>
                <a:gd name="T9" fmla="*/ 0 h 217"/>
                <a:gd name="T10" fmla="*/ 23 w 94"/>
                <a:gd name="T11" fmla="*/ 7 h 217"/>
                <a:gd name="T12" fmla="*/ 23 w 94"/>
                <a:gd name="T13" fmla="*/ 36 h 217"/>
                <a:gd name="T14" fmla="*/ 7 w 94"/>
                <a:gd name="T15" fmla="*/ 36 h 217"/>
                <a:gd name="T16" fmla="*/ 0 w 94"/>
                <a:gd name="T17" fmla="*/ 43 h 217"/>
                <a:gd name="T18" fmla="*/ 0 w 94"/>
                <a:gd name="T19" fmla="*/ 55 h 217"/>
                <a:gd name="T20" fmla="*/ 7 w 94"/>
                <a:gd name="T21" fmla="*/ 62 h 217"/>
                <a:gd name="T22" fmla="*/ 23 w 94"/>
                <a:gd name="T23" fmla="*/ 62 h 217"/>
                <a:gd name="T24" fmla="*/ 23 w 94"/>
                <a:gd name="T25" fmla="*/ 152 h 217"/>
                <a:gd name="T26" fmla="*/ 42 w 94"/>
                <a:gd name="T27" fmla="*/ 203 h 217"/>
                <a:gd name="T28" fmla="*/ 80 w 94"/>
                <a:gd name="T29" fmla="*/ 217 h 217"/>
                <a:gd name="T30" fmla="*/ 87 w 94"/>
                <a:gd name="T31" fmla="*/ 216 h 217"/>
                <a:gd name="T32" fmla="*/ 94 w 94"/>
                <a:gd name="T33" fmla="*/ 209 h 217"/>
                <a:gd name="T34" fmla="*/ 94 w 94"/>
                <a:gd name="T35" fmla="*/ 198 h 217"/>
                <a:gd name="T36" fmla="*/ 92 w 94"/>
                <a:gd name="T37" fmla="*/ 193 h 217"/>
                <a:gd name="T38" fmla="*/ 87 w 94"/>
                <a:gd name="T39" fmla="*/ 191 h 217"/>
                <a:gd name="T40" fmla="*/ 60 w 94"/>
                <a:gd name="T41" fmla="*/ 183 h 217"/>
                <a:gd name="T42" fmla="*/ 49 w 94"/>
                <a:gd name="T43" fmla="*/ 152 h 217"/>
                <a:gd name="T44" fmla="*/ 49 w 94"/>
                <a:gd name="T45" fmla="*/ 62 h 217"/>
                <a:gd name="T46" fmla="*/ 87 w 94"/>
                <a:gd name="T47" fmla="*/ 62 h 217"/>
                <a:gd name="T48" fmla="*/ 94 w 94"/>
                <a:gd name="T49" fmla="*/ 55 h 217"/>
                <a:gd name="T50" fmla="*/ 94 w 94"/>
                <a:gd name="T51" fmla="*/ 43 h 217"/>
                <a:gd name="T52" fmla="*/ 87 w 94"/>
                <a:gd name="T53" fmla="*/ 36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4" h="217">
                  <a:moveTo>
                    <a:pt x="87" y="36"/>
                  </a:moveTo>
                  <a:lnTo>
                    <a:pt x="49" y="36"/>
                  </a:lnTo>
                  <a:lnTo>
                    <a:pt x="49" y="7"/>
                  </a:lnTo>
                  <a:cubicBezTo>
                    <a:pt x="49" y="3"/>
                    <a:pt x="46" y="0"/>
                    <a:pt x="42" y="0"/>
                  </a:cubicBezTo>
                  <a:lnTo>
                    <a:pt x="30" y="0"/>
                  </a:lnTo>
                  <a:cubicBezTo>
                    <a:pt x="26" y="0"/>
                    <a:pt x="23" y="3"/>
                    <a:pt x="23" y="7"/>
                  </a:cubicBezTo>
                  <a:lnTo>
                    <a:pt x="23" y="36"/>
                  </a:lnTo>
                  <a:lnTo>
                    <a:pt x="7" y="36"/>
                  </a:lnTo>
                  <a:cubicBezTo>
                    <a:pt x="3" y="36"/>
                    <a:pt x="0" y="39"/>
                    <a:pt x="0" y="43"/>
                  </a:cubicBezTo>
                  <a:lnTo>
                    <a:pt x="0" y="55"/>
                  </a:lnTo>
                  <a:cubicBezTo>
                    <a:pt x="0" y="59"/>
                    <a:pt x="3" y="62"/>
                    <a:pt x="7" y="62"/>
                  </a:cubicBezTo>
                  <a:lnTo>
                    <a:pt x="23" y="62"/>
                  </a:lnTo>
                  <a:lnTo>
                    <a:pt x="23" y="152"/>
                  </a:lnTo>
                  <a:cubicBezTo>
                    <a:pt x="23" y="174"/>
                    <a:pt x="29" y="191"/>
                    <a:pt x="42" y="203"/>
                  </a:cubicBezTo>
                  <a:cubicBezTo>
                    <a:pt x="52" y="212"/>
                    <a:pt x="65" y="217"/>
                    <a:pt x="80" y="217"/>
                  </a:cubicBezTo>
                  <a:cubicBezTo>
                    <a:pt x="83" y="217"/>
                    <a:pt x="85" y="217"/>
                    <a:pt x="87" y="216"/>
                  </a:cubicBezTo>
                  <a:cubicBezTo>
                    <a:pt x="91" y="216"/>
                    <a:pt x="94" y="213"/>
                    <a:pt x="94" y="209"/>
                  </a:cubicBezTo>
                  <a:lnTo>
                    <a:pt x="94" y="198"/>
                  </a:lnTo>
                  <a:cubicBezTo>
                    <a:pt x="94" y="196"/>
                    <a:pt x="93" y="194"/>
                    <a:pt x="92" y="193"/>
                  </a:cubicBezTo>
                  <a:cubicBezTo>
                    <a:pt x="90" y="191"/>
                    <a:pt x="89" y="191"/>
                    <a:pt x="87" y="191"/>
                  </a:cubicBezTo>
                  <a:cubicBezTo>
                    <a:pt x="75" y="191"/>
                    <a:pt x="66" y="189"/>
                    <a:pt x="60" y="183"/>
                  </a:cubicBezTo>
                  <a:cubicBezTo>
                    <a:pt x="53" y="176"/>
                    <a:pt x="49" y="166"/>
                    <a:pt x="49" y="152"/>
                  </a:cubicBezTo>
                  <a:lnTo>
                    <a:pt x="49" y="62"/>
                  </a:lnTo>
                  <a:lnTo>
                    <a:pt x="87" y="62"/>
                  </a:lnTo>
                  <a:cubicBezTo>
                    <a:pt x="91" y="62"/>
                    <a:pt x="94" y="59"/>
                    <a:pt x="94" y="55"/>
                  </a:cubicBezTo>
                  <a:lnTo>
                    <a:pt x="94" y="43"/>
                  </a:lnTo>
                  <a:cubicBezTo>
                    <a:pt x="94" y="39"/>
                    <a:pt x="91" y="36"/>
                    <a:pt x="87" y="36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55DDD84C-A031-4DB7-9EFB-C181ADD6AD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13" y="439"/>
              <a:ext cx="39" cy="45"/>
            </a:xfrm>
            <a:custGeom>
              <a:avLst/>
              <a:gdLst>
                <a:gd name="T0" fmla="*/ 67 w 164"/>
                <a:gd name="T1" fmla="*/ 162 h 188"/>
                <a:gd name="T2" fmla="*/ 27 w 164"/>
                <a:gd name="T3" fmla="*/ 134 h 188"/>
                <a:gd name="T4" fmla="*/ 80 w 164"/>
                <a:gd name="T5" fmla="*/ 103 h 188"/>
                <a:gd name="T6" fmla="*/ 132 w 164"/>
                <a:gd name="T7" fmla="*/ 93 h 188"/>
                <a:gd name="T8" fmla="*/ 132 w 164"/>
                <a:gd name="T9" fmla="*/ 118 h 188"/>
                <a:gd name="T10" fmla="*/ 67 w 164"/>
                <a:gd name="T11" fmla="*/ 162 h 188"/>
                <a:gd name="T12" fmla="*/ 158 w 164"/>
                <a:gd name="T13" fmla="*/ 151 h 188"/>
                <a:gd name="T14" fmla="*/ 158 w 164"/>
                <a:gd name="T15" fmla="*/ 57 h 188"/>
                <a:gd name="T16" fmla="*/ 85 w 164"/>
                <a:gd name="T17" fmla="*/ 0 h 188"/>
                <a:gd name="T18" fmla="*/ 9 w 164"/>
                <a:gd name="T19" fmla="*/ 53 h 188"/>
                <a:gd name="T20" fmla="*/ 10 w 164"/>
                <a:gd name="T21" fmla="*/ 59 h 188"/>
                <a:gd name="T22" fmla="*/ 16 w 164"/>
                <a:gd name="T23" fmla="*/ 62 h 188"/>
                <a:gd name="T24" fmla="*/ 28 w 164"/>
                <a:gd name="T25" fmla="*/ 62 h 188"/>
                <a:gd name="T26" fmla="*/ 35 w 164"/>
                <a:gd name="T27" fmla="*/ 57 h 188"/>
                <a:gd name="T28" fmla="*/ 85 w 164"/>
                <a:gd name="T29" fmla="*/ 27 h 188"/>
                <a:gd name="T30" fmla="*/ 132 w 164"/>
                <a:gd name="T31" fmla="*/ 57 h 188"/>
                <a:gd name="T32" fmla="*/ 77 w 164"/>
                <a:gd name="T33" fmla="*/ 78 h 188"/>
                <a:gd name="T34" fmla="*/ 0 w 164"/>
                <a:gd name="T35" fmla="*/ 135 h 188"/>
                <a:gd name="T36" fmla="*/ 67 w 164"/>
                <a:gd name="T37" fmla="*/ 188 h 188"/>
                <a:gd name="T38" fmla="*/ 133 w 164"/>
                <a:gd name="T39" fmla="*/ 168 h 188"/>
                <a:gd name="T40" fmla="*/ 137 w 164"/>
                <a:gd name="T41" fmla="*/ 181 h 188"/>
                <a:gd name="T42" fmla="*/ 144 w 164"/>
                <a:gd name="T43" fmla="*/ 185 h 188"/>
                <a:gd name="T44" fmla="*/ 156 w 164"/>
                <a:gd name="T45" fmla="*/ 185 h 188"/>
                <a:gd name="T46" fmla="*/ 162 w 164"/>
                <a:gd name="T47" fmla="*/ 182 h 188"/>
                <a:gd name="T48" fmla="*/ 163 w 164"/>
                <a:gd name="T49" fmla="*/ 175 h 188"/>
                <a:gd name="T50" fmla="*/ 158 w 164"/>
                <a:gd name="T51" fmla="*/ 15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4" h="188">
                  <a:moveTo>
                    <a:pt x="67" y="162"/>
                  </a:moveTo>
                  <a:cubicBezTo>
                    <a:pt x="67" y="162"/>
                    <a:pt x="27" y="161"/>
                    <a:pt x="27" y="134"/>
                  </a:cubicBezTo>
                  <a:cubicBezTo>
                    <a:pt x="27" y="122"/>
                    <a:pt x="31" y="108"/>
                    <a:pt x="80" y="103"/>
                  </a:cubicBezTo>
                  <a:cubicBezTo>
                    <a:pt x="97" y="102"/>
                    <a:pt x="117" y="100"/>
                    <a:pt x="132" y="93"/>
                  </a:cubicBezTo>
                  <a:lnTo>
                    <a:pt x="132" y="118"/>
                  </a:lnTo>
                  <a:cubicBezTo>
                    <a:pt x="132" y="148"/>
                    <a:pt x="99" y="162"/>
                    <a:pt x="67" y="162"/>
                  </a:cubicBezTo>
                  <a:close/>
                  <a:moveTo>
                    <a:pt x="158" y="151"/>
                  </a:moveTo>
                  <a:lnTo>
                    <a:pt x="158" y="57"/>
                  </a:lnTo>
                  <a:cubicBezTo>
                    <a:pt x="158" y="22"/>
                    <a:pt x="131" y="0"/>
                    <a:pt x="85" y="0"/>
                  </a:cubicBezTo>
                  <a:cubicBezTo>
                    <a:pt x="45" y="0"/>
                    <a:pt x="17" y="19"/>
                    <a:pt x="9" y="53"/>
                  </a:cubicBezTo>
                  <a:cubicBezTo>
                    <a:pt x="8" y="55"/>
                    <a:pt x="9" y="57"/>
                    <a:pt x="10" y="59"/>
                  </a:cubicBezTo>
                  <a:cubicBezTo>
                    <a:pt x="11" y="61"/>
                    <a:pt x="14" y="62"/>
                    <a:pt x="16" y="62"/>
                  </a:cubicBezTo>
                  <a:lnTo>
                    <a:pt x="28" y="62"/>
                  </a:lnTo>
                  <a:cubicBezTo>
                    <a:pt x="31" y="62"/>
                    <a:pt x="34" y="60"/>
                    <a:pt x="35" y="57"/>
                  </a:cubicBezTo>
                  <a:cubicBezTo>
                    <a:pt x="43" y="32"/>
                    <a:pt x="67" y="27"/>
                    <a:pt x="85" y="27"/>
                  </a:cubicBezTo>
                  <a:cubicBezTo>
                    <a:pt x="107" y="27"/>
                    <a:pt x="132" y="32"/>
                    <a:pt x="132" y="57"/>
                  </a:cubicBezTo>
                  <a:cubicBezTo>
                    <a:pt x="132" y="70"/>
                    <a:pt x="115" y="74"/>
                    <a:pt x="77" y="78"/>
                  </a:cubicBezTo>
                  <a:cubicBezTo>
                    <a:pt x="54" y="80"/>
                    <a:pt x="0" y="85"/>
                    <a:pt x="0" y="135"/>
                  </a:cubicBezTo>
                  <a:cubicBezTo>
                    <a:pt x="0" y="172"/>
                    <a:pt x="35" y="188"/>
                    <a:pt x="67" y="188"/>
                  </a:cubicBezTo>
                  <a:cubicBezTo>
                    <a:pt x="94" y="188"/>
                    <a:pt x="117" y="181"/>
                    <a:pt x="133" y="168"/>
                  </a:cubicBezTo>
                  <a:cubicBezTo>
                    <a:pt x="134" y="173"/>
                    <a:pt x="135" y="177"/>
                    <a:pt x="137" y="181"/>
                  </a:cubicBezTo>
                  <a:cubicBezTo>
                    <a:pt x="138" y="184"/>
                    <a:pt x="141" y="185"/>
                    <a:pt x="144" y="185"/>
                  </a:cubicBezTo>
                  <a:lnTo>
                    <a:pt x="156" y="185"/>
                  </a:lnTo>
                  <a:cubicBezTo>
                    <a:pt x="158" y="185"/>
                    <a:pt x="161" y="184"/>
                    <a:pt x="162" y="182"/>
                  </a:cubicBezTo>
                  <a:cubicBezTo>
                    <a:pt x="163" y="180"/>
                    <a:pt x="164" y="178"/>
                    <a:pt x="163" y="175"/>
                  </a:cubicBezTo>
                  <a:cubicBezTo>
                    <a:pt x="160" y="170"/>
                    <a:pt x="158" y="158"/>
                    <a:pt x="158" y="151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D86AFC46-0199-4824-979B-637A047B24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373" y="439"/>
              <a:ext cx="39" cy="45"/>
            </a:xfrm>
            <a:custGeom>
              <a:avLst/>
              <a:gdLst>
                <a:gd name="T0" fmla="*/ 68 w 164"/>
                <a:gd name="T1" fmla="*/ 162 h 188"/>
                <a:gd name="T2" fmla="*/ 28 w 164"/>
                <a:gd name="T3" fmla="*/ 134 h 188"/>
                <a:gd name="T4" fmla="*/ 80 w 164"/>
                <a:gd name="T5" fmla="*/ 103 h 188"/>
                <a:gd name="T6" fmla="*/ 132 w 164"/>
                <a:gd name="T7" fmla="*/ 93 h 188"/>
                <a:gd name="T8" fmla="*/ 132 w 164"/>
                <a:gd name="T9" fmla="*/ 118 h 188"/>
                <a:gd name="T10" fmla="*/ 68 w 164"/>
                <a:gd name="T11" fmla="*/ 162 h 188"/>
                <a:gd name="T12" fmla="*/ 159 w 164"/>
                <a:gd name="T13" fmla="*/ 151 h 188"/>
                <a:gd name="T14" fmla="*/ 159 w 164"/>
                <a:gd name="T15" fmla="*/ 57 h 188"/>
                <a:gd name="T16" fmla="*/ 86 w 164"/>
                <a:gd name="T17" fmla="*/ 0 h 188"/>
                <a:gd name="T18" fmla="*/ 9 w 164"/>
                <a:gd name="T19" fmla="*/ 53 h 188"/>
                <a:gd name="T20" fmla="*/ 11 w 164"/>
                <a:gd name="T21" fmla="*/ 59 h 188"/>
                <a:gd name="T22" fmla="*/ 17 w 164"/>
                <a:gd name="T23" fmla="*/ 62 h 188"/>
                <a:gd name="T24" fmla="*/ 29 w 164"/>
                <a:gd name="T25" fmla="*/ 62 h 188"/>
                <a:gd name="T26" fmla="*/ 36 w 164"/>
                <a:gd name="T27" fmla="*/ 57 h 188"/>
                <a:gd name="T28" fmla="*/ 86 w 164"/>
                <a:gd name="T29" fmla="*/ 27 h 188"/>
                <a:gd name="T30" fmla="*/ 132 w 164"/>
                <a:gd name="T31" fmla="*/ 57 h 188"/>
                <a:gd name="T32" fmla="*/ 78 w 164"/>
                <a:gd name="T33" fmla="*/ 78 h 188"/>
                <a:gd name="T34" fmla="*/ 0 w 164"/>
                <a:gd name="T35" fmla="*/ 135 h 188"/>
                <a:gd name="T36" fmla="*/ 68 w 164"/>
                <a:gd name="T37" fmla="*/ 188 h 188"/>
                <a:gd name="T38" fmla="*/ 134 w 164"/>
                <a:gd name="T39" fmla="*/ 168 h 188"/>
                <a:gd name="T40" fmla="*/ 138 w 164"/>
                <a:gd name="T41" fmla="*/ 181 h 188"/>
                <a:gd name="T42" fmla="*/ 144 w 164"/>
                <a:gd name="T43" fmla="*/ 185 h 188"/>
                <a:gd name="T44" fmla="*/ 157 w 164"/>
                <a:gd name="T45" fmla="*/ 185 h 188"/>
                <a:gd name="T46" fmla="*/ 163 w 164"/>
                <a:gd name="T47" fmla="*/ 182 h 188"/>
                <a:gd name="T48" fmla="*/ 163 w 164"/>
                <a:gd name="T49" fmla="*/ 175 h 188"/>
                <a:gd name="T50" fmla="*/ 159 w 164"/>
                <a:gd name="T51" fmla="*/ 15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4" h="188">
                  <a:moveTo>
                    <a:pt x="68" y="162"/>
                  </a:moveTo>
                  <a:cubicBezTo>
                    <a:pt x="68" y="162"/>
                    <a:pt x="28" y="161"/>
                    <a:pt x="28" y="134"/>
                  </a:cubicBezTo>
                  <a:cubicBezTo>
                    <a:pt x="28" y="122"/>
                    <a:pt x="32" y="108"/>
                    <a:pt x="80" y="103"/>
                  </a:cubicBezTo>
                  <a:cubicBezTo>
                    <a:pt x="98" y="102"/>
                    <a:pt x="118" y="100"/>
                    <a:pt x="132" y="93"/>
                  </a:cubicBezTo>
                  <a:lnTo>
                    <a:pt x="132" y="118"/>
                  </a:lnTo>
                  <a:cubicBezTo>
                    <a:pt x="132" y="148"/>
                    <a:pt x="100" y="162"/>
                    <a:pt x="68" y="162"/>
                  </a:cubicBezTo>
                  <a:close/>
                  <a:moveTo>
                    <a:pt x="159" y="151"/>
                  </a:moveTo>
                  <a:lnTo>
                    <a:pt x="159" y="57"/>
                  </a:lnTo>
                  <a:cubicBezTo>
                    <a:pt x="159" y="22"/>
                    <a:pt x="132" y="0"/>
                    <a:pt x="86" y="0"/>
                  </a:cubicBezTo>
                  <a:cubicBezTo>
                    <a:pt x="46" y="0"/>
                    <a:pt x="18" y="19"/>
                    <a:pt x="9" y="53"/>
                  </a:cubicBezTo>
                  <a:cubicBezTo>
                    <a:pt x="9" y="55"/>
                    <a:pt x="9" y="57"/>
                    <a:pt x="11" y="59"/>
                  </a:cubicBezTo>
                  <a:cubicBezTo>
                    <a:pt x="12" y="61"/>
                    <a:pt x="14" y="62"/>
                    <a:pt x="17" y="62"/>
                  </a:cubicBezTo>
                  <a:lnTo>
                    <a:pt x="29" y="62"/>
                  </a:lnTo>
                  <a:cubicBezTo>
                    <a:pt x="32" y="62"/>
                    <a:pt x="35" y="60"/>
                    <a:pt x="36" y="57"/>
                  </a:cubicBezTo>
                  <a:cubicBezTo>
                    <a:pt x="44" y="32"/>
                    <a:pt x="68" y="27"/>
                    <a:pt x="86" y="27"/>
                  </a:cubicBezTo>
                  <a:cubicBezTo>
                    <a:pt x="107" y="27"/>
                    <a:pt x="132" y="32"/>
                    <a:pt x="132" y="57"/>
                  </a:cubicBezTo>
                  <a:cubicBezTo>
                    <a:pt x="132" y="70"/>
                    <a:pt x="116" y="74"/>
                    <a:pt x="78" y="78"/>
                  </a:cubicBezTo>
                  <a:cubicBezTo>
                    <a:pt x="55" y="80"/>
                    <a:pt x="0" y="85"/>
                    <a:pt x="0" y="135"/>
                  </a:cubicBezTo>
                  <a:cubicBezTo>
                    <a:pt x="0" y="172"/>
                    <a:pt x="36" y="188"/>
                    <a:pt x="68" y="188"/>
                  </a:cubicBezTo>
                  <a:cubicBezTo>
                    <a:pt x="95" y="188"/>
                    <a:pt x="118" y="181"/>
                    <a:pt x="134" y="168"/>
                  </a:cubicBezTo>
                  <a:cubicBezTo>
                    <a:pt x="134" y="173"/>
                    <a:pt x="136" y="177"/>
                    <a:pt x="138" y="181"/>
                  </a:cubicBezTo>
                  <a:cubicBezTo>
                    <a:pt x="139" y="184"/>
                    <a:pt x="141" y="185"/>
                    <a:pt x="144" y="185"/>
                  </a:cubicBezTo>
                  <a:lnTo>
                    <a:pt x="157" y="185"/>
                  </a:lnTo>
                  <a:cubicBezTo>
                    <a:pt x="159" y="185"/>
                    <a:pt x="161" y="184"/>
                    <a:pt x="163" y="182"/>
                  </a:cubicBezTo>
                  <a:cubicBezTo>
                    <a:pt x="164" y="180"/>
                    <a:pt x="164" y="178"/>
                    <a:pt x="163" y="175"/>
                  </a:cubicBezTo>
                  <a:cubicBezTo>
                    <a:pt x="161" y="170"/>
                    <a:pt x="159" y="158"/>
                    <a:pt x="159" y="151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3D0EEFA8-0615-468B-8310-B2C4F31A30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65" y="440"/>
              <a:ext cx="6" cy="44"/>
            </a:xfrm>
            <a:custGeom>
              <a:avLst/>
              <a:gdLst>
                <a:gd name="T0" fmla="*/ 19 w 27"/>
                <a:gd name="T1" fmla="*/ 0 h 180"/>
                <a:gd name="T2" fmla="*/ 8 w 27"/>
                <a:gd name="T3" fmla="*/ 0 h 180"/>
                <a:gd name="T4" fmla="*/ 0 w 27"/>
                <a:gd name="T5" fmla="*/ 7 h 180"/>
                <a:gd name="T6" fmla="*/ 0 w 27"/>
                <a:gd name="T7" fmla="*/ 173 h 180"/>
                <a:gd name="T8" fmla="*/ 8 w 27"/>
                <a:gd name="T9" fmla="*/ 180 h 180"/>
                <a:gd name="T10" fmla="*/ 19 w 27"/>
                <a:gd name="T11" fmla="*/ 180 h 180"/>
                <a:gd name="T12" fmla="*/ 27 w 27"/>
                <a:gd name="T13" fmla="*/ 173 h 180"/>
                <a:gd name="T14" fmla="*/ 27 w 27"/>
                <a:gd name="T15" fmla="*/ 7 h 180"/>
                <a:gd name="T16" fmla="*/ 19 w 27"/>
                <a:gd name="T17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80">
                  <a:moveTo>
                    <a:pt x="19" y="0"/>
                  </a:moveTo>
                  <a:lnTo>
                    <a:pt x="8" y="0"/>
                  </a:lnTo>
                  <a:cubicBezTo>
                    <a:pt x="3" y="0"/>
                    <a:pt x="0" y="3"/>
                    <a:pt x="0" y="7"/>
                  </a:cubicBezTo>
                  <a:lnTo>
                    <a:pt x="0" y="173"/>
                  </a:lnTo>
                  <a:cubicBezTo>
                    <a:pt x="0" y="177"/>
                    <a:pt x="3" y="180"/>
                    <a:pt x="8" y="180"/>
                  </a:cubicBezTo>
                  <a:lnTo>
                    <a:pt x="19" y="180"/>
                  </a:lnTo>
                  <a:cubicBezTo>
                    <a:pt x="24" y="180"/>
                    <a:pt x="27" y="177"/>
                    <a:pt x="27" y="173"/>
                  </a:cubicBezTo>
                  <a:lnTo>
                    <a:pt x="27" y="7"/>
                  </a:lnTo>
                  <a:cubicBezTo>
                    <a:pt x="27" y="3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46E41F3C-AA12-417C-978D-8B84687974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85" y="439"/>
              <a:ext cx="23" cy="45"/>
            </a:xfrm>
            <a:custGeom>
              <a:avLst/>
              <a:gdLst>
                <a:gd name="T0" fmla="*/ 88 w 94"/>
                <a:gd name="T1" fmla="*/ 3 h 187"/>
                <a:gd name="T2" fmla="*/ 27 w 94"/>
                <a:gd name="T3" fmla="*/ 20 h 187"/>
                <a:gd name="T4" fmla="*/ 27 w 94"/>
                <a:gd name="T5" fmla="*/ 14 h 187"/>
                <a:gd name="T6" fmla="*/ 20 w 94"/>
                <a:gd name="T7" fmla="*/ 7 h 187"/>
                <a:gd name="T8" fmla="*/ 7 w 94"/>
                <a:gd name="T9" fmla="*/ 7 h 187"/>
                <a:gd name="T10" fmla="*/ 0 w 94"/>
                <a:gd name="T11" fmla="*/ 14 h 187"/>
                <a:gd name="T12" fmla="*/ 0 w 94"/>
                <a:gd name="T13" fmla="*/ 180 h 187"/>
                <a:gd name="T14" fmla="*/ 7 w 94"/>
                <a:gd name="T15" fmla="*/ 187 h 187"/>
                <a:gd name="T16" fmla="*/ 20 w 94"/>
                <a:gd name="T17" fmla="*/ 187 h 187"/>
                <a:gd name="T18" fmla="*/ 27 w 94"/>
                <a:gd name="T19" fmla="*/ 180 h 187"/>
                <a:gd name="T20" fmla="*/ 27 w 94"/>
                <a:gd name="T21" fmla="*/ 80 h 187"/>
                <a:gd name="T22" fmla="*/ 43 w 94"/>
                <a:gd name="T23" fmla="*/ 41 h 187"/>
                <a:gd name="T24" fmla="*/ 86 w 94"/>
                <a:gd name="T25" fmla="*/ 29 h 187"/>
                <a:gd name="T26" fmla="*/ 92 w 94"/>
                <a:gd name="T27" fmla="*/ 27 h 187"/>
                <a:gd name="T28" fmla="*/ 94 w 94"/>
                <a:gd name="T29" fmla="*/ 21 h 187"/>
                <a:gd name="T30" fmla="*/ 94 w 94"/>
                <a:gd name="T31" fmla="*/ 10 h 187"/>
                <a:gd name="T32" fmla="*/ 88 w 94"/>
                <a:gd name="T33" fmla="*/ 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187">
                  <a:moveTo>
                    <a:pt x="88" y="3"/>
                  </a:moveTo>
                  <a:cubicBezTo>
                    <a:pt x="64" y="0"/>
                    <a:pt x="43" y="6"/>
                    <a:pt x="27" y="20"/>
                  </a:cubicBezTo>
                  <a:lnTo>
                    <a:pt x="27" y="14"/>
                  </a:lnTo>
                  <a:cubicBezTo>
                    <a:pt x="27" y="10"/>
                    <a:pt x="24" y="7"/>
                    <a:pt x="20" y="7"/>
                  </a:cubicBezTo>
                  <a:lnTo>
                    <a:pt x="7" y="7"/>
                  </a:lnTo>
                  <a:cubicBezTo>
                    <a:pt x="3" y="7"/>
                    <a:pt x="0" y="10"/>
                    <a:pt x="0" y="14"/>
                  </a:cubicBezTo>
                  <a:lnTo>
                    <a:pt x="0" y="180"/>
                  </a:lnTo>
                  <a:cubicBezTo>
                    <a:pt x="0" y="184"/>
                    <a:pt x="3" y="187"/>
                    <a:pt x="7" y="187"/>
                  </a:cubicBezTo>
                  <a:lnTo>
                    <a:pt x="20" y="187"/>
                  </a:lnTo>
                  <a:cubicBezTo>
                    <a:pt x="24" y="187"/>
                    <a:pt x="27" y="184"/>
                    <a:pt x="27" y="180"/>
                  </a:cubicBezTo>
                  <a:lnTo>
                    <a:pt x="27" y="80"/>
                  </a:lnTo>
                  <a:cubicBezTo>
                    <a:pt x="27" y="64"/>
                    <a:pt x="33" y="50"/>
                    <a:pt x="43" y="41"/>
                  </a:cubicBezTo>
                  <a:cubicBezTo>
                    <a:pt x="53" y="31"/>
                    <a:pt x="68" y="27"/>
                    <a:pt x="86" y="29"/>
                  </a:cubicBezTo>
                  <a:cubicBezTo>
                    <a:pt x="88" y="29"/>
                    <a:pt x="91" y="28"/>
                    <a:pt x="92" y="27"/>
                  </a:cubicBezTo>
                  <a:cubicBezTo>
                    <a:pt x="94" y="25"/>
                    <a:pt x="94" y="23"/>
                    <a:pt x="94" y="21"/>
                  </a:cubicBezTo>
                  <a:lnTo>
                    <a:pt x="94" y="10"/>
                  </a:lnTo>
                  <a:cubicBezTo>
                    <a:pt x="94" y="7"/>
                    <a:pt x="92" y="3"/>
                    <a:pt x="88" y="3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75674113-A324-4FB1-A94F-90C28A71D4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47" y="426"/>
              <a:ext cx="54" cy="58"/>
            </a:xfrm>
            <a:custGeom>
              <a:avLst/>
              <a:gdLst>
                <a:gd name="T0" fmla="*/ 217 w 224"/>
                <a:gd name="T1" fmla="*/ 0 h 238"/>
                <a:gd name="T2" fmla="*/ 204 w 224"/>
                <a:gd name="T3" fmla="*/ 0 h 238"/>
                <a:gd name="T4" fmla="*/ 197 w 224"/>
                <a:gd name="T5" fmla="*/ 4 h 238"/>
                <a:gd name="T6" fmla="*/ 112 w 224"/>
                <a:gd name="T7" fmla="*/ 198 h 238"/>
                <a:gd name="T8" fmla="*/ 27 w 224"/>
                <a:gd name="T9" fmla="*/ 4 h 238"/>
                <a:gd name="T10" fmla="*/ 20 w 224"/>
                <a:gd name="T11" fmla="*/ 0 h 238"/>
                <a:gd name="T12" fmla="*/ 8 w 224"/>
                <a:gd name="T13" fmla="*/ 0 h 238"/>
                <a:gd name="T14" fmla="*/ 0 w 224"/>
                <a:gd name="T15" fmla="*/ 7 h 238"/>
                <a:gd name="T16" fmla="*/ 0 w 224"/>
                <a:gd name="T17" fmla="*/ 231 h 238"/>
                <a:gd name="T18" fmla="*/ 8 w 224"/>
                <a:gd name="T19" fmla="*/ 238 h 238"/>
                <a:gd name="T20" fmla="*/ 19 w 224"/>
                <a:gd name="T21" fmla="*/ 238 h 238"/>
                <a:gd name="T22" fmla="*/ 27 w 224"/>
                <a:gd name="T23" fmla="*/ 231 h 238"/>
                <a:gd name="T24" fmla="*/ 27 w 224"/>
                <a:gd name="T25" fmla="*/ 70 h 238"/>
                <a:gd name="T26" fmla="*/ 99 w 224"/>
                <a:gd name="T27" fmla="*/ 234 h 238"/>
                <a:gd name="T28" fmla="*/ 106 w 224"/>
                <a:gd name="T29" fmla="*/ 238 h 238"/>
                <a:gd name="T30" fmla="*/ 119 w 224"/>
                <a:gd name="T31" fmla="*/ 238 h 238"/>
                <a:gd name="T32" fmla="*/ 126 w 224"/>
                <a:gd name="T33" fmla="*/ 234 h 238"/>
                <a:gd name="T34" fmla="*/ 197 w 224"/>
                <a:gd name="T35" fmla="*/ 70 h 238"/>
                <a:gd name="T36" fmla="*/ 197 w 224"/>
                <a:gd name="T37" fmla="*/ 231 h 238"/>
                <a:gd name="T38" fmla="*/ 205 w 224"/>
                <a:gd name="T39" fmla="*/ 238 h 238"/>
                <a:gd name="T40" fmla="*/ 217 w 224"/>
                <a:gd name="T41" fmla="*/ 238 h 238"/>
                <a:gd name="T42" fmla="*/ 224 w 224"/>
                <a:gd name="T43" fmla="*/ 231 h 238"/>
                <a:gd name="T44" fmla="*/ 224 w 224"/>
                <a:gd name="T45" fmla="*/ 7 h 238"/>
                <a:gd name="T46" fmla="*/ 217 w 224"/>
                <a:gd name="T4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4" h="238">
                  <a:moveTo>
                    <a:pt x="217" y="0"/>
                  </a:moveTo>
                  <a:lnTo>
                    <a:pt x="204" y="0"/>
                  </a:lnTo>
                  <a:cubicBezTo>
                    <a:pt x="201" y="0"/>
                    <a:pt x="198" y="2"/>
                    <a:pt x="197" y="4"/>
                  </a:cubicBezTo>
                  <a:lnTo>
                    <a:pt x="112" y="198"/>
                  </a:lnTo>
                  <a:lnTo>
                    <a:pt x="27" y="4"/>
                  </a:lnTo>
                  <a:cubicBezTo>
                    <a:pt x="26" y="2"/>
                    <a:pt x="23" y="0"/>
                    <a:pt x="20" y="0"/>
                  </a:cubicBezTo>
                  <a:lnTo>
                    <a:pt x="8" y="0"/>
                  </a:lnTo>
                  <a:cubicBezTo>
                    <a:pt x="3" y="0"/>
                    <a:pt x="0" y="3"/>
                    <a:pt x="0" y="7"/>
                  </a:cubicBezTo>
                  <a:lnTo>
                    <a:pt x="0" y="231"/>
                  </a:lnTo>
                  <a:cubicBezTo>
                    <a:pt x="0" y="235"/>
                    <a:pt x="3" y="238"/>
                    <a:pt x="8" y="238"/>
                  </a:cubicBezTo>
                  <a:lnTo>
                    <a:pt x="19" y="238"/>
                  </a:lnTo>
                  <a:cubicBezTo>
                    <a:pt x="24" y="238"/>
                    <a:pt x="27" y="235"/>
                    <a:pt x="27" y="231"/>
                  </a:cubicBezTo>
                  <a:lnTo>
                    <a:pt x="27" y="70"/>
                  </a:lnTo>
                  <a:lnTo>
                    <a:pt x="99" y="234"/>
                  </a:lnTo>
                  <a:cubicBezTo>
                    <a:pt x="100" y="237"/>
                    <a:pt x="103" y="238"/>
                    <a:pt x="106" y="238"/>
                  </a:cubicBezTo>
                  <a:lnTo>
                    <a:pt x="119" y="238"/>
                  </a:lnTo>
                  <a:cubicBezTo>
                    <a:pt x="122" y="238"/>
                    <a:pt x="124" y="237"/>
                    <a:pt x="126" y="234"/>
                  </a:cubicBezTo>
                  <a:lnTo>
                    <a:pt x="197" y="70"/>
                  </a:lnTo>
                  <a:lnTo>
                    <a:pt x="197" y="231"/>
                  </a:lnTo>
                  <a:cubicBezTo>
                    <a:pt x="197" y="235"/>
                    <a:pt x="201" y="238"/>
                    <a:pt x="205" y="238"/>
                  </a:cubicBezTo>
                  <a:lnTo>
                    <a:pt x="217" y="238"/>
                  </a:lnTo>
                  <a:cubicBezTo>
                    <a:pt x="221" y="238"/>
                    <a:pt x="224" y="235"/>
                    <a:pt x="224" y="231"/>
                  </a:cubicBezTo>
                  <a:lnTo>
                    <a:pt x="224" y="7"/>
                  </a:lnTo>
                  <a:cubicBezTo>
                    <a:pt x="224" y="3"/>
                    <a:pt x="221" y="0"/>
                    <a:pt x="217" y="0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113A2518-1F46-414F-A06A-C9ACD2C417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12" y="439"/>
              <a:ext cx="43" cy="46"/>
            </a:xfrm>
            <a:custGeom>
              <a:avLst/>
              <a:gdLst>
                <a:gd name="T0" fmla="*/ 29 w 181"/>
                <a:gd name="T1" fmla="*/ 76 h 189"/>
                <a:gd name="T2" fmla="*/ 90 w 181"/>
                <a:gd name="T3" fmla="*/ 27 h 189"/>
                <a:gd name="T4" fmla="*/ 151 w 181"/>
                <a:gd name="T5" fmla="*/ 76 h 189"/>
                <a:gd name="T6" fmla="*/ 29 w 181"/>
                <a:gd name="T7" fmla="*/ 76 h 189"/>
                <a:gd name="T8" fmla="*/ 90 w 181"/>
                <a:gd name="T9" fmla="*/ 0 h 189"/>
                <a:gd name="T10" fmla="*/ 0 w 181"/>
                <a:gd name="T11" fmla="*/ 96 h 189"/>
                <a:gd name="T12" fmla="*/ 92 w 181"/>
                <a:gd name="T13" fmla="*/ 189 h 189"/>
                <a:gd name="T14" fmla="*/ 176 w 181"/>
                <a:gd name="T15" fmla="*/ 129 h 189"/>
                <a:gd name="T16" fmla="*/ 175 w 181"/>
                <a:gd name="T17" fmla="*/ 122 h 189"/>
                <a:gd name="T18" fmla="*/ 169 w 181"/>
                <a:gd name="T19" fmla="*/ 119 h 189"/>
                <a:gd name="T20" fmla="*/ 157 w 181"/>
                <a:gd name="T21" fmla="*/ 119 h 189"/>
                <a:gd name="T22" fmla="*/ 150 w 181"/>
                <a:gd name="T23" fmla="*/ 124 h 189"/>
                <a:gd name="T24" fmla="*/ 92 w 181"/>
                <a:gd name="T25" fmla="*/ 163 h 189"/>
                <a:gd name="T26" fmla="*/ 27 w 181"/>
                <a:gd name="T27" fmla="*/ 102 h 189"/>
                <a:gd name="T28" fmla="*/ 173 w 181"/>
                <a:gd name="T29" fmla="*/ 102 h 189"/>
                <a:gd name="T30" fmla="*/ 180 w 181"/>
                <a:gd name="T31" fmla="*/ 95 h 189"/>
                <a:gd name="T32" fmla="*/ 152 w 181"/>
                <a:gd name="T33" fmla="*/ 27 h 189"/>
                <a:gd name="T34" fmla="*/ 90 w 181"/>
                <a:gd name="T35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1" h="189">
                  <a:moveTo>
                    <a:pt x="29" y="76"/>
                  </a:moveTo>
                  <a:cubicBezTo>
                    <a:pt x="37" y="47"/>
                    <a:pt x="61" y="27"/>
                    <a:pt x="90" y="27"/>
                  </a:cubicBezTo>
                  <a:cubicBezTo>
                    <a:pt x="118" y="27"/>
                    <a:pt x="143" y="47"/>
                    <a:pt x="151" y="76"/>
                  </a:cubicBezTo>
                  <a:lnTo>
                    <a:pt x="29" y="76"/>
                  </a:lnTo>
                  <a:close/>
                  <a:moveTo>
                    <a:pt x="90" y="0"/>
                  </a:moveTo>
                  <a:cubicBezTo>
                    <a:pt x="40" y="0"/>
                    <a:pt x="0" y="43"/>
                    <a:pt x="0" y="96"/>
                  </a:cubicBezTo>
                  <a:cubicBezTo>
                    <a:pt x="0" y="148"/>
                    <a:pt x="40" y="189"/>
                    <a:pt x="92" y="189"/>
                  </a:cubicBezTo>
                  <a:cubicBezTo>
                    <a:pt x="134" y="189"/>
                    <a:pt x="164" y="168"/>
                    <a:pt x="176" y="129"/>
                  </a:cubicBezTo>
                  <a:cubicBezTo>
                    <a:pt x="177" y="127"/>
                    <a:pt x="177" y="124"/>
                    <a:pt x="175" y="122"/>
                  </a:cubicBezTo>
                  <a:cubicBezTo>
                    <a:pt x="174" y="120"/>
                    <a:pt x="172" y="119"/>
                    <a:pt x="169" y="119"/>
                  </a:cubicBezTo>
                  <a:lnTo>
                    <a:pt x="157" y="119"/>
                  </a:lnTo>
                  <a:cubicBezTo>
                    <a:pt x="154" y="119"/>
                    <a:pt x="151" y="121"/>
                    <a:pt x="150" y="124"/>
                  </a:cubicBezTo>
                  <a:cubicBezTo>
                    <a:pt x="140" y="150"/>
                    <a:pt x="121" y="163"/>
                    <a:pt x="92" y="163"/>
                  </a:cubicBezTo>
                  <a:cubicBezTo>
                    <a:pt x="57" y="163"/>
                    <a:pt x="30" y="137"/>
                    <a:pt x="27" y="102"/>
                  </a:cubicBezTo>
                  <a:lnTo>
                    <a:pt x="173" y="102"/>
                  </a:lnTo>
                  <a:cubicBezTo>
                    <a:pt x="177" y="102"/>
                    <a:pt x="180" y="99"/>
                    <a:pt x="180" y="95"/>
                  </a:cubicBezTo>
                  <a:cubicBezTo>
                    <a:pt x="181" y="71"/>
                    <a:pt x="170" y="45"/>
                    <a:pt x="152" y="27"/>
                  </a:cubicBezTo>
                  <a:cubicBezTo>
                    <a:pt x="135" y="10"/>
                    <a:pt x="113" y="0"/>
                    <a:pt x="90" y="0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41EA17C5-200B-4C66-AA46-9F488F1DEFF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076" y="439"/>
              <a:ext cx="43" cy="46"/>
            </a:xfrm>
            <a:custGeom>
              <a:avLst/>
              <a:gdLst>
                <a:gd name="T0" fmla="*/ 29 w 181"/>
                <a:gd name="T1" fmla="*/ 76 h 189"/>
                <a:gd name="T2" fmla="*/ 90 w 181"/>
                <a:gd name="T3" fmla="*/ 27 h 189"/>
                <a:gd name="T4" fmla="*/ 151 w 181"/>
                <a:gd name="T5" fmla="*/ 76 h 189"/>
                <a:gd name="T6" fmla="*/ 29 w 181"/>
                <a:gd name="T7" fmla="*/ 76 h 189"/>
                <a:gd name="T8" fmla="*/ 90 w 181"/>
                <a:gd name="T9" fmla="*/ 0 h 189"/>
                <a:gd name="T10" fmla="*/ 0 w 181"/>
                <a:gd name="T11" fmla="*/ 96 h 189"/>
                <a:gd name="T12" fmla="*/ 92 w 181"/>
                <a:gd name="T13" fmla="*/ 189 h 189"/>
                <a:gd name="T14" fmla="*/ 176 w 181"/>
                <a:gd name="T15" fmla="*/ 129 h 189"/>
                <a:gd name="T16" fmla="*/ 175 w 181"/>
                <a:gd name="T17" fmla="*/ 122 h 189"/>
                <a:gd name="T18" fmla="*/ 169 w 181"/>
                <a:gd name="T19" fmla="*/ 119 h 189"/>
                <a:gd name="T20" fmla="*/ 157 w 181"/>
                <a:gd name="T21" fmla="*/ 119 h 189"/>
                <a:gd name="T22" fmla="*/ 150 w 181"/>
                <a:gd name="T23" fmla="*/ 124 h 189"/>
                <a:gd name="T24" fmla="*/ 92 w 181"/>
                <a:gd name="T25" fmla="*/ 163 h 189"/>
                <a:gd name="T26" fmla="*/ 27 w 181"/>
                <a:gd name="T27" fmla="*/ 102 h 189"/>
                <a:gd name="T28" fmla="*/ 173 w 181"/>
                <a:gd name="T29" fmla="*/ 102 h 189"/>
                <a:gd name="T30" fmla="*/ 180 w 181"/>
                <a:gd name="T31" fmla="*/ 95 h 189"/>
                <a:gd name="T32" fmla="*/ 152 w 181"/>
                <a:gd name="T33" fmla="*/ 27 h 189"/>
                <a:gd name="T34" fmla="*/ 90 w 181"/>
                <a:gd name="T35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1" h="189">
                  <a:moveTo>
                    <a:pt x="29" y="76"/>
                  </a:moveTo>
                  <a:cubicBezTo>
                    <a:pt x="37" y="47"/>
                    <a:pt x="62" y="27"/>
                    <a:pt x="90" y="27"/>
                  </a:cubicBezTo>
                  <a:cubicBezTo>
                    <a:pt x="118" y="27"/>
                    <a:pt x="143" y="47"/>
                    <a:pt x="151" y="76"/>
                  </a:cubicBezTo>
                  <a:lnTo>
                    <a:pt x="29" y="76"/>
                  </a:lnTo>
                  <a:close/>
                  <a:moveTo>
                    <a:pt x="90" y="0"/>
                  </a:moveTo>
                  <a:cubicBezTo>
                    <a:pt x="40" y="0"/>
                    <a:pt x="0" y="43"/>
                    <a:pt x="0" y="96"/>
                  </a:cubicBezTo>
                  <a:cubicBezTo>
                    <a:pt x="0" y="148"/>
                    <a:pt x="40" y="189"/>
                    <a:pt x="92" y="189"/>
                  </a:cubicBezTo>
                  <a:cubicBezTo>
                    <a:pt x="134" y="189"/>
                    <a:pt x="164" y="168"/>
                    <a:pt x="176" y="129"/>
                  </a:cubicBezTo>
                  <a:cubicBezTo>
                    <a:pt x="177" y="127"/>
                    <a:pt x="177" y="124"/>
                    <a:pt x="175" y="122"/>
                  </a:cubicBezTo>
                  <a:cubicBezTo>
                    <a:pt x="174" y="120"/>
                    <a:pt x="172" y="119"/>
                    <a:pt x="169" y="119"/>
                  </a:cubicBezTo>
                  <a:lnTo>
                    <a:pt x="157" y="119"/>
                  </a:lnTo>
                  <a:cubicBezTo>
                    <a:pt x="154" y="119"/>
                    <a:pt x="151" y="121"/>
                    <a:pt x="150" y="124"/>
                  </a:cubicBezTo>
                  <a:cubicBezTo>
                    <a:pt x="140" y="150"/>
                    <a:pt x="121" y="163"/>
                    <a:pt x="92" y="163"/>
                  </a:cubicBezTo>
                  <a:cubicBezTo>
                    <a:pt x="57" y="163"/>
                    <a:pt x="30" y="137"/>
                    <a:pt x="27" y="102"/>
                  </a:cubicBezTo>
                  <a:lnTo>
                    <a:pt x="173" y="102"/>
                  </a:lnTo>
                  <a:cubicBezTo>
                    <a:pt x="177" y="102"/>
                    <a:pt x="180" y="99"/>
                    <a:pt x="180" y="95"/>
                  </a:cubicBezTo>
                  <a:cubicBezTo>
                    <a:pt x="181" y="71"/>
                    <a:pt x="170" y="45"/>
                    <a:pt x="152" y="27"/>
                  </a:cubicBezTo>
                  <a:cubicBezTo>
                    <a:pt x="135" y="10"/>
                    <a:pt x="113" y="0"/>
                    <a:pt x="90" y="0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35A788E5-69AF-4386-978C-F5110CD3E0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862" y="422"/>
              <a:ext cx="43" cy="63"/>
            </a:xfrm>
            <a:custGeom>
              <a:avLst/>
              <a:gdLst>
                <a:gd name="T0" fmla="*/ 90 w 180"/>
                <a:gd name="T1" fmla="*/ 232 h 258"/>
                <a:gd name="T2" fmla="*/ 26 w 180"/>
                <a:gd name="T3" fmla="*/ 164 h 258"/>
                <a:gd name="T4" fmla="*/ 90 w 180"/>
                <a:gd name="T5" fmla="*/ 96 h 258"/>
                <a:gd name="T6" fmla="*/ 154 w 180"/>
                <a:gd name="T7" fmla="*/ 164 h 258"/>
                <a:gd name="T8" fmla="*/ 90 w 180"/>
                <a:gd name="T9" fmla="*/ 232 h 258"/>
                <a:gd name="T10" fmla="*/ 173 w 180"/>
                <a:gd name="T11" fmla="*/ 0 h 258"/>
                <a:gd name="T12" fmla="*/ 161 w 180"/>
                <a:gd name="T13" fmla="*/ 0 h 258"/>
                <a:gd name="T14" fmla="*/ 154 w 180"/>
                <a:gd name="T15" fmla="*/ 7 h 258"/>
                <a:gd name="T16" fmla="*/ 154 w 180"/>
                <a:gd name="T17" fmla="*/ 98 h 258"/>
                <a:gd name="T18" fmla="*/ 90 w 180"/>
                <a:gd name="T19" fmla="*/ 69 h 258"/>
                <a:gd name="T20" fmla="*/ 0 w 180"/>
                <a:gd name="T21" fmla="*/ 164 h 258"/>
                <a:gd name="T22" fmla="*/ 90 w 180"/>
                <a:gd name="T23" fmla="*/ 258 h 258"/>
                <a:gd name="T24" fmla="*/ 154 w 180"/>
                <a:gd name="T25" fmla="*/ 230 h 258"/>
                <a:gd name="T26" fmla="*/ 154 w 180"/>
                <a:gd name="T27" fmla="*/ 247 h 258"/>
                <a:gd name="T28" fmla="*/ 161 w 180"/>
                <a:gd name="T29" fmla="*/ 254 h 258"/>
                <a:gd name="T30" fmla="*/ 173 w 180"/>
                <a:gd name="T31" fmla="*/ 254 h 258"/>
                <a:gd name="T32" fmla="*/ 180 w 180"/>
                <a:gd name="T33" fmla="*/ 247 h 258"/>
                <a:gd name="T34" fmla="*/ 180 w 180"/>
                <a:gd name="T35" fmla="*/ 7 h 258"/>
                <a:gd name="T36" fmla="*/ 173 w 180"/>
                <a:gd name="T37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258">
                  <a:moveTo>
                    <a:pt x="90" y="232"/>
                  </a:moveTo>
                  <a:cubicBezTo>
                    <a:pt x="55" y="232"/>
                    <a:pt x="26" y="202"/>
                    <a:pt x="26" y="164"/>
                  </a:cubicBezTo>
                  <a:cubicBezTo>
                    <a:pt x="26" y="127"/>
                    <a:pt x="55" y="96"/>
                    <a:pt x="90" y="96"/>
                  </a:cubicBezTo>
                  <a:cubicBezTo>
                    <a:pt x="125" y="96"/>
                    <a:pt x="154" y="127"/>
                    <a:pt x="154" y="164"/>
                  </a:cubicBezTo>
                  <a:cubicBezTo>
                    <a:pt x="154" y="202"/>
                    <a:pt x="125" y="232"/>
                    <a:pt x="90" y="232"/>
                  </a:cubicBezTo>
                  <a:close/>
                  <a:moveTo>
                    <a:pt x="173" y="0"/>
                  </a:moveTo>
                  <a:lnTo>
                    <a:pt x="161" y="0"/>
                  </a:lnTo>
                  <a:cubicBezTo>
                    <a:pt x="157" y="0"/>
                    <a:pt x="154" y="3"/>
                    <a:pt x="154" y="7"/>
                  </a:cubicBezTo>
                  <a:lnTo>
                    <a:pt x="154" y="98"/>
                  </a:lnTo>
                  <a:cubicBezTo>
                    <a:pt x="137" y="80"/>
                    <a:pt x="114" y="69"/>
                    <a:pt x="90" y="69"/>
                  </a:cubicBezTo>
                  <a:cubicBezTo>
                    <a:pt x="40" y="69"/>
                    <a:pt x="0" y="112"/>
                    <a:pt x="0" y="164"/>
                  </a:cubicBezTo>
                  <a:cubicBezTo>
                    <a:pt x="0" y="216"/>
                    <a:pt x="40" y="258"/>
                    <a:pt x="90" y="258"/>
                  </a:cubicBezTo>
                  <a:cubicBezTo>
                    <a:pt x="114" y="258"/>
                    <a:pt x="137" y="248"/>
                    <a:pt x="154" y="230"/>
                  </a:cubicBezTo>
                  <a:lnTo>
                    <a:pt x="154" y="247"/>
                  </a:lnTo>
                  <a:cubicBezTo>
                    <a:pt x="154" y="251"/>
                    <a:pt x="157" y="254"/>
                    <a:pt x="161" y="254"/>
                  </a:cubicBezTo>
                  <a:lnTo>
                    <a:pt x="173" y="254"/>
                  </a:lnTo>
                  <a:cubicBezTo>
                    <a:pt x="177" y="254"/>
                    <a:pt x="180" y="251"/>
                    <a:pt x="180" y="247"/>
                  </a:cubicBezTo>
                  <a:lnTo>
                    <a:pt x="180" y="7"/>
                  </a:lnTo>
                  <a:cubicBezTo>
                    <a:pt x="180" y="3"/>
                    <a:pt x="177" y="0"/>
                    <a:pt x="173" y="0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4F6CA5B9-671C-43BB-AF51-0279A1F8A36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19" y="440"/>
              <a:ext cx="7" cy="44"/>
            </a:xfrm>
            <a:custGeom>
              <a:avLst/>
              <a:gdLst>
                <a:gd name="T0" fmla="*/ 20 w 27"/>
                <a:gd name="T1" fmla="*/ 0 h 180"/>
                <a:gd name="T2" fmla="*/ 8 w 27"/>
                <a:gd name="T3" fmla="*/ 0 h 180"/>
                <a:gd name="T4" fmla="*/ 0 w 27"/>
                <a:gd name="T5" fmla="*/ 7 h 180"/>
                <a:gd name="T6" fmla="*/ 0 w 27"/>
                <a:gd name="T7" fmla="*/ 173 h 180"/>
                <a:gd name="T8" fmla="*/ 8 w 27"/>
                <a:gd name="T9" fmla="*/ 180 h 180"/>
                <a:gd name="T10" fmla="*/ 20 w 27"/>
                <a:gd name="T11" fmla="*/ 180 h 180"/>
                <a:gd name="T12" fmla="*/ 27 w 27"/>
                <a:gd name="T13" fmla="*/ 173 h 180"/>
                <a:gd name="T14" fmla="*/ 27 w 27"/>
                <a:gd name="T15" fmla="*/ 7 h 180"/>
                <a:gd name="T16" fmla="*/ 20 w 27"/>
                <a:gd name="T17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80">
                  <a:moveTo>
                    <a:pt x="20" y="0"/>
                  </a:moveTo>
                  <a:lnTo>
                    <a:pt x="8" y="0"/>
                  </a:lnTo>
                  <a:cubicBezTo>
                    <a:pt x="4" y="0"/>
                    <a:pt x="0" y="3"/>
                    <a:pt x="0" y="7"/>
                  </a:cubicBezTo>
                  <a:lnTo>
                    <a:pt x="0" y="173"/>
                  </a:lnTo>
                  <a:cubicBezTo>
                    <a:pt x="0" y="177"/>
                    <a:pt x="4" y="180"/>
                    <a:pt x="8" y="180"/>
                  </a:cubicBezTo>
                  <a:lnTo>
                    <a:pt x="20" y="180"/>
                  </a:lnTo>
                  <a:cubicBezTo>
                    <a:pt x="24" y="180"/>
                    <a:pt x="27" y="177"/>
                    <a:pt x="27" y="173"/>
                  </a:cubicBezTo>
                  <a:lnTo>
                    <a:pt x="27" y="7"/>
                  </a:lnTo>
                  <a:cubicBezTo>
                    <a:pt x="27" y="3"/>
                    <a:pt x="24" y="0"/>
                    <a:pt x="20" y="0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EAF9C4F9-294A-4CFE-BA51-ACEC26CB41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37" y="439"/>
              <a:ext cx="38" cy="46"/>
            </a:xfrm>
            <a:custGeom>
              <a:avLst/>
              <a:gdLst>
                <a:gd name="T0" fmla="*/ 84 w 159"/>
                <a:gd name="T1" fmla="*/ 76 h 189"/>
                <a:gd name="T2" fmla="*/ 36 w 159"/>
                <a:gd name="T3" fmla="*/ 53 h 189"/>
                <a:gd name="T4" fmla="*/ 42 w 159"/>
                <a:gd name="T5" fmla="*/ 39 h 189"/>
                <a:gd name="T6" fmla="*/ 80 w 159"/>
                <a:gd name="T7" fmla="*/ 26 h 189"/>
                <a:gd name="T8" fmla="*/ 128 w 159"/>
                <a:gd name="T9" fmla="*/ 56 h 189"/>
                <a:gd name="T10" fmla="*/ 135 w 159"/>
                <a:gd name="T11" fmla="*/ 62 h 189"/>
                <a:gd name="T12" fmla="*/ 147 w 159"/>
                <a:gd name="T13" fmla="*/ 62 h 189"/>
                <a:gd name="T14" fmla="*/ 153 w 159"/>
                <a:gd name="T15" fmla="*/ 59 h 189"/>
                <a:gd name="T16" fmla="*/ 155 w 159"/>
                <a:gd name="T17" fmla="*/ 53 h 189"/>
                <a:gd name="T18" fmla="*/ 79 w 159"/>
                <a:gd name="T19" fmla="*/ 0 h 189"/>
                <a:gd name="T20" fmla="*/ 9 w 159"/>
                <a:gd name="T21" fmla="*/ 53 h 189"/>
                <a:gd name="T22" fmla="*/ 80 w 159"/>
                <a:gd name="T23" fmla="*/ 102 h 189"/>
                <a:gd name="T24" fmla="*/ 132 w 159"/>
                <a:gd name="T25" fmla="*/ 132 h 189"/>
                <a:gd name="T26" fmla="*/ 126 w 159"/>
                <a:gd name="T27" fmla="*/ 149 h 189"/>
                <a:gd name="T28" fmla="*/ 84 w 159"/>
                <a:gd name="T29" fmla="*/ 163 h 189"/>
                <a:gd name="T30" fmla="*/ 27 w 159"/>
                <a:gd name="T31" fmla="*/ 128 h 189"/>
                <a:gd name="T32" fmla="*/ 20 w 159"/>
                <a:gd name="T33" fmla="*/ 122 h 189"/>
                <a:gd name="T34" fmla="*/ 8 w 159"/>
                <a:gd name="T35" fmla="*/ 122 h 189"/>
                <a:gd name="T36" fmla="*/ 2 w 159"/>
                <a:gd name="T37" fmla="*/ 125 h 189"/>
                <a:gd name="T38" fmla="*/ 0 w 159"/>
                <a:gd name="T39" fmla="*/ 131 h 189"/>
                <a:gd name="T40" fmla="*/ 85 w 159"/>
                <a:gd name="T41" fmla="*/ 189 h 189"/>
                <a:gd name="T42" fmla="*/ 145 w 159"/>
                <a:gd name="T43" fmla="*/ 168 h 189"/>
                <a:gd name="T44" fmla="*/ 159 w 159"/>
                <a:gd name="T45" fmla="*/ 131 h 189"/>
                <a:gd name="T46" fmla="*/ 159 w 159"/>
                <a:gd name="T47" fmla="*/ 131 h 189"/>
                <a:gd name="T48" fmla="*/ 84 w 159"/>
                <a:gd name="T49" fmla="*/ 76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9" h="189">
                  <a:moveTo>
                    <a:pt x="84" y="76"/>
                  </a:moveTo>
                  <a:cubicBezTo>
                    <a:pt x="43" y="70"/>
                    <a:pt x="36" y="64"/>
                    <a:pt x="36" y="53"/>
                  </a:cubicBezTo>
                  <a:cubicBezTo>
                    <a:pt x="36" y="48"/>
                    <a:pt x="38" y="43"/>
                    <a:pt x="42" y="39"/>
                  </a:cubicBezTo>
                  <a:cubicBezTo>
                    <a:pt x="50" y="31"/>
                    <a:pt x="63" y="26"/>
                    <a:pt x="80" y="26"/>
                  </a:cubicBezTo>
                  <a:cubicBezTo>
                    <a:pt x="98" y="26"/>
                    <a:pt x="121" y="32"/>
                    <a:pt x="128" y="56"/>
                  </a:cubicBezTo>
                  <a:cubicBezTo>
                    <a:pt x="129" y="59"/>
                    <a:pt x="132" y="62"/>
                    <a:pt x="135" y="62"/>
                  </a:cubicBezTo>
                  <a:lnTo>
                    <a:pt x="147" y="62"/>
                  </a:lnTo>
                  <a:cubicBezTo>
                    <a:pt x="150" y="62"/>
                    <a:pt x="152" y="61"/>
                    <a:pt x="153" y="59"/>
                  </a:cubicBezTo>
                  <a:cubicBezTo>
                    <a:pt x="155" y="57"/>
                    <a:pt x="155" y="55"/>
                    <a:pt x="155" y="53"/>
                  </a:cubicBezTo>
                  <a:cubicBezTo>
                    <a:pt x="147" y="19"/>
                    <a:pt x="119" y="0"/>
                    <a:pt x="79" y="0"/>
                  </a:cubicBezTo>
                  <a:cubicBezTo>
                    <a:pt x="33" y="0"/>
                    <a:pt x="9" y="27"/>
                    <a:pt x="9" y="53"/>
                  </a:cubicBezTo>
                  <a:cubicBezTo>
                    <a:pt x="10" y="92"/>
                    <a:pt x="50" y="98"/>
                    <a:pt x="80" y="102"/>
                  </a:cubicBezTo>
                  <a:cubicBezTo>
                    <a:pt x="122" y="108"/>
                    <a:pt x="131" y="118"/>
                    <a:pt x="132" y="132"/>
                  </a:cubicBezTo>
                  <a:cubicBezTo>
                    <a:pt x="132" y="138"/>
                    <a:pt x="130" y="144"/>
                    <a:pt x="126" y="149"/>
                  </a:cubicBezTo>
                  <a:cubicBezTo>
                    <a:pt x="117" y="158"/>
                    <a:pt x="102" y="163"/>
                    <a:pt x="84" y="163"/>
                  </a:cubicBezTo>
                  <a:cubicBezTo>
                    <a:pt x="66" y="163"/>
                    <a:pt x="33" y="159"/>
                    <a:pt x="27" y="128"/>
                  </a:cubicBezTo>
                  <a:cubicBezTo>
                    <a:pt x="26" y="125"/>
                    <a:pt x="23" y="122"/>
                    <a:pt x="20" y="122"/>
                  </a:cubicBezTo>
                  <a:lnTo>
                    <a:pt x="8" y="122"/>
                  </a:lnTo>
                  <a:cubicBezTo>
                    <a:pt x="6" y="122"/>
                    <a:pt x="3" y="123"/>
                    <a:pt x="2" y="125"/>
                  </a:cubicBezTo>
                  <a:cubicBezTo>
                    <a:pt x="1" y="127"/>
                    <a:pt x="0" y="129"/>
                    <a:pt x="0" y="131"/>
                  </a:cubicBezTo>
                  <a:cubicBezTo>
                    <a:pt x="6" y="167"/>
                    <a:pt x="38" y="189"/>
                    <a:pt x="85" y="189"/>
                  </a:cubicBezTo>
                  <a:cubicBezTo>
                    <a:pt x="110" y="189"/>
                    <a:pt x="131" y="182"/>
                    <a:pt x="145" y="168"/>
                  </a:cubicBezTo>
                  <a:cubicBezTo>
                    <a:pt x="154" y="158"/>
                    <a:pt x="159" y="145"/>
                    <a:pt x="159" y="131"/>
                  </a:cubicBezTo>
                  <a:lnTo>
                    <a:pt x="159" y="131"/>
                  </a:lnTo>
                  <a:cubicBezTo>
                    <a:pt x="156" y="87"/>
                    <a:pt x="110" y="80"/>
                    <a:pt x="84" y="76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C57128A5-60C9-4C0C-9F5F-83893A65A1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29" y="422"/>
              <a:ext cx="37" cy="62"/>
            </a:xfrm>
            <a:custGeom>
              <a:avLst/>
              <a:gdLst>
                <a:gd name="T0" fmla="*/ 79 w 155"/>
                <a:gd name="T1" fmla="*/ 69 h 254"/>
                <a:gd name="T2" fmla="*/ 27 w 155"/>
                <a:gd name="T3" fmla="*/ 89 h 254"/>
                <a:gd name="T4" fmla="*/ 27 w 155"/>
                <a:gd name="T5" fmla="*/ 7 h 254"/>
                <a:gd name="T6" fmla="*/ 19 w 155"/>
                <a:gd name="T7" fmla="*/ 0 h 254"/>
                <a:gd name="T8" fmla="*/ 7 w 155"/>
                <a:gd name="T9" fmla="*/ 0 h 254"/>
                <a:gd name="T10" fmla="*/ 0 w 155"/>
                <a:gd name="T11" fmla="*/ 7 h 254"/>
                <a:gd name="T12" fmla="*/ 0 w 155"/>
                <a:gd name="T13" fmla="*/ 247 h 254"/>
                <a:gd name="T14" fmla="*/ 7 w 155"/>
                <a:gd name="T15" fmla="*/ 254 h 254"/>
                <a:gd name="T16" fmla="*/ 19 w 155"/>
                <a:gd name="T17" fmla="*/ 254 h 254"/>
                <a:gd name="T18" fmla="*/ 27 w 155"/>
                <a:gd name="T19" fmla="*/ 247 h 254"/>
                <a:gd name="T20" fmla="*/ 27 w 155"/>
                <a:gd name="T21" fmla="*/ 147 h 254"/>
                <a:gd name="T22" fmla="*/ 79 w 155"/>
                <a:gd name="T23" fmla="*/ 96 h 254"/>
                <a:gd name="T24" fmla="*/ 128 w 155"/>
                <a:gd name="T25" fmla="*/ 147 h 254"/>
                <a:gd name="T26" fmla="*/ 128 w 155"/>
                <a:gd name="T27" fmla="*/ 247 h 254"/>
                <a:gd name="T28" fmla="*/ 135 w 155"/>
                <a:gd name="T29" fmla="*/ 254 h 254"/>
                <a:gd name="T30" fmla="*/ 147 w 155"/>
                <a:gd name="T31" fmla="*/ 254 h 254"/>
                <a:gd name="T32" fmla="*/ 155 w 155"/>
                <a:gd name="T33" fmla="*/ 247 h 254"/>
                <a:gd name="T34" fmla="*/ 155 w 155"/>
                <a:gd name="T35" fmla="*/ 147 h 254"/>
                <a:gd name="T36" fmla="*/ 79 w 155"/>
                <a:gd name="T37" fmla="*/ 6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5" h="254">
                  <a:moveTo>
                    <a:pt x="79" y="69"/>
                  </a:moveTo>
                  <a:cubicBezTo>
                    <a:pt x="59" y="69"/>
                    <a:pt x="41" y="76"/>
                    <a:pt x="27" y="89"/>
                  </a:cubicBezTo>
                  <a:lnTo>
                    <a:pt x="27" y="7"/>
                  </a:lnTo>
                  <a:cubicBezTo>
                    <a:pt x="27" y="3"/>
                    <a:pt x="23" y="0"/>
                    <a:pt x="19" y="0"/>
                  </a:cubicBezTo>
                  <a:lnTo>
                    <a:pt x="7" y="0"/>
                  </a:lnTo>
                  <a:cubicBezTo>
                    <a:pt x="3" y="0"/>
                    <a:pt x="0" y="3"/>
                    <a:pt x="0" y="7"/>
                  </a:cubicBezTo>
                  <a:lnTo>
                    <a:pt x="0" y="247"/>
                  </a:lnTo>
                  <a:cubicBezTo>
                    <a:pt x="0" y="251"/>
                    <a:pt x="3" y="254"/>
                    <a:pt x="7" y="254"/>
                  </a:cubicBezTo>
                  <a:lnTo>
                    <a:pt x="19" y="254"/>
                  </a:lnTo>
                  <a:cubicBezTo>
                    <a:pt x="23" y="254"/>
                    <a:pt x="27" y="251"/>
                    <a:pt x="27" y="247"/>
                  </a:cubicBezTo>
                  <a:lnTo>
                    <a:pt x="27" y="147"/>
                  </a:lnTo>
                  <a:cubicBezTo>
                    <a:pt x="27" y="118"/>
                    <a:pt x="49" y="96"/>
                    <a:pt x="79" y="96"/>
                  </a:cubicBezTo>
                  <a:cubicBezTo>
                    <a:pt x="111" y="96"/>
                    <a:pt x="128" y="114"/>
                    <a:pt x="128" y="147"/>
                  </a:cubicBezTo>
                  <a:lnTo>
                    <a:pt x="128" y="247"/>
                  </a:lnTo>
                  <a:cubicBezTo>
                    <a:pt x="128" y="251"/>
                    <a:pt x="131" y="254"/>
                    <a:pt x="135" y="254"/>
                  </a:cubicBezTo>
                  <a:lnTo>
                    <a:pt x="147" y="254"/>
                  </a:lnTo>
                  <a:cubicBezTo>
                    <a:pt x="151" y="254"/>
                    <a:pt x="155" y="251"/>
                    <a:pt x="155" y="247"/>
                  </a:cubicBezTo>
                  <a:lnTo>
                    <a:pt x="155" y="147"/>
                  </a:lnTo>
                  <a:cubicBezTo>
                    <a:pt x="155" y="99"/>
                    <a:pt x="126" y="69"/>
                    <a:pt x="79" y="69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7C479B4C-24CF-4A56-AE03-B39D98F026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213" y="439"/>
              <a:ext cx="43" cy="46"/>
            </a:xfrm>
            <a:custGeom>
              <a:avLst/>
              <a:gdLst>
                <a:gd name="T0" fmla="*/ 29 w 181"/>
                <a:gd name="T1" fmla="*/ 76 h 189"/>
                <a:gd name="T2" fmla="*/ 90 w 181"/>
                <a:gd name="T3" fmla="*/ 27 h 189"/>
                <a:gd name="T4" fmla="*/ 151 w 181"/>
                <a:gd name="T5" fmla="*/ 76 h 189"/>
                <a:gd name="T6" fmla="*/ 29 w 181"/>
                <a:gd name="T7" fmla="*/ 76 h 189"/>
                <a:gd name="T8" fmla="*/ 90 w 181"/>
                <a:gd name="T9" fmla="*/ 0 h 189"/>
                <a:gd name="T10" fmla="*/ 0 w 181"/>
                <a:gd name="T11" fmla="*/ 96 h 189"/>
                <a:gd name="T12" fmla="*/ 92 w 181"/>
                <a:gd name="T13" fmla="*/ 189 h 189"/>
                <a:gd name="T14" fmla="*/ 176 w 181"/>
                <a:gd name="T15" fmla="*/ 129 h 189"/>
                <a:gd name="T16" fmla="*/ 175 w 181"/>
                <a:gd name="T17" fmla="*/ 122 h 189"/>
                <a:gd name="T18" fmla="*/ 169 w 181"/>
                <a:gd name="T19" fmla="*/ 119 h 189"/>
                <a:gd name="T20" fmla="*/ 157 w 181"/>
                <a:gd name="T21" fmla="*/ 119 h 189"/>
                <a:gd name="T22" fmla="*/ 150 w 181"/>
                <a:gd name="T23" fmla="*/ 124 h 189"/>
                <a:gd name="T24" fmla="*/ 92 w 181"/>
                <a:gd name="T25" fmla="*/ 163 h 189"/>
                <a:gd name="T26" fmla="*/ 27 w 181"/>
                <a:gd name="T27" fmla="*/ 102 h 189"/>
                <a:gd name="T28" fmla="*/ 173 w 181"/>
                <a:gd name="T29" fmla="*/ 102 h 189"/>
                <a:gd name="T30" fmla="*/ 180 w 181"/>
                <a:gd name="T31" fmla="*/ 95 h 189"/>
                <a:gd name="T32" fmla="*/ 152 w 181"/>
                <a:gd name="T33" fmla="*/ 27 h 189"/>
                <a:gd name="T34" fmla="*/ 90 w 181"/>
                <a:gd name="T35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1" h="189">
                  <a:moveTo>
                    <a:pt x="29" y="76"/>
                  </a:moveTo>
                  <a:cubicBezTo>
                    <a:pt x="37" y="47"/>
                    <a:pt x="62" y="27"/>
                    <a:pt x="90" y="27"/>
                  </a:cubicBezTo>
                  <a:cubicBezTo>
                    <a:pt x="118" y="27"/>
                    <a:pt x="143" y="47"/>
                    <a:pt x="151" y="76"/>
                  </a:cubicBezTo>
                  <a:lnTo>
                    <a:pt x="29" y="76"/>
                  </a:lnTo>
                  <a:close/>
                  <a:moveTo>
                    <a:pt x="90" y="0"/>
                  </a:moveTo>
                  <a:cubicBezTo>
                    <a:pt x="40" y="0"/>
                    <a:pt x="0" y="43"/>
                    <a:pt x="0" y="96"/>
                  </a:cubicBezTo>
                  <a:cubicBezTo>
                    <a:pt x="0" y="148"/>
                    <a:pt x="40" y="189"/>
                    <a:pt x="92" y="189"/>
                  </a:cubicBezTo>
                  <a:cubicBezTo>
                    <a:pt x="134" y="189"/>
                    <a:pt x="164" y="168"/>
                    <a:pt x="176" y="129"/>
                  </a:cubicBezTo>
                  <a:cubicBezTo>
                    <a:pt x="177" y="127"/>
                    <a:pt x="177" y="124"/>
                    <a:pt x="175" y="122"/>
                  </a:cubicBezTo>
                  <a:cubicBezTo>
                    <a:pt x="174" y="120"/>
                    <a:pt x="172" y="119"/>
                    <a:pt x="169" y="119"/>
                  </a:cubicBezTo>
                  <a:lnTo>
                    <a:pt x="157" y="119"/>
                  </a:lnTo>
                  <a:cubicBezTo>
                    <a:pt x="154" y="119"/>
                    <a:pt x="151" y="121"/>
                    <a:pt x="150" y="124"/>
                  </a:cubicBezTo>
                  <a:cubicBezTo>
                    <a:pt x="140" y="150"/>
                    <a:pt x="121" y="163"/>
                    <a:pt x="92" y="163"/>
                  </a:cubicBezTo>
                  <a:cubicBezTo>
                    <a:pt x="57" y="163"/>
                    <a:pt x="30" y="137"/>
                    <a:pt x="27" y="102"/>
                  </a:cubicBezTo>
                  <a:lnTo>
                    <a:pt x="173" y="102"/>
                  </a:lnTo>
                  <a:cubicBezTo>
                    <a:pt x="177" y="102"/>
                    <a:pt x="180" y="99"/>
                    <a:pt x="180" y="95"/>
                  </a:cubicBezTo>
                  <a:cubicBezTo>
                    <a:pt x="181" y="71"/>
                    <a:pt x="170" y="45"/>
                    <a:pt x="152" y="27"/>
                  </a:cubicBezTo>
                  <a:cubicBezTo>
                    <a:pt x="135" y="10"/>
                    <a:pt x="113" y="0"/>
                    <a:pt x="90" y="0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974CC57D-CA05-4687-A43D-E4D901C1CE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66" y="439"/>
              <a:ext cx="37" cy="45"/>
            </a:xfrm>
            <a:custGeom>
              <a:avLst/>
              <a:gdLst>
                <a:gd name="T0" fmla="*/ 80 w 155"/>
                <a:gd name="T1" fmla="*/ 0 h 185"/>
                <a:gd name="T2" fmla="*/ 27 w 155"/>
                <a:gd name="T3" fmla="*/ 20 h 185"/>
                <a:gd name="T4" fmla="*/ 27 w 155"/>
                <a:gd name="T5" fmla="*/ 12 h 185"/>
                <a:gd name="T6" fmla="*/ 20 w 155"/>
                <a:gd name="T7" fmla="*/ 5 h 185"/>
                <a:gd name="T8" fmla="*/ 8 w 155"/>
                <a:gd name="T9" fmla="*/ 5 h 185"/>
                <a:gd name="T10" fmla="*/ 0 w 155"/>
                <a:gd name="T11" fmla="*/ 12 h 185"/>
                <a:gd name="T12" fmla="*/ 0 w 155"/>
                <a:gd name="T13" fmla="*/ 178 h 185"/>
                <a:gd name="T14" fmla="*/ 8 w 155"/>
                <a:gd name="T15" fmla="*/ 185 h 185"/>
                <a:gd name="T16" fmla="*/ 20 w 155"/>
                <a:gd name="T17" fmla="*/ 185 h 185"/>
                <a:gd name="T18" fmla="*/ 27 w 155"/>
                <a:gd name="T19" fmla="*/ 178 h 185"/>
                <a:gd name="T20" fmla="*/ 27 w 155"/>
                <a:gd name="T21" fmla="*/ 78 h 185"/>
                <a:gd name="T22" fmla="*/ 79 w 155"/>
                <a:gd name="T23" fmla="*/ 27 h 185"/>
                <a:gd name="T24" fmla="*/ 128 w 155"/>
                <a:gd name="T25" fmla="*/ 78 h 185"/>
                <a:gd name="T26" fmla="*/ 128 w 155"/>
                <a:gd name="T27" fmla="*/ 178 h 185"/>
                <a:gd name="T28" fmla="*/ 135 w 155"/>
                <a:gd name="T29" fmla="*/ 185 h 185"/>
                <a:gd name="T30" fmla="*/ 147 w 155"/>
                <a:gd name="T31" fmla="*/ 185 h 185"/>
                <a:gd name="T32" fmla="*/ 155 w 155"/>
                <a:gd name="T33" fmla="*/ 178 h 185"/>
                <a:gd name="T34" fmla="*/ 155 w 155"/>
                <a:gd name="T35" fmla="*/ 78 h 185"/>
                <a:gd name="T36" fmla="*/ 80 w 155"/>
                <a:gd name="T37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5" h="185">
                  <a:moveTo>
                    <a:pt x="80" y="0"/>
                  </a:moveTo>
                  <a:cubicBezTo>
                    <a:pt x="59" y="0"/>
                    <a:pt x="41" y="7"/>
                    <a:pt x="27" y="20"/>
                  </a:cubicBezTo>
                  <a:lnTo>
                    <a:pt x="27" y="12"/>
                  </a:lnTo>
                  <a:cubicBezTo>
                    <a:pt x="27" y="8"/>
                    <a:pt x="24" y="5"/>
                    <a:pt x="20" y="5"/>
                  </a:cubicBezTo>
                  <a:lnTo>
                    <a:pt x="8" y="5"/>
                  </a:lnTo>
                  <a:cubicBezTo>
                    <a:pt x="4" y="5"/>
                    <a:pt x="0" y="8"/>
                    <a:pt x="0" y="12"/>
                  </a:cubicBezTo>
                  <a:lnTo>
                    <a:pt x="0" y="178"/>
                  </a:lnTo>
                  <a:cubicBezTo>
                    <a:pt x="0" y="182"/>
                    <a:pt x="4" y="185"/>
                    <a:pt x="8" y="185"/>
                  </a:cubicBezTo>
                  <a:lnTo>
                    <a:pt x="20" y="185"/>
                  </a:lnTo>
                  <a:cubicBezTo>
                    <a:pt x="24" y="185"/>
                    <a:pt x="27" y="182"/>
                    <a:pt x="27" y="178"/>
                  </a:cubicBezTo>
                  <a:lnTo>
                    <a:pt x="27" y="78"/>
                  </a:lnTo>
                  <a:cubicBezTo>
                    <a:pt x="27" y="49"/>
                    <a:pt x="50" y="27"/>
                    <a:pt x="79" y="27"/>
                  </a:cubicBezTo>
                  <a:cubicBezTo>
                    <a:pt x="111" y="27"/>
                    <a:pt x="128" y="45"/>
                    <a:pt x="128" y="78"/>
                  </a:cubicBezTo>
                  <a:lnTo>
                    <a:pt x="128" y="178"/>
                  </a:lnTo>
                  <a:cubicBezTo>
                    <a:pt x="128" y="182"/>
                    <a:pt x="131" y="185"/>
                    <a:pt x="135" y="185"/>
                  </a:cubicBezTo>
                  <a:lnTo>
                    <a:pt x="147" y="185"/>
                  </a:lnTo>
                  <a:cubicBezTo>
                    <a:pt x="151" y="185"/>
                    <a:pt x="155" y="182"/>
                    <a:pt x="155" y="178"/>
                  </a:cubicBezTo>
                  <a:lnTo>
                    <a:pt x="155" y="78"/>
                  </a:lnTo>
                  <a:cubicBezTo>
                    <a:pt x="155" y="30"/>
                    <a:pt x="126" y="0"/>
                    <a:pt x="80" y="0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256B23C2-3A5B-4FBE-A93D-199D319983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2" y="432"/>
              <a:ext cx="22" cy="52"/>
            </a:xfrm>
            <a:custGeom>
              <a:avLst/>
              <a:gdLst>
                <a:gd name="T0" fmla="*/ 86 w 94"/>
                <a:gd name="T1" fmla="*/ 36 h 217"/>
                <a:gd name="T2" fmla="*/ 49 w 94"/>
                <a:gd name="T3" fmla="*/ 36 h 217"/>
                <a:gd name="T4" fmla="*/ 49 w 94"/>
                <a:gd name="T5" fmla="*/ 7 h 217"/>
                <a:gd name="T6" fmla="*/ 42 w 94"/>
                <a:gd name="T7" fmla="*/ 0 h 217"/>
                <a:gd name="T8" fmla="*/ 30 w 94"/>
                <a:gd name="T9" fmla="*/ 0 h 217"/>
                <a:gd name="T10" fmla="*/ 22 w 94"/>
                <a:gd name="T11" fmla="*/ 7 h 217"/>
                <a:gd name="T12" fmla="*/ 22 w 94"/>
                <a:gd name="T13" fmla="*/ 36 h 217"/>
                <a:gd name="T14" fmla="*/ 7 w 94"/>
                <a:gd name="T15" fmla="*/ 36 h 217"/>
                <a:gd name="T16" fmla="*/ 0 w 94"/>
                <a:gd name="T17" fmla="*/ 43 h 217"/>
                <a:gd name="T18" fmla="*/ 0 w 94"/>
                <a:gd name="T19" fmla="*/ 55 h 217"/>
                <a:gd name="T20" fmla="*/ 7 w 94"/>
                <a:gd name="T21" fmla="*/ 62 h 217"/>
                <a:gd name="T22" fmla="*/ 22 w 94"/>
                <a:gd name="T23" fmla="*/ 62 h 217"/>
                <a:gd name="T24" fmla="*/ 22 w 94"/>
                <a:gd name="T25" fmla="*/ 152 h 217"/>
                <a:gd name="T26" fmla="*/ 42 w 94"/>
                <a:gd name="T27" fmla="*/ 203 h 217"/>
                <a:gd name="T28" fmla="*/ 80 w 94"/>
                <a:gd name="T29" fmla="*/ 217 h 217"/>
                <a:gd name="T30" fmla="*/ 87 w 94"/>
                <a:gd name="T31" fmla="*/ 216 h 217"/>
                <a:gd name="T32" fmla="*/ 94 w 94"/>
                <a:gd name="T33" fmla="*/ 209 h 217"/>
                <a:gd name="T34" fmla="*/ 94 w 94"/>
                <a:gd name="T35" fmla="*/ 198 h 217"/>
                <a:gd name="T36" fmla="*/ 92 w 94"/>
                <a:gd name="T37" fmla="*/ 193 h 217"/>
                <a:gd name="T38" fmla="*/ 86 w 94"/>
                <a:gd name="T39" fmla="*/ 191 h 217"/>
                <a:gd name="T40" fmla="*/ 59 w 94"/>
                <a:gd name="T41" fmla="*/ 183 h 217"/>
                <a:gd name="T42" fmla="*/ 49 w 94"/>
                <a:gd name="T43" fmla="*/ 152 h 217"/>
                <a:gd name="T44" fmla="*/ 49 w 94"/>
                <a:gd name="T45" fmla="*/ 62 h 217"/>
                <a:gd name="T46" fmla="*/ 86 w 94"/>
                <a:gd name="T47" fmla="*/ 62 h 217"/>
                <a:gd name="T48" fmla="*/ 94 w 94"/>
                <a:gd name="T49" fmla="*/ 55 h 217"/>
                <a:gd name="T50" fmla="*/ 94 w 94"/>
                <a:gd name="T51" fmla="*/ 43 h 217"/>
                <a:gd name="T52" fmla="*/ 86 w 94"/>
                <a:gd name="T53" fmla="*/ 36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4" h="217">
                  <a:moveTo>
                    <a:pt x="86" y="36"/>
                  </a:moveTo>
                  <a:lnTo>
                    <a:pt x="49" y="36"/>
                  </a:lnTo>
                  <a:lnTo>
                    <a:pt x="49" y="7"/>
                  </a:lnTo>
                  <a:cubicBezTo>
                    <a:pt x="49" y="3"/>
                    <a:pt x="46" y="0"/>
                    <a:pt x="42" y="0"/>
                  </a:cubicBezTo>
                  <a:lnTo>
                    <a:pt x="30" y="0"/>
                  </a:lnTo>
                  <a:cubicBezTo>
                    <a:pt x="26" y="0"/>
                    <a:pt x="22" y="3"/>
                    <a:pt x="22" y="7"/>
                  </a:cubicBezTo>
                  <a:lnTo>
                    <a:pt x="22" y="36"/>
                  </a:lnTo>
                  <a:lnTo>
                    <a:pt x="7" y="36"/>
                  </a:lnTo>
                  <a:cubicBezTo>
                    <a:pt x="3" y="36"/>
                    <a:pt x="0" y="39"/>
                    <a:pt x="0" y="43"/>
                  </a:cubicBezTo>
                  <a:lnTo>
                    <a:pt x="0" y="55"/>
                  </a:lnTo>
                  <a:cubicBezTo>
                    <a:pt x="0" y="59"/>
                    <a:pt x="3" y="62"/>
                    <a:pt x="7" y="62"/>
                  </a:cubicBezTo>
                  <a:lnTo>
                    <a:pt x="22" y="62"/>
                  </a:lnTo>
                  <a:lnTo>
                    <a:pt x="22" y="152"/>
                  </a:lnTo>
                  <a:cubicBezTo>
                    <a:pt x="22" y="174"/>
                    <a:pt x="29" y="191"/>
                    <a:pt x="42" y="203"/>
                  </a:cubicBezTo>
                  <a:cubicBezTo>
                    <a:pt x="52" y="212"/>
                    <a:pt x="65" y="217"/>
                    <a:pt x="80" y="217"/>
                  </a:cubicBezTo>
                  <a:cubicBezTo>
                    <a:pt x="82" y="217"/>
                    <a:pt x="85" y="217"/>
                    <a:pt x="87" y="216"/>
                  </a:cubicBezTo>
                  <a:cubicBezTo>
                    <a:pt x="91" y="216"/>
                    <a:pt x="94" y="213"/>
                    <a:pt x="94" y="209"/>
                  </a:cubicBezTo>
                  <a:lnTo>
                    <a:pt x="94" y="198"/>
                  </a:lnTo>
                  <a:cubicBezTo>
                    <a:pt x="94" y="196"/>
                    <a:pt x="93" y="194"/>
                    <a:pt x="92" y="193"/>
                  </a:cubicBezTo>
                  <a:cubicBezTo>
                    <a:pt x="90" y="191"/>
                    <a:pt x="88" y="191"/>
                    <a:pt x="86" y="191"/>
                  </a:cubicBezTo>
                  <a:cubicBezTo>
                    <a:pt x="75" y="191"/>
                    <a:pt x="65" y="189"/>
                    <a:pt x="59" y="183"/>
                  </a:cubicBezTo>
                  <a:cubicBezTo>
                    <a:pt x="52" y="176"/>
                    <a:pt x="49" y="166"/>
                    <a:pt x="49" y="152"/>
                  </a:cubicBezTo>
                  <a:lnTo>
                    <a:pt x="49" y="62"/>
                  </a:lnTo>
                  <a:lnTo>
                    <a:pt x="86" y="62"/>
                  </a:lnTo>
                  <a:cubicBezTo>
                    <a:pt x="91" y="62"/>
                    <a:pt x="94" y="59"/>
                    <a:pt x="94" y="55"/>
                  </a:cubicBezTo>
                  <a:lnTo>
                    <a:pt x="94" y="43"/>
                  </a:lnTo>
                  <a:cubicBezTo>
                    <a:pt x="94" y="39"/>
                    <a:pt x="91" y="36"/>
                    <a:pt x="86" y="36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E16C5EC5-2057-49CC-82D2-8719CCFE95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45" y="439"/>
              <a:ext cx="23" cy="45"/>
            </a:xfrm>
            <a:custGeom>
              <a:avLst/>
              <a:gdLst>
                <a:gd name="T0" fmla="*/ 88 w 95"/>
                <a:gd name="T1" fmla="*/ 3 h 187"/>
                <a:gd name="T2" fmla="*/ 27 w 95"/>
                <a:gd name="T3" fmla="*/ 20 h 187"/>
                <a:gd name="T4" fmla="*/ 27 w 95"/>
                <a:gd name="T5" fmla="*/ 14 h 187"/>
                <a:gd name="T6" fmla="*/ 20 w 95"/>
                <a:gd name="T7" fmla="*/ 7 h 187"/>
                <a:gd name="T8" fmla="*/ 7 w 95"/>
                <a:gd name="T9" fmla="*/ 7 h 187"/>
                <a:gd name="T10" fmla="*/ 0 w 95"/>
                <a:gd name="T11" fmla="*/ 14 h 187"/>
                <a:gd name="T12" fmla="*/ 0 w 95"/>
                <a:gd name="T13" fmla="*/ 180 h 187"/>
                <a:gd name="T14" fmla="*/ 7 w 95"/>
                <a:gd name="T15" fmla="*/ 187 h 187"/>
                <a:gd name="T16" fmla="*/ 20 w 95"/>
                <a:gd name="T17" fmla="*/ 187 h 187"/>
                <a:gd name="T18" fmla="*/ 27 w 95"/>
                <a:gd name="T19" fmla="*/ 180 h 187"/>
                <a:gd name="T20" fmla="*/ 27 w 95"/>
                <a:gd name="T21" fmla="*/ 80 h 187"/>
                <a:gd name="T22" fmla="*/ 43 w 95"/>
                <a:gd name="T23" fmla="*/ 41 h 187"/>
                <a:gd name="T24" fmla="*/ 87 w 95"/>
                <a:gd name="T25" fmla="*/ 29 h 187"/>
                <a:gd name="T26" fmla="*/ 92 w 95"/>
                <a:gd name="T27" fmla="*/ 27 h 187"/>
                <a:gd name="T28" fmla="*/ 95 w 95"/>
                <a:gd name="T29" fmla="*/ 21 h 187"/>
                <a:gd name="T30" fmla="*/ 95 w 95"/>
                <a:gd name="T31" fmla="*/ 10 h 187"/>
                <a:gd name="T32" fmla="*/ 88 w 95"/>
                <a:gd name="T33" fmla="*/ 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187">
                  <a:moveTo>
                    <a:pt x="88" y="3"/>
                  </a:moveTo>
                  <a:cubicBezTo>
                    <a:pt x="65" y="0"/>
                    <a:pt x="44" y="6"/>
                    <a:pt x="27" y="20"/>
                  </a:cubicBezTo>
                  <a:lnTo>
                    <a:pt x="27" y="14"/>
                  </a:lnTo>
                  <a:cubicBezTo>
                    <a:pt x="27" y="10"/>
                    <a:pt x="24" y="7"/>
                    <a:pt x="20" y="7"/>
                  </a:cubicBezTo>
                  <a:lnTo>
                    <a:pt x="7" y="7"/>
                  </a:lnTo>
                  <a:cubicBezTo>
                    <a:pt x="3" y="7"/>
                    <a:pt x="0" y="10"/>
                    <a:pt x="0" y="14"/>
                  </a:cubicBezTo>
                  <a:lnTo>
                    <a:pt x="0" y="180"/>
                  </a:lnTo>
                  <a:cubicBezTo>
                    <a:pt x="0" y="184"/>
                    <a:pt x="3" y="187"/>
                    <a:pt x="7" y="187"/>
                  </a:cubicBezTo>
                  <a:lnTo>
                    <a:pt x="20" y="187"/>
                  </a:lnTo>
                  <a:cubicBezTo>
                    <a:pt x="24" y="187"/>
                    <a:pt x="27" y="184"/>
                    <a:pt x="27" y="180"/>
                  </a:cubicBezTo>
                  <a:lnTo>
                    <a:pt x="27" y="80"/>
                  </a:lnTo>
                  <a:cubicBezTo>
                    <a:pt x="27" y="64"/>
                    <a:pt x="33" y="50"/>
                    <a:pt x="43" y="41"/>
                  </a:cubicBezTo>
                  <a:cubicBezTo>
                    <a:pt x="53" y="31"/>
                    <a:pt x="68" y="27"/>
                    <a:pt x="87" y="29"/>
                  </a:cubicBezTo>
                  <a:cubicBezTo>
                    <a:pt x="89" y="29"/>
                    <a:pt x="91" y="28"/>
                    <a:pt x="92" y="27"/>
                  </a:cubicBezTo>
                  <a:cubicBezTo>
                    <a:pt x="94" y="25"/>
                    <a:pt x="95" y="23"/>
                    <a:pt x="95" y="21"/>
                  </a:cubicBezTo>
                  <a:lnTo>
                    <a:pt x="95" y="10"/>
                  </a:lnTo>
                  <a:cubicBezTo>
                    <a:pt x="95" y="7"/>
                    <a:pt x="92" y="3"/>
                    <a:pt x="88" y="3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72AAC083-216D-4A83-837F-BE57D03AF4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157" y="425"/>
              <a:ext cx="50" cy="60"/>
            </a:xfrm>
            <a:custGeom>
              <a:avLst/>
              <a:gdLst>
                <a:gd name="T0" fmla="*/ 192 w 208"/>
                <a:gd name="T1" fmla="*/ 196 h 248"/>
                <a:gd name="T2" fmla="*/ 182 w 208"/>
                <a:gd name="T3" fmla="*/ 196 h 248"/>
                <a:gd name="T4" fmla="*/ 121 w 208"/>
                <a:gd name="T5" fmla="*/ 222 h 248"/>
                <a:gd name="T6" fmla="*/ 30 w 208"/>
                <a:gd name="T7" fmla="*/ 124 h 248"/>
                <a:gd name="T8" fmla="*/ 121 w 208"/>
                <a:gd name="T9" fmla="*/ 27 h 248"/>
                <a:gd name="T10" fmla="*/ 186 w 208"/>
                <a:gd name="T11" fmla="*/ 55 h 248"/>
                <a:gd name="T12" fmla="*/ 196 w 208"/>
                <a:gd name="T13" fmla="*/ 55 h 248"/>
                <a:gd name="T14" fmla="*/ 205 w 208"/>
                <a:gd name="T15" fmla="*/ 46 h 248"/>
                <a:gd name="T16" fmla="*/ 205 w 208"/>
                <a:gd name="T17" fmla="*/ 37 h 248"/>
                <a:gd name="T18" fmla="*/ 121 w 208"/>
                <a:gd name="T19" fmla="*/ 0 h 248"/>
                <a:gd name="T20" fmla="*/ 0 w 208"/>
                <a:gd name="T21" fmla="*/ 124 h 248"/>
                <a:gd name="T22" fmla="*/ 121 w 208"/>
                <a:gd name="T23" fmla="*/ 248 h 248"/>
                <a:gd name="T24" fmla="*/ 201 w 208"/>
                <a:gd name="T25" fmla="*/ 215 h 248"/>
                <a:gd name="T26" fmla="*/ 201 w 208"/>
                <a:gd name="T27" fmla="*/ 205 h 248"/>
                <a:gd name="T28" fmla="*/ 192 w 208"/>
                <a:gd name="T29" fmla="*/ 196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" h="248">
                  <a:moveTo>
                    <a:pt x="192" y="196"/>
                  </a:moveTo>
                  <a:cubicBezTo>
                    <a:pt x="189" y="193"/>
                    <a:pt x="185" y="193"/>
                    <a:pt x="182" y="196"/>
                  </a:cubicBezTo>
                  <a:cubicBezTo>
                    <a:pt x="166" y="212"/>
                    <a:pt x="144" y="222"/>
                    <a:pt x="121" y="222"/>
                  </a:cubicBezTo>
                  <a:cubicBezTo>
                    <a:pt x="71" y="222"/>
                    <a:pt x="30" y="178"/>
                    <a:pt x="30" y="124"/>
                  </a:cubicBezTo>
                  <a:cubicBezTo>
                    <a:pt x="30" y="71"/>
                    <a:pt x="71" y="27"/>
                    <a:pt x="121" y="27"/>
                  </a:cubicBezTo>
                  <a:cubicBezTo>
                    <a:pt x="146" y="27"/>
                    <a:pt x="169" y="37"/>
                    <a:pt x="186" y="55"/>
                  </a:cubicBezTo>
                  <a:cubicBezTo>
                    <a:pt x="188" y="58"/>
                    <a:pt x="193" y="58"/>
                    <a:pt x="196" y="55"/>
                  </a:cubicBezTo>
                  <a:lnTo>
                    <a:pt x="205" y="46"/>
                  </a:lnTo>
                  <a:cubicBezTo>
                    <a:pt x="208" y="44"/>
                    <a:pt x="208" y="39"/>
                    <a:pt x="205" y="37"/>
                  </a:cubicBezTo>
                  <a:cubicBezTo>
                    <a:pt x="184" y="14"/>
                    <a:pt x="154" y="0"/>
                    <a:pt x="121" y="0"/>
                  </a:cubicBezTo>
                  <a:cubicBezTo>
                    <a:pt x="56" y="0"/>
                    <a:pt x="0" y="56"/>
                    <a:pt x="0" y="124"/>
                  </a:cubicBezTo>
                  <a:cubicBezTo>
                    <a:pt x="0" y="193"/>
                    <a:pt x="56" y="248"/>
                    <a:pt x="121" y="248"/>
                  </a:cubicBezTo>
                  <a:cubicBezTo>
                    <a:pt x="151" y="248"/>
                    <a:pt x="180" y="236"/>
                    <a:pt x="201" y="215"/>
                  </a:cubicBezTo>
                  <a:cubicBezTo>
                    <a:pt x="204" y="212"/>
                    <a:pt x="204" y="208"/>
                    <a:pt x="201" y="205"/>
                  </a:cubicBezTo>
                  <a:lnTo>
                    <a:pt x="192" y="196"/>
                  </a:ln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57E240B3-4C35-4511-BAA2-E6C409A4B0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83" y="439"/>
              <a:ext cx="38" cy="46"/>
            </a:xfrm>
            <a:custGeom>
              <a:avLst/>
              <a:gdLst>
                <a:gd name="T0" fmla="*/ 148 w 159"/>
                <a:gd name="T1" fmla="*/ 141 h 189"/>
                <a:gd name="T2" fmla="*/ 137 w 159"/>
                <a:gd name="T3" fmla="*/ 141 h 189"/>
                <a:gd name="T4" fmla="*/ 90 w 159"/>
                <a:gd name="T5" fmla="*/ 163 h 189"/>
                <a:gd name="T6" fmla="*/ 27 w 159"/>
                <a:gd name="T7" fmla="*/ 96 h 189"/>
                <a:gd name="T8" fmla="*/ 90 w 159"/>
                <a:gd name="T9" fmla="*/ 27 h 189"/>
                <a:gd name="T10" fmla="*/ 137 w 159"/>
                <a:gd name="T11" fmla="*/ 49 h 189"/>
                <a:gd name="T12" fmla="*/ 147 w 159"/>
                <a:gd name="T13" fmla="*/ 49 h 189"/>
                <a:gd name="T14" fmla="*/ 156 w 159"/>
                <a:gd name="T15" fmla="*/ 40 h 189"/>
                <a:gd name="T16" fmla="*/ 157 w 159"/>
                <a:gd name="T17" fmla="*/ 30 h 189"/>
                <a:gd name="T18" fmla="*/ 90 w 159"/>
                <a:gd name="T19" fmla="*/ 0 h 189"/>
                <a:gd name="T20" fmla="*/ 0 w 159"/>
                <a:gd name="T21" fmla="*/ 96 h 189"/>
                <a:gd name="T22" fmla="*/ 90 w 159"/>
                <a:gd name="T23" fmla="*/ 189 h 189"/>
                <a:gd name="T24" fmla="*/ 157 w 159"/>
                <a:gd name="T25" fmla="*/ 159 h 189"/>
                <a:gd name="T26" fmla="*/ 157 w 159"/>
                <a:gd name="T27" fmla="*/ 150 h 189"/>
                <a:gd name="T28" fmla="*/ 148 w 159"/>
                <a:gd name="T29" fmla="*/ 14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9" h="189">
                  <a:moveTo>
                    <a:pt x="148" y="141"/>
                  </a:moveTo>
                  <a:cubicBezTo>
                    <a:pt x="145" y="138"/>
                    <a:pt x="140" y="138"/>
                    <a:pt x="137" y="141"/>
                  </a:cubicBezTo>
                  <a:cubicBezTo>
                    <a:pt x="126" y="155"/>
                    <a:pt x="110" y="163"/>
                    <a:pt x="90" y="163"/>
                  </a:cubicBezTo>
                  <a:cubicBezTo>
                    <a:pt x="55" y="163"/>
                    <a:pt x="27" y="133"/>
                    <a:pt x="27" y="96"/>
                  </a:cubicBezTo>
                  <a:cubicBezTo>
                    <a:pt x="27" y="58"/>
                    <a:pt x="55" y="27"/>
                    <a:pt x="90" y="27"/>
                  </a:cubicBezTo>
                  <a:cubicBezTo>
                    <a:pt x="109" y="27"/>
                    <a:pt x="126" y="35"/>
                    <a:pt x="137" y="49"/>
                  </a:cubicBezTo>
                  <a:cubicBezTo>
                    <a:pt x="140" y="52"/>
                    <a:pt x="144" y="52"/>
                    <a:pt x="147" y="49"/>
                  </a:cubicBezTo>
                  <a:lnTo>
                    <a:pt x="156" y="40"/>
                  </a:lnTo>
                  <a:cubicBezTo>
                    <a:pt x="159" y="37"/>
                    <a:pt x="159" y="33"/>
                    <a:pt x="157" y="30"/>
                  </a:cubicBezTo>
                  <a:cubicBezTo>
                    <a:pt x="141" y="11"/>
                    <a:pt x="117" y="0"/>
                    <a:pt x="90" y="0"/>
                  </a:cubicBezTo>
                  <a:cubicBezTo>
                    <a:pt x="40" y="0"/>
                    <a:pt x="0" y="43"/>
                    <a:pt x="0" y="96"/>
                  </a:cubicBezTo>
                  <a:cubicBezTo>
                    <a:pt x="0" y="147"/>
                    <a:pt x="40" y="189"/>
                    <a:pt x="90" y="189"/>
                  </a:cubicBezTo>
                  <a:cubicBezTo>
                    <a:pt x="117" y="189"/>
                    <a:pt x="141" y="178"/>
                    <a:pt x="157" y="159"/>
                  </a:cubicBezTo>
                  <a:cubicBezTo>
                    <a:pt x="159" y="157"/>
                    <a:pt x="159" y="153"/>
                    <a:pt x="157" y="150"/>
                  </a:cubicBezTo>
                  <a:lnTo>
                    <a:pt x="148" y="141"/>
                  </a:ln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9C46D527-2945-446F-AA79-A4761A6AA4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21" y="233"/>
              <a:ext cx="48" cy="188"/>
            </a:xfrm>
            <a:custGeom>
              <a:avLst/>
              <a:gdLst>
                <a:gd name="T0" fmla="*/ 0 w 202"/>
                <a:gd name="T1" fmla="*/ 0 h 783"/>
                <a:gd name="T2" fmla="*/ 0 w 202"/>
                <a:gd name="T3" fmla="*/ 435 h 783"/>
                <a:gd name="T4" fmla="*/ 84 w 202"/>
                <a:gd name="T5" fmla="*/ 724 h 783"/>
                <a:gd name="T6" fmla="*/ 202 w 202"/>
                <a:gd name="T7" fmla="*/ 783 h 783"/>
                <a:gd name="T8" fmla="*/ 202 w 202"/>
                <a:gd name="T9" fmla="*/ 395 h 783"/>
                <a:gd name="T10" fmla="*/ 0 w 202"/>
                <a:gd name="T11" fmla="*/ 0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2" h="783">
                  <a:moveTo>
                    <a:pt x="0" y="0"/>
                  </a:moveTo>
                  <a:lnTo>
                    <a:pt x="0" y="435"/>
                  </a:lnTo>
                  <a:cubicBezTo>
                    <a:pt x="0" y="602"/>
                    <a:pt x="29" y="678"/>
                    <a:pt x="84" y="724"/>
                  </a:cubicBezTo>
                  <a:cubicBezTo>
                    <a:pt x="115" y="749"/>
                    <a:pt x="155" y="767"/>
                    <a:pt x="202" y="783"/>
                  </a:cubicBezTo>
                  <a:lnTo>
                    <a:pt x="202" y="395"/>
                  </a:lnTo>
                  <a:cubicBezTo>
                    <a:pt x="200" y="233"/>
                    <a:pt x="121" y="90"/>
                    <a:pt x="0" y="0"/>
                  </a:cubicBezTo>
                  <a:close/>
                </a:path>
              </a:pathLst>
            </a:custGeom>
            <a:solidFill>
              <a:srgbClr val="E6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2" name="Freeform 49">
              <a:extLst>
                <a:ext uri="{FF2B5EF4-FFF2-40B4-BE49-F238E27FC236}">
                  <a16:creationId xmlns:a16="http://schemas.microsoft.com/office/drawing/2014/main" id="{DEBF613B-C7B4-4DD7-9444-76FBC27702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85" y="233"/>
              <a:ext cx="48" cy="188"/>
            </a:xfrm>
            <a:custGeom>
              <a:avLst/>
              <a:gdLst>
                <a:gd name="T0" fmla="*/ 201 w 201"/>
                <a:gd name="T1" fmla="*/ 0 h 783"/>
                <a:gd name="T2" fmla="*/ 201 w 201"/>
                <a:gd name="T3" fmla="*/ 435 h 783"/>
                <a:gd name="T4" fmla="*/ 117 w 201"/>
                <a:gd name="T5" fmla="*/ 724 h 783"/>
                <a:gd name="T6" fmla="*/ 0 w 201"/>
                <a:gd name="T7" fmla="*/ 783 h 783"/>
                <a:gd name="T8" fmla="*/ 0 w 201"/>
                <a:gd name="T9" fmla="*/ 395 h 783"/>
                <a:gd name="T10" fmla="*/ 201 w 201"/>
                <a:gd name="T11" fmla="*/ 0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1" h="783">
                  <a:moveTo>
                    <a:pt x="201" y="0"/>
                  </a:moveTo>
                  <a:lnTo>
                    <a:pt x="201" y="435"/>
                  </a:lnTo>
                  <a:cubicBezTo>
                    <a:pt x="201" y="602"/>
                    <a:pt x="172" y="678"/>
                    <a:pt x="117" y="724"/>
                  </a:cubicBezTo>
                  <a:cubicBezTo>
                    <a:pt x="86" y="749"/>
                    <a:pt x="47" y="767"/>
                    <a:pt x="0" y="783"/>
                  </a:cubicBezTo>
                  <a:lnTo>
                    <a:pt x="0" y="395"/>
                  </a:lnTo>
                  <a:cubicBezTo>
                    <a:pt x="2" y="233"/>
                    <a:pt x="80" y="90"/>
                    <a:pt x="201" y="0"/>
                  </a:cubicBezTo>
                  <a:close/>
                </a:path>
              </a:pathLst>
            </a:custGeom>
            <a:solidFill>
              <a:srgbClr val="E600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D86882BF-AA11-47F2-962E-D908DFAA9F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57" y="209"/>
              <a:ext cx="240" cy="276"/>
            </a:xfrm>
            <a:custGeom>
              <a:avLst/>
              <a:gdLst>
                <a:gd name="T0" fmla="*/ 500 w 1001"/>
                <a:gd name="T1" fmla="*/ 1145 h 1145"/>
                <a:gd name="T2" fmla="*/ 1001 w 1001"/>
                <a:gd name="T3" fmla="*/ 636 h 1145"/>
                <a:gd name="T4" fmla="*/ 1001 w 1001"/>
                <a:gd name="T5" fmla="*/ 0 h 1145"/>
                <a:gd name="T6" fmla="*/ 799 w 1001"/>
                <a:gd name="T7" fmla="*/ 56 h 1145"/>
                <a:gd name="T8" fmla="*/ 799 w 1001"/>
                <a:gd name="T9" fmla="*/ 581 h 1145"/>
                <a:gd name="T10" fmla="*/ 500 w 1001"/>
                <a:gd name="T11" fmla="*/ 942 h 1145"/>
                <a:gd name="T12" fmla="*/ 202 w 1001"/>
                <a:gd name="T13" fmla="*/ 581 h 1145"/>
                <a:gd name="T14" fmla="*/ 202 w 1001"/>
                <a:gd name="T15" fmla="*/ 56 h 1145"/>
                <a:gd name="T16" fmla="*/ 0 w 1001"/>
                <a:gd name="T17" fmla="*/ 0 h 1145"/>
                <a:gd name="T18" fmla="*/ 0 w 1001"/>
                <a:gd name="T19" fmla="*/ 636 h 1145"/>
                <a:gd name="T20" fmla="*/ 500 w 1001"/>
                <a:gd name="T21" fmla="*/ 1145 h 1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01" h="1145">
                  <a:moveTo>
                    <a:pt x="500" y="1145"/>
                  </a:moveTo>
                  <a:cubicBezTo>
                    <a:pt x="776" y="1145"/>
                    <a:pt x="1001" y="925"/>
                    <a:pt x="1001" y="636"/>
                  </a:cubicBezTo>
                  <a:lnTo>
                    <a:pt x="1001" y="0"/>
                  </a:lnTo>
                  <a:cubicBezTo>
                    <a:pt x="928" y="4"/>
                    <a:pt x="860" y="24"/>
                    <a:pt x="799" y="56"/>
                  </a:cubicBezTo>
                  <a:lnTo>
                    <a:pt x="799" y="581"/>
                  </a:lnTo>
                  <a:cubicBezTo>
                    <a:pt x="799" y="930"/>
                    <a:pt x="547" y="942"/>
                    <a:pt x="500" y="942"/>
                  </a:cubicBezTo>
                  <a:cubicBezTo>
                    <a:pt x="454" y="942"/>
                    <a:pt x="202" y="930"/>
                    <a:pt x="202" y="581"/>
                  </a:cubicBezTo>
                  <a:lnTo>
                    <a:pt x="202" y="56"/>
                  </a:lnTo>
                  <a:cubicBezTo>
                    <a:pt x="141" y="24"/>
                    <a:pt x="73" y="4"/>
                    <a:pt x="0" y="0"/>
                  </a:cubicBezTo>
                  <a:lnTo>
                    <a:pt x="0" y="636"/>
                  </a:lnTo>
                  <a:cubicBezTo>
                    <a:pt x="0" y="925"/>
                    <a:pt x="224" y="1145"/>
                    <a:pt x="500" y="1145"/>
                  </a:cubicBezTo>
                  <a:close/>
                </a:path>
              </a:pathLst>
            </a:custGeom>
            <a:solidFill>
              <a:srgbClr val="F078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4" name="Freeform 51">
              <a:extLst>
                <a:ext uri="{FF2B5EF4-FFF2-40B4-BE49-F238E27FC236}">
                  <a16:creationId xmlns:a16="http://schemas.microsoft.com/office/drawing/2014/main" id="{C9EE8D77-BB11-4055-A2FD-D0C9837601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42" y="187"/>
              <a:ext cx="70" cy="83"/>
            </a:xfrm>
            <a:custGeom>
              <a:avLst/>
              <a:gdLst>
                <a:gd name="T0" fmla="*/ 147 w 294"/>
                <a:gd name="T1" fmla="*/ 347 h 347"/>
                <a:gd name="T2" fmla="*/ 294 w 294"/>
                <a:gd name="T3" fmla="*/ 162 h 347"/>
                <a:gd name="T4" fmla="*/ 147 w 294"/>
                <a:gd name="T5" fmla="*/ 0 h 347"/>
                <a:gd name="T6" fmla="*/ 0 w 294"/>
                <a:gd name="T7" fmla="*/ 162 h 347"/>
                <a:gd name="T8" fmla="*/ 147 w 294"/>
                <a:gd name="T9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4" h="347">
                  <a:moveTo>
                    <a:pt x="147" y="347"/>
                  </a:moveTo>
                  <a:cubicBezTo>
                    <a:pt x="183" y="275"/>
                    <a:pt x="233" y="212"/>
                    <a:pt x="294" y="162"/>
                  </a:cubicBezTo>
                  <a:cubicBezTo>
                    <a:pt x="258" y="98"/>
                    <a:pt x="208" y="43"/>
                    <a:pt x="147" y="0"/>
                  </a:cubicBezTo>
                  <a:cubicBezTo>
                    <a:pt x="87" y="43"/>
                    <a:pt x="37" y="98"/>
                    <a:pt x="0" y="162"/>
                  </a:cubicBezTo>
                  <a:cubicBezTo>
                    <a:pt x="61" y="212"/>
                    <a:pt x="112" y="275"/>
                    <a:pt x="147" y="347"/>
                  </a:cubicBezTo>
                  <a:close/>
                </a:path>
              </a:pathLst>
            </a:custGeom>
            <a:solidFill>
              <a:srgbClr val="0037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10740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6367" y="277813"/>
            <a:ext cx="9423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35201" y="1628776"/>
            <a:ext cx="4620684" cy="4410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59084" y="1628776"/>
            <a:ext cx="4620683" cy="4410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15901" y="458788"/>
            <a:ext cx="1488017" cy="3603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24-04-2023</a:t>
            </a: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739033" y="6591300"/>
            <a:ext cx="254000" cy="152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20FD9259-92A2-4802-BA73-FA142B23F191}" type="slidenum">
              <a:rPr lang="nl-NL" altLang="en-US"/>
              <a:pPr>
                <a:defRPr/>
              </a:pPr>
              <a:t>‹nr.›</a:t>
            </a:fld>
            <a:endParaRPr lang="nl-NL" altLang="en-US"/>
          </a:p>
        </p:txBody>
      </p:sp>
    </p:spTree>
    <p:extLst>
      <p:ext uri="{BB962C8B-B14F-4D97-AF65-F5344CB8AC3E}">
        <p14:creationId xmlns:p14="http://schemas.microsoft.com/office/powerpoint/2010/main" val="1700587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24-04-2023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88FA-AAFE-4713-8BE1-64CAD04AEEC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4361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en kolom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9CB4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4944" y="2425655"/>
            <a:ext cx="10744200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24-04-2023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631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pagina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/>
        </p:nvSpPr>
        <p:spPr>
          <a:xfrm>
            <a:off x="0" y="603738"/>
            <a:ext cx="12192000" cy="2825262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+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D3611-1177-48EA-A067-CEF0CDB424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143" y="1057047"/>
            <a:ext cx="10776857" cy="1152751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4A8E8-3E90-4C49-8DE9-AAB8EE4590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15" y="2340428"/>
            <a:ext cx="10776857" cy="653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de subtitel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E896DCE-6314-4456-ADEB-F5C25B82E6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DCE008E-4AC9-41CA-AD71-DCFAAF3FCE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354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pagina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/>
        </p:nvSpPr>
        <p:spPr>
          <a:xfrm>
            <a:off x="0" y="603738"/>
            <a:ext cx="12192000" cy="2825262"/>
          </a:xfrm>
          <a:prstGeom prst="rect">
            <a:avLst/>
          </a:prstGeom>
          <a:solidFill>
            <a:srgbClr val="E8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+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D3611-1177-48EA-A067-CEF0CDB424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143" y="1057047"/>
            <a:ext cx="10776857" cy="1152751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4A8E8-3E90-4C49-8DE9-AAB8EE4590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15" y="2340428"/>
            <a:ext cx="10776857" cy="653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de subtitel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E896DCE-6314-4456-ADEB-F5C25B82E6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DCE008E-4AC9-41CA-AD71-DCFAAF3FCE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587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kolommen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425655"/>
            <a:ext cx="5346700" cy="37513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1072" y="2425655"/>
            <a:ext cx="5148072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10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en kolom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4944" y="2425655"/>
            <a:ext cx="10744200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51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beeld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439708"/>
            <a:ext cx="5346700" cy="646331"/>
          </a:xfrm>
        </p:spPr>
        <p:txBody>
          <a:bodyPr anchor="t" anchorCtr="0">
            <a:spAutoFit/>
          </a:bodyPr>
          <a:lstStyle>
            <a:lvl1pPr>
              <a:defRPr/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350009"/>
            <a:ext cx="5346700" cy="3559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1113" y="1543665"/>
            <a:ext cx="5054600" cy="43655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8432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and kleurvlak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/>
        </p:nvSpPr>
        <p:spPr>
          <a:xfrm>
            <a:off x="0" y="1540932"/>
            <a:ext cx="6096000" cy="4722439"/>
          </a:xfrm>
          <a:prstGeom prst="rect">
            <a:avLst/>
          </a:prstGeom>
          <a:solidFill>
            <a:srgbClr val="E8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7700" y="2705101"/>
            <a:ext cx="5359400" cy="32040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0933"/>
            <a:ext cx="6096000" cy="472244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</p:spTree>
    <p:extLst>
      <p:ext uri="{BB962C8B-B14F-4D97-AF65-F5344CB8AC3E}">
        <p14:creationId xmlns:p14="http://schemas.microsoft.com/office/powerpoint/2010/main" val="116317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gend kleurvlak - patiëntenzo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/>
        </p:nvSpPr>
        <p:spPr>
          <a:xfrm>
            <a:off x="0" y="4360985"/>
            <a:ext cx="12192000" cy="1900987"/>
          </a:xfrm>
          <a:prstGeom prst="rect">
            <a:avLst/>
          </a:prstGeom>
          <a:solidFill>
            <a:srgbClr val="E8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7224" y="4591050"/>
            <a:ext cx="5438775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3050"/>
            <a:ext cx="6096000" cy="28165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2567F586-9BCF-4F4E-9B12-659A83DEC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43050"/>
            <a:ext cx="6096000" cy="28165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E57F8D3-B0E4-4983-AE22-66D32A27531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6024" y="4600575"/>
            <a:ext cx="5438775" cy="142875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</p:spTree>
    <p:extLst>
      <p:ext uri="{BB962C8B-B14F-4D97-AF65-F5344CB8AC3E}">
        <p14:creationId xmlns:p14="http://schemas.microsoft.com/office/powerpoint/2010/main" val="261712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pagina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/>
        </p:nvSpPr>
        <p:spPr>
          <a:xfrm>
            <a:off x="0" y="603738"/>
            <a:ext cx="12192000" cy="2825262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+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D3611-1177-48EA-A067-CEF0CDB424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143" y="1057047"/>
            <a:ext cx="10776857" cy="1152751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4A8E8-3E90-4C49-8DE9-AAB8EE4590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15" y="2340428"/>
            <a:ext cx="10776857" cy="653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de subtitel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E896DCE-6314-4456-ADEB-F5C25B82E6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DCE008E-4AC9-41CA-AD71-DCFAAF3FCE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4454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kolommen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9CB4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425655"/>
            <a:ext cx="5346700" cy="37513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1072" y="2425655"/>
            <a:ext cx="5148072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06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24-04-2023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88FA-AAFE-4713-8BE1-64CAD04AEEC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1871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en kolom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9CB4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4944" y="2425655"/>
            <a:ext cx="10744200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09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beeld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439708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rgbClr val="009CB4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350009"/>
            <a:ext cx="5346700" cy="3559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1113" y="1543665"/>
            <a:ext cx="5054600" cy="43655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62595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and kleurvlak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/>
        </p:nvSpPr>
        <p:spPr>
          <a:xfrm>
            <a:off x="0" y="1540932"/>
            <a:ext cx="6096000" cy="4722439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7700" y="2705101"/>
            <a:ext cx="5359400" cy="32040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0933"/>
            <a:ext cx="6096000" cy="472244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</p:spTree>
    <p:extLst>
      <p:ext uri="{BB962C8B-B14F-4D97-AF65-F5344CB8AC3E}">
        <p14:creationId xmlns:p14="http://schemas.microsoft.com/office/powerpoint/2010/main" val="262632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gend kleurvlak - onderzo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/>
        </p:nvSpPr>
        <p:spPr>
          <a:xfrm>
            <a:off x="0" y="4360985"/>
            <a:ext cx="12192000" cy="1900987"/>
          </a:xfrm>
          <a:prstGeom prst="rect">
            <a:avLst/>
          </a:prstGeom>
          <a:solidFill>
            <a:srgbClr val="009C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7224" y="4591050"/>
            <a:ext cx="5438775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3050"/>
            <a:ext cx="6096000" cy="28165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2567F586-9BCF-4F4E-9B12-659A83DEC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43050"/>
            <a:ext cx="6096000" cy="28165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E57F8D3-B0E4-4983-AE22-66D32A27531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6024" y="4600575"/>
            <a:ext cx="5438775" cy="142875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</p:spTree>
    <p:extLst>
      <p:ext uri="{BB962C8B-B14F-4D97-AF65-F5344CB8AC3E}">
        <p14:creationId xmlns:p14="http://schemas.microsoft.com/office/powerpoint/2010/main" val="43587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pagina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/>
        </p:nvSpPr>
        <p:spPr>
          <a:xfrm>
            <a:off x="0" y="603738"/>
            <a:ext cx="12192000" cy="2825262"/>
          </a:xfrm>
          <a:prstGeom prst="rect">
            <a:avLst/>
          </a:prstGeom>
          <a:solidFill>
            <a:srgbClr val="6A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+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D3611-1177-48EA-A067-CEF0CDB424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143" y="1057047"/>
            <a:ext cx="10776857" cy="1152751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4A8E8-3E90-4C49-8DE9-AAB8EE4590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15" y="2340428"/>
            <a:ext cx="10776857" cy="653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de subtitel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E896DCE-6314-4456-ADEB-F5C25B82E6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DCE008E-4AC9-41CA-AD71-DCFAAF3FCE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697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kolommen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6AB650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425655"/>
            <a:ext cx="5346700" cy="37513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1072" y="2425655"/>
            <a:ext cx="5148072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65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en kolom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6AB650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4944" y="2425655"/>
            <a:ext cx="10744200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51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beeld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439708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rgbClr val="6AB650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350009"/>
            <a:ext cx="5346700" cy="3559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1113" y="1543665"/>
            <a:ext cx="5054600" cy="43655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57551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and kleurvlak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/>
        </p:nvSpPr>
        <p:spPr>
          <a:xfrm>
            <a:off x="0" y="1540932"/>
            <a:ext cx="6096000" cy="4722439"/>
          </a:xfrm>
          <a:prstGeom prst="rect">
            <a:avLst/>
          </a:prstGeom>
          <a:solidFill>
            <a:srgbClr val="6A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7700" y="2705101"/>
            <a:ext cx="5359400" cy="32040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0933"/>
            <a:ext cx="6096000" cy="472244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</p:spTree>
    <p:extLst>
      <p:ext uri="{BB962C8B-B14F-4D97-AF65-F5344CB8AC3E}">
        <p14:creationId xmlns:p14="http://schemas.microsoft.com/office/powerpoint/2010/main" val="3314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gend kleurvlak - onderwij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/>
        </p:nvSpPr>
        <p:spPr>
          <a:xfrm>
            <a:off x="0" y="4360985"/>
            <a:ext cx="12192000" cy="1900987"/>
          </a:xfrm>
          <a:prstGeom prst="rect">
            <a:avLst/>
          </a:prstGeom>
          <a:solidFill>
            <a:srgbClr val="6AB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7224" y="4591050"/>
            <a:ext cx="5438775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3050"/>
            <a:ext cx="6096000" cy="28165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2567F586-9BCF-4F4E-9B12-659A83DEC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43050"/>
            <a:ext cx="6096000" cy="28165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E57F8D3-B0E4-4983-AE22-66D32A27531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6024" y="4600575"/>
            <a:ext cx="5438775" cy="142875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</p:spTree>
    <p:extLst>
      <p:ext uri="{BB962C8B-B14F-4D97-AF65-F5344CB8AC3E}">
        <p14:creationId xmlns:p14="http://schemas.microsoft.com/office/powerpoint/2010/main" val="38841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24-04-2023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88FA-AAFE-4713-8BE1-64CAD04AEEC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07042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pagina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33C430D-E413-4705-BF87-59067A65F4AD}"/>
              </a:ext>
            </a:extLst>
          </p:cNvPr>
          <p:cNvSpPr/>
          <p:nvPr/>
        </p:nvSpPr>
        <p:spPr>
          <a:xfrm>
            <a:off x="0" y="603738"/>
            <a:ext cx="12192000" cy="2825262"/>
          </a:xfrm>
          <a:prstGeom prst="rect">
            <a:avLst/>
          </a:prstGeom>
          <a:solidFill>
            <a:srgbClr val="003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+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1D3611-1177-48EA-A067-CEF0CDB424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3143" y="1057047"/>
            <a:ext cx="10776857" cy="1152751"/>
          </a:xfrm>
        </p:spPr>
        <p:txBody>
          <a:bodyPr anchor="b">
            <a:normAutofit/>
          </a:bodyPr>
          <a:lstStyle>
            <a:lvl1pPr algn="l">
              <a:defRPr sz="50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C4A8E8-3E90-4C49-8DE9-AAB8EE45904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74915" y="2340428"/>
            <a:ext cx="10776857" cy="6531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800" b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de subtitel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2E896DCE-6314-4456-ADEB-F5C25B82E6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DCE008E-4AC9-41CA-AD71-DCFAAF3FCE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190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kolommen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374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425655"/>
            <a:ext cx="5346700" cy="37513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tekst.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91072" y="2425655"/>
            <a:ext cx="5148072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64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en kolom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100092"/>
            <a:ext cx="10766044" cy="1325563"/>
          </a:xfrm>
        </p:spPr>
        <p:txBody>
          <a:bodyPr>
            <a:noAutofit/>
          </a:bodyPr>
          <a:lstStyle>
            <a:lvl1pPr>
              <a:defRPr>
                <a:solidFill>
                  <a:srgbClr val="00374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C723EE4-8616-4984-A1F0-0582DFEC573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94944" y="2425655"/>
            <a:ext cx="10744200" cy="3751308"/>
          </a:xfrm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spcBef>
                <a:spcPts val="0"/>
              </a:spcBef>
              <a:defRPr sz="2300"/>
            </a:lvl1pPr>
            <a:lvl2pPr>
              <a:defRPr sz="2300"/>
            </a:lvl2pPr>
            <a:lvl3pPr>
              <a:defRPr sz="2300"/>
            </a:lvl3pPr>
            <a:lvl4pPr>
              <a:defRPr sz="2300"/>
            </a:lvl4pPr>
            <a:lvl5pPr>
              <a:defRPr sz="2300"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24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en beeld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3100" y="1439708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rgbClr val="00374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73100" y="2350009"/>
            <a:ext cx="5346700" cy="355917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61113" y="1543665"/>
            <a:ext cx="5054600" cy="43655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43513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and kleurvlak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/>
        </p:nvSpPr>
        <p:spPr>
          <a:xfrm>
            <a:off x="0" y="1540932"/>
            <a:ext cx="6096000" cy="4722439"/>
          </a:xfrm>
          <a:prstGeom prst="rect">
            <a:avLst/>
          </a:prstGeom>
          <a:solidFill>
            <a:srgbClr val="003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7700" y="2705101"/>
            <a:ext cx="5359400" cy="32040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0933"/>
            <a:ext cx="6096000" cy="472244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</p:spTree>
    <p:extLst>
      <p:ext uri="{BB962C8B-B14F-4D97-AF65-F5344CB8AC3E}">
        <p14:creationId xmlns:p14="http://schemas.microsoft.com/office/powerpoint/2010/main" val="114785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ggend kleurvlak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77FC29EB-7314-49D1-BCCF-0C1FC9DD7AFF}"/>
              </a:ext>
            </a:extLst>
          </p:cNvPr>
          <p:cNvSpPr/>
          <p:nvPr/>
        </p:nvSpPr>
        <p:spPr>
          <a:xfrm>
            <a:off x="0" y="4360985"/>
            <a:ext cx="12192000" cy="1900987"/>
          </a:xfrm>
          <a:prstGeom prst="rect">
            <a:avLst/>
          </a:prstGeom>
          <a:solidFill>
            <a:srgbClr val="003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9E529B3-AB90-4577-AB7E-9471B1A4493D}"/>
              </a:ext>
            </a:extLst>
          </p:cNvPr>
          <p:cNvSpPr/>
          <p:nvPr/>
        </p:nvSpPr>
        <p:spPr>
          <a:xfrm>
            <a:off x="0" y="6263370"/>
            <a:ext cx="12192000" cy="59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18372C-9B21-4DA0-8A35-9ACF44B7D0B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57224" y="4591050"/>
            <a:ext cx="5438775" cy="1428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toelichtende tekst en/of puntenlijst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93DA45-1050-4E5B-B003-C91658D3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01829AF-F5A5-489C-90FE-660E14CFDB8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1543050"/>
            <a:ext cx="6096000" cy="281653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841DAF-11CD-4D6E-A9E2-F440749B11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884145"/>
            <a:ext cx="5346700" cy="646331"/>
          </a:xfrm>
        </p:spPr>
        <p:txBody>
          <a:bodyPr anchor="t" anchorCtr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Hier de titel</a:t>
            </a:r>
          </a:p>
        </p:txBody>
      </p:sp>
      <p:sp>
        <p:nvSpPr>
          <p:cNvPr id="10" name="Tijdelijke aanduiding voor afbeelding 8">
            <a:extLst>
              <a:ext uri="{FF2B5EF4-FFF2-40B4-BE49-F238E27FC236}">
                <a16:creationId xmlns:a16="http://schemas.microsoft.com/office/drawing/2014/main" id="{2567F586-9BCF-4F4E-9B12-659A83DECC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43050"/>
            <a:ext cx="6096000" cy="281653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E57F8D3-B0E4-4983-AE22-66D32A275319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96024" y="4600575"/>
            <a:ext cx="5438775" cy="142875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3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Hier een puntenlijst</a:t>
            </a:r>
          </a:p>
        </p:txBody>
      </p:sp>
    </p:spTree>
    <p:extLst>
      <p:ext uri="{BB962C8B-B14F-4D97-AF65-F5344CB8AC3E}">
        <p14:creationId xmlns:p14="http://schemas.microsoft.com/office/powerpoint/2010/main" val="102139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14">
            <a:extLst>
              <a:ext uri="{FF2B5EF4-FFF2-40B4-BE49-F238E27FC236}">
                <a16:creationId xmlns:a16="http://schemas.microsoft.com/office/drawing/2014/main" id="{DA58A6F3-534A-40A0-83C6-89CBA29261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603738"/>
            <a:ext cx="12192000" cy="62542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DDD695A-1081-46FE-92DA-DE89DD3F4C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762" y="0"/>
            <a:ext cx="3563547" cy="9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2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87402-E1D7-4DD4-B326-8C7B644ABDE7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EA132-1962-4F1B-8E2A-0F9831D6DA3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8313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GB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1C6F-506D-4FD5-A5BC-EDA3C0AF9951}" type="datetimeFigureOut">
              <a:rPr lang="en-GB" smtClean="0"/>
              <a:t>20/11/2023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643E2-A015-4765-A8EF-CF864C3DB8E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4173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C329A6-F1A7-9644-BE88-53E3B5CA3D58}" type="datetime1">
              <a:rPr lang="en-US" smtClean="0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983B90-C586-6647-89A3-3D348E9F108C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  <p:graphicFrame>
        <p:nvGraphicFramePr>
          <p:cNvPr id="9" name="Tabel 8"/>
          <p:cNvGraphicFramePr>
            <a:graphicFrameLocks noGrp="1"/>
          </p:cNvGraphicFramePr>
          <p:nvPr userDrawn="1">
            <p:extLst/>
          </p:nvPr>
        </p:nvGraphicFramePr>
        <p:xfrm>
          <a:off x="609600" y="1554164"/>
          <a:ext cx="10972800" cy="2792685"/>
        </p:xfrm>
        <a:graphic>
          <a:graphicData uri="http://schemas.openxmlformats.org/drawingml/2006/table">
            <a:tbl>
              <a:tblPr/>
              <a:tblGrid>
                <a:gridCol w="54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66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Arial" charset="0"/>
                          <a:cs typeface="Verdana"/>
                        </a:rPr>
                        <a:t>(Potential) conflict of interest</a:t>
                      </a:r>
                      <a:endParaRPr kumimoji="0" lang="nl-N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/>
                        <a:ea typeface="Arial" charset="0"/>
                        <a:cs typeface="Verdana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None/See below</a:t>
                      </a:r>
                      <a:endParaRPr kumimoji="0" lang="nl-N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/>
                        <a:ea typeface="Calibri" charset="0"/>
                        <a:cs typeface="Verdana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[Potentially relevant company relationships in connection with event 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[Company name]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[Potentially relevant company relationships in connection with event 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[Company name]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[Potentially relevant company relationships in connection with event 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[Company name]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[Potentially relevant company relationships in connection with event 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[Company name]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[Potentially relevant company relationships in connection with event 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[Company name]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 sz="3000" b="1"/>
            </a:lvl1pPr>
          </a:lstStyle>
          <a:p>
            <a:r>
              <a:rPr lang="nl-NL" dirty="0" err="1"/>
              <a:t>Disclosure</a:t>
            </a:r>
            <a:r>
              <a:rPr lang="nl-NL" dirty="0"/>
              <a:t> of </a:t>
            </a:r>
            <a:r>
              <a:rPr lang="nl-NL" dirty="0" err="1"/>
              <a:t>speaker’s</a:t>
            </a:r>
            <a:r>
              <a:rPr lang="nl-NL" dirty="0"/>
              <a:t> </a:t>
            </a:r>
            <a:r>
              <a:rPr lang="nl-NL" dirty="0" err="1"/>
              <a:t>interests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683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24-04-2023</a:t>
            </a:r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88FA-AAFE-4713-8BE1-64CAD04AEEC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109009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600201"/>
            <a:ext cx="11055019" cy="3178176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EE003-DDB3-984D-BC70-CC7BB3DB74D8}" type="datetime1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C2EFE-E32F-B840-955A-50AF815BA31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1055019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189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C1B7F-150C-454E-B6D6-478FFFE0A1E9}" type="datetime1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2C89F-E2E6-6547-9B5B-6325275092C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715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C329A6-F1A7-9644-BE88-53E3B5CA3D58}" type="datetime1">
              <a:rPr lang="en-US" smtClean="0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983B90-C586-6647-89A3-3D348E9F108C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  <p:graphicFrame>
        <p:nvGraphicFramePr>
          <p:cNvPr id="9" name="Tabel 8"/>
          <p:cNvGraphicFramePr>
            <a:graphicFrameLocks noGrp="1"/>
          </p:cNvGraphicFramePr>
          <p:nvPr userDrawn="1">
            <p:extLst/>
          </p:nvPr>
        </p:nvGraphicFramePr>
        <p:xfrm>
          <a:off x="609600" y="1554164"/>
          <a:ext cx="10972800" cy="2792685"/>
        </p:xfrm>
        <a:graphic>
          <a:graphicData uri="http://schemas.openxmlformats.org/drawingml/2006/table">
            <a:tbl>
              <a:tblPr/>
              <a:tblGrid>
                <a:gridCol w="54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66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Arial" charset="0"/>
                          <a:cs typeface="Verdana"/>
                        </a:rPr>
                        <a:t>(Potential) conflict of interest</a:t>
                      </a:r>
                      <a:endParaRPr kumimoji="0" lang="nl-NL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/>
                        <a:ea typeface="Arial" charset="0"/>
                        <a:cs typeface="Verdana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None/See below</a:t>
                      </a:r>
                      <a:endParaRPr kumimoji="0" lang="nl-NL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/>
                        <a:ea typeface="Calibri" charset="0"/>
                        <a:cs typeface="Verdana"/>
                      </a:endParaRP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[Potentially relevant company relationships in connection with event 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[Company name]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[Potentially relevant company relationships in connection with event 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[Company name]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[Potentially relevant company relationships in connection with event 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[Company name]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[Potentially relevant company relationships in connection with event 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[Company name]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[Potentially relevant company relationships in connection with event 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[Company name]</a:t>
                      </a:r>
                    </a:p>
                  </a:txBody>
                  <a:tcPr marL="121920" marR="12192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 sz="3000" b="1"/>
            </a:lvl1pPr>
          </a:lstStyle>
          <a:p>
            <a:r>
              <a:rPr lang="nl-NL" dirty="0" err="1"/>
              <a:t>Disclosure</a:t>
            </a:r>
            <a:r>
              <a:rPr lang="nl-NL" dirty="0"/>
              <a:t> of </a:t>
            </a:r>
            <a:r>
              <a:rPr lang="nl-NL" dirty="0" err="1"/>
              <a:t>speaker’s</a:t>
            </a:r>
            <a:r>
              <a:rPr lang="nl-NL" dirty="0"/>
              <a:t> </a:t>
            </a:r>
            <a:r>
              <a:rPr lang="nl-NL" dirty="0" err="1"/>
              <a:t>interests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6110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1055019" cy="1143000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46701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46701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F227E-D29A-A549-901E-4F9B29563ACD}" type="datetime1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1D979-C357-8546-991E-FBDE7FAE9F8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17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96274-0564-A74B-8472-D8DDB58D90CA}" type="datetime1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6917F-F5AD-9446-AFCC-6C6B83AEC09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65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24-04-2023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88FA-AAFE-4713-8BE1-64CAD04AEEC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3016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24-04-2023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88FA-AAFE-4713-8BE1-64CAD04AEEC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1487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24-04-2023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88FA-AAFE-4713-8BE1-64CAD04AEEC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5189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24-04-2023</a:t>
            </a:r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188FA-AAFE-4713-8BE1-64CAD04AEEC4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2701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image" Target="../media/image1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smtClean="0"/>
              <a:t>24-04-2023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188FA-AAFE-4713-8BE1-64CAD04AEEC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3CCC1A1E-656A-4AF0-AA4A-4C5B0A9CBB55}"/>
              </a:ext>
            </a:extLst>
          </p:cNvPr>
          <p:cNvSpPr/>
          <p:nvPr userDrawn="1"/>
        </p:nvSpPr>
        <p:spPr>
          <a:xfrm>
            <a:off x="1" y="6271260"/>
            <a:ext cx="12192000" cy="586740"/>
          </a:xfrm>
          <a:prstGeom prst="rect">
            <a:avLst/>
          </a:prstGeom>
          <a:solidFill>
            <a:srgbClr val="CED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A6CEDF9-8401-43A2-A4AB-0E7332B8A3E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13" y="0"/>
            <a:ext cx="495173" cy="101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53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3CCC1A1E-656A-4AF0-AA4A-4C5B0A9CBB55}"/>
              </a:ext>
            </a:extLst>
          </p:cNvPr>
          <p:cNvSpPr/>
          <p:nvPr/>
        </p:nvSpPr>
        <p:spPr>
          <a:xfrm>
            <a:off x="1" y="6271260"/>
            <a:ext cx="12192000" cy="586740"/>
          </a:xfrm>
          <a:prstGeom prst="rect">
            <a:avLst/>
          </a:prstGeom>
          <a:solidFill>
            <a:srgbClr val="CED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05E57A9-EF42-41CC-A2FF-69FC4446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11000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Hier de titel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4C743E-8D29-4316-98AB-B30200D583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12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50">
                <a:solidFill>
                  <a:srgbClr val="00373E"/>
                </a:solidFill>
              </a:defRPr>
            </a:lvl1pPr>
          </a:lstStyle>
          <a:p>
            <a:endParaRPr lang="en-GB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A6CEDF9-8401-43A2-A4AB-0E7332B8A3E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13" y="0"/>
            <a:ext cx="495173" cy="101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6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E89E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1055019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1055019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7AC329A6-F1A7-9644-BE88-53E3B5CA3D58}" type="datetime1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latin typeface="Verdana" pitchFamily="-111" charset="0"/>
                <a:ea typeface="Verdana" pitchFamily="-111" charset="0"/>
                <a:cs typeface="Verdana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D4983B90-C586-6647-89A3-3D348E9F108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B04892A-459F-D24D-9DB6-33F1C08660F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25445" y="5829267"/>
            <a:ext cx="1739175" cy="49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25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</p:sldLayoutIdLst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-65" charset="0"/>
          <a:ea typeface="ＭＳ Ｐゴシック" pitchFamily="-65" charset="-128"/>
          <a:cs typeface="ＭＳ Ｐゴシック" pitchFamily="-65" charset="-128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-65" charset="0"/>
          <a:ea typeface="ＭＳ Ｐゴシック" pitchFamily="-65" charset="-128"/>
          <a:cs typeface="ＭＳ Ｐゴシック" pitchFamily="-65" charset="-128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-65" charset="0"/>
          <a:ea typeface="ＭＳ Ｐゴシック" pitchFamily="-65" charset="-128"/>
          <a:cs typeface="ＭＳ Ｐゴシック" pitchFamily="-65" charset="-128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-65" charset="0"/>
          <a:ea typeface="ＭＳ Ｐゴシック" pitchFamily="-65" charset="-128"/>
          <a:cs typeface="ＭＳ Ｐゴシック" pitchFamily="-65" charset="-128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891" indent="-342891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1pPr>
      <a:lvl2pPr marL="742932" indent="-28574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2pPr>
      <a:lvl3pPr marL="1142971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11" Type="http://schemas.openxmlformats.org/officeDocument/2006/relationships/image" Target="../media/image37.jpe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674915" y="1832262"/>
            <a:ext cx="10776857" cy="1152751"/>
          </a:xfrm>
        </p:spPr>
        <p:txBody>
          <a:bodyPr>
            <a:noAutofit/>
          </a:bodyPr>
          <a:lstStyle/>
          <a:p>
            <a:pPr algn="ctr"/>
            <a:r>
              <a:rPr lang="en-US" sz="4400" b="0" dirty="0"/>
              <a:t>Abortive HIV RNA in serum inversely correlates with transcriptional activity of the HIV reservoir in People with HIV</a:t>
            </a:r>
            <a:endParaRPr lang="en-GB" sz="4000" dirty="0"/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>
          <a:xfrm>
            <a:off x="674915" y="3636829"/>
            <a:ext cx="10776857" cy="653143"/>
          </a:xfrm>
        </p:spPr>
        <p:txBody>
          <a:bodyPr>
            <a:normAutofit/>
          </a:bodyPr>
          <a:lstStyle/>
          <a:p>
            <a:pPr algn="ctr"/>
            <a:r>
              <a:rPr lang="nl-NL" sz="2800" dirty="0" smtClean="0">
                <a:solidFill>
                  <a:schemeClr val="tx1"/>
                </a:solidFill>
              </a:rPr>
              <a:t>Stefanie Kroeze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889764" y="523723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Amsterdam UMC location University of Amsterdam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Department of Experimental Immunology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Amsterdam institute for Infection and Immunity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9047748" y="6488668"/>
            <a:ext cx="323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s.kroeze@amsterdamumc.nl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026" name="Picture 2" descr="Amsterdam UMC (@amsterdamumc) / Twit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4000" y1="46500" x2="44000" y2="46500"/>
                        <a14:foregroundMark x1="60250" y1="47000" x2="60250" y2="47000"/>
                        <a14:foregroundMark x1="51750" y1="68750" x2="51750" y2="68750"/>
                        <a14:foregroundMark x1="44250" y1="60250" x2="44250" y2="60250"/>
                        <a14:foregroundMark x1="58000" y1="57250" x2="58000" y2="57250"/>
                        <a14:foregroundMark x1="59500" y1="37750" x2="58000" y2="56500"/>
                        <a14:foregroundMark x1="49500" y1="19250" x2="49500" y2="2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189" y="5086356"/>
            <a:ext cx="1225093" cy="122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/>
          <p:cNvSpPr txBox="1"/>
          <p:nvPr/>
        </p:nvSpPr>
        <p:spPr>
          <a:xfrm>
            <a:off x="0" y="6555960"/>
            <a:ext cx="3674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NCHIV </a:t>
            </a:r>
            <a:r>
              <a:rPr kumimoji="0" lang="nl-NL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2023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59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1" dirty="0" err="1">
                <a:solidFill>
                  <a:srgbClr val="009CB4"/>
                </a:solidFill>
                <a:latin typeface="Calibri Light" panose="020F0302020204030204"/>
              </a:rPr>
              <a:t>C</a:t>
            </a:r>
            <a:r>
              <a:rPr lang="nl-NL" sz="4000" b="1" dirty="0" err="1" smtClean="0">
                <a:solidFill>
                  <a:srgbClr val="009CB4"/>
                </a:solidFill>
                <a:latin typeface="Calibri Light" panose="020F0302020204030204"/>
              </a:rPr>
              <a:t>onclusion</a:t>
            </a:r>
            <a:r>
              <a:rPr lang="nl-NL" sz="4000" b="1" dirty="0" smtClean="0">
                <a:solidFill>
                  <a:srgbClr val="009CB4"/>
                </a:solidFill>
                <a:latin typeface="Calibri Light" panose="020F0302020204030204"/>
              </a:rPr>
              <a:t> </a:t>
            </a:r>
            <a:r>
              <a:rPr lang="nl-NL" sz="4000" b="1" dirty="0">
                <a:solidFill>
                  <a:srgbClr val="009CB4"/>
                </a:solidFill>
                <a:latin typeface="Calibri Light" panose="020F0302020204030204"/>
              </a:rPr>
              <a:t>- 1</a:t>
            </a:r>
            <a:endParaRPr lang="en-US" sz="4000" b="1" dirty="0">
              <a:solidFill>
                <a:srgbClr val="009CB4"/>
              </a:solidFill>
              <a:latin typeface="Calibri Light" panose="020F0302020204030204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Abortive</a:t>
            </a:r>
            <a:r>
              <a:rPr lang="nl-NL" dirty="0" smtClean="0"/>
              <a:t> HIV RNA </a:t>
            </a:r>
            <a:r>
              <a:rPr lang="nl-NL" dirty="0" err="1" smtClean="0"/>
              <a:t>can</a:t>
            </a:r>
            <a:r>
              <a:rPr lang="nl-NL" dirty="0" smtClean="0"/>
              <a:t>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measured</a:t>
            </a:r>
            <a:r>
              <a:rPr lang="nl-NL" dirty="0" smtClean="0"/>
              <a:t> in serum </a:t>
            </a:r>
            <a:r>
              <a:rPr lang="nl-NL" dirty="0" err="1" smtClean="0"/>
              <a:t>during</a:t>
            </a:r>
            <a:r>
              <a:rPr lang="nl-NL" dirty="0" smtClean="0"/>
              <a:t> long-term ART</a:t>
            </a:r>
          </a:p>
          <a:p>
            <a:r>
              <a:rPr lang="nl-NL" dirty="0" err="1"/>
              <a:t>Copies</a:t>
            </a:r>
            <a:r>
              <a:rPr lang="nl-NL" dirty="0"/>
              <a:t> of </a:t>
            </a:r>
            <a:r>
              <a:rPr lang="nl-NL" dirty="0" err="1"/>
              <a:t>abortive</a:t>
            </a:r>
            <a:r>
              <a:rPr lang="nl-NL" dirty="0"/>
              <a:t> HIV RNA </a:t>
            </a:r>
            <a:r>
              <a:rPr lang="nl-NL" dirty="0" err="1" smtClean="0"/>
              <a:t>seem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increased</a:t>
            </a:r>
            <a:r>
              <a:rPr lang="nl-NL" dirty="0" smtClean="0"/>
              <a:t> </a:t>
            </a:r>
            <a:r>
              <a:rPr lang="nl-NL" dirty="0" err="1"/>
              <a:t>after</a:t>
            </a:r>
            <a:r>
              <a:rPr lang="nl-NL" dirty="0"/>
              <a:t> 10 </a:t>
            </a:r>
            <a:r>
              <a:rPr lang="nl-NL" dirty="0" err="1"/>
              <a:t>years</a:t>
            </a:r>
            <a:r>
              <a:rPr lang="nl-NL" dirty="0"/>
              <a:t> of ART</a:t>
            </a:r>
          </a:p>
        </p:txBody>
      </p:sp>
    </p:spTree>
    <p:extLst>
      <p:ext uri="{BB962C8B-B14F-4D97-AF65-F5344CB8AC3E}">
        <p14:creationId xmlns:p14="http://schemas.microsoft.com/office/powerpoint/2010/main" val="2100913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5526691" y="231581"/>
            <a:ext cx="1016000" cy="685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Titel 4"/>
          <p:cNvSpPr txBox="1">
            <a:spLocks/>
          </p:cNvSpPr>
          <p:nvPr/>
        </p:nvSpPr>
        <p:spPr>
          <a:xfrm>
            <a:off x="248709" y="-5200"/>
            <a:ext cx="119348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9CB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0" dirty="0" smtClean="0">
                <a:latin typeface="Trebuchet MS"/>
              </a:rPr>
              <a:t>Does </a:t>
            </a:r>
            <a:r>
              <a:rPr lang="nl-NL" sz="3600" b="0" dirty="0" err="1" smtClean="0">
                <a:latin typeface="Trebuchet MS"/>
              </a:rPr>
              <a:t>abortive</a:t>
            </a:r>
            <a:r>
              <a:rPr lang="nl-NL" sz="3600" b="0" dirty="0" smtClean="0">
                <a:latin typeface="Trebuchet MS"/>
              </a:rPr>
              <a:t> HIV-RNA in serum </a:t>
            </a:r>
            <a:r>
              <a:rPr lang="nl-NL" sz="3600" b="0" dirty="0" err="1" smtClean="0">
                <a:latin typeface="Trebuchet MS"/>
              </a:rPr>
              <a:t>correlate</a:t>
            </a:r>
            <a:r>
              <a:rPr lang="nl-NL" sz="3600" b="0" dirty="0" smtClean="0">
                <a:latin typeface="Trebuchet MS"/>
              </a:rPr>
              <a:t> </a:t>
            </a:r>
            <a:r>
              <a:rPr lang="nl-NL" sz="3600" b="0" dirty="0" err="1" smtClean="0">
                <a:latin typeface="Trebuchet MS"/>
              </a:rPr>
              <a:t>to</a:t>
            </a:r>
            <a:r>
              <a:rPr lang="nl-NL" sz="3600" b="0" dirty="0" smtClean="0">
                <a:latin typeface="Trebuchet MS"/>
              </a:rPr>
              <a:t> </a:t>
            </a:r>
            <a:r>
              <a:rPr lang="nl-NL" sz="3600" b="0" dirty="0" err="1" smtClean="0">
                <a:latin typeface="Trebuchet MS"/>
              </a:rPr>
              <a:t>other</a:t>
            </a:r>
            <a:r>
              <a:rPr lang="nl-NL" sz="3600" b="0" dirty="0" smtClean="0">
                <a:latin typeface="Trebuchet MS"/>
              </a:rPr>
              <a:t> reservoir </a:t>
            </a:r>
            <a:r>
              <a:rPr lang="nl-NL" sz="3600" b="0" dirty="0" err="1" smtClean="0">
                <a:latin typeface="Trebuchet MS"/>
              </a:rPr>
              <a:t>measurements</a:t>
            </a:r>
            <a:r>
              <a:rPr lang="nl-NL" sz="3600" b="0" dirty="0" smtClean="0">
                <a:latin typeface="Trebuchet MS"/>
              </a:rPr>
              <a:t>?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9CB4"/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9592" y="2184605"/>
            <a:ext cx="63683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/>
              <a:t>Cell </a:t>
            </a:r>
            <a:r>
              <a:rPr lang="nl-NL" sz="2400" b="1" dirty="0" err="1" smtClean="0"/>
              <a:t>associated</a:t>
            </a:r>
            <a:r>
              <a:rPr lang="nl-NL" sz="2400" b="1" dirty="0" smtClean="0"/>
              <a:t> HIV DNA </a:t>
            </a:r>
            <a:r>
              <a:rPr lang="nl-NL" sz="2400" b="1" dirty="0" smtClean="0">
                <a:sym typeface="Wingdings" panose="05000000000000000000" pitchFamily="2" charset="2"/>
              </a:rPr>
              <a:t> </a:t>
            </a:r>
          </a:p>
          <a:p>
            <a:r>
              <a:rPr lang="nl-NL" sz="2400" b="1" dirty="0">
                <a:sym typeface="Wingdings" panose="05000000000000000000" pitchFamily="2" charset="2"/>
              </a:rPr>
              <a:t>	</a:t>
            </a:r>
            <a:r>
              <a:rPr lang="nl-NL" sz="2400" b="1" dirty="0" smtClean="0">
                <a:sym typeface="Wingdings" panose="05000000000000000000" pitchFamily="2" charset="2"/>
              </a:rPr>
              <a:t>Total HIV-DNA</a:t>
            </a:r>
          </a:p>
          <a:p>
            <a:endParaRPr lang="nl-NL" sz="2400" b="1" dirty="0" smtClean="0">
              <a:sym typeface="Wingdings" panose="05000000000000000000" pitchFamily="2" charset="2"/>
            </a:endParaRPr>
          </a:p>
          <a:p>
            <a:r>
              <a:rPr lang="nl-NL" sz="2400" b="1" dirty="0" smtClean="0">
                <a:sym typeface="Wingdings" panose="05000000000000000000" pitchFamily="2" charset="2"/>
              </a:rPr>
              <a:t>Cell </a:t>
            </a:r>
            <a:r>
              <a:rPr lang="nl-NL" sz="2400" b="1" dirty="0" err="1" smtClean="0">
                <a:sym typeface="Wingdings" panose="05000000000000000000" pitchFamily="2" charset="2"/>
              </a:rPr>
              <a:t>associated</a:t>
            </a:r>
            <a:r>
              <a:rPr lang="nl-NL" sz="2400" b="1" dirty="0" smtClean="0">
                <a:sym typeface="Wingdings" panose="05000000000000000000" pitchFamily="2" charset="2"/>
              </a:rPr>
              <a:t> HIV RNA </a:t>
            </a:r>
            <a:r>
              <a:rPr lang="nl-NL" sz="2400" b="1" dirty="0">
                <a:sym typeface="Wingdings" panose="05000000000000000000" pitchFamily="2" charset="2"/>
              </a:rPr>
              <a:t> </a:t>
            </a:r>
            <a:endParaRPr lang="nl-NL" sz="2400" b="1" dirty="0" smtClean="0">
              <a:sym typeface="Wingdings" panose="05000000000000000000" pitchFamily="2" charset="2"/>
            </a:endParaRPr>
          </a:p>
          <a:p>
            <a:r>
              <a:rPr lang="nl-NL" sz="2400" b="1" dirty="0">
                <a:sym typeface="Wingdings" panose="05000000000000000000" pitchFamily="2" charset="2"/>
              </a:rPr>
              <a:t>	</a:t>
            </a:r>
            <a:r>
              <a:rPr lang="nl-NL" sz="2400" b="1" dirty="0" err="1" smtClean="0">
                <a:sym typeface="Wingdings" panose="05000000000000000000" pitchFamily="2" charset="2"/>
              </a:rPr>
              <a:t>Transcriptional</a:t>
            </a:r>
            <a:r>
              <a:rPr lang="nl-NL" sz="2400" b="1" dirty="0" smtClean="0">
                <a:sym typeface="Wingdings" panose="05000000000000000000" pitchFamily="2" charset="2"/>
              </a:rPr>
              <a:t> </a:t>
            </a:r>
            <a:r>
              <a:rPr lang="nl-NL" sz="2400" b="1" dirty="0" err="1" smtClean="0">
                <a:sym typeface="Wingdings" panose="05000000000000000000" pitchFamily="2" charset="2"/>
              </a:rPr>
              <a:t>active</a:t>
            </a:r>
            <a:r>
              <a:rPr lang="nl-NL" sz="2400" b="1" dirty="0" smtClean="0">
                <a:sym typeface="Wingdings" panose="05000000000000000000" pitchFamily="2" charset="2"/>
              </a:rPr>
              <a:t> </a:t>
            </a:r>
            <a:r>
              <a:rPr lang="nl-NL" sz="2400" b="1" dirty="0" smtClean="0">
                <a:sym typeface="Wingdings" panose="05000000000000000000" pitchFamily="2" charset="2"/>
              </a:rPr>
              <a:t>reservoir</a:t>
            </a:r>
          </a:p>
          <a:p>
            <a:endParaRPr lang="nl-NL" sz="2400" dirty="0" smtClean="0">
              <a:sym typeface="Wingdings" panose="05000000000000000000" pitchFamily="2" charset="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409112" y="847627"/>
            <a:ext cx="5400000" cy="5411415"/>
            <a:chOff x="6409112" y="847627"/>
            <a:chExt cx="5400000" cy="5411415"/>
          </a:xfrm>
        </p:grpSpPr>
        <p:sp>
          <p:nvSpPr>
            <p:cNvPr id="20" name="Oval 19"/>
            <p:cNvSpPr/>
            <p:nvPr/>
          </p:nvSpPr>
          <p:spPr>
            <a:xfrm>
              <a:off x="6409112" y="859042"/>
              <a:ext cx="5400000" cy="5400000"/>
            </a:xfrm>
            <a:prstGeom prst="ellipse">
              <a:avLst/>
            </a:prstGeom>
            <a:solidFill>
              <a:srgbClr val="FF66FF"/>
            </a:solidFill>
            <a:ln w="28575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/>
            <p:cNvSpPr/>
            <p:nvPr/>
          </p:nvSpPr>
          <p:spPr>
            <a:xfrm>
              <a:off x="6769112" y="1219042"/>
              <a:ext cx="4680000" cy="4680000"/>
            </a:xfrm>
            <a:prstGeom prst="ellipse">
              <a:avLst/>
            </a:prstGeom>
            <a:solidFill>
              <a:srgbClr val="6666FF"/>
            </a:solidFill>
            <a:ln w="28575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/>
            <p:cNvSpPr/>
            <p:nvPr/>
          </p:nvSpPr>
          <p:spPr>
            <a:xfrm>
              <a:off x="7129112" y="1579042"/>
              <a:ext cx="3960000" cy="3960000"/>
            </a:xfrm>
            <a:prstGeom prst="ellipse">
              <a:avLst/>
            </a:prstGeom>
            <a:solidFill>
              <a:srgbClr val="66CCFF"/>
            </a:solidFill>
            <a:ln w="28575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Oval 23"/>
            <p:cNvSpPr/>
            <p:nvPr/>
          </p:nvSpPr>
          <p:spPr>
            <a:xfrm>
              <a:off x="7849112" y="2299042"/>
              <a:ext cx="2520000" cy="2520000"/>
            </a:xfrm>
            <a:prstGeom prst="ellipse">
              <a:avLst/>
            </a:prstGeom>
            <a:solidFill>
              <a:srgbClr val="00CC99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/>
            <p:cNvSpPr/>
            <p:nvPr/>
          </p:nvSpPr>
          <p:spPr>
            <a:xfrm>
              <a:off x="8389112" y="2839042"/>
              <a:ext cx="1440000" cy="1440000"/>
            </a:xfrm>
            <a:prstGeom prst="ellipse">
              <a:avLst/>
            </a:prstGeom>
            <a:solidFill>
              <a:srgbClr val="99CC00"/>
            </a:solidFill>
            <a:ln w="28575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255673" y="847627"/>
              <a:ext cx="17068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000" b="1" dirty="0" smtClean="0"/>
                <a:t>Total HIV-DNA</a:t>
              </a:r>
              <a:endParaRPr lang="nl-NL" sz="20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227053" y="1716305"/>
              <a:ext cx="3803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000" b="1" dirty="0" err="1" smtClean="0"/>
                <a:t>Transcription</a:t>
              </a:r>
              <a:r>
                <a:rPr lang="nl-NL" sz="2000" b="1" dirty="0" smtClean="0"/>
                <a:t> </a:t>
              </a:r>
              <a:r>
                <a:rPr lang="nl-NL" sz="2000" b="1" dirty="0" smtClean="0"/>
                <a:t>competent </a:t>
              </a:r>
              <a:r>
                <a:rPr lang="nl-NL" sz="2000" b="1" dirty="0" smtClean="0"/>
                <a:t>reservoir</a:t>
              </a:r>
              <a:endParaRPr lang="nl-NL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6810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663" y="797598"/>
            <a:ext cx="8010533" cy="5412616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112656"/>
            <a:ext cx="12192000" cy="10895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nl-NL" sz="3600" b="1" dirty="0" err="1" smtClean="0">
                <a:solidFill>
                  <a:srgbClr val="009CB4"/>
                </a:solidFill>
                <a:latin typeface="+mj-lt"/>
                <a:ea typeface="+mj-ea"/>
                <a:cs typeface="+mj-cs"/>
              </a:rPr>
              <a:t>Abortive</a:t>
            </a:r>
            <a:r>
              <a:rPr lang="nl-NL" sz="3600" b="1" dirty="0" smtClean="0">
                <a:solidFill>
                  <a:srgbClr val="009CB4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NL" sz="3600" b="1" dirty="0">
                <a:solidFill>
                  <a:srgbClr val="009CB4"/>
                </a:solidFill>
                <a:latin typeface="+mj-lt"/>
                <a:ea typeface="+mj-ea"/>
                <a:cs typeface="+mj-cs"/>
              </a:rPr>
              <a:t>HIV-1 RNA </a:t>
            </a:r>
            <a:r>
              <a:rPr lang="nl-NL" sz="3600" b="1" dirty="0" smtClean="0">
                <a:solidFill>
                  <a:srgbClr val="009CB4"/>
                </a:solidFill>
                <a:latin typeface="+mj-lt"/>
                <a:ea typeface="+mj-ea"/>
                <a:cs typeface="+mj-cs"/>
              </a:rPr>
              <a:t>is </a:t>
            </a:r>
            <a:r>
              <a:rPr lang="nl-NL" sz="3600" b="1" dirty="0" err="1" smtClean="0">
                <a:solidFill>
                  <a:srgbClr val="009CB4"/>
                </a:solidFill>
                <a:latin typeface="+mj-lt"/>
                <a:ea typeface="+mj-ea"/>
                <a:cs typeface="+mj-cs"/>
              </a:rPr>
              <a:t>inversely</a:t>
            </a:r>
            <a:r>
              <a:rPr lang="nl-NL" sz="3600" b="1" dirty="0" smtClean="0">
                <a:solidFill>
                  <a:srgbClr val="009CB4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NL" sz="3600" b="1" dirty="0" err="1" smtClean="0">
                <a:solidFill>
                  <a:srgbClr val="009CB4"/>
                </a:solidFill>
                <a:latin typeface="+mj-lt"/>
                <a:ea typeface="+mj-ea"/>
                <a:cs typeface="+mj-cs"/>
              </a:rPr>
              <a:t>correlated</a:t>
            </a:r>
            <a:r>
              <a:rPr lang="nl-NL" sz="3600" b="1" dirty="0" smtClean="0">
                <a:solidFill>
                  <a:srgbClr val="009CB4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NL" sz="3600" b="1" dirty="0" err="1" smtClean="0">
                <a:solidFill>
                  <a:srgbClr val="009CB4"/>
                </a:solidFill>
                <a:latin typeface="+mj-lt"/>
                <a:ea typeface="+mj-ea"/>
                <a:cs typeface="+mj-cs"/>
              </a:rPr>
              <a:t>with</a:t>
            </a:r>
            <a:r>
              <a:rPr lang="nl-NL" sz="3600" b="1" dirty="0" smtClean="0">
                <a:solidFill>
                  <a:srgbClr val="009CB4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NL" sz="3600" b="1" dirty="0" err="1" smtClean="0">
                <a:solidFill>
                  <a:srgbClr val="009CB4"/>
                </a:solidFill>
                <a:latin typeface="+mj-lt"/>
                <a:ea typeface="+mj-ea"/>
                <a:cs typeface="+mj-cs"/>
              </a:rPr>
              <a:t>cell</a:t>
            </a:r>
            <a:r>
              <a:rPr lang="nl-NL" sz="3600" b="1" dirty="0" smtClean="0">
                <a:solidFill>
                  <a:srgbClr val="009CB4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NL" sz="3600" b="1" dirty="0" err="1" smtClean="0">
                <a:solidFill>
                  <a:srgbClr val="009CB4"/>
                </a:solidFill>
                <a:latin typeface="+mj-lt"/>
                <a:ea typeface="+mj-ea"/>
                <a:cs typeface="+mj-cs"/>
              </a:rPr>
              <a:t>associated</a:t>
            </a:r>
            <a:r>
              <a:rPr lang="nl-NL" sz="3600" b="1" dirty="0" smtClean="0">
                <a:solidFill>
                  <a:srgbClr val="009CB4"/>
                </a:solidFill>
                <a:latin typeface="+mj-lt"/>
                <a:ea typeface="+mj-ea"/>
                <a:cs typeface="+mj-cs"/>
              </a:rPr>
              <a:t> </a:t>
            </a:r>
            <a:r>
              <a:rPr lang="nl-NL" sz="3600" b="1" dirty="0" err="1" smtClean="0">
                <a:solidFill>
                  <a:srgbClr val="009CB4"/>
                </a:solidFill>
                <a:latin typeface="+mj-lt"/>
                <a:ea typeface="+mj-ea"/>
                <a:cs typeface="+mj-cs"/>
              </a:rPr>
              <a:t>unspliced</a:t>
            </a:r>
            <a:r>
              <a:rPr lang="nl-NL" sz="3600" b="1" dirty="0" smtClean="0">
                <a:solidFill>
                  <a:srgbClr val="009CB4"/>
                </a:solidFill>
                <a:latin typeface="+mj-lt"/>
                <a:ea typeface="+mj-ea"/>
                <a:cs typeface="+mj-cs"/>
              </a:rPr>
              <a:t> RNA</a:t>
            </a:r>
            <a:endParaRPr lang="nl-NL" sz="3600" b="1" dirty="0">
              <a:solidFill>
                <a:srgbClr val="009CB4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204536" y="6400800"/>
            <a:ext cx="2887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US RNA = </a:t>
            </a:r>
            <a:r>
              <a:rPr lang="nl-NL" dirty="0" err="1" smtClean="0"/>
              <a:t>Unspliced</a:t>
            </a:r>
            <a:r>
              <a:rPr lang="nl-NL" dirty="0" smtClean="0"/>
              <a:t> HIV RNA</a:t>
            </a:r>
            <a:endParaRPr lang="en-US" dirty="0"/>
          </a:p>
        </p:txBody>
      </p:sp>
      <p:sp>
        <p:nvSpPr>
          <p:cNvPr id="6" name="Tekstvak 5"/>
          <p:cNvSpPr txBox="1"/>
          <p:nvPr/>
        </p:nvSpPr>
        <p:spPr>
          <a:xfrm>
            <a:off x="4102769" y="6380929"/>
            <a:ext cx="8175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No </a:t>
            </a:r>
            <a:r>
              <a:rPr lang="nl-NL" dirty="0" err="1" smtClean="0"/>
              <a:t>correlation</a:t>
            </a:r>
            <a:r>
              <a:rPr lang="nl-NL" dirty="0" smtClean="0"/>
              <a:t> was </a:t>
            </a:r>
            <a:r>
              <a:rPr lang="nl-NL" dirty="0" err="1" smtClean="0"/>
              <a:t>observed</a:t>
            </a:r>
            <a:r>
              <a:rPr lang="nl-NL" dirty="0" smtClean="0"/>
              <a:t> </a:t>
            </a:r>
            <a:r>
              <a:rPr lang="nl-NL" dirty="0" err="1" smtClean="0"/>
              <a:t>between</a:t>
            </a:r>
            <a:r>
              <a:rPr lang="nl-NL" dirty="0" smtClean="0"/>
              <a:t> </a:t>
            </a:r>
            <a:r>
              <a:rPr lang="nl-NL" dirty="0" err="1" smtClean="0"/>
              <a:t>abortive</a:t>
            </a:r>
            <a:r>
              <a:rPr lang="nl-NL" dirty="0" smtClean="0"/>
              <a:t> HIV RNA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cell</a:t>
            </a:r>
            <a:r>
              <a:rPr lang="nl-NL" dirty="0" smtClean="0"/>
              <a:t> </a:t>
            </a:r>
            <a:r>
              <a:rPr lang="nl-NL" dirty="0" err="1" smtClean="0"/>
              <a:t>associated</a:t>
            </a:r>
            <a:r>
              <a:rPr lang="nl-NL" dirty="0" smtClean="0"/>
              <a:t> HIV DNA</a:t>
            </a:r>
            <a:endParaRPr lang="en-US" dirty="0"/>
          </a:p>
        </p:txBody>
      </p:sp>
      <p:pic>
        <p:nvPicPr>
          <p:cNvPr id="7" name="Picture 2" descr="Multiple users silhouette - Free people 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8" y="5636489"/>
            <a:ext cx="558367" cy="57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939385" y="5743154"/>
            <a:ext cx="456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solidFill>
                  <a:prstClr val="black"/>
                </a:solidFill>
                <a:latin typeface="Calibri" panose="020F0502020204030204"/>
              </a:rPr>
              <a:t>27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Afbeelding 6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825" y="5065624"/>
            <a:ext cx="858847" cy="103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hoek 11"/>
          <p:cNvSpPr/>
          <p:nvPr/>
        </p:nvSpPr>
        <p:spPr>
          <a:xfrm>
            <a:off x="3080085" y="1081820"/>
            <a:ext cx="5862629" cy="512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kstvak 10"/>
          <p:cNvSpPr txBox="1"/>
          <p:nvPr/>
        </p:nvSpPr>
        <p:spPr>
          <a:xfrm>
            <a:off x="4682645" y="1262483"/>
            <a:ext cx="2579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96 weeks of ART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645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b="1" dirty="0" err="1" smtClean="0">
                <a:solidFill>
                  <a:srgbClr val="009CB4"/>
                </a:solidFill>
              </a:rPr>
              <a:t>Conclusion</a:t>
            </a:r>
            <a:r>
              <a:rPr lang="nl-NL" sz="4000" b="1" dirty="0" smtClean="0">
                <a:solidFill>
                  <a:srgbClr val="009CB4"/>
                </a:solidFill>
              </a:rPr>
              <a:t> - 2</a:t>
            </a:r>
            <a:endParaRPr lang="en-US" sz="4000" b="1" dirty="0">
              <a:solidFill>
                <a:srgbClr val="009CB4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Abortive</a:t>
            </a:r>
            <a:r>
              <a:rPr lang="nl-NL" dirty="0"/>
              <a:t> HIV RNA </a:t>
            </a:r>
            <a:r>
              <a:rPr lang="nl-NL" dirty="0" err="1"/>
              <a:t>can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detected</a:t>
            </a:r>
            <a:r>
              <a:rPr lang="nl-NL" dirty="0"/>
              <a:t> in </a:t>
            </a:r>
            <a:r>
              <a:rPr lang="nl-NL" dirty="0" smtClean="0"/>
              <a:t>serum </a:t>
            </a:r>
            <a:r>
              <a:rPr lang="nl-NL" dirty="0" err="1" smtClean="0"/>
              <a:t>during</a:t>
            </a:r>
            <a:r>
              <a:rPr lang="nl-NL" dirty="0" smtClean="0"/>
              <a:t> </a:t>
            </a:r>
            <a:r>
              <a:rPr lang="nl-NL" dirty="0"/>
              <a:t>long-term </a:t>
            </a:r>
            <a:r>
              <a:rPr lang="nl-NL" dirty="0" smtClean="0"/>
              <a:t>ART</a:t>
            </a:r>
          </a:p>
          <a:p>
            <a:r>
              <a:rPr lang="nl-NL" dirty="0" err="1" smtClean="0"/>
              <a:t>Copies</a:t>
            </a:r>
            <a:r>
              <a:rPr lang="nl-NL" dirty="0" smtClean="0"/>
              <a:t> of </a:t>
            </a:r>
            <a:r>
              <a:rPr lang="nl-NL" dirty="0" err="1" smtClean="0"/>
              <a:t>abortive</a:t>
            </a:r>
            <a:r>
              <a:rPr lang="nl-NL" dirty="0" smtClean="0"/>
              <a:t> HIV RNA </a:t>
            </a:r>
            <a:r>
              <a:rPr lang="nl-NL" dirty="0" err="1" smtClean="0"/>
              <a:t>increased</a:t>
            </a:r>
            <a:r>
              <a:rPr lang="nl-NL" dirty="0" smtClean="0"/>
              <a:t> </a:t>
            </a:r>
            <a:r>
              <a:rPr lang="nl-NL" dirty="0" err="1" smtClean="0"/>
              <a:t>after</a:t>
            </a:r>
            <a:r>
              <a:rPr lang="nl-NL" dirty="0" smtClean="0"/>
              <a:t> 10 </a:t>
            </a:r>
            <a:r>
              <a:rPr lang="nl-NL" dirty="0" err="1" smtClean="0"/>
              <a:t>years</a:t>
            </a:r>
            <a:r>
              <a:rPr lang="nl-NL" dirty="0" smtClean="0"/>
              <a:t> of ART</a:t>
            </a:r>
          </a:p>
          <a:p>
            <a:r>
              <a:rPr lang="nl-NL" dirty="0" err="1" smtClean="0"/>
              <a:t>Abortive</a:t>
            </a:r>
            <a:r>
              <a:rPr lang="nl-NL" dirty="0" smtClean="0"/>
              <a:t> HIV RNA </a:t>
            </a:r>
            <a:r>
              <a:rPr lang="nl-NL" dirty="0"/>
              <a:t>is </a:t>
            </a:r>
            <a:r>
              <a:rPr lang="nl-NL" dirty="0" err="1"/>
              <a:t>inversely</a:t>
            </a:r>
            <a:r>
              <a:rPr lang="nl-NL" dirty="0"/>
              <a:t> </a:t>
            </a:r>
            <a:r>
              <a:rPr lang="nl-NL" dirty="0" err="1"/>
              <a:t>correlated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cell</a:t>
            </a:r>
            <a:r>
              <a:rPr lang="nl-NL" dirty="0"/>
              <a:t> </a:t>
            </a:r>
            <a:r>
              <a:rPr lang="nl-NL" dirty="0" err="1"/>
              <a:t>associated</a:t>
            </a:r>
            <a:r>
              <a:rPr lang="nl-NL" dirty="0"/>
              <a:t> </a:t>
            </a:r>
            <a:r>
              <a:rPr lang="nl-NL" dirty="0" err="1"/>
              <a:t>unspliced</a:t>
            </a:r>
            <a:r>
              <a:rPr lang="nl-NL" dirty="0"/>
              <a:t> </a:t>
            </a:r>
            <a:r>
              <a:rPr lang="nl-NL" dirty="0" smtClean="0"/>
              <a:t>RNA</a:t>
            </a:r>
            <a:endParaRPr lang="nl-NL" b="1" dirty="0" smtClean="0">
              <a:latin typeface="Calibri Light" panose="020F0302020204030204"/>
            </a:endParaRPr>
          </a:p>
          <a:p>
            <a:endParaRPr lang="en-US" b="1" dirty="0">
              <a:latin typeface="Calibri Light" panose="020F030202020403020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hoek 26"/>
          <p:cNvSpPr/>
          <p:nvPr/>
        </p:nvSpPr>
        <p:spPr>
          <a:xfrm>
            <a:off x="0" y="6555960"/>
            <a:ext cx="12192000" cy="302040"/>
          </a:xfrm>
          <a:prstGeom prst="rect">
            <a:avLst/>
          </a:prstGeom>
          <a:solidFill>
            <a:srgbClr val="CED9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8730" y="-87004"/>
            <a:ext cx="10766044" cy="1325563"/>
          </a:xfrm>
        </p:spPr>
        <p:txBody>
          <a:bodyPr/>
          <a:lstStyle/>
          <a:p>
            <a:r>
              <a:rPr lang="en-US" b="0" dirty="0"/>
              <a:t>Acknowledgments </a:t>
            </a:r>
            <a:endParaRPr lang="en-US" dirty="0"/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370" y="1974345"/>
            <a:ext cx="2702438" cy="1024551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5344" y="2904308"/>
            <a:ext cx="3158490" cy="1125632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 rotWithShape="1">
          <a:blip r:embed="rId5"/>
          <a:srcRect r="46000"/>
          <a:stretch/>
        </p:blipFill>
        <p:spPr>
          <a:xfrm>
            <a:off x="9255572" y="1124679"/>
            <a:ext cx="1678035" cy="775145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993" y="483619"/>
            <a:ext cx="1519192" cy="334414"/>
          </a:xfrm>
          <a:prstGeom prst="rect">
            <a:avLst/>
          </a:prstGeom>
        </p:spPr>
      </p:pic>
      <p:pic>
        <p:nvPicPr>
          <p:cNvPr id="23" name="Picture 8" descr="Fusie AMC en VUmc: 'Superziekenhuis' gaat Amsterdam UMC heten - AT5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t="24668" r="9966" b="29439"/>
          <a:stretch/>
        </p:blipFill>
        <p:spPr bwMode="auto">
          <a:xfrm>
            <a:off x="8985043" y="5231807"/>
            <a:ext cx="2219092" cy="98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Partners | Health Valley Netherlands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60" b="38534"/>
          <a:stretch/>
        </p:blipFill>
        <p:spPr bwMode="auto">
          <a:xfrm>
            <a:off x="8888891" y="4136134"/>
            <a:ext cx="2411396" cy="47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Geef.nl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11" b="30783"/>
          <a:stretch/>
        </p:blipFill>
        <p:spPr bwMode="auto">
          <a:xfrm>
            <a:off x="9277826" y="4581581"/>
            <a:ext cx="1633526" cy="7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388729" y="1300701"/>
            <a:ext cx="575738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b="1" u="sng" dirty="0" smtClean="0">
                <a:solidFill>
                  <a:prstClr val="black"/>
                </a:solidFill>
              </a:rPr>
              <a:t>Amsterdam UMC, </a:t>
            </a:r>
            <a:r>
              <a:rPr lang="en-US" sz="1600" b="1" u="sng" dirty="0" smtClean="0">
                <a:solidFill>
                  <a:prstClr val="black"/>
                </a:solidFill>
              </a:rPr>
              <a:t>Experimental </a:t>
            </a:r>
            <a:r>
              <a:rPr lang="en-US" sz="1600" b="1" u="sng" dirty="0">
                <a:solidFill>
                  <a:prstClr val="black"/>
                </a:solidFill>
              </a:rPr>
              <a:t>Immunology</a:t>
            </a:r>
            <a:endParaRPr lang="en-US" sz="1600" u="sng" dirty="0">
              <a:solidFill>
                <a:prstClr val="black"/>
              </a:solidFill>
            </a:endParaRPr>
          </a:p>
          <a:p>
            <a:r>
              <a:rPr lang="nl-NL" sz="1600" b="1" dirty="0" smtClean="0">
                <a:solidFill>
                  <a:prstClr val="black"/>
                </a:solidFill>
              </a:rPr>
              <a:t>Theo </a:t>
            </a:r>
            <a:r>
              <a:rPr lang="nl-NL" sz="1600" b="1" dirty="0">
                <a:solidFill>
                  <a:prstClr val="black"/>
                </a:solidFill>
              </a:rPr>
              <a:t>Geijtenbeek</a:t>
            </a:r>
          </a:p>
          <a:p>
            <a:r>
              <a:rPr lang="nl-NL" sz="1600" b="1" dirty="0">
                <a:solidFill>
                  <a:prstClr val="black"/>
                </a:solidFill>
              </a:rPr>
              <a:t>Neeltje Kootstra</a:t>
            </a:r>
          </a:p>
          <a:p>
            <a:r>
              <a:rPr lang="nl-NL" sz="1600" dirty="0">
                <a:solidFill>
                  <a:prstClr val="black"/>
                </a:solidFill>
              </a:rPr>
              <a:t>Carla Ribeiro</a:t>
            </a:r>
          </a:p>
          <a:p>
            <a:r>
              <a:rPr lang="nl-NL" sz="1600" dirty="0" smtClean="0">
                <a:solidFill>
                  <a:prstClr val="black"/>
                </a:solidFill>
              </a:rPr>
              <a:t>Jade Jansen</a:t>
            </a:r>
            <a:endParaRPr lang="en-US" sz="1600" dirty="0">
              <a:solidFill>
                <a:prstClr val="black"/>
              </a:solidFill>
            </a:endParaRPr>
          </a:p>
          <a:p>
            <a:r>
              <a:rPr lang="nl-NL" sz="1600" dirty="0">
                <a:solidFill>
                  <a:prstClr val="black"/>
                </a:solidFill>
              </a:rPr>
              <a:t>Shirley </a:t>
            </a:r>
            <a:r>
              <a:rPr lang="nl-NL" sz="1600" dirty="0" smtClean="0">
                <a:solidFill>
                  <a:prstClr val="black"/>
                </a:solidFill>
              </a:rPr>
              <a:t>Man</a:t>
            </a:r>
          </a:p>
          <a:p>
            <a:endParaRPr lang="nl-NL" sz="1600" dirty="0" smtClean="0">
              <a:solidFill>
                <a:prstClr val="black"/>
              </a:solidFill>
            </a:endParaRPr>
          </a:p>
          <a:p>
            <a:r>
              <a:rPr lang="nl-NL" sz="1600" b="1" u="sng" dirty="0">
                <a:solidFill>
                  <a:prstClr val="black"/>
                </a:solidFill>
              </a:rPr>
              <a:t>Amsterdam </a:t>
            </a:r>
            <a:r>
              <a:rPr lang="nl-NL" sz="1600" b="1" u="sng" dirty="0" smtClean="0">
                <a:solidFill>
                  <a:prstClr val="black"/>
                </a:solidFill>
              </a:rPr>
              <a:t>UMC, </a:t>
            </a:r>
            <a:r>
              <a:rPr lang="en-US" sz="1600" b="1" u="sng" dirty="0" smtClean="0">
                <a:solidFill>
                  <a:prstClr val="black"/>
                </a:solidFill>
              </a:rPr>
              <a:t>Laboratory </a:t>
            </a:r>
            <a:r>
              <a:rPr lang="en-US" sz="1600" b="1" u="sng" dirty="0">
                <a:solidFill>
                  <a:prstClr val="black"/>
                </a:solidFill>
              </a:rPr>
              <a:t>of Experimental Virology</a:t>
            </a:r>
            <a:endParaRPr lang="en-US" sz="1600" u="sng" dirty="0">
              <a:solidFill>
                <a:prstClr val="black"/>
              </a:solidFill>
            </a:endParaRPr>
          </a:p>
          <a:p>
            <a:r>
              <a:rPr lang="nl-NL" sz="1600" dirty="0">
                <a:solidFill>
                  <a:prstClr val="black"/>
                </a:solidFill>
              </a:rPr>
              <a:t>Ben Berkhout</a:t>
            </a:r>
          </a:p>
          <a:p>
            <a:r>
              <a:rPr lang="nl-NL" sz="1600" b="1" dirty="0">
                <a:solidFill>
                  <a:prstClr val="black"/>
                </a:solidFill>
              </a:rPr>
              <a:t>Alexander Pasternak</a:t>
            </a:r>
          </a:p>
          <a:p>
            <a:r>
              <a:rPr lang="nl-NL" sz="1600" dirty="0">
                <a:solidFill>
                  <a:prstClr val="black"/>
                </a:solidFill>
              </a:rPr>
              <a:t>Rogier Sanders</a:t>
            </a:r>
          </a:p>
          <a:p>
            <a:r>
              <a:rPr lang="nl-NL" sz="1600" dirty="0">
                <a:solidFill>
                  <a:prstClr val="black"/>
                </a:solidFill>
              </a:rPr>
              <a:t>Marit van Gils</a:t>
            </a:r>
          </a:p>
          <a:p>
            <a:r>
              <a:rPr lang="nl-NL" sz="1600" dirty="0">
                <a:solidFill>
                  <a:prstClr val="black"/>
                </a:solidFill>
              </a:rPr>
              <a:t>Steven de Taeye</a:t>
            </a:r>
          </a:p>
          <a:p>
            <a:r>
              <a:rPr lang="nl-NL" sz="1600" dirty="0">
                <a:solidFill>
                  <a:prstClr val="black"/>
                </a:solidFill>
              </a:rPr>
              <a:t>Philipp Adams</a:t>
            </a:r>
          </a:p>
          <a:p>
            <a:r>
              <a:rPr lang="nl-NL" sz="1600" dirty="0">
                <a:solidFill>
                  <a:prstClr val="black"/>
                </a:solidFill>
              </a:rPr>
              <a:t>Angela Schriek</a:t>
            </a:r>
          </a:p>
          <a:p>
            <a:r>
              <a:rPr lang="nl-NL" sz="1600" dirty="0">
                <a:solidFill>
                  <a:prstClr val="black"/>
                </a:solidFill>
              </a:rPr>
              <a:t>Jeffrey </a:t>
            </a:r>
            <a:r>
              <a:rPr lang="nl-NL" sz="1600" dirty="0" smtClean="0">
                <a:solidFill>
                  <a:prstClr val="black"/>
                </a:solidFill>
              </a:rPr>
              <a:t>Umotoy</a:t>
            </a:r>
          </a:p>
          <a:p>
            <a:endParaRPr lang="nl-NL" sz="1600" dirty="0">
              <a:solidFill>
                <a:prstClr val="black"/>
              </a:solidFill>
            </a:endParaRPr>
          </a:p>
          <a:p>
            <a:r>
              <a:rPr lang="en-US" sz="1600" b="1" u="sng" dirty="0">
                <a:solidFill>
                  <a:prstClr val="black"/>
                </a:solidFill>
              </a:rPr>
              <a:t>UMC </a:t>
            </a:r>
            <a:r>
              <a:rPr lang="en-US" sz="1600" b="1" u="sng" dirty="0" smtClean="0">
                <a:solidFill>
                  <a:prstClr val="black"/>
                </a:solidFill>
              </a:rPr>
              <a:t>Utrecht, </a:t>
            </a:r>
            <a:r>
              <a:rPr lang="nl-NL" sz="1600" b="1" u="sng" dirty="0" err="1"/>
              <a:t>Translational</a:t>
            </a:r>
            <a:r>
              <a:rPr lang="nl-NL" sz="1600" b="1" u="sng" dirty="0"/>
              <a:t> </a:t>
            </a:r>
            <a:r>
              <a:rPr lang="nl-NL" sz="1600" b="1" u="sng" dirty="0" err="1"/>
              <a:t>Virology</a:t>
            </a:r>
            <a:endParaRPr lang="en-US" sz="1600" b="1" u="sng" dirty="0">
              <a:solidFill>
                <a:prstClr val="black"/>
              </a:solidFill>
            </a:endParaRPr>
          </a:p>
          <a:p>
            <a:r>
              <a:rPr lang="nl-NL" sz="1600" dirty="0">
                <a:solidFill>
                  <a:prstClr val="black"/>
                </a:solidFill>
              </a:rPr>
              <a:t>Monique Nijhuis</a:t>
            </a:r>
          </a:p>
          <a:p>
            <a:r>
              <a:rPr lang="nl-NL" sz="1600" dirty="0">
                <a:solidFill>
                  <a:prstClr val="black"/>
                </a:solidFill>
              </a:rPr>
              <a:t>Lavina Gharu</a:t>
            </a:r>
          </a:p>
          <a:p>
            <a:endParaRPr lang="nl-NL" sz="1600" dirty="0">
              <a:solidFill>
                <a:prstClr val="black"/>
              </a:solidFill>
            </a:endParaRPr>
          </a:p>
          <a:p>
            <a:endParaRPr lang="nl-NL" sz="1600" dirty="0">
              <a:solidFill>
                <a:prstClr val="black"/>
              </a:solidFill>
            </a:endParaRPr>
          </a:p>
        </p:txBody>
      </p:sp>
      <p:sp>
        <p:nvSpPr>
          <p:cNvPr id="28" name="Tekstvak 27"/>
          <p:cNvSpPr txBox="1"/>
          <p:nvPr/>
        </p:nvSpPr>
        <p:spPr>
          <a:xfrm>
            <a:off x="0" y="6591129"/>
            <a:ext cx="36742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2">
                    <a:lumMod val="50000"/>
                  </a:schemeClr>
                </a:solidFill>
              </a:rPr>
              <a:t>NCHIV </a:t>
            </a:r>
            <a:r>
              <a:rPr lang="nl-NL" sz="1100" dirty="0" smtClean="0">
                <a:solidFill>
                  <a:schemeClr val="bg2">
                    <a:lumMod val="50000"/>
                  </a:schemeClr>
                </a:solidFill>
              </a:rPr>
              <a:t>2023</a:t>
            </a:r>
            <a:endParaRPr lang="en-GB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6" name="Groep 15"/>
          <p:cNvGrpSpPr>
            <a:grpSpLocks noChangeAspect="1"/>
          </p:cNvGrpSpPr>
          <p:nvPr/>
        </p:nvGrpSpPr>
        <p:grpSpPr>
          <a:xfrm>
            <a:off x="5148927" y="3717028"/>
            <a:ext cx="3394584" cy="2191600"/>
            <a:chOff x="146099" y="3468358"/>
            <a:chExt cx="3284481" cy="2120515"/>
          </a:xfrm>
        </p:grpSpPr>
        <p:pic>
          <p:nvPicPr>
            <p:cNvPr id="17" name="Picture 1">
              <a:extLst>
                <a:ext uri="{FF2B5EF4-FFF2-40B4-BE49-F238E27FC236}">
                  <a16:creationId xmlns:a16="http://schemas.microsoft.com/office/drawing/2014/main" id="{DFA6FB7C-EB2F-4B19-B707-BBD1C78A0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6099" y="3468358"/>
              <a:ext cx="2136050" cy="2120515"/>
            </a:xfrm>
            <a:prstGeom prst="rect">
              <a:avLst/>
            </a:prstGeom>
          </p:spPr>
        </p:pic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FEF948B4-3766-44FB-9FAD-9AE54F54F9A3}"/>
                </a:ext>
              </a:extLst>
            </p:cNvPr>
            <p:cNvSpPr/>
            <p:nvPr/>
          </p:nvSpPr>
          <p:spPr>
            <a:xfrm>
              <a:off x="1778718" y="4370662"/>
              <a:ext cx="165186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000" b="1" cap="none" spc="0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Target2Cure</a:t>
              </a:r>
            </a:p>
            <a:p>
              <a:pPr algn="ctr"/>
              <a:r>
                <a:rPr lang="en-US" sz="2000" b="1" dirty="0">
                  <a:ln w="10160">
                    <a:solidFill>
                      <a:schemeClr val="accent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consortium</a:t>
              </a:r>
              <a:endParaRPr lang="en-US" sz="2000" b="1" cap="none" spc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26" name="Tekstvak 25"/>
          <p:cNvSpPr txBox="1"/>
          <p:nvPr/>
        </p:nvSpPr>
        <p:spPr>
          <a:xfrm>
            <a:off x="9047748" y="6488668"/>
            <a:ext cx="3232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s.kroeze@amsterdamumc.nl</a:t>
            </a:r>
            <a:endParaRPr lang="en-GB" dirty="0"/>
          </a:p>
        </p:txBody>
      </p:sp>
      <p:sp>
        <p:nvSpPr>
          <p:cNvPr id="4" name="Tekstvak 3"/>
          <p:cNvSpPr txBox="1"/>
          <p:nvPr/>
        </p:nvSpPr>
        <p:spPr>
          <a:xfrm>
            <a:off x="388730" y="904396"/>
            <a:ext cx="350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err="1" smtClean="0"/>
              <a:t>Participants</a:t>
            </a:r>
            <a:r>
              <a:rPr lang="nl-NL" sz="1600" dirty="0" smtClean="0"/>
              <a:t> Amsterdam Cohort Studies </a:t>
            </a:r>
            <a:endParaRPr lang="en-GB" sz="1600" dirty="0"/>
          </a:p>
        </p:txBody>
      </p:sp>
      <p:pic>
        <p:nvPicPr>
          <p:cNvPr id="29" name="Afbeelding 6" descr="image0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582" y="1126878"/>
            <a:ext cx="1176835" cy="142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42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Disclosure</a:t>
            </a:r>
            <a:r>
              <a:rPr lang="nl-NL" dirty="0" smtClean="0"/>
              <a:t> of </a:t>
            </a:r>
            <a:r>
              <a:rPr lang="nl-NL" dirty="0" err="1" smtClean="0"/>
              <a:t>speaker’s</a:t>
            </a:r>
            <a:r>
              <a:rPr lang="nl-NL" dirty="0" smtClean="0"/>
              <a:t> interest</a:t>
            </a:r>
            <a:endParaRPr lang="nl-NL" dirty="0"/>
          </a:p>
        </p:txBody>
      </p:sp>
      <p:grpSp>
        <p:nvGrpSpPr>
          <p:cNvPr id="10" name="Groep 9"/>
          <p:cNvGrpSpPr/>
          <p:nvPr/>
        </p:nvGrpSpPr>
        <p:grpSpPr>
          <a:xfrm>
            <a:off x="665259" y="2075290"/>
            <a:ext cx="10681251" cy="2234315"/>
            <a:chOff x="665259" y="2075290"/>
            <a:chExt cx="10681251" cy="2234315"/>
          </a:xfrm>
        </p:grpSpPr>
        <p:sp>
          <p:nvSpPr>
            <p:cNvPr id="6" name="Rechthoek 5"/>
            <p:cNvSpPr/>
            <p:nvPr/>
          </p:nvSpPr>
          <p:spPr>
            <a:xfrm>
              <a:off x="665259" y="2075290"/>
              <a:ext cx="5210755" cy="22263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hthoek 6"/>
            <p:cNvSpPr/>
            <p:nvPr/>
          </p:nvSpPr>
          <p:spPr>
            <a:xfrm>
              <a:off x="6135755" y="2083240"/>
              <a:ext cx="5210755" cy="22263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6281531" y="2138900"/>
              <a:ext cx="2321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None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780553" y="2138900"/>
              <a:ext cx="2321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None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902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 txBox="1">
            <a:spLocks/>
          </p:cNvSpPr>
          <p:nvPr/>
        </p:nvSpPr>
        <p:spPr>
          <a:xfrm>
            <a:off x="257175" y="10822"/>
            <a:ext cx="11934824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9CB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0" noProof="0" dirty="0" err="1" smtClean="0">
                <a:latin typeface="Trebuchet MS"/>
              </a:rPr>
              <a:t>Challenges</a:t>
            </a:r>
            <a:r>
              <a:rPr lang="nl-NL" sz="3600" b="0" noProof="0" dirty="0" smtClean="0">
                <a:latin typeface="Trebuchet MS"/>
              </a:rPr>
              <a:t> in </a:t>
            </a:r>
            <a:r>
              <a:rPr lang="nl-NL" sz="3600" b="0" noProof="0" dirty="0" err="1" smtClean="0">
                <a:latin typeface="Trebuchet MS"/>
              </a:rPr>
              <a:t>detecting</a:t>
            </a:r>
            <a:r>
              <a:rPr lang="nl-NL" sz="3600" b="0" noProof="0" dirty="0" smtClean="0">
                <a:latin typeface="Trebuchet MS"/>
              </a:rPr>
              <a:t> </a:t>
            </a:r>
            <a:r>
              <a:rPr lang="nl-NL" sz="3600" b="0" noProof="0" dirty="0" err="1" smtClean="0">
                <a:latin typeface="Trebuchet MS"/>
              </a:rPr>
              <a:t>and</a:t>
            </a:r>
            <a:r>
              <a:rPr lang="nl-NL" sz="3600" b="0" noProof="0" dirty="0" smtClean="0">
                <a:latin typeface="Trebuchet MS"/>
              </a:rPr>
              <a:t> </a:t>
            </a:r>
            <a:r>
              <a:rPr lang="nl-NL" sz="3600" b="0" noProof="0" dirty="0" err="1" smtClean="0">
                <a:latin typeface="Trebuchet MS"/>
              </a:rPr>
              <a:t>measuring</a:t>
            </a:r>
            <a:r>
              <a:rPr lang="nl-NL" sz="3600" b="0" noProof="0" dirty="0" smtClean="0">
                <a:latin typeface="Trebuchet MS"/>
              </a:rPr>
              <a:t> </a:t>
            </a:r>
            <a:r>
              <a:rPr lang="nl-NL" sz="3600" b="0" noProof="0" dirty="0" err="1" smtClean="0">
                <a:latin typeface="Trebuchet MS"/>
              </a:rPr>
              <a:t>the</a:t>
            </a:r>
            <a:r>
              <a:rPr lang="nl-NL" sz="3600" b="0" noProof="0" dirty="0" smtClean="0">
                <a:latin typeface="Trebuchet MS"/>
              </a:rPr>
              <a:t> HIV-reservoir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9CB4"/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613" y="848330"/>
            <a:ext cx="2871277" cy="5119334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616" y="1623944"/>
            <a:ext cx="1743075" cy="3162300"/>
          </a:xfrm>
          <a:prstGeom prst="rect">
            <a:avLst/>
          </a:prstGeom>
        </p:spPr>
      </p:pic>
      <p:sp>
        <p:nvSpPr>
          <p:cNvPr id="11" name="Titel 4"/>
          <p:cNvSpPr txBox="1">
            <a:spLocks/>
          </p:cNvSpPr>
          <p:nvPr/>
        </p:nvSpPr>
        <p:spPr>
          <a:xfrm>
            <a:off x="3800475" y="5300366"/>
            <a:ext cx="83915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9C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b="0" dirty="0">
                <a:latin typeface="Trebuchet MS"/>
              </a:rPr>
              <a:t>The HIV-reservoir is </a:t>
            </a:r>
            <a:r>
              <a:rPr lang="en-US" b="0" dirty="0">
                <a:latin typeface="Trebuchet MS"/>
              </a:rPr>
              <a:t>heterogeneous!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39064" y="2072784"/>
            <a:ext cx="2465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Active reservoir</a:t>
            </a:r>
            <a:endParaRPr lang="en-US" sz="2800" dirty="0"/>
          </a:p>
        </p:txBody>
      </p:sp>
      <p:pic>
        <p:nvPicPr>
          <p:cNvPr id="14" name="Afbeelding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51120" y="2216132"/>
            <a:ext cx="838195" cy="73482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89315" y="3683936"/>
            <a:ext cx="2485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Latent reservoir</a:t>
            </a:r>
            <a:endParaRPr lang="en-US" sz="2800" dirty="0"/>
          </a:p>
        </p:txBody>
      </p:sp>
      <p:sp>
        <p:nvSpPr>
          <p:cNvPr id="3" name="Ovaal 2"/>
          <p:cNvSpPr/>
          <p:nvPr/>
        </p:nvSpPr>
        <p:spPr>
          <a:xfrm>
            <a:off x="3679526" y="1921336"/>
            <a:ext cx="360000" cy="360000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30000">
                <a:srgbClr val="FF0101">
                  <a:alpha val="60000"/>
                </a:srgbClr>
              </a:gs>
              <a:gs pos="61000">
                <a:srgbClr val="FF9797">
                  <a:alpha val="40000"/>
                </a:srgbClr>
              </a:gs>
              <a:gs pos="100000">
                <a:schemeClr val="bg1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al 16"/>
          <p:cNvSpPr/>
          <p:nvPr/>
        </p:nvSpPr>
        <p:spPr>
          <a:xfrm>
            <a:off x="3325123" y="1113485"/>
            <a:ext cx="360000" cy="360000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30000">
                <a:srgbClr val="FF0101">
                  <a:alpha val="60000"/>
                </a:srgbClr>
              </a:gs>
              <a:gs pos="61000">
                <a:srgbClr val="FF9797">
                  <a:alpha val="40000"/>
                </a:srgbClr>
              </a:gs>
              <a:gs pos="100000">
                <a:schemeClr val="bg1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al 17"/>
          <p:cNvSpPr/>
          <p:nvPr/>
        </p:nvSpPr>
        <p:spPr>
          <a:xfrm>
            <a:off x="3319841" y="2806422"/>
            <a:ext cx="360000" cy="360000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30000">
                <a:srgbClr val="FF0101">
                  <a:alpha val="60000"/>
                </a:srgbClr>
              </a:gs>
              <a:gs pos="61000">
                <a:srgbClr val="FF9797">
                  <a:alpha val="40000"/>
                </a:srgbClr>
              </a:gs>
              <a:gs pos="100000">
                <a:schemeClr val="bg1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al 18"/>
          <p:cNvSpPr/>
          <p:nvPr/>
        </p:nvSpPr>
        <p:spPr>
          <a:xfrm>
            <a:off x="3129313" y="3472024"/>
            <a:ext cx="360000" cy="360000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30000">
                <a:srgbClr val="FF0101">
                  <a:alpha val="60000"/>
                </a:srgbClr>
              </a:gs>
              <a:gs pos="61000">
                <a:srgbClr val="FF9797">
                  <a:alpha val="40000"/>
                </a:srgbClr>
              </a:gs>
              <a:gs pos="100000">
                <a:schemeClr val="bg1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3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5526691" y="231581"/>
            <a:ext cx="1016000" cy="685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Titel 4"/>
          <p:cNvSpPr txBox="1">
            <a:spLocks/>
          </p:cNvSpPr>
          <p:nvPr/>
        </p:nvSpPr>
        <p:spPr>
          <a:xfrm>
            <a:off x="248709" y="-5200"/>
            <a:ext cx="119348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9CB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0" dirty="0">
                <a:latin typeface="Trebuchet MS"/>
              </a:rPr>
              <a:t>C</a:t>
            </a:r>
            <a:r>
              <a:rPr lang="nl-NL" sz="3600" b="0" noProof="0" dirty="0" err="1" smtClean="0">
                <a:latin typeface="Trebuchet MS"/>
              </a:rPr>
              <a:t>urrent</a:t>
            </a:r>
            <a:r>
              <a:rPr lang="nl-NL" sz="3600" b="0" noProof="0" dirty="0" smtClean="0">
                <a:latin typeface="Trebuchet MS"/>
              </a:rPr>
              <a:t> </a:t>
            </a:r>
            <a:r>
              <a:rPr lang="nl-NL" sz="3600" b="0" noProof="0" dirty="0" err="1" smtClean="0">
                <a:latin typeface="Trebuchet MS"/>
              </a:rPr>
              <a:t>assays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9CB4"/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4047" y="1530474"/>
            <a:ext cx="52426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Cell </a:t>
            </a:r>
            <a:r>
              <a:rPr lang="nl-NL" sz="2800" b="1" dirty="0" err="1" smtClean="0"/>
              <a:t>associated</a:t>
            </a:r>
            <a:r>
              <a:rPr lang="nl-NL" sz="2800" b="1" dirty="0" smtClean="0"/>
              <a:t> HIV </a:t>
            </a:r>
            <a:r>
              <a:rPr lang="nl-NL" sz="2800" b="1" dirty="0" smtClean="0"/>
              <a:t>DNA</a:t>
            </a:r>
          </a:p>
          <a:p>
            <a:endParaRPr lang="nl-NL" sz="2800" b="1" dirty="0" smtClean="0">
              <a:sym typeface="Wingdings" panose="05000000000000000000" pitchFamily="2" charset="2"/>
            </a:endParaRPr>
          </a:p>
          <a:p>
            <a:r>
              <a:rPr lang="nl-NL" sz="2800" b="1" dirty="0" smtClean="0">
                <a:sym typeface="Wingdings" panose="05000000000000000000" pitchFamily="2" charset="2"/>
              </a:rPr>
              <a:t>Cell </a:t>
            </a:r>
            <a:r>
              <a:rPr lang="nl-NL" sz="2800" b="1" dirty="0" err="1" smtClean="0">
                <a:sym typeface="Wingdings" panose="05000000000000000000" pitchFamily="2" charset="2"/>
              </a:rPr>
              <a:t>associated</a:t>
            </a:r>
            <a:r>
              <a:rPr lang="nl-NL" sz="2800" b="1" dirty="0" smtClean="0">
                <a:sym typeface="Wingdings" panose="05000000000000000000" pitchFamily="2" charset="2"/>
              </a:rPr>
              <a:t> HIV </a:t>
            </a:r>
            <a:r>
              <a:rPr lang="nl-NL" sz="2800" b="1" dirty="0" smtClean="0">
                <a:sym typeface="Wingdings" panose="05000000000000000000" pitchFamily="2" charset="2"/>
              </a:rPr>
              <a:t>RNA</a:t>
            </a:r>
            <a:endParaRPr lang="nl-NL" sz="2800" b="1" dirty="0" smtClean="0">
              <a:sym typeface="Wingdings" panose="05000000000000000000" pitchFamily="2" charset="2"/>
            </a:endParaRPr>
          </a:p>
          <a:p>
            <a:endParaRPr lang="nl-NL" sz="2800" dirty="0" smtClean="0">
              <a:sym typeface="Wingdings" panose="05000000000000000000" pitchFamily="2" charset="2"/>
            </a:endParaRPr>
          </a:p>
          <a:p>
            <a:r>
              <a:rPr lang="nl-NL" sz="2800" dirty="0" smtClean="0">
                <a:sym typeface="Wingdings" panose="05000000000000000000" pitchFamily="2" charset="2"/>
              </a:rPr>
              <a:t>Intact pro-</a:t>
            </a:r>
            <a:r>
              <a:rPr lang="nl-NL" sz="2800" dirty="0" err="1" smtClean="0">
                <a:sym typeface="Wingdings" panose="05000000000000000000" pitchFamily="2" charset="2"/>
              </a:rPr>
              <a:t>viral</a:t>
            </a:r>
            <a:r>
              <a:rPr lang="nl-NL" sz="2800" dirty="0" smtClean="0">
                <a:sym typeface="Wingdings" panose="05000000000000000000" pitchFamily="2" charset="2"/>
              </a:rPr>
              <a:t> DNA </a:t>
            </a:r>
            <a:r>
              <a:rPr lang="nl-NL" sz="2800" dirty="0" smtClean="0">
                <a:sym typeface="Wingdings" panose="05000000000000000000" pitchFamily="2" charset="2"/>
              </a:rPr>
              <a:t>assay </a:t>
            </a:r>
            <a:r>
              <a:rPr lang="nl-NL" sz="2800" dirty="0" smtClean="0">
                <a:sym typeface="Wingdings" panose="05000000000000000000" pitchFamily="2" charset="2"/>
              </a:rPr>
              <a:t>(IPDA)</a:t>
            </a:r>
            <a:endParaRPr lang="nl-NL" sz="2800" dirty="0" smtClean="0">
              <a:sym typeface="Wingdings" panose="05000000000000000000" pitchFamily="2" charset="2"/>
            </a:endParaRPr>
          </a:p>
          <a:p>
            <a:endParaRPr lang="nl-NL" sz="2800" dirty="0" smtClean="0">
              <a:sym typeface="Wingdings" panose="05000000000000000000" pitchFamily="2" charset="2"/>
            </a:endParaRPr>
          </a:p>
          <a:p>
            <a:r>
              <a:rPr lang="nl-NL" sz="2800" dirty="0" err="1" smtClean="0">
                <a:sym typeface="Wingdings" panose="05000000000000000000" pitchFamily="2" charset="2"/>
              </a:rPr>
              <a:t>Viral</a:t>
            </a:r>
            <a:r>
              <a:rPr lang="nl-NL" sz="2800" dirty="0" smtClean="0">
                <a:sym typeface="Wingdings" panose="05000000000000000000" pitchFamily="2" charset="2"/>
              </a:rPr>
              <a:t> out-</a:t>
            </a:r>
            <a:r>
              <a:rPr lang="nl-NL" sz="2800" dirty="0" err="1" smtClean="0">
                <a:sym typeface="Wingdings" panose="05000000000000000000" pitchFamily="2" charset="2"/>
              </a:rPr>
              <a:t>growth</a:t>
            </a:r>
            <a:r>
              <a:rPr lang="nl-NL" sz="2800" dirty="0" smtClean="0">
                <a:sym typeface="Wingdings" panose="05000000000000000000" pitchFamily="2" charset="2"/>
              </a:rPr>
              <a:t> assay (</a:t>
            </a:r>
            <a:r>
              <a:rPr lang="nl-NL" sz="2800" dirty="0" err="1" smtClean="0">
                <a:sym typeface="Wingdings" panose="05000000000000000000" pitchFamily="2" charset="2"/>
              </a:rPr>
              <a:t>qVOA</a:t>
            </a:r>
            <a:r>
              <a:rPr lang="nl-NL" sz="2800" dirty="0" smtClean="0">
                <a:sym typeface="Wingdings" panose="05000000000000000000" pitchFamily="2" charset="2"/>
              </a:rPr>
              <a:t>)</a:t>
            </a:r>
          </a:p>
          <a:p>
            <a:endParaRPr lang="nl-NL" sz="2800" dirty="0">
              <a:sym typeface="Wingdings" panose="05000000000000000000" pitchFamily="2" charset="2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6409112" y="847627"/>
            <a:ext cx="5400000" cy="5411415"/>
            <a:chOff x="6409112" y="847627"/>
            <a:chExt cx="5400000" cy="5411415"/>
          </a:xfrm>
        </p:grpSpPr>
        <p:sp>
          <p:nvSpPr>
            <p:cNvPr id="3" name="Oval 2"/>
            <p:cNvSpPr/>
            <p:nvPr/>
          </p:nvSpPr>
          <p:spPr>
            <a:xfrm>
              <a:off x="6409112" y="859042"/>
              <a:ext cx="5400000" cy="5400000"/>
            </a:xfrm>
            <a:prstGeom prst="ellipse">
              <a:avLst/>
            </a:prstGeom>
            <a:solidFill>
              <a:srgbClr val="FF66FF"/>
            </a:solidFill>
            <a:ln w="28575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" name="Oval 3"/>
            <p:cNvSpPr/>
            <p:nvPr/>
          </p:nvSpPr>
          <p:spPr>
            <a:xfrm>
              <a:off x="6769112" y="1219042"/>
              <a:ext cx="4680000" cy="4680000"/>
            </a:xfrm>
            <a:prstGeom prst="ellipse">
              <a:avLst/>
            </a:prstGeom>
            <a:solidFill>
              <a:srgbClr val="6666FF"/>
            </a:solidFill>
            <a:ln w="28575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Oval 4"/>
            <p:cNvSpPr/>
            <p:nvPr/>
          </p:nvSpPr>
          <p:spPr>
            <a:xfrm>
              <a:off x="7129112" y="1579042"/>
              <a:ext cx="3960000" cy="3960000"/>
            </a:xfrm>
            <a:prstGeom prst="ellipse">
              <a:avLst/>
            </a:prstGeom>
            <a:solidFill>
              <a:srgbClr val="66CCFF"/>
            </a:solidFill>
            <a:ln w="28575">
              <a:solidFill>
                <a:srgbClr val="4171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Oval 5"/>
            <p:cNvSpPr/>
            <p:nvPr/>
          </p:nvSpPr>
          <p:spPr>
            <a:xfrm>
              <a:off x="7849112" y="2299042"/>
              <a:ext cx="2520000" cy="2520000"/>
            </a:xfrm>
            <a:prstGeom prst="ellipse">
              <a:avLst/>
            </a:prstGeom>
            <a:solidFill>
              <a:srgbClr val="00CC99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Oval 6"/>
            <p:cNvSpPr/>
            <p:nvPr/>
          </p:nvSpPr>
          <p:spPr>
            <a:xfrm>
              <a:off x="8389112" y="2839042"/>
              <a:ext cx="1440000" cy="1440000"/>
            </a:xfrm>
            <a:prstGeom prst="ellipse">
              <a:avLst/>
            </a:prstGeom>
            <a:solidFill>
              <a:srgbClr val="99CC00"/>
            </a:solidFill>
            <a:ln w="28575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55673" y="847627"/>
              <a:ext cx="17068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000" b="1" dirty="0" smtClean="0"/>
                <a:t>Total HIV-DNA</a:t>
              </a:r>
              <a:endParaRPr lang="nl-NL" sz="20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39983" y="1252813"/>
              <a:ext cx="22727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000" b="1" dirty="0" err="1" smtClean="0"/>
                <a:t>Integrated</a:t>
              </a:r>
              <a:r>
                <a:rPr lang="nl-NL" sz="2000" b="1" dirty="0" smtClean="0"/>
                <a:t> HIV DNA</a:t>
              </a:r>
              <a:endParaRPr lang="nl-NL" sz="20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27053" y="1716305"/>
              <a:ext cx="3803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000" b="1" dirty="0" err="1" smtClean="0"/>
                <a:t>Transcription</a:t>
              </a:r>
              <a:r>
                <a:rPr lang="nl-NL" sz="2000" b="1" dirty="0" smtClean="0"/>
                <a:t> competent reservoir</a:t>
              </a:r>
              <a:endParaRPr lang="nl-NL" sz="20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80348" y="2307253"/>
              <a:ext cx="35920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000" b="1" dirty="0" err="1" smtClean="0"/>
                <a:t>Translation</a:t>
              </a:r>
              <a:r>
                <a:rPr lang="nl-NL" sz="2000" b="1" dirty="0" smtClean="0"/>
                <a:t> competent reservoir</a:t>
              </a:r>
              <a:endParaRPr lang="nl-NL" sz="20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75186" y="2811587"/>
              <a:ext cx="36023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000" b="1" dirty="0" smtClean="0"/>
                <a:t>Replication competent reservoir</a:t>
              </a:r>
              <a:endParaRPr lang="nl-NL" sz="2000" b="1" dirty="0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100123" y="5696056"/>
            <a:ext cx="737331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nl-NL" sz="3200" dirty="0">
                <a:solidFill>
                  <a:srgbClr val="009CB4"/>
                </a:solidFill>
                <a:latin typeface="Trebuchet MS"/>
                <a:ea typeface="+mj-ea"/>
                <a:cs typeface="+mj-cs"/>
                <a:sym typeface="Wingdings" panose="05000000000000000000" pitchFamily="2" charset="2"/>
              </a:rPr>
              <a:t>Depends on </a:t>
            </a:r>
            <a:r>
              <a:rPr lang="nl-NL" sz="3200" u="sng" dirty="0" err="1" smtClean="0">
                <a:solidFill>
                  <a:srgbClr val="009CB4"/>
                </a:solidFill>
                <a:latin typeface="Trebuchet MS"/>
                <a:ea typeface="+mj-ea"/>
                <a:cs typeface="+mj-cs"/>
                <a:sym typeface="Wingdings" panose="05000000000000000000" pitchFamily="2" charset="2"/>
              </a:rPr>
              <a:t>cells</a:t>
            </a:r>
            <a:r>
              <a:rPr lang="nl-NL" sz="3200" dirty="0" smtClean="0">
                <a:solidFill>
                  <a:srgbClr val="009CB4"/>
                </a:solidFill>
                <a:latin typeface="Trebuchet MS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lang="nl-NL" sz="3200" dirty="0" err="1" smtClean="0">
                <a:solidFill>
                  <a:srgbClr val="009CB4"/>
                </a:solidFill>
                <a:latin typeface="Trebuchet MS"/>
                <a:ea typeface="+mj-ea"/>
                <a:cs typeface="+mj-cs"/>
                <a:sym typeface="Wingdings" panose="05000000000000000000" pitchFamily="2" charset="2"/>
              </a:rPr>
              <a:t>and</a:t>
            </a:r>
            <a:r>
              <a:rPr lang="nl-NL" sz="3200" dirty="0" smtClean="0">
                <a:solidFill>
                  <a:srgbClr val="009CB4"/>
                </a:solidFill>
                <a:latin typeface="Trebuchet MS"/>
                <a:ea typeface="+mj-ea"/>
                <a:cs typeface="+mj-cs"/>
                <a:sym typeface="Wingdings" panose="05000000000000000000" pitchFamily="2" charset="2"/>
              </a:rPr>
              <a:t> </a:t>
            </a:r>
            <a:r>
              <a:rPr lang="nl-NL" sz="3200" u="sng" dirty="0" err="1">
                <a:solidFill>
                  <a:srgbClr val="009CB4"/>
                </a:solidFill>
                <a:latin typeface="Trebuchet MS"/>
                <a:ea typeface="+mj-ea"/>
                <a:cs typeface="+mj-cs"/>
                <a:sym typeface="Wingdings" panose="05000000000000000000" pitchFamily="2" charset="2"/>
              </a:rPr>
              <a:t>labour</a:t>
            </a:r>
            <a:r>
              <a:rPr lang="nl-NL" sz="3200" u="sng" dirty="0">
                <a:solidFill>
                  <a:srgbClr val="009CB4"/>
                </a:solidFill>
                <a:latin typeface="Trebuchet MS"/>
                <a:ea typeface="+mj-ea"/>
                <a:cs typeface="+mj-cs"/>
                <a:sym typeface="Wingdings" panose="05000000000000000000" pitchFamily="2" charset="2"/>
              </a:rPr>
              <a:t> intensive</a:t>
            </a:r>
          </a:p>
        </p:txBody>
      </p:sp>
    </p:spTree>
    <p:extLst>
      <p:ext uri="{BB962C8B-B14F-4D97-AF65-F5344CB8AC3E}">
        <p14:creationId xmlns:p14="http://schemas.microsoft.com/office/powerpoint/2010/main" val="2237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51018" y="5220393"/>
            <a:ext cx="1172095" cy="4405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786521" y="3931881"/>
            <a:ext cx="1526771" cy="902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el 4"/>
          <p:cNvSpPr txBox="1">
            <a:spLocks/>
          </p:cNvSpPr>
          <p:nvPr/>
        </p:nvSpPr>
        <p:spPr>
          <a:xfrm>
            <a:off x="257175" y="1297"/>
            <a:ext cx="11934824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09CB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3600" b="0" dirty="0" smtClean="0">
                <a:latin typeface="Trebuchet MS"/>
              </a:rPr>
              <a:t>Development of PCR-</a:t>
            </a:r>
            <a:r>
              <a:rPr lang="nl-NL" sz="3600" b="0" dirty="0" err="1" smtClean="0">
                <a:latin typeface="Trebuchet MS"/>
              </a:rPr>
              <a:t>based</a:t>
            </a:r>
            <a:r>
              <a:rPr lang="nl-NL" sz="3600" b="0" dirty="0" smtClean="0">
                <a:latin typeface="Trebuchet MS"/>
              </a:rPr>
              <a:t> assay </a:t>
            </a:r>
            <a:r>
              <a:rPr lang="nl-NL" sz="3600" b="0" dirty="0" err="1" smtClean="0">
                <a:latin typeface="Trebuchet MS"/>
              </a:rPr>
              <a:t>measuring</a:t>
            </a:r>
            <a:r>
              <a:rPr lang="nl-NL" sz="3600" b="0" dirty="0" smtClean="0">
                <a:latin typeface="Trebuchet MS"/>
              </a:rPr>
              <a:t> a marker of </a:t>
            </a:r>
            <a:r>
              <a:rPr lang="nl-NL" sz="3600" b="0" dirty="0" err="1" smtClean="0">
                <a:latin typeface="Trebuchet MS"/>
              </a:rPr>
              <a:t>the</a:t>
            </a:r>
            <a:r>
              <a:rPr lang="nl-NL" sz="3600" b="0" dirty="0" smtClean="0">
                <a:latin typeface="Trebuchet MS"/>
              </a:rPr>
              <a:t> HIV-reservoir in plasma </a:t>
            </a:r>
            <a:r>
              <a:rPr lang="nl-NL" sz="3600" b="0" dirty="0" err="1" smtClean="0">
                <a:latin typeface="Trebuchet MS"/>
              </a:rPr>
              <a:t>and</a:t>
            </a:r>
            <a:r>
              <a:rPr lang="nl-NL" sz="3600" b="0" dirty="0" smtClean="0">
                <a:latin typeface="Trebuchet MS"/>
              </a:rPr>
              <a:t> serum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9CB4"/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7175" y="5012628"/>
            <a:ext cx="1193482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err="1" smtClean="0"/>
              <a:t>Abortive</a:t>
            </a:r>
            <a:r>
              <a:rPr lang="nl-NL" sz="3600" b="1" dirty="0" smtClean="0"/>
              <a:t> HIV </a:t>
            </a:r>
            <a:r>
              <a:rPr lang="nl-NL" sz="3600" b="1" dirty="0" smtClean="0"/>
              <a:t>RNA </a:t>
            </a:r>
            <a:r>
              <a:rPr lang="nl-NL" sz="3600" b="1" dirty="0" err="1" smtClean="0"/>
              <a:t>can</a:t>
            </a:r>
            <a:r>
              <a:rPr lang="nl-NL" sz="3600" b="1" dirty="0" smtClean="0"/>
              <a:t> </a:t>
            </a:r>
            <a:r>
              <a:rPr lang="nl-NL" sz="3600" b="1" dirty="0" err="1" smtClean="0"/>
              <a:t>be</a:t>
            </a:r>
            <a:r>
              <a:rPr lang="nl-NL" sz="3600" b="1" dirty="0" smtClean="0"/>
              <a:t> </a:t>
            </a:r>
            <a:r>
              <a:rPr lang="nl-NL" sz="3600" b="1" dirty="0" err="1" smtClean="0"/>
              <a:t>measured</a:t>
            </a:r>
            <a:r>
              <a:rPr lang="nl-NL" sz="3600" b="1" dirty="0" smtClean="0"/>
              <a:t> </a:t>
            </a:r>
            <a:r>
              <a:rPr lang="nl-NL" sz="3600" b="1" dirty="0" smtClean="0"/>
              <a:t>in</a:t>
            </a:r>
            <a:r>
              <a:rPr lang="nl-NL" sz="3600" b="1" dirty="0"/>
              <a:t> </a:t>
            </a:r>
            <a:r>
              <a:rPr lang="nl-NL" sz="3600" b="1" dirty="0" smtClean="0"/>
              <a:t>serum </a:t>
            </a:r>
            <a:r>
              <a:rPr lang="nl-NL" sz="3600" b="1" dirty="0" err="1" smtClean="0"/>
              <a:t>and</a:t>
            </a:r>
            <a:r>
              <a:rPr lang="nl-NL" sz="3600" b="1" dirty="0" smtClean="0"/>
              <a:t> plasma </a:t>
            </a:r>
            <a:r>
              <a:rPr lang="nl-NL" sz="3600" b="1" dirty="0" err="1" smtClean="0"/>
              <a:t>from</a:t>
            </a:r>
            <a:r>
              <a:rPr lang="nl-NL" sz="3600" b="1" dirty="0" smtClean="0"/>
              <a:t> </a:t>
            </a:r>
            <a:r>
              <a:rPr lang="nl-NL" sz="3600" b="1" dirty="0" err="1" smtClean="0"/>
              <a:t>people</a:t>
            </a:r>
            <a:r>
              <a:rPr lang="nl-NL" sz="3600" b="1" dirty="0" smtClean="0"/>
              <a:t> living </a:t>
            </a:r>
            <a:r>
              <a:rPr lang="nl-NL" sz="3600" b="1" dirty="0" err="1" smtClean="0"/>
              <a:t>with</a:t>
            </a:r>
            <a:r>
              <a:rPr lang="nl-NL" sz="3600" b="1" dirty="0" smtClean="0"/>
              <a:t> HIV</a:t>
            </a:r>
            <a:endParaRPr lang="nl-NL" sz="3200" dirty="0" smtClean="0"/>
          </a:p>
          <a:p>
            <a:endParaRPr lang="nl-NL" sz="3200" dirty="0"/>
          </a:p>
        </p:txBody>
      </p:sp>
      <p:pic>
        <p:nvPicPr>
          <p:cNvPr id="29" name="Afbeelding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950" y="1439733"/>
            <a:ext cx="1743075" cy="3162300"/>
          </a:xfrm>
          <a:prstGeom prst="rect">
            <a:avLst/>
          </a:prstGeom>
        </p:spPr>
      </p:pic>
      <p:sp>
        <p:nvSpPr>
          <p:cNvPr id="30" name="TextBox 12"/>
          <p:cNvSpPr txBox="1"/>
          <p:nvPr/>
        </p:nvSpPr>
        <p:spPr>
          <a:xfrm>
            <a:off x="5727398" y="1888573"/>
            <a:ext cx="2465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Active reservoir</a:t>
            </a:r>
            <a:endParaRPr lang="en-US" sz="2800" dirty="0"/>
          </a:p>
        </p:txBody>
      </p:sp>
      <p:pic>
        <p:nvPicPr>
          <p:cNvPr id="31" name="Afbeelding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9454" y="2031921"/>
            <a:ext cx="838195" cy="734829"/>
          </a:xfrm>
          <a:prstGeom prst="rect">
            <a:avLst/>
          </a:prstGeom>
        </p:spPr>
      </p:pic>
      <p:sp>
        <p:nvSpPr>
          <p:cNvPr id="32" name="TextBox 15"/>
          <p:cNvSpPr txBox="1"/>
          <p:nvPr/>
        </p:nvSpPr>
        <p:spPr>
          <a:xfrm>
            <a:off x="5777649" y="3499725"/>
            <a:ext cx="2485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Latent reservoir</a:t>
            </a:r>
            <a:endParaRPr lang="en-US" sz="28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5141569" y="3910314"/>
            <a:ext cx="600823" cy="691719"/>
            <a:chOff x="2190494" y="3128788"/>
            <a:chExt cx="600823" cy="691719"/>
          </a:xfrm>
        </p:grpSpPr>
        <p:pic>
          <p:nvPicPr>
            <p:cNvPr id="22" name="Afbeelding 1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543135">
              <a:off x="2541287" y="3169652"/>
              <a:ext cx="250030" cy="527841"/>
            </a:xfrm>
            <a:prstGeom prst="rect">
              <a:avLst/>
            </a:prstGeom>
          </p:spPr>
        </p:pic>
        <p:pic>
          <p:nvPicPr>
            <p:cNvPr id="23" name="Afbeelding 1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6218278">
              <a:off x="2353020" y="3431571"/>
              <a:ext cx="250030" cy="527841"/>
            </a:xfrm>
            <a:prstGeom prst="rect">
              <a:avLst/>
            </a:prstGeom>
          </p:spPr>
        </p:pic>
        <p:pic>
          <p:nvPicPr>
            <p:cNvPr id="24" name="Afbeelding 1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9389152">
              <a:off x="2190494" y="3128788"/>
              <a:ext cx="250030" cy="527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181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85" y="2129860"/>
            <a:ext cx="5390758" cy="414000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0" y="108085"/>
            <a:ext cx="12192000" cy="90794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Abortive</a:t>
            </a:r>
            <a:r>
              <a:rPr kumimoji="0" lang="nl-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HIV RNA </a:t>
            </a:r>
            <a:r>
              <a:rPr kumimoji="0" lang="nl-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can</a:t>
            </a:r>
            <a:r>
              <a:rPr kumimoji="0" lang="nl-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nl-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</a:t>
            </a:r>
            <a:r>
              <a:rPr kumimoji="0" lang="nl-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nl-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detected</a:t>
            </a:r>
            <a:r>
              <a:rPr kumimoji="0" lang="nl-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in serum </a:t>
            </a:r>
            <a:r>
              <a:rPr kumimoji="0" lang="nl-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during</a:t>
            </a:r>
            <a:r>
              <a:rPr kumimoji="0" lang="nl-NL" sz="3600" b="1" i="0" u="none" strike="noStrike" kern="1200" cap="none" spc="0" normalizeH="0" noProof="0" dirty="0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long-term ART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CB4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2" name="Afbeelding 6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825" y="5065624"/>
            <a:ext cx="858847" cy="103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vak 14"/>
          <p:cNvSpPr txBox="1"/>
          <p:nvPr/>
        </p:nvSpPr>
        <p:spPr>
          <a:xfrm>
            <a:off x="353778" y="6310716"/>
            <a:ext cx="7133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err="1" smtClean="0"/>
              <a:t>Abortive</a:t>
            </a:r>
            <a:r>
              <a:rPr lang="nl-NL" sz="2800" dirty="0" smtClean="0"/>
              <a:t> HIV-RNA in serum up </a:t>
            </a:r>
            <a:r>
              <a:rPr lang="nl-NL" sz="2800" dirty="0" err="1" smtClean="0"/>
              <a:t>to</a:t>
            </a:r>
            <a:r>
              <a:rPr lang="nl-NL" sz="2800" dirty="0" smtClean="0"/>
              <a:t> 5 </a:t>
            </a:r>
            <a:r>
              <a:rPr lang="nl-NL" sz="2800" dirty="0" err="1" smtClean="0"/>
              <a:t>years</a:t>
            </a:r>
            <a:r>
              <a:rPr lang="nl-NL" sz="2800" dirty="0" smtClean="0"/>
              <a:t> of ART</a:t>
            </a:r>
            <a:endParaRPr lang="en-US" sz="2800" dirty="0"/>
          </a:p>
        </p:txBody>
      </p:sp>
      <p:pic>
        <p:nvPicPr>
          <p:cNvPr id="20" name="Afbeelding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54" y="683293"/>
            <a:ext cx="5983759" cy="178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9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743" y="784917"/>
            <a:ext cx="5515109" cy="503328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85" y="2129860"/>
            <a:ext cx="5390758" cy="414000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0" y="108085"/>
            <a:ext cx="12192000" cy="90794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Abortive</a:t>
            </a:r>
            <a:r>
              <a:rPr kumimoji="0" lang="nl-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HIV RNA </a:t>
            </a:r>
            <a:r>
              <a:rPr kumimoji="0" lang="nl-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can</a:t>
            </a:r>
            <a:r>
              <a:rPr kumimoji="0" lang="nl-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nl-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</a:t>
            </a:r>
            <a:r>
              <a:rPr kumimoji="0" lang="nl-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nl-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detected</a:t>
            </a:r>
            <a:r>
              <a:rPr kumimoji="0" lang="nl-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in serum </a:t>
            </a:r>
            <a:r>
              <a:rPr kumimoji="0" lang="nl-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during</a:t>
            </a:r>
            <a:r>
              <a:rPr kumimoji="0" lang="nl-NL" sz="3600" b="1" i="0" u="none" strike="noStrike" kern="1200" cap="none" spc="0" normalizeH="0" noProof="0" dirty="0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long-term ART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CB4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2" name="Afbeelding 6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825" y="5065624"/>
            <a:ext cx="858847" cy="103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vak 14"/>
          <p:cNvSpPr txBox="1"/>
          <p:nvPr/>
        </p:nvSpPr>
        <p:spPr>
          <a:xfrm>
            <a:off x="353778" y="6310716"/>
            <a:ext cx="7133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err="1" smtClean="0"/>
              <a:t>Abortive</a:t>
            </a:r>
            <a:r>
              <a:rPr lang="nl-NL" sz="2800" dirty="0" smtClean="0"/>
              <a:t> HIV-RNA in serum up </a:t>
            </a:r>
            <a:r>
              <a:rPr lang="nl-NL" sz="2800" dirty="0" err="1" smtClean="0"/>
              <a:t>to</a:t>
            </a:r>
            <a:r>
              <a:rPr lang="nl-NL" sz="2800" dirty="0" smtClean="0"/>
              <a:t> 5 </a:t>
            </a:r>
            <a:r>
              <a:rPr lang="nl-NL" sz="2800" dirty="0" err="1" smtClean="0"/>
              <a:t>years</a:t>
            </a:r>
            <a:r>
              <a:rPr lang="nl-NL" sz="2800" dirty="0" smtClean="0"/>
              <a:t> of ART</a:t>
            </a:r>
            <a:endParaRPr lang="en-US" sz="2800" dirty="0"/>
          </a:p>
        </p:txBody>
      </p:sp>
      <p:pic>
        <p:nvPicPr>
          <p:cNvPr id="20" name="Afbeelding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554" y="683293"/>
            <a:ext cx="5983759" cy="178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7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85" y="2130616"/>
            <a:ext cx="5390758" cy="414000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0" y="108085"/>
            <a:ext cx="12192000" cy="90794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Abortive</a:t>
            </a:r>
            <a:r>
              <a:rPr kumimoji="0" lang="nl-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HIV RNA </a:t>
            </a:r>
            <a:r>
              <a:rPr kumimoji="0" lang="nl-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can</a:t>
            </a:r>
            <a:r>
              <a:rPr kumimoji="0" lang="nl-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nl-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</a:t>
            </a:r>
            <a:r>
              <a:rPr kumimoji="0" lang="nl-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nl-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detected</a:t>
            </a:r>
            <a:r>
              <a:rPr kumimoji="0" lang="nl-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in serum </a:t>
            </a:r>
            <a:r>
              <a:rPr kumimoji="0" lang="nl-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during</a:t>
            </a:r>
            <a:r>
              <a:rPr kumimoji="0" lang="nl-NL" sz="3600" b="1" i="0" u="none" strike="noStrike" kern="1200" cap="none" spc="0" normalizeH="0" noProof="0" dirty="0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long-term ART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CB4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90" y="683293"/>
            <a:ext cx="7370496" cy="1771725"/>
          </a:xfrm>
          <a:prstGeom prst="rect">
            <a:avLst/>
          </a:prstGeom>
        </p:spPr>
      </p:pic>
      <p:pic>
        <p:nvPicPr>
          <p:cNvPr id="12" name="Afbeelding 6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825" y="5065624"/>
            <a:ext cx="858847" cy="103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kstvak 14"/>
          <p:cNvSpPr txBox="1"/>
          <p:nvPr/>
        </p:nvSpPr>
        <p:spPr>
          <a:xfrm>
            <a:off x="353778" y="6310716"/>
            <a:ext cx="7316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err="1" smtClean="0"/>
              <a:t>Abortive</a:t>
            </a:r>
            <a:r>
              <a:rPr lang="nl-NL" sz="2800" dirty="0" smtClean="0"/>
              <a:t> HIV-RNA in serum up </a:t>
            </a:r>
            <a:r>
              <a:rPr lang="nl-NL" sz="2800" dirty="0" err="1" smtClean="0"/>
              <a:t>to</a:t>
            </a:r>
            <a:r>
              <a:rPr lang="nl-NL" sz="2800" dirty="0" smtClean="0"/>
              <a:t> 10 </a:t>
            </a:r>
            <a:r>
              <a:rPr lang="nl-NL" sz="2800" dirty="0" err="1" smtClean="0"/>
              <a:t>years</a:t>
            </a:r>
            <a:r>
              <a:rPr lang="nl-NL" sz="2800" dirty="0" smtClean="0"/>
              <a:t> of ART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9317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379" y="942263"/>
            <a:ext cx="5547537" cy="489767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85" y="2130616"/>
            <a:ext cx="5390758" cy="414000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0" y="108085"/>
            <a:ext cx="12192000" cy="90794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Abortive</a:t>
            </a:r>
            <a:r>
              <a:rPr kumimoji="0" lang="nl-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HIV RNA </a:t>
            </a:r>
            <a:r>
              <a:rPr kumimoji="0" lang="nl-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can</a:t>
            </a:r>
            <a:r>
              <a:rPr kumimoji="0" lang="nl-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nl-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</a:t>
            </a:r>
            <a:r>
              <a:rPr kumimoji="0" lang="nl-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nl-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detected</a:t>
            </a:r>
            <a:r>
              <a:rPr kumimoji="0" lang="nl-NL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in serum </a:t>
            </a:r>
            <a:r>
              <a:rPr kumimoji="0" lang="nl-NL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during</a:t>
            </a:r>
            <a:r>
              <a:rPr kumimoji="0" lang="nl-NL" sz="3600" b="1" i="0" u="none" strike="noStrike" kern="1200" cap="none" spc="0" normalizeH="0" noProof="0" dirty="0" smtClean="0">
                <a:ln>
                  <a:noFill/>
                </a:ln>
                <a:solidFill>
                  <a:srgbClr val="009CB4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long-term ART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9CB4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90" y="683293"/>
            <a:ext cx="7370496" cy="1771725"/>
          </a:xfrm>
          <a:prstGeom prst="rect">
            <a:avLst/>
          </a:prstGeom>
        </p:spPr>
      </p:pic>
      <p:pic>
        <p:nvPicPr>
          <p:cNvPr id="12" name="Afbeelding 6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825" y="5065624"/>
            <a:ext cx="858847" cy="1037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8785834" y="1818558"/>
            <a:ext cx="2297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Overall p-</a:t>
            </a:r>
            <a:r>
              <a:rPr lang="nl-N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nl-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0.390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353778" y="6310716"/>
            <a:ext cx="7316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err="1" smtClean="0"/>
              <a:t>Abortive</a:t>
            </a:r>
            <a:r>
              <a:rPr lang="nl-NL" sz="2800" dirty="0" smtClean="0"/>
              <a:t> HIV-RNA in serum up </a:t>
            </a:r>
            <a:r>
              <a:rPr lang="nl-NL" sz="2800" dirty="0" err="1" smtClean="0"/>
              <a:t>to</a:t>
            </a:r>
            <a:r>
              <a:rPr lang="nl-NL" sz="2800" dirty="0" smtClean="0"/>
              <a:t> 10 </a:t>
            </a:r>
            <a:r>
              <a:rPr lang="nl-NL" sz="2800" dirty="0" err="1" smtClean="0"/>
              <a:t>years</a:t>
            </a:r>
            <a:r>
              <a:rPr lang="nl-NL" sz="2800" dirty="0" smtClean="0"/>
              <a:t> of ART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704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MC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msterdam UMC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C" id="{FC663232-A69D-45F4-B368-AF9D172B9239}" vid="{B79EF8AD-6398-4BBD-83A2-E89EEA4DA54B}"/>
    </a:ext>
  </a:extLst>
</a:theme>
</file>

<file path=ppt/theme/theme3.xml><?xml version="1.0" encoding="utf-8"?>
<a:theme xmlns:a="http://schemas.openxmlformats.org/drawingml/2006/main" name="SHM-029 NCHIV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2877</TotalTime>
  <Words>417</Words>
  <Application>Microsoft Office PowerPoint</Application>
  <PresentationFormat>Breedbeeld</PresentationFormat>
  <Paragraphs>89</Paragraphs>
  <Slides>14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14</vt:i4>
      </vt:variant>
    </vt:vector>
  </HeadingPairs>
  <TitlesOfParts>
    <vt:vector size="24" baseType="lpstr">
      <vt:lpstr>ＭＳ Ｐゴシック</vt:lpstr>
      <vt:lpstr>Arial</vt:lpstr>
      <vt:lpstr>Calibri</vt:lpstr>
      <vt:lpstr>Calibri Light</vt:lpstr>
      <vt:lpstr>Trebuchet MS</vt:lpstr>
      <vt:lpstr>Verdana</vt:lpstr>
      <vt:lpstr>Wingdings</vt:lpstr>
      <vt:lpstr>2_Kantoorthema</vt:lpstr>
      <vt:lpstr>AMC</vt:lpstr>
      <vt:lpstr>SHM-029 NCHIV13</vt:lpstr>
      <vt:lpstr>Abortive HIV RNA in serum inversely correlates with transcriptional activity of the HIV reservoir in People with HIV</vt:lpstr>
      <vt:lpstr>Disclosure of speaker’s interest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Conclusion - 1</vt:lpstr>
      <vt:lpstr>PowerPoint-presentatie</vt:lpstr>
      <vt:lpstr>PowerPoint-presentatie</vt:lpstr>
      <vt:lpstr>Conclusion - 2</vt:lpstr>
      <vt:lpstr>Acknowledgments </vt:lpstr>
    </vt:vector>
  </TitlesOfParts>
  <Company>AMC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Kroeze, S.</dc:creator>
  <cp:lastModifiedBy>Kroeze, S.</cp:lastModifiedBy>
  <cp:revision>121</cp:revision>
  <dcterms:created xsi:type="dcterms:W3CDTF">2023-01-26T14:29:49Z</dcterms:created>
  <dcterms:modified xsi:type="dcterms:W3CDTF">2023-11-20T14:29:55Z</dcterms:modified>
</cp:coreProperties>
</file>