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99" r:id="rId2"/>
  </p:sldMasterIdLst>
  <p:notesMasterIdLst>
    <p:notesMasterId r:id="rId19"/>
  </p:notesMasterIdLst>
  <p:sldIdLst>
    <p:sldId id="259" r:id="rId3"/>
    <p:sldId id="278" r:id="rId4"/>
    <p:sldId id="276" r:id="rId5"/>
    <p:sldId id="273" r:id="rId6"/>
    <p:sldId id="298" r:id="rId7"/>
    <p:sldId id="294" r:id="rId8"/>
    <p:sldId id="295" r:id="rId9"/>
    <p:sldId id="287" r:id="rId10"/>
    <p:sldId id="299" r:id="rId11"/>
    <p:sldId id="296" r:id="rId12"/>
    <p:sldId id="292" r:id="rId13"/>
    <p:sldId id="285" r:id="rId14"/>
    <p:sldId id="297" r:id="rId15"/>
    <p:sldId id="286" r:id="rId16"/>
    <p:sldId id="281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8"/>
    <a:srgbClr val="F3F6FB"/>
    <a:srgbClr val="009CB4"/>
    <a:srgbClr val="CCE2EA"/>
    <a:srgbClr val="A9CCE9"/>
    <a:srgbClr val="CFDAE7"/>
    <a:srgbClr val="E8F6F8"/>
    <a:srgbClr val="CCE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2041" autoAdjust="0"/>
  </p:normalViewPr>
  <p:slideViewPr>
    <p:cSldViewPr snapToGrid="0">
      <p:cViewPr varScale="1">
        <p:scale>
          <a:sx n="119" d="100"/>
          <a:sy n="119" d="100"/>
        </p:scale>
        <p:origin x="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2CAFA-AC5D-4B8C-9B4B-30893ED149AD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C1863-3F91-4A94-8229-97A9B6ADD05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974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FF1F6-4A90-4CEE-935C-6F8C75EF2D4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932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FF1F6-4A90-4CEE-935C-6F8C75EF2D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194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C1863-3F91-4A94-8229-97A9B6ADD05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8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C1863-3F91-4A94-8229-97A9B6ADD05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249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FF1F6-4A90-4CEE-935C-6F8C75EF2D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49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pagina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06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beeld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206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 kleurvlak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151427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end kleurvlak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41265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pagina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5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22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n kolom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68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beeld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63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 kleurvlak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15313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end kleurvlak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129534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pagina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335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9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4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n kolom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9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beeld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7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 kleurvlak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21492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end kleurvlak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324996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4">
            <a:extLst>
              <a:ext uri="{FF2B5EF4-FFF2-40B4-BE49-F238E27FC236}">
                <a16:creationId xmlns:a16="http://schemas.microsoft.com/office/drawing/2014/main" id="{DA58A6F3-534A-40A0-83C6-89CBA29261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03738"/>
            <a:ext cx="12192000" cy="62542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DDD695A-1081-46FE-92DA-DE89DD3F4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9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600201"/>
            <a:ext cx="11055019" cy="31781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EE003-DDB3-984D-BC70-CC7BB3DB74D8}" type="datetime1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C2EFE-E32F-B840-955A-50AF815BA3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1055019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600201"/>
            <a:ext cx="11055019" cy="317817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EE003-DDB3-984D-BC70-CC7BB3DB74D8}" type="datetime1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2EFE-E32F-B840-955A-50AF815BA3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1055019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75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C1B7F-150C-454E-B6D6-478FFFE0A1E9}" type="datetime1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2C89F-E2E6-6547-9B5B-6325275092C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49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C329A6-F1A7-9644-BE88-53E3B5CA3D58}" type="datetime1">
              <a:rPr lang="en-US" smtClean="0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983B90-C586-6647-89A3-3D348E9F108C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graphicFrame>
        <p:nvGraphicFramePr>
          <p:cNvPr id="9" name="Tabel 8"/>
          <p:cNvGraphicFramePr>
            <a:graphicFrameLocks noGrp="1"/>
          </p:cNvGraphicFramePr>
          <p:nvPr userDrawn="1">
            <p:extLst/>
          </p:nvPr>
        </p:nvGraphicFramePr>
        <p:xfrm>
          <a:off x="609600" y="1554164"/>
          <a:ext cx="10972800" cy="2792685"/>
        </p:xfrm>
        <a:graphic>
          <a:graphicData uri="http://schemas.openxmlformats.org/drawingml/2006/table">
            <a:tbl>
              <a:tblPr/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66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Arial" charset="0"/>
                          <a:cs typeface="Verdana"/>
                        </a:rPr>
                        <a:t>(Potential) conflict of interest</a:t>
                      </a:r>
                      <a:endParaRPr kumimoji="0" lang="nl-N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/>
                        <a:ea typeface="Arial" charset="0"/>
                        <a:cs typeface="Verdana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None/See below</a:t>
                      </a:r>
                      <a:endParaRPr kumimoji="0" lang="nl-N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/>
                        <a:ea typeface="Calibri" charset="0"/>
                        <a:cs typeface="Verdana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nl-NL" dirty="0" err="1"/>
              <a:t>Disclosure</a:t>
            </a:r>
            <a:r>
              <a:rPr lang="nl-NL" dirty="0"/>
              <a:t> of </a:t>
            </a:r>
            <a:r>
              <a:rPr lang="nl-NL" dirty="0" err="1"/>
              <a:t>speaker’s</a:t>
            </a:r>
            <a:r>
              <a:rPr lang="nl-NL" dirty="0"/>
              <a:t> </a:t>
            </a:r>
            <a:r>
              <a:rPr lang="nl-NL" dirty="0" err="1"/>
              <a:t>interests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80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n kolom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1055019" cy="1143000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46701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46701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F227E-D29A-A549-901E-4F9B29563ACD}" type="datetime1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1D979-C357-8546-991E-FBDE7FAE9F8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74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6274-0564-A74B-8472-D8DDB58D90CA}" type="datetime1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6917F-F5AD-9446-AFCC-6C6B83AEC0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39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beeld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46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 kleurvlak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23263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end kleurvlak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109612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pagina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46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9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n kolom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83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CCC1A1E-656A-4AF0-AA4A-4C5B0A9CBB55}"/>
              </a:ext>
            </a:extLst>
          </p:cNvPr>
          <p:cNvSpPr/>
          <p:nvPr/>
        </p:nvSpPr>
        <p:spPr>
          <a:xfrm>
            <a:off x="1" y="6271260"/>
            <a:ext cx="12192000" cy="586740"/>
          </a:xfrm>
          <a:prstGeom prst="rect">
            <a:avLst/>
          </a:prstGeom>
          <a:solidFill>
            <a:srgbClr val="CED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5E57A9-EF42-41CC-A2FF-69FC4446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11000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Hier de 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4C743E-8D29-4316-98AB-B30200D58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2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50">
                <a:solidFill>
                  <a:srgbClr val="00373E"/>
                </a:solidFill>
              </a:defRPr>
            </a:lvl1pPr>
          </a:lstStyle>
          <a:p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A6CEDF9-8401-43A2-A4AB-0E7332B8A3E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13" y="0"/>
            <a:ext cx="495173" cy="10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3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63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E89E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1055019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1055019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7AC329A6-F1A7-9644-BE88-53E3B5CA3D58}" type="datetime1">
              <a:rPr lang="en-US"/>
              <a:pPr>
                <a:defRPr/>
              </a:pPr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Verdana" pitchFamily="-111" charset="0"/>
                <a:ea typeface="Verdana" pitchFamily="-111" charset="0"/>
                <a:cs typeface="Verdan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D4983B90-C586-6647-89A3-3D348E9F108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B04892A-459F-D24D-9DB6-33F1C08660F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25445" y="5829267"/>
            <a:ext cx="1739175" cy="49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1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674915" y="3636829"/>
            <a:ext cx="10776857" cy="1298646"/>
          </a:xfrm>
        </p:spPr>
        <p:txBody>
          <a:bodyPr>
            <a:normAutofit/>
          </a:bodyPr>
          <a:lstStyle/>
          <a:p>
            <a:pPr algn="ctr"/>
            <a:r>
              <a:rPr lang="nl-NL" sz="2800" dirty="0">
                <a:solidFill>
                  <a:schemeClr val="tx1"/>
                </a:solidFill>
              </a:rPr>
              <a:t>Jade </a:t>
            </a:r>
            <a:r>
              <a:rPr lang="nl-NL" sz="2800" dirty="0" smtClean="0">
                <a:solidFill>
                  <a:schemeClr val="tx1"/>
                </a:solidFill>
              </a:rPr>
              <a:t>Jansen</a:t>
            </a:r>
          </a:p>
          <a:p>
            <a:pPr algn="ctr"/>
            <a:r>
              <a:rPr lang="nl-NL" sz="2800" dirty="0" smtClean="0">
                <a:solidFill>
                  <a:schemeClr val="tx1"/>
                </a:solidFill>
              </a:rPr>
              <a:t>NCHIV - 28 November 2023</a:t>
            </a:r>
          </a:p>
        </p:txBody>
      </p:sp>
      <p:sp>
        <p:nvSpPr>
          <p:cNvPr id="7" name="Rechthoek 6"/>
          <p:cNvSpPr/>
          <p:nvPr/>
        </p:nvSpPr>
        <p:spPr>
          <a:xfrm>
            <a:off x="889764" y="52372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Amsterdam UMC location University of Amsterdam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Department of Experimental Immunology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Amsterdam institute for Infection and Immunity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9047748" y="6521918"/>
            <a:ext cx="323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j.jansen2@amsterdamumc.nl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026" name="Picture 2" descr="Amsterdam UMC (@amsterdamumc) / Twit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000" y1="46500" x2="44000" y2="46500"/>
                        <a14:foregroundMark x1="60250" y1="47000" x2="60250" y2="47000"/>
                        <a14:foregroundMark x1="51750" y1="68750" x2="51750" y2="68750"/>
                        <a14:foregroundMark x1="44250" y1="60250" x2="44250" y2="60250"/>
                        <a14:foregroundMark x1="58000" y1="57250" x2="58000" y2="57250"/>
                        <a14:foregroundMark x1="59500" y1="37750" x2="58000" y2="56500"/>
                        <a14:foregroundMark x1="49500" y1="19250" x2="49500" y2="2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89" y="5086356"/>
            <a:ext cx="1225093" cy="122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5942808" y="1911928"/>
            <a:ext cx="241069" cy="174568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0" y="655596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-72189" y="2272681"/>
            <a:ext cx="12352421" cy="777635"/>
          </a:xfrm>
        </p:spPr>
        <p:txBody>
          <a:bodyPr>
            <a:noAutofit/>
          </a:bodyPr>
          <a:lstStyle/>
          <a:p>
            <a:pPr algn="ctr"/>
            <a:r>
              <a:rPr lang="en-GB" sz="4400" b="0" dirty="0"/>
              <a:t/>
            </a:r>
            <a:br>
              <a:rPr lang="en-GB" sz="4400" b="0" dirty="0"/>
            </a:br>
            <a:r>
              <a:rPr lang="en-US" sz="4400" b="0" dirty="0"/>
              <a:t> </a:t>
            </a:r>
            <a:r>
              <a:rPr lang="en-US" sz="4400" dirty="0"/>
              <a:t>Targeting Host Factors DDX3 and IAP Eliminates the HIV-1 Reservoir in People Living with HIV ex vivo </a:t>
            </a:r>
            <a:endParaRPr lang="en-GB" sz="4400" dirty="0"/>
          </a:p>
        </p:txBody>
      </p:sp>
      <p:sp>
        <p:nvSpPr>
          <p:cNvPr id="10" name="Rechthoek 9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1238" y="4391172"/>
            <a:ext cx="3066554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40" y="923481"/>
            <a:ext cx="8218120" cy="513937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1224719" y="1"/>
            <a:ext cx="10766044" cy="1098884"/>
          </a:xfrm>
        </p:spPr>
        <p:txBody>
          <a:bodyPr/>
          <a:lstStyle/>
          <a:p>
            <a:pPr algn="r"/>
            <a:r>
              <a:rPr lang="nl-NL" b="0" dirty="0" smtClean="0"/>
              <a:t>Hypothesis</a:t>
            </a:r>
            <a:endParaRPr lang="en-GB" b="0" dirty="0"/>
          </a:p>
        </p:txBody>
      </p:sp>
      <p:sp>
        <p:nvSpPr>
          <p:cNvPr id="7" name="Tekstvak 6"/>
          <p:cNvSpPr txBox="1"/>
          <p:nvPr/>
        </p:nvSpPr>
        <p:spPr>
          <a:xfrm>
            <a:off x="0" y="659639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8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/>
          <p:cNvGrpSpPr/>
          <p:nvPr/>
        </p:nvGrpSpPr>
        <p:grpSpPr>
          <a:xfrm>
            <a:off x="1981200" y="930442"/>
            <a:ext cx="8229601" cy="5133473"/>
            <a:chOff x="1596189" y="866274"/>
            <a:chExt cx="7387390" cy="4580022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" t="4449" r="18947" b="23997"/>
            <a:stretch/>
          </p:blipFill>
          <p:spPr>
            <a:xfrm>
              <a:off x="1596189" y="866274"/>
              <a:ext cx="7387390" cy="4580022"/>
            </a:xfrm>
            <a:prstGeom prst="rect">
              <a:avLst/>
            </a:prstGeom>
          </p:spPr>
        </p:pic>
        <p:sp>
          <p:nvSpPr>
            <p:cNvPr id="8" name="Rechthoek 7"/>
            <p:cNvSpPr/>
            <p:nvPr/>
          </p:nvSpPr>
          <p:spPr>
            <a:xfrm>
              <a:off x="5783179" y="3609473"/>
              <a:ext cx="2045368" cy="1740569"/>
            </a:xfrm>
            <a:prstGeom prst="rect">
              <a:avLst/>
            </a:prstGeom>
            <a:solidFill>
              <a:srgbClr val="F3F6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hoek 8"/>
            <p:cNvSpPr/>
            <p:nvPr/>
          </p:nvSpPr>
          <p:spPr>
            <a:xfrm>
              <a:off x="5438272" y="4892841"/>
              <a:ext cx="3144253" cy="545432"/>
            </a:xfrm>
            <a:prstGeom prst="rect">
              <a:avLst/>
            </a:prstGeom>
            <a:solidFill>
              <a:srgbClr val="F3F6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7932821" y="3424988"/>
              <a:ext cx="994610" cy="545432"/>
            </a:xfrm>
            <a:prstGeom prst="rect">
              <a:avLst/>
            </a:prstGeom>
            <a:solidFill>
              <a:srgbClr val="F3F6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el 3"/>
          <p:cNvSpPr>
            <a:spLocks noGrp="1"/>
          </p:cNvSpPr>
          <p:nvPr>
            <p:ph type="title"/>
          </p:nvPr>
        </p:nvSpPr>
        <p:spPr>
          <a:xfrm>
            <a:off x="1224719" y="1"/>
            <a:ext cx="10766044" cy="1098884"/>
          </a:xfrm>
        </p:spPr>
        <p:txBody>
          <a:bodyPr/>
          <a:lstStyle/>
          <a:p>
            <a:pPr algn="r"/>
            <a:r>
              <a:rPr lang="nl-NL" b="0" dirty="0" smtClean="0"/>
              <a:t>Hypothesis</a:t>
            </a:r>
            <a:endParaRPr lang="en-GB" b="0" dirty="0"/>
          </a:p>
        </p:txBody>
      </p:sp>
      <p:sp>
        <p:nvSpPr>
          <p:cNvPr id="13" name="Rechthoek 12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kstvak 13"/>
          <p:cNvSpPr txBox="1"/>
          <p:nvPr/>
        </p:nvSpPr>
        <p:spPr>
          <a:xfrm>
            <a:off x="0" y="659639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vak 6"/>
          <p:cNvSpPr txBox="1"/>
          <p:nvPr/>
        </p:nvSpPr>
        <p:spPr>
          <a:xfrm>
            <a:off x="0" y="659639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5721531" y="174171"/>
            <a:ext cx="679269" cy="705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el 3"/>
          <p:cNvSpPr>
            <a:spLocks noGrp="1"/>
          </p:cNvSpPr>
          <p:nvPr>
            <p:ph type="title"/>
          </p:nvPr>
        </p:nvSpPr>
        <p:spPr>
          <a:xfrm>
            <a:off x="338509" y="375614"/>
            <a:ext cx="11482016" cy="1325563"/>
          </a:xfrm>
        </p:spPr>
        <p:txBody>
          <a:bodyPr/>
          <a:lstStyle/>
          <a:p>
            <a:r>
              <a:rPr lang="en-US" sz="3600" b="0" dirty="0" smtClean="0"/>
              <a:t>DDX3i treatment alone or with </a:t>
            </a:r>
            <a:r>
              <a:rPr lang="en-US" sz="3600" b="0" dirty="0" err="1" smtClean="0"/>
              <a:t>SMACm</a:t>
            </a:r>
            <a:r>
              <a:rPr lang="en-US" sz="3600" b="0" dirty="0" smtClean="0"/>
              <a:t> leads to increased MS RNA and decreased SS RNA levels</a:t>
            </a:r>
            <a:endParaRPr lang="en-US" sz="3600" b="0" dirty="0"/>
          </a:p>
        </p:txBody>
      </p:sp>
      <p:pic>
        <p:nvPicPr>
          <p:cNvPr id="16" name="Picture 2" descr="Amsterdam UMC (@amsterdamumc) / Twi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000" y1="46500" x2="44000" y2="46500"/>
                        <a14:foregroundMark x1="60250" y1="47000" x2="60250" y2="47000"/>
                        <a14:foregroundMark x1="51750" y1="68750" x2="51750" y2="68750"/>
                        <a14:foregroundMark x1="44250" y1="60250" x2="44250" y2="60250"/>
                        <a14:foregroundMark x1="58000" y1="57250" x2="58000" y2="57250"/>
                        <a14:foregroundMark x1="59500" y1="37750" x2="58000" y2="56500"/>
                        <a14:foregroundMark x1="49500" y1="19250" x2="49500" y2="2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88" y="-27321"/>
            <a:ext cx="538158" cy="53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/>
          <a:srcRect t="7469" r="25277"/>
          <a:stretch/>
        </p:blipFill>
        <p:spPr>
          <a:xfrm>
            <a:off x="699195" y="2266950"/>
            <a:ext cx="4145522" cy="33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1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" t="4449" r="18947" b="23997"/>
          <a:stretch/>
        </p:blipFill>
        <p:spPr>
          <a:xfrm>
            <a:off x="2221831" y="930443"/>
            <a:ext cx="8037095" cy="5005136"/>
          </a:xfrm>
          <a:prstGeom prst="rect">
            <a:avLst/>
          </a:prstGeom>
        </p:spPr>
      </p:pic>
      <p:sp>
        <p:nvSpPr>
          <p:cNvPr id="12" name="Titel 3"/>
          <p:cNvSpPr>
            <a:spLocks noGrp="1"/>
          </p:cNvSpPr>
          <p:nvPr>
            <p:ph type="title"/>
          </p:nvPr>
        </p:nvSpPr>
        <p:spPr>
          <a:xfrm>
            <a:off x="1224719" y="1"/>
            <a:ext cx="10766044" cy="1098884"/>
          </a:xfrm>
        </p:spPr>
        <p:txBody>
          <a:bodyPr/>
          <a:lstStyle/>
          <a:p>
            <a:pPr algn="r"/>
            <a:r>
              <a:rPr lang="nl-NL" b="0" dirty="0" smtClean="0"/>
              <a:t>Hypothesis</a:t>
            </a:r>
            <a:endParaRPr lang="en-GB" b="0" dirty="0"/>
          </a:p>
        </p:txBody>
      </p:sp>
      <p:sp>
        <p:nvSpPr>
          <p:cNvPr id="13" name="Rechthoek 12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/>
          <p:cNvSpPr txBox="1"/>
          <p:nvPr/>
        </p:nvSpPr>
        <p:spPr>
          <a:xfrm>
            <a:off x="0" y="659639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vak 6"/>
          <p:cNvSpPr txBox="1"/>
          <p:nvPr/>
        </p:nvSpPr>
        <p:spPr>
          <a:xfrm>
            <a:off x="0" y="659639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5721531" y="174171"/>
            <a:ext cx="679269" cy="705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Amsterdam UMC (@amsterdamumc) / Twi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000" y1="46500" x2="44000" y2="46500"/>
                        <a14:foregroundMark x1="60250" y1="47000" x2="60250" y2="47000"/>
                        <a14:foregroundMark x1="51750" y1="68750" x2="51750" y2="68750"/>
                        <a14:foregroundMark x1="44250" y1="60250" x2="44250" y2="60250"/>
                        <a14:foregroundMark x1="58000" y1="57250" x2="58000" y2="57250"/>
                        <a14:foregroundMark x1="59500" y1="37750" x2="58000" y2="56500"/>
                        <a14:foregroundMark x1="49500" y1="19250" x2="49500" y2="2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88" y="-27321"/>
            <a:ext cx="538158" cy="53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16" y="2052857"/>
            <a:ext cx="5877053" cy="3889585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7564582" y="6521918"/>
            <a:ext cx="491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Jansen et al., 2023 </a:t>
            </a:r>
            <a:r>
              <a:rPr lang="nl-NL" i="1" dirty="0" err="1" smtClean="0"/>
              <a:t>Microbiology</a:t>
            </a:r>
            <a:r>
              <a:rPr lang="nl-NL" i="1" dirty="0" smtClean="0"/>
              <a:t> spectrum</a:t>
            </a:r>
            <a:endParaRPr lang="en-US" i="1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215640" y="358565"/>
            <a:ext cx="121938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9C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0" dirty="0" err="1" smtClean="0"/>
              <a:t>SMACm</a:t>
            </a:r>
            <a:r>
              <a:rPr lang="nl-NL" b="0" dirty="0" smtClean="0"/>
              <a:t>/DDX3i treatment leads </a:t>
            </a:r>
            <a:r>
              <a:rPr lang="nl-NL" b="0" dirty="0" err="1" smtClean="0"/>
              <a:t>to</a:t>
            </a:r>
            <a:r>
              <a:rPr lang="nl-NL" b="0" dirty="0" smtClean="0"/>
              <a:t> </a:t>
            </a:r>
            <a:r>
              <a:rPr lang="nl-NL" b="0" dirty="0" err="1" smtClean="0"/>
              <a:t>elimination</a:t>
            </a:r>
            <a:r>
              <a:rPr lang="nl-NL" b="0" dirty="0" smtClean="0"/>
              <a:t> of HIV-1 </a:t>
            </a:r>
            <a:r>
              <a:rPr lang="nl-NL" b="0" dirty="0" err="1" smtClean="0"/>
              <a:t>infected</a:t>
            </a:r>
            <a:r>
              <a:rPr lang="nl-NL" b="0" dirty="0" smtClean="0"/>
              <a:t> </a:t>
            </a:r>
            <a:r>
              <a:rPr lang="nl-NL" b="0" dirty="0" err="1" smtClean="0"/>
              <a:t>cells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969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94944" y="455658"/>
            <a:ext cx="10766044" cy="1325563"/>
          </a:xfrm>
        </p:spPr>
        <p:txBody>
          <a:bodyPr/>
          <a:lstStyle/>
          <a:p>
            <a:r>
              <a:rPr lang="nl-NL" b="0" dirty="0" err="1" smtClean="0"/>
              <a:t>Conclusion</a:t>
            </a:r>
            <a:endParaRPr lang="en-US" b="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716788" y="1685426"/>
            <a:ext cx="10744200" cy="3751308"/>
          </a:xfrm>
        </p:spPr>
        <p:txBody>
          <a:bodyPr/>
          <a:lstStyle/>
          <a:p>
            <a:pPr marL="457200" indent="-457200"/>
            <a:r>
              <a:rPr lang="en-GB" sz="2000" dirty="0" err="1"/>
              <a:t>SMACm</a:t>
            </a:r>
            <a:r>
              <a:rPr lang="en-GB" sz="2000" dirty="0"/>
              <a:t> alone and in combination with DDX3 inhibitor reduced the HIV-1 reservoir in PBMCs from ART suppressed individuals</a:t>
            </a:r>
          </a:p>
          <a:p>
            <a:pPr marL="0" indent="0">
              <a:buNone/>
            </a:pPr>
            <a:endParaRPr lang="en-GB" sz="2000" dirty="0"/>
          </a:p>
          <a:p>
            <a:pPr marL="457200" indent="-457200"/>
            <a:r>
              <a:rPr lang="en-GB" sz="2000" dirty="0" smtClean="0"/>
              <a:t>Targeting IAP with a </a:t>
            </a:r>
            <a:r>
              <a:rPr lang="en-GB" sz="2000" dirty="0" err="1" smtClean="0"/>
              <a:t>SMACm</a:t>
            </a:r>
            <a:r>
              <a:rPr lang="en-GB" sz="2000" dirty="0" smtClean="0"/>
              <a:t> activated the non-canonical NF-</a:t>
            </a:r>
            <a:r>
              <a:rPr lang="el-GR" sz="2000" dirty="0" smtClean="0"/>
              <a:t>κ</a:t>
            </a:r>
            <a:r>
              <a:rPr lang="en-GB" sz="2000" dirty="0" smtClean="0"/>
              <a:t>B pathway</a:t>
            </a:r>
          </a:p>
          <a:p>
            <a:pPr marL="457200" indent="-457200"/>
            <a:endParaRPr lang="en-GB" sz="2000" dirty="0"/>
          </a:p>
          <a:p>
            <a:pPr marL="457200" indent="-457200"/>
            <a:r>
              <a:rPr lang="en-GB" sz="2000" dirty="0"/>
              <a:t>DDX3i </a:t>
            </a:r>
            <a:r>
              <a:rPr lang="en-GB" sz="2000" dirty="0" smtClean="0"/>
              <a:t>alone or in </a:t>
            </a:r>
            <a:r>
              <a:rPr lang="en-GB" sz="2000" dirty="0"/>
              <a:t>combination with </a:t>
            </a:r>
            <a:r>
              <a:rPr lang="en-GB" sz="2000" dirty="0" err="1"/>
              <a:t>SMACm</a:t>
            </a:r>
            <a:r>
              <a:rPr lang="en-GB" sz="2000" dirty="0"/>
              <a:t> </a:t>
            </a:r>
            <a:r>
              <a:rPr lang="en-GB" sz="2000" dirty="0" smtClean="0"/>
              <a:t>led </a:t>
            </a:r>
            <a:r>
              <a:rPr lang="en-GB" sz="2000" dirty="0"/>
              <a:t>to increased MS RNA levels but decreased levels of </a:t>
            </a:r>
            <a:r>
              <a:rPr lang="en-GB" sz="2000" dirty="0" smtClean="0"/>
              <a:t>SS RNA</a:t>
            </a:r>
            <a:endParaRPr lang="en-GB" sz="2000" dirty="0"/>
          </a:p>
          <a:p>
            <a:pPr marL="457200" indent="-457200"/>
            <a:endParaRPr lang="en-GB" sz="2000" dirty="0" smtClean="0"/>
          </a:p>
          <a:p>
            <a:pPr marL="457200" indent="-457200"/>
            <a:r>
              <a:rPr lang="en-GB" sz="2000" dirty="0" smtClean="0"/>
              <a:t>DDX3i in combination with </a:t>
            </a:r>
            <a:r>
              <a:rPr lang="en-GB" sz="2000" dirty="0" err="1" smtClean="0"/>
              <a:t>SMACm</a:t>
            </a:r>
            <a:r>
              <a:rPr lang="en-GB" sz="2000" dirty="0" smtClean="0"/>
              <a:t> induces elimination of HIV-1 infected cells</a:t>
            </a:r>
          </a:p>
          <a:p>
            <a:pPr marL="0" indent="0">
              <a:buNone/>
            </a:pPr>
            <a:endParaRPr lang="en-GB" sz="2000" dirty="0"/>
          </a:p>
          <a:p>
            <a:pPr marL="457200" indent="-457200"/>
            <a:endParaRPr lang="en-GB" sz="2000" dirty="0"/>
          </a:p>
          <a:p>
            <a:pPr marL="457200" indent="-457200"/>
            <a:endParaRPr lang="en-GB" sz="2000" dirty="0" smtClean="0"/>
          </a:p>
          <a:p>
            <a:pPr marL="457200" indent="-457200"/>
            <a:endParaRPr lang="en-GB" sz="2000" dirty="0"/>
          </a:p>
        </p:txBody>
      </p:sp>
      <p:sp>
        <p:nvSpPr>
          <p:cNvPr id="6" name="Tekstvak 5"/>
          <p:cNvSpPr txBox="1"/>
          <p:nvPr/>
        </p:nvSpPr>
        <p:spPr>
          <a:xfrm>
            <a:off x="0" y="659639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2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/>
          <p:cNvSpPr/>
          <p:nvPr/>
        </p:nvSpPr>
        <p:spPr>
          <a:xfrm>
            <a:off x="0" y="6555960"/>
            <a:ext cx="12192000" cy="302040"/>
          </a:xfrm>
          <a:prstGeom prst="rect">
            <a:avLst/>
          </a:prstGeom>
          <a:solidFill>
            <a:srgbClr val="CED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0898" y="88013"/>
            <a:ext cx="10766044" cy="1325563"/>
          </a:xfrm>
        </p:spPr>
        <p:txBody>
          <a:bodyPr/>
          <a:lstStyle/>
          <a:p>
            <a:r>
              <a:rPr lang="en-US" b="0" dirty="0"/>
              <a:t>Acknowledgments </a:t>
            </a:r>
            <a:endParaRPr lang="en-US" dirty="0"/>
          </a:p>
        </p:txBody>
      </p:sp>
      <p:sp>
        <p:nvSpPr>
          <p:cNvPr id="13" name="Afgeronde rechthoek 12"/>
          <p:cNvSpPr/>
          <p:nvPr/>
        </p:nvSpPr>
        <p:spPr>
          <a:xfrm>
            <a:off x="408117" y="4227916"/>
            <a:ext cx="4658686" cy="13446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200" b="1" dirty="0">
              <a:solidFill>
                <a:prstClr val="black"/>
              </a:solidFill>
            </a:endParaRPr>
          </a:p>
          <a:p>
            <a:r>
              <a:rPr lang="en-US" sz="1600" b="1" dirty="0">
                <a:solidFill>
                  <a:prstClr val="black"/>
                </a:solidFill>
              </a:rPr>
              <a:t>Laboratory of Experimental Virology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nl-NL" sz="1600" dirty="0">
                <a:solidFill>
                  <a:prstClr val="black"/>
                </a:solidFill>
              </a:rPr>
              <a:t>Ben Berkhout</a:t>
            </a:r>
          </a:p>
          <a:p>
            <a:r>
              <a:rPr lang="nl-NL" sz="1600" dirty="0">
                <a:solidFill>
                  <a:prstClr val="black"/>
                </a:solidFill>
              </a:rPr>
              <a:t>Alexander </a:t>
            </a:r>
            <a:r>
              <a:rPr lang="nl-NL" sz="1600" dirty="0" err="1">
                <a:solidFill>
                  <a:prstClr val="black"/>
                </a:solidFill>
              </a:rPr>
              <a:t>Pasternak</a:t>
            </a:r>
            <a:endParaRPr lang="nl-NL" sz="1600" dirty="0">
              <a:solidFill>
                <a:prstClr val="black"/>
              </a:solidFill>
            </a:endParaRPr>
          </a:p>
          <a:p>
            <a:r>
              <a:rPr lang="nl-NL" sz="1600" dirty="0">
                <a:solidFill>
                  <a:prstClr val="black"/>
                </a:solidFill>
              </a:rPr>
              <a:t>Rogier Sanders</a:t>
            </a:r>
          </a:p>
          <a:p>
            <a:r>
              <a:rPr lang="nl-NL" sz="1600" dirty="0">
                <a:solidFill>
                  <a:prstClr val="black"/>
                </a:solidFill>
              </a:rPr>
              <a:t>Marit van Gils</a:t>
            </a:r>
          </a:p>
          <a:p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638" y="1913061"/>
            <a:ext cx="2702438" cy="1024551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233" y="3455949"/>
            <a:ext cx="3158490" cy="1125632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5"/>
          <a:srcRect r="46000"/>
          <a:stretch/>
        </p:blipFill>
        <p:spPr>
          <a:xfrm>
            <a:off x="9280882" y="1124679"/>
            <a:ext cx="1678035" cy="775145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0882" y="483619"/>
            <a:ext cx="1519192" cy="334414"/>
          </a:xfrm>
          <a:prstGeom prst="rect">
            <a:avLst/>
          </a:prstGeom>
        </p:spPr>
      </p:pic>
      <p:pic>
        <p:nvPicPr>
          <p:cNvPr id="23" name="Picture 8" descr="Fusie AMC en VUmc: 'Superziekenhuis' gaat Amsterdam UMC heten - AT5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24668" r="9966" b="29439"/>
          <a:stretch/>
        </p:blipFill>
        <p:spPr bwMode="auto">
          <a:xfrm>
            <a:off x="9280882" y="5231807"/>
            <a:ext cx="2219092" cy="98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Partners | Health Valley Netherland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0" b="38534"/>
          <a:stretch/>
        </p:blipFill>
        <p:spPr bwMode="auto">
          <a:xfrm>
            <a:off x="9101638" y="3082866"/>
            <a:ext cx="2411396" cy="47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Geef.nl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1" b="30783"/>
          <a:stretch/>
        </p:blipFill>
        <p:spPr bwMode="auto">
          <a:xfrm>
            <a:off x="9376993" y="4581581"/>
            <a:ext cx="1633526" cy="7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471663" y="1039441"/>
            <a:ext cx="33117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b="1" dirty="0">
              <a:solidFill>
                <a:prstClr val="black"/>
              </a:solidFill>
            </a:endParaRPr>
          </a:p>
          <a:p>
            <a:r>
              <a:rPr lang="nl-NL" b="1" dirty="0">
                <a:solidFill>
                  <a:prstClr val="black"/>
                </a:solidFill>
              </a:rPr>
              <a:t>Amsterdam UMC</a:t>
            </a:r>
          </a:p>
          <a:p>
            <a:endParaRPr lang="nl-NL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Experimental Immunology</a:t>
            </a:r>
            <a:endParaRPr lang="en-US" u="sng" dirty="0">
              <a:solidFill>
                <a:prstClr val="black"/>
              </a:solidFill>
            </a:endParaRPr>
          </a:p>
          <a:p>
            <a:r>
              <a:rPr lang="nl-NL" b="1" dirty="0">
                <a:solidFill>
                  <a:prstClr val="black"/>
                </a:solidFill>
              </a:rPr>
              <a:t>HIV cure </a:t>
            </a:r>
            <a:r>
              <a:rPr lang="en-US" b="1" dirty="0">
                <a:solidFill>
                  <a:prstClr val="black"/>
                </a:solidFill>
              </a:rPr>
              <a:t>group</a:t>
            </a:r>
          </a:p>
          <a:p>
            <a:r>
              <a:rPr lang="nl-NL" dirty="0">
                <a:solidFill>
                  <a:prstClr val="black"/>
                </a:solidFill>
              </a:rPr>
              <a:t>Theo Geijtenbeek</a:t>
            </a:r>
          </a:p>
          <a:p>
            <a:r>
              <a:rPr lang="nl-NL" dirty="0">
                <a:solidFill>
                  <a:prstClr val="black"/>
                </a:solidFill>
              </a:rPr>
              <a:t>Neeltje Kootstra</a:t>
            </a:r>
          </a:p>
          <a:p>
            <a:r>
              <a:rPr lang="nl-NL" dirty="0" smtClean="0">
                <a:solidFill>
                  <a:prstClr val="black"/>
                </a:solidFill>
              </a:rPr>
              <a:t>Stefanie </a:t>
            </a:r>
            <a:r>
              <a:rPr lang="nl-NL" dirty="0">
                <a:solidFill>
                  <a:prstClr val="black"/>
                </a:solidFill>
              </a:rPr>
              <a:t>Kroeze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nl-NL" dirty="0">
                <a:solidFill>
                  <a:prstClr val="black"/>
                </a:solidFill>
              </a:rPr>
              <a:t>Shirley Man</a:t>
            </a:r>
          </a:p>
        </p:txBody>
      </p:sp>
      <p:sp>
        <p:nvSpPr>
          <p:cNvPr id="6" name="Rechthoek 5"/>
          <p:cNvSpPr/>
          <p:nvPr/>
        </p:nvSpPr>
        <p:spPr>
          <a:xfrm>
            <a:off x="4643514" y="2060019"/>
            <a:ext cx="34188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First Health Pharmaceuticals</a:t>
            </a:r>
          </a:p>
          <a:p>
            <a:r>
              <a:rPr lang="nl-NL" sz="1600" dirty="0"/>
              <a:t>Alessia Tarditi</a:t>
            </a:r>
          </a:p>
          <a:p>
            <a:r>
              <a:rPr lang="nl-NL" sz="1600" dirty="0"/>
              <a:t>Matteo Andreini </a:t>
            </a:r>
            <a:endParaRPr lang="nl-NL" sz="1600" dirty="0" smtClean="0"/>
          </a:p>
          <a:p>
            <a:r>
              <a:rPr lang="nl-NL" sz="1600" dirty="0" smtClean="0"/>
              <a:t>Claudio Zamperini</a:t>
            </a:r>
            <a:endParaRPr lang="nl-NL" sz="1600" dirty="0"/>
          </a:p>
          <a:p>
            <a:r>
              <a:rPr lang="nl-NL" sz="1600" dirty="0"/>
              <a:t>Jan Willem Bakker</a:t>
            </a:r>
            <a:endParaRPr lang="en-US" sz="1600" dirty="0"/>
          </a:p>
        </p:txBody>
      </p:sp>
      <p:sp>
        <p:nvSpPr>
          <p:cNvPr id="7" name="Rechthoek 6"/>
          <p:cNvSpPr/>
          <p:nvPr/>
        </p:nvSpPr>
        <p:spPr>
          <a:xfrm>
            <a:off x="4643514" y="1348528"/>
            <a:ext cx="1908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UMC Utrecht</a:t>
            </a:r>
          </a:p>
          <a:p>
            <a:r>
              <a:rPr lang="nl-NL" sz="1600" dirty="0">
                <a:solidFill>
                  <a:prstClr val="black"/>
                </a:solidFill>
              </a:rPr>
              <a:t>Monique Nijhuis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0" y="6591129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6" name="Groep 15"/>
          <p:cNvGrpSpPr>
            <a:grpSpLocks noChangeAspect="1"/>
          </p:cNvGrpSpPr>
          <p:nvPr/>
        </p:nvGrpSpPr>
        <p:grpSpPr>
          <a:xfrm>
            <a:off x="4546997" y="3553199"/>
            <a:ext cx="3394584" cy="2191600"/>
            <a:chOff x="146099" y="3468358"/>
            <a:chExt cx="3284481" cy="2120515"/>
          </a:xfrm>
        </p:grpSpPr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DFA6FB7C-EB2F-4B19-B707-BBD1C78A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6099" y="3468358"/>
              <a:ext cx="2136050" cy="2120515"/>
            </a:xfrm>
            <a:prstGeom prst="rect">
              <a:avLst/>
            </a:prstGeom>
          </p:spPr>
        </p:pic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FEF948B4-3766-44FB-9FAD-9AE54F54F9A3}"/>
                </a:ext>
              </a:extLst>
            </p:cNvPr>
            <p:cNvSpPr/>
            <p:nvPr/>
          </p:nvSpPr>
          <p:spPr>
            <a:xfrm>
              <a:off x="1778718" y="4370662"/>
              <a:ext cx="165186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Target2Cure</a:t>
              </a:r>
            </a:p>
            <a:p>
              <a:pPr algn="ctr"/>
              <a:r>
                <a:rPr lang="en-US" sz="2000" b="1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consortium</a:t>
              </a:r>
              <a:endParaRPr lang="en-US" sz="2000" b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26" name="Tekstvak 25"/>
          <p:cNvSpPr txBox="1"/>
          <p:nvPr/>
        </p:nvSpPr>
        <p:spPr>
          <a:xfrm>
            <a:off x="9047748" y="6506086"/>
            <a:ext cx="323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j.jansen2@amsterdamumc.nl</a:t>
            </a:r>
            <a:endParaRPr lang="en-GB" dirty="0"/>
          </a:p>
        </p:txBody>
      </p:sp>
      <p:sp>
        <p:nvSpPr>
          <p:cNvPr id="4" name="Tekstvak 3"/>
          <p:cNvSpPr txBox="1"/>
          <p:nvPr/>
        </p:nvSpPr>
        <p:spPr>
          <a:xfrm>
            <a:off x="470898" y="5876142"/>
            <a:ext cx="350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err="1" smtClean="0"/>
              <a:t>Participants</a:t>
            </a:r>
            <a:r>
              <a:rPr lang="nl-NL" sz="1600" dirty="0" smtClean="0"/>
              <a:t> Amsterdam Cohort Studies </a:t>
            </a:r>
            <a:endParaRPr lang="en-GB" sz="1600" dirty="0"/>
          </a:p>
        </p:txBody>
      </p:sp>
      <p:sp>
        <p:nvSpPr>
          <p:cNvPr id="29" name="Rechthoek 28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36942" y="81270"/>
            <a:ext cx="908383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Disclosure</a:t>
            </a:r>
            <a:r>
              <a:rPr lang="nl-NL" dirty="0" smtClean="0"/>
              <a:t> of </a:t>
            </a:r>
            <a:r>
              <a:rPr lang="nl-NL" dirty="0" err="1" smtClean="0"/>
              <a:t>speaker’s</a:t>
            </a:r>
            <a:r>
              <a:rPr lang="nl-NL" dirty="0" smtClean="0"/>
              <a:t> interest</a:t>
            </a:r>
            <a:endParaRPr lang="nl-NL" dirty="0"/>
          </a:p>
        </p:txBody>
      </p:sp>
      <p:grpSp>
        <p:nvGrpSpPr>
          <p:cNvPr id="10" name="Groep 9"/>
          <p:cNvGrpSpPr/>
          <p:nvPr/>
        </p:nvGrpSpPr>
        <p:grpSpPr>
          <a:xfrm>
            <a:off x="665259" y="2075290"/>
            <a:ext cx="10681251" cy="2234315"/>
            <a:chOff x="665259" y="2075290"/>
            <a:chExt cx="10681251" cy="2234315"/>
          </a:xfrm>
        </p:grpSpPr>
        <p:sp>
          <p:nvSpPr>
            <p:cNvPr id="6" name="Rechthoek 5"/>
            <p:cNvSpPr/>
            <p:nvPr/>
          </p:nvSpPr>
          <p:spPr>
            <a:xfrm>
              <a:off x="665259" y="2075290"/>
              <a:ext cx="5210755" cy="2226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hthoek 6"/>
            <p:cNvSpPr/>
            <p:nvPr/>
          </p:nvSpPr>
          <p:spPr>
            <a:xfrm>
              <a:off x="6135755" y="2083240"/>
              <a:ext cx="5210755" cy="2226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6281531" y="2138900"/>
              <a:ext cx="2321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None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780553" y="2138900"/>
              <a:ext cx="2321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None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42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hthoek 75"/>
          <p:cNvSpPr/>
          <p:nvPr/>
        </p:nvSpPr>
        <p:spPr>
          <a:xfrm>
            <a:off x="0" y="6555960"/>
            <a:ext cx="12192000" cy="302040"/>
          </a:xfrm>
          <a:prstGeom prst="rect">
            <a:avLst/>
          </a:prstGeom>
          <a:solidFill>
            <a:srgbClr val="CED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jl-rechts 3"/>
          <p:cNvSpPr/>
          <p:nvPr/>
        </p:nvSpPr>
        <p:spPr>
          <a:xfrm>
            <a:off x="3746809" y="2785121"/>
            <a:ext cx="631570" cy="793678"/>
          </a:xfrm>
          <a:prstGeom prst="rightArrow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ep 6"/>
          <p:cNvGrpSpPr/>
          <p:nvPr/>
        </p:nvGrpSpPr>
        <p:grpSpPr>
          <a:xfrm>
            <a:off x="786603" y="1625489"/>
            <a:ext cx="2950681" cy="2944071"/>
            <a:chOff x="516637" y="2095424"/>
            <a:chExt cx="2950681" cy="2944071"/>
          </a:xfrm>
        </p:grpSpPr>
        <p:sp>
          <p:nvSpPr>
            <p:cNvPr id="8" name="Afgeronde rechthoek 7"/>
            <p:cNvSpPr/>
            <p:nvPr/>
          </p:nvSpPr>
          <p:spPr>
            <a:xfrm>
              <a:off x="516637" y="2095424"/>
              <a:ext cx="2950679" cy="294407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800692" y="2635305"/>
              <a:ext cx="2382563" cy="2043801"/>
              <a:chOff x="136032" y="663061"/>
              <a:chExt cx="3587725" cy="3194616"/>
            </a:xfrm>
          </p:grpSpPr>
          <p:sp>
            <p:nvSpPr>
              <p:cNvPr id="12" name="Ovaal 11"/>
              <p:cNvSpPr/>
              <p:nvPr/>
            </p:nvSpPr>
            <p:spPr>
              <a:xfrm>
                <a:off x="136032" y="663061"/>
                <a:ext cx="3587725" cy="319461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al 12"/>
              <p:cNvSpPr/>
              <p:nvPr/>
            </p:nvSpPr>
            <p:spPr>
              <a:xfrm>
                <a:off x="576450" y="1175349"/>
                <a:ext cx="2295852" cy="207583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11000">
                    <a:schemeClr val="accent2">
                      <a:lumMod val="0"/>
                      <a:lumOff val="100000"/>
                    </a:schemeClr>
                  </a:gs>
                  <a:gs pos="62000">
                    <a:srgbClr val="F6BE98"/>
                  </a:gs>
                  <a:gs pos="100000">
                    <a:schemeClr val="accent2">
                      <a:lumMod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kstvak 13"/>
              <p:cNvSpPr txBox="1"/>
              <p:nvPr/>
            </p:nvSpPr>
            <p:spPr>
              <a:xfrm>
                <a:off x="493917" y="1674774"/>
                <a:ext cx="1114749" cy="577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/>
                  <a:t>DNA</a:t>
                </a:r>
                <a:endParaRPr lang="en-US" dirty="0"/>
              </a:p>
            </p:txBody>
          </p:sp>
          <p:sp>
            <p:nvSpPr>
              <p:cNvPr id="15" name="Tekstvak 14"/>
              <p:cNvSpPr txBox="1"/>
              <p:nvPr/>
            </p:nvSpPr>
            <p:spPr>
              <a:xfrm>
                <a:off x="1018847" y="2202919"/>
                <a:ext cx="1577217" cy="1010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HIV</a:t>
                </a:r>
              </a:p>
              <a:p>
                <a:pPr algn="ctr"/>
                <a:r>
                  <a:rPr lang="en-US" dirty="0"/>
                  <a:t>genome</a:t>
                </a:r>
              </a:p>
            </p:txBody>
          </p:sp>
        </p:grpSp>
        <p:sp>
          <p:nvSpPr>
            <p:cNvPr id="10" name="Tekstvak 9"/>
            <p:cNvSpPr txBox="1"/>
            <p:nvPr/>
          </p:nvSpPr>
          <p:spPr>
            <a:xfrm>
              <a:off x="516637" y="2148709"/>
              <a:ext cx="2950681" cy="378857"/>
            </a:xfrm>
            <a:custGeom>
              <a:avLst/>
              <a:gdLst>
                <a:gd name="connsiteX0" fmla="*/ 0 w 2950681"/>
                <a:gd name="connsiteY0" fmla="*/ 0 h 369332"/>
                <a:gd name="connsiteX1" fmla="*/ 2950681 w 2950681"/>
                <a:gd name="connsiteY1" fmla="*/ 0 h 369332"/>
                <a:gd name="connsiteX2" fmla="*/ 2950681 w 2950681"/>
                <a:gd name="connsiteY2" fmla="*/ 369332 h 369332"/>
                <a:gd name="connsiteX3" fmla="*/ 0 w 2950681"/>
                <a:gd name="connsiteY3" fmla="*/ 369332 h 369332"/>
                <a:gd name="connsiteX4" fmla="*/ 0 w 2950681"/>
                <a:gd name="connsiteY4" fmla="*/ 0 h 369332"/>
                <a:gd name="connsiteX0" fmla="*/ 295275 w 2950681"/>
                <a:gd name="connsiteY0" fmla="*/ 0 h 378857"/>
                <a:gd name="connsiteX1" fmla="*/ 2950681 w 2950681"/>
                <a:gd name="connsiteY1" fmla="*/ 9525 h 378857"/>
                <a:gd name="connsiteX2" fmla="*/ 2950681 w 2950681"/>
                <a:gd name="connsiteY2" fmla="*/ 378857 h 378857"/>
                <a:gd name="connsiteX3" fmla="*/ 0 w 2950681"/>
                <a:gd name="connsiteY3" fmla="*/ 378857 h 378857"/>
                <a:gd name="connsiteX4" fmla="*/ 295275 w 2950681"/>
                <a:gd name="connsiteY4" fmla="*/ 0 h 378857"/>
                <a:gd name="connsiteX0" fmla="*/ 295275 w 2950681"/>
                <a:gd name="connsiteY0" fmla="*/ 0 h 378857"/>
                <a:gd name="connsiteX1" fmla="*/ 2607781 w 2950681"/>
                <a:gd name="connsiteY1" fmla="*/ 19050 h 378857"/>
                <a:gd name="connsiteX2" fmla="*/ 2950681 w 2950681"/>
                <a:gd name="connsiteY2" fmla="*/ 378857 h 378857"/>
                <a:gd name="connsiteX3" fmla="*/ 0 w 2950681"/>
                <a:gd name="connsiteY3" fmla="*/ 378857 h 378857"/>
                <a:gd name="connsiteX4" fmla="*/ 295275 w 2950681"/>
                <a:gd name="connsiteY4" fmla="*/ 0 h 37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0681" h="378857">
                  <a:moveTo>
                    <a:pt x="295275" y="0"/>
                  </a:moveTo>
                  <a:lnTo>
                    <a:pt x="2607781" y="19050"/>
                  </a:lnTo>
                  <a:lnTo>
                    <a:pt x="2950681" y="378857"/>
                  </a:lnTo>
                  <a:lnTo>
                    <a:pt x="0" y="378857"/>
                  </a:lnTo>
                  <a:lnTo>
                    <a:pt x="295275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/>
                <a:t>HIV Latency</a:t>
              </a:r>
              <a:endParaRPr lang="en-GB" dirty="0"/>
            </a:p>
          </p:txBody>
        </p:sp>
        <p:cxnSp>
          <p:nvCxnSpPr>
            <p:cNvPr id="11" name="Rechte verbindingslijn 10"/>
            <p:cNvCxnSpPr/>
            <p:nvPr/>
          </p:nvCxnSpPr>
          <p:spPr>
            <a:xfrm>
              <a:off x="516637" y="2537094"/>
              <a:ext cx="2950679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ep 15"/>
          <p:cNvGrpSpPr/>
          <p:nvPr/>
        </p:nvGrpSpPr>
        <p:grpSpPr>
          <a:xfrm>
            <a:off x="4368852" y="1628902"/>
            <a:ext cx="3279601" cy="2940658"/>
            <a:chOff x="4098886" y="2098837"/>
            <a:chExt cx="3279601" cy="2940658"/>
          </a:xfrm>
        </p:grpSpPr>
        <p:sp>
          <p:nvSpPr>
            <p:cNvPr id="17" name="Afgeronde rechthoek 16"/>
            <p:cNvSpPr/>
            <p:nvPr/>
          </p:nvSpPr>
          <p:spPr>
            <a:xfrm>
              <a:off x="4108457" y="2098837"/>
              <a:ext cx="3239488" cy="294065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ep 17"/>
            <p:cNvGrpSpPr/>
            <p:nvPr/>
          </p:nvGrpSpPr>
          <p:grpSpPr>
            <a:xfrm>
              <a:off x="4206584" y="2634064"/>
              <a:ext cx="3171903" cy="2144075"/>
              <a:chOff x="4294091" y="920871"/>
              <a:chExt cx="3171903" cy="2144075"/>
            </a:xfrm>
          </p:grpSpPr>
          <p:pic>
            <p:nvPicPr>
              <p:cNvPr id="21" name="image2.jpg"/>
              <p:cNvPicPr/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94" b="20694" l="88516" r="99688">
                            <a14:foregroundMark x1="89844" y1="10694" x2="89844" y2="10694"/>
                            <a14:foregroundMark x1="88516" y1="10694" x2="88516" y2="10694"/>
                            <a14:foregroundMark x1="89141" y1="10694" x2="89141" y2="10694"/>
                            <a14:foregroundMark x1="90625" y1="4306" x2="90625" y2="4306"/>
                            <a14:foregroundMark x1="94453" y1="833" x2="94453" y2="833"/>
                            <a14:foregroundMark x1="98047" y1="3750" x2="98047" y2="3750"/>
                            <a14:foregroundMark x1="99688" y1="10278" x2="99688" y2="10278"/>
                            <a14:foregroundMark x1="98281" y1="16528" x2="98281" y2="16528"/>
                            <a14:foregroundMark x1="94219" y1="19306" x2="94219" y2="19306"/>
                            <a14:foregroundMark x1="90234" y1="17083" x2="90234" y2="17083"/>
                          </a14:backgroundRemoval>
                        </a14:imgEffect>
                      </a14:imgLayer>
                    </a14:imgProps>
                  </a:ext>
                </a:extLst>
              </a:blip>
              <a:srcRect l="88002" b="76635"/>
              <a:stretch/>
            </p:blipFill>
            <p:spPr>
              <a:xfrm>
                <a:off x="6375115" y="2070605"/>
                <a:ext cx="459177" cy="479460"/>
              </a:xfrm>
              <a:prstGeom prst="rect">
                <a:avLst/>
              </a:prstGeom>
              <a:ln/>
            </p:spPr>
          </p:pic>
          <p:grpSp>
            <p:nvGrpSpPr>
              <p:cNvPr id="22" name="Groep 21"/>
              <p:cNvGrpSpPr/>
              <p:nvPr/>
            </p:nvGrpSpPr>
            <p:grpSpPr>
              <a:xfrm>
                <a:off x="4294091" y="920871"/>
                <a:ext cx="3171903" cy="2144075"/>
                <a:chOff x="136032" y="4152028"/>
                <a:chExt cx="4789928" cy="3322559"/>
              </a:xfrm>
            </p:grpSpPr>
            <p:pic>
              <p:nvPicPr>
                <p:cNvPr id="24" name="image2.jpg"/>
                <p:cNvPicPr/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94" b="20694" l="88516" r="99688">
                              <a14:foregroundMark x1="89844" y1="10694" x2="89844" y2="10694"/>
                              <a14:foregroundMark x1="88516" y1="10694" x2="88516" y2="10694"/>
                              <a14:foregroundMark x1="89141" y1="10694" x2="89141" y2="10694"/>
                              <a14:foregroundMark x1="90625" y1="4306" x2="90625" y2="4306"/>
                              <a14:foregroundMark x1="94453" y1="833" x2="94453" y2="833"/>
                              <a14:foregroundMark x1="98047" y1="3750" x2="98047" y2="3750"/>
                              <a14:foregroundMark x1="99688" y1="10278" x2="99688" y2="10278"/>
                              <a14:foregroundMark x1="98281" y1="16528" x2="98281" y2="16528"/>
                              <a14:foregroundMark x1="94219" y1="19306" x2="94219" y2="19306"/>
                              <a14:foregroundMark x1="90234" y1="17083" x2="90234" y2="170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88002" b="76635"/>
                <a:stretch/>
              </p:blipFill>
              <p:spPr>
                <a:xfrm>
                  <a:off x="3692513" y="5350880"/>
                  <a:ext cx="693409" cy="742994"/>
                </a:xfrm>
                <a:prstGeom prst="rect">
                  <a:avLst/>
                </a:prstGeom>
                <a:ln/>
              </p:spPr>
            </p:pic>
            <p:grpSp>
              <p:nvGrpSpPr>
                <p:cNvPr id="25" name="Groep 24"/>
                <p:cNvGrpSpPr/>
                <p:nvPr/>
              </p:nvGrpSpPr>
              <p:grpSpPr>
                <a:xfrm>
                  <a:off x="136032" y="4152028"/>
                  <a:ext cx="3582018" cy="3194616"/>
                  <a:chOff x="136032" y="663061"/>
                  <a:chExt cx="3582018" cy="3194616"/>
                </a:xfrm>
              </p:grpSpPr>
              <p:sp>
                <p:nvSpPr>
                  <p:cNvPr id="41" name="Ovaal 40"/>
                  <p:cNvSpPr/>
                  <p:nvPr/>
                </p:nvSpPr>
                <p:spPr>
                  <a:xfrm>
                    <a:off x="136032" y="663061"/>
                    <a:ext cx="3582018" cy="3194616"/>
                  </a:xfrm>
                  <a:prstGeom prst="ellipse">
                    <a:avLst/>
                  </a:prstGeom>
                  <a:solidFill>
                    <a:srgbClr val="FCCCCC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al 41"/>
                  <p:cNvSpPr/>
                  <p:nvPr/>
                </p:nvSpPr>
                <p:spPr>
                  <a:xfrm>
                    <a:off x="576450" y="1175349"/>
                    <a:ext cx="2295852" cy="207583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0"/>
                          <a:lumOff val="100000"/>
                        </a:schemeClr>
                      </a:gs>
                      <a:gs pos="0">
                        <a:schemeClr val="accent2">
                          <a:lumMod val="0"/>
                          <a:lumOff val="100000"/>
                        </a:schemeClr>
                      </a:gs>
                      <a:gs pos="79000">
                        <a:srgbClr val="FF3B3B"/>
                      </a:gs>
                      <a:gs pos="100000">
                        <a:srgbClr val="FF3B3B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3" name="Groep 42"/>
                  <p:cNvGrpSpPr/>
                  <p:nvPr/>
                </p:nvGrpSpPr>
                <p:grpSpPr>
                  <a:xfrm rot="965338">
                    <a:off x="875710" y="1577333"/>
                    <a:ext cx="1697330" cy="1271861"/>
                    <a:chOff x="1140827" y="2369352"/>
                    <a:chExt cx="3651122" cy="1553611"/>
                  </a:xfrm>
                </p:grpSpPr>
                <p:pic>
                  <p:nvPicPr>
                    <p:cNvPr id="45" name="Picture 2" descr="Dna Png Free Download - Double Helix Dna Clipart Transparent Png - Full  Size Clipart (#5484233) - PinClipart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>
                                  <a14:backgroundMark x1="47955" y1="51936" x2="47955" y2="51936"/>
                                  <a14:backgroundMark x1="32614" y1="66173" x2="32614" y2="66173"/>
                                  <a14:backgroundMark x1="36932" y1="62415" x2="36932" y2="62415"/>
                                  <a14:backgroundMark x1="18977" y1="81321" x2="18977" y2="81321"/>
                                  <a14:backgroundMark x1="22727" y1="77790" x2="22727" y2="77790"/>
                                  <a14:backgroundMark x1="51932" y1="49089" x2="51932" y2="49089"/>
                                  <a14:backgroundMark x1="53409" y1="46697" x2="53409" y2="46697"/>
                                  <a14:backgroundMark x1="62727" y1="36902" x2="62727" y2="36902"/>
                                  <a14:backgroundMark x1="66136" y1="33144" x2="66136" y2="33144"/>
                                  <a14:backgroundMark x1="74545" y1="26651" x2="74545" y2="26651"/>
                                  <a14:backgroundMark x1="78068" y1="22893" x2="78068" y2="22893"/>
                                  <a14:backgroundMark x1="81477" y1="18907" x2="81477" y2="18907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782" t="7318" r="8162" b="8215"/>
                    <a:stretch/>
                  </p:blipFill>
                  <p:spPr bwMode="auto">
                    <a:xfrm rot="2562559">
                      <a:off x="3697032" y="2369352"/>
                      <a:ext cx="1094917" cy="108488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6" name="Picture 2" descr="Dna Png Free Download - Double Helix Dna Clipart Transparent Png - Full  Size Clipart (#5484233) - PinClipart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10000" b="90000" l="10000" r="90000">
                                  <a14:backgroundMark x1="47955" y1="51936" x2="47955" y2="51936"/>
                                  <a14:backgroundMark x1="32614" y1="66173" x2="32614" y2="66173"/>
                                  <a14:backgroundMark x1="36932" y1="62415" x2="36932" y2="62415"/>
                                  <a14:backgroundMark x1="18977" y1="81321" x2="18977" y2="81321"/>
                                  <a14:backgroundMark x1="22727" y1="77790" x2="22727" y2="77790"/>
                                  <a14:backgroundMark x1="51932" y1="49089" x2="51932" y2="49089"/>
                                  <a14:backgroundMark x1="53409" y1="46697" x2="53409" y2="46697"/>
                                  <a14:backgroundMark x1="62727" y1="36902" x2="62727" y2="36902"/>
                                  <a14:backgroundMark x1="66136" y1="33144" x2="66136" y2="33144"/>
                                  <a14:backgroundMark x1="74545" y1="26651" x2="74545" y2="26651"/>
                                  <a14:backgroundMark x1="78068" y1="22893" x2="78068" y2="22893"/>
                                  <a14:backgroundMark x1="81477" y1="18907" x2="81477" y2="18907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782" t="7318" r="8162" b="8215"/>
                    <a:stretch/>
                  </p:blipFill>
                  <p:spPr bwMode="auto">
                    <a:xfrm rot="2562559">
                      <a:off x="1140827" y="2838080"/>
                      <a:ext cx="1094919" cy="108488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7" name="Picture 2" descr="Dna Png Free Download - Double Helix Dna Clipart Transparent Png - Full  Size Clipart (#5484233) - PinClipart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duotone>
                        <a:schemeClr val="accent2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10000" b="90000" l="10000" r="90000">
                                  <a14:backgroundMark x1="47955" y1="51936" x2="47955" y2="51936"/>
                                  <a14:backgroundMark x1="32614" y1="66173" x2="32614" y2="66173"/>
                                  <a14:backgroundMark x1="36932" y1="62415" x2="36932" y2="62415"/>
                                  <a14:backgroundMark x1="18977" y1="81321" x2="18977" y2="81321"/>
                                  <a14:backgroundMark x1="22727" y1="77790" x2="22727" y2="77790"/>
                                  <a14:backgroundMark x1="51932" y1="49089" x2="51932" y2="49089"/>
                                  <a14:backgroundMark x1="53409" y1="46697" x2="53409" y2="46697"/>
                                  <a14:backgroundMark x1="62727" y1="36902" x2="62727" y2="36902"/>
                                  <a14:backgroundMark x1="66136" y1="33144" x2="66136" y2="33144"/>
                                  <a14:backgroundMark x1="74545" y1="26651" x2="74545" y2="26651"/>
                                  <a14:backgroundMark x1="78068" y1="22893" x2="78068" y2="22893"/>
                                  <a14:backgroundMark x1="81477" y1="18907" x2="81477" y2="18907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782" t="7318" r="8162" b="8215"/>
                    <a:stretch/>
                  </p:blipFill>
                  <p:spPr bwMode="auto">
                    <a:xfrm rot="2562559">
                      <a:off x="2574221" y="2577086"/>
                      <a:ext cx="1094917" cy="108488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40" name="Tekstvak 39"/>
                <p:cNvSpPr txBox="1"/>
                <p:nvPr/>
              </p:nvSpPr>
              <p:spPr>
                <a:xfrm>
                  <a:off x="2971484" y="6473002"/>
                  <a:ext cx="1954476" cy="10015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HIV replication</a:t>
                  </a:r>
                </a:p>
              </p:txBody>
            </p:sp>
          </p:grpSp>
          <p:pic>
            <p:nvPicPr>
              <p:cNvPr id="23" name="image2.jpg"/>
              <p:cNvPicPr/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94" b="20694" l="88516" r="99688">
                            <a14:foregroundMark x1="89844" y1="10694" x2="89844" y2="10694"/>
                            <a14:foregroundMark x1="88516" y1="10694" x2="88516" y2="10694"/>
                            <a14:foregroundMark x1="89141" y1="10694" x2="89141" y2="10694"/>
                            <a14:foregroundMark x1="90625" y1="4306" x2="90625" y2="4306"/>
                            <a14:foregroundMark x1="94453" y1="833" x2="94453" y2="833"/>
                            <a14:foregroundMark x1="98047" y1="3750" x2="98047" y2="3750"/>
                            <a14:foregroundMark x1="99688" y1="10278" x2="99688" y2="10278"/>
                            <a14:foregroundMark x1="98281" y1="16528" x2="98281" y2="16528"/>
                            <a14:foregroundMark x1="94219" y1="19306" x2="94219" y2="19306"/>
                            <a14:foregroundMark x1="90234" y1="17083" x2="90234" y2="17083"/>
                          </a14:backgroundRemoval>
                        </a14:imgEffect>
                      </a14:imgLayer>
                    </a14:imgProps>
                  </a:ext>
                </a:extLst>
              </a:blip>
              <a:srcRect l="88002" b="76635"/>
              <a:stretch/>
            </p:blipFill>
            <p:spPr>
              <a:xfrm>
                <a:off x="6820282" y="2105996"/>
                <a:ext cx="459177" cy="479460"/>
              </a:xfrm>
              <a:prstGeom prst="rect">
                <a:avLst/>
              </a:prstGeom>
              <a:ln/>
            </p:spPr>
          </p:pic>
        </p:grpSp>
        <p:sp>
          <p:nvSpPr>
            <p:cNvPr id="19" name="Tekstvak 18"/>
            <p:cNvSpPr txBox="1"/>
            <p:nvPr/>
          </p:nvSpPr>
          <p:spPr>
            <a:xfrm>
              <a:off x="4098886" y="2167762"/>
              <a:ext cx="3249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smtClean="0"/>
                <a:t>Reactivation</a:t>
              </a:r>
              <a:endParaRPr lang="en-GB" dirty="0"/>
            </a:p>
          </p:txBody>
        </p:sp>
        <p:cxnSp>
          <p:nvCxnSpPr>
            <p:cNvPr id="20" name="Rechte verbindingslijn 19"/>
            <p:cNvCxnSpPr/>
            <p:nvPr/>
          </p:nvCxnSpPr>
          <p:spPr>
            <a:xfrm flipV="1">
              <a:off x="4108457" y="2537094"/>
              <a:ext cx="3230927" cy="344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Afgeronde rechthoek 47"/>
          <p:cNvSpPr/>
          <p:nvPr/>
        </p:nvSpPr>
        <p:spPr>
          <a:xfrm>
            <a:off x="8255486" y="1625489"/>
            <a:ext cx="3220868" cy="29440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image2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" b="20694" l="88516" r="99688">
                        <a14:foregroundMark x1="89844" y1="10694" x2="89844" y2="10694"/>
                        <a14:foregroundMark x1="88516" y1="10694" x2="88516" y2="10694"/>
                        <a14:foregroundMark x1="89141" y1="10694" x2="89141" y2="10694"/>
                        <a14:foregroundMark x1="90625" y1="4306" x2="90625" y2="4306"/>
                        <a14:foregroundMark x1="94453" y1="833" x2="94453" y2="833"/>
                        <a14:foregroundMark x1="98047" y1="3750" x2="98047" y2="3750"/>
                        <a14:foregroundMark x1="99688" y1="10278" x2="99688" y2="10278"/>
                        <a14:foregroundMark x1="98281" y1="16528" x2="98281" y2="16528"/>
                        <a14:foregroundMark x1="94219" y1="19306" x2="94219" y2="19306"/>
                        <a14:foregroundMark x1="90234" y1="17083" x2="90234" y2="17083"/>
                      </a14:backgroundRemoval>
                    </a14:imgEffect>
                  </a14:imgLayer>
                </a14:imgProps>
              </a:ext>
            </a:extLst>
          </a:blip>
          <a:srcRect l="88002" b="76635"/>
          <a:stretch/>
        </p:blipFill>
        <p:spPr>
          <a:xfrm>
            <a:off x="10366248" y="3403867"/>
            <a:ext cx="459177" cy="479460"/>
          </a:xfrm>
          <a:prstGeom prst="rect">
            <a:avLst/>
          </a:prstGeom>
          <a:ln/>
        </p:spPr>
      </p:pic>
      <p:pic>
        <p:nvPicPr>
          <p:cNvPr id="50" name="image2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" b="20694" l="88516" r="99688">
                        <a14:foregroundMark x1="89844" y1="10694" x2="89844" y2="10694"/>
                        <a14:foregroundMark x1="88516" y1="10694" x2="88516" y2="10694"/>
                        <a14:foregroundMark x1="89141" y1="10694" x2="89141" y2="10694"/>
                        <a14:foregroundMark x1="90625" y1="4306" x2="90625" y2="4306"/>
                        <a14:foregroundMark x1="94453" y1="833" x2="94453" y2="833"/>
                        <a14:foregroundMark x1="98047" y1="3750" x2="98047" y2="3750"/>
                        <a14:foregroundMark x1="99688" y1="10278" x2="99688" y2="10278"/>
                        <a14:foregroundMark x1="98281" y1="16528" x2="98281" y2="16528"/>
                        <a14:foregroundMark x1="94219" y1="19306" x2="94219" y2="19306"/>
                        <a14:foregroundMark x1="90234" y1="17083" x2="90234" y2="17083"/>
                      </a14:backgroundRemoval>
                    </a14:imgEffect>
                  </a14:imgLayer>
                </a14:imgProps>
              </a:ext>
            </a:extLst>
          </a:blip>
          <a:srcRect l="88002" b="76635"/>
          <a:stretch/>
        </p:blipFill>
        <p:spPr>
          <a:xfrm>
            <a:off x="10818795" y="3457505"/>
            <a:ext cx="459177" cy="479460"/>
          </a:xfrm>
          <a:prstGeom prst="rect">
            <a:avLst/>
          </a:prstGeom>
          <a:ln/>
        </p:spPr>
      </p:pic>
      <p:pic>
        <p:nvPicPr>
          <p:cNvPr id="51" name="image2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4" b="20694" l="88516" r="99688">
                        <a14:foregroundMark x1="89844" y1="10694" x2="89844" y2="10694"/>
                        <a14:foregroundMark x1="88516" y1="10694" x2="88516" y2="10694"/>
                        <a14:foregroundMark x1="89141" y1="10694" x2="89141" y2="10694"/>
                        <a14:foregroundMark x1="90625" y1="4306" x2="90625" y2="4306"/>
                        <a14:foregroundMark x1="94453" y1="833" x2="94453" y2="833"/>
                        <a14:foregroundMark x1="98047" y1="3750" x2="98047" y2="3750"/>
                        <a14:foregroundMark x1="99688" y1="10278" x2="99688" y2="10278"/>
                        <a14:foregroundMark x1="98281" y1="16528" x2="98281" y2="16528"/>
                        <a14:foregroundMark x1="94219" y1="19306" x2="94219" y2="19306"/>
                        <a14:foregroundMark x1="90234" y1="17083" x2="90234" y2="17083"/>
                      </a14:backgroundRemoval>
                    </a14:imgEffect>
                  </a14:imgLayer>
                </a14:imgProps>
              </a:ext>
            </a:extLst>
          </a:blip>
          <a:srcRect l="88002" b="76635"/>
          <a:stretch/>
        </p:blipFill>
        <p:spPr>
          <a:xfrm>
            <a:off x="10693995" y="2954584"/>
            <a:ext cx="459177" cy="479460"/>
          </a:xfrm>
          <a:prstGeom prst="rect">
            <a:avLst/>
          </a:prstGeom>
          <a:ln/>
        </p:spPr>
      </p:pic>
      <p:grpSp>
        <p:nvGrpSpPr>
          <p:cNvPr id="52" name="Groep 51"/>
          <p:cNvGrpSpPr/>
          <p:nvPr/>
        </p:nvGrpSpPr>
        <p:grpSpPr>
          <a:xfrm>
            <a:off x="8341629" y="2151631"/>
            <a:ext cx="2370958" cy="2073414"/>
            <a:chOff x="136032" y="663061"/>
            <a:chExt cx="3587725" cy="3194616"/>
          </a:xfrm>
        </p:grpSpPr>
        <p:sp>
          <p:nvSpPr>
            <p:cNvPr id="53" name="Ovaal 52"/>
            <p:cNvSpPr/>
            <p:nvPr/>
          </p:nvSpPr>
          <p:spPr>
            <a:xfrm>
              <a:off x="136032" y="663061"/>
              <a:ext cx="3587725" cy="319461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al 53"/>
            <p:cNvSpPr/>
            <p:nvPr/>
          </p:nvSpPr>
          <p:spPr>
            <a:xfrm>
              <a:off x="576450" y="1175349"/>
              <a:ext cx="2295852" cy="207583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ep 54"/>
            <p:cNvGrpSpPr/>
            <p:nvPr/>
          </p:nvGrpSpPr>
          <p:grpSpPr>
            <a:xfrm rot="965338">
              <a:off x="875710" y="1577333"/>
              <a:ext cx="1697330" cy="1271861"/>
              <a:chOff x="1140827" y="2369352"/>
              <a:chExt cx="3651122" cy="1553611"/>
            </a:xfrm>
          </p:grpSpPr>
          <p:pic>
            <p:nvPicPr>
              <p:cNvPr id="56" name="Picture 2" descr="Dna Png Free Download - Double Helix Dna Clipart Transparent Png - Full  Size Clipart (#5484233) - PinClipart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backgroundMark x1="47955" y1="51936" x2="47955" y2="51936"/>
                            <a14:backgroundMark x1="32614" y1="66173" x2="32614" y2="66173"/>
                            <a14:backgroundMark x1="36932" y1="62415" x2="36932" y2="62415"/>
                            <a14:backgroundMark x1="18977" y1="81321" x2="18977" y2="81321"/>
                            <a14:backgroundMark x1="22727" y1="77790" x2="22727" y2="77790"/>
                            <a14:backgroundMark x1="51932" y1="49089" x2="51932" y2="49089"/>
                            <a14:backgroundMark x1="53409" y1="46697" x2="53409" y2="46697"/>
                            <a14:backgroundMark x1="62727" y1="36902" x2="62727" y2="36902"/>
                            <a14:backgroundMark x1="66136" y1="33144" x2="66136" y2="33144"/>
                            <a14:backgroundMark x1="74545" y1="26651" x2="74545" y2="26651"/>
                            <a14:backgroundMark x1="78068" y1="22893" x2="78068" y2="22893"/>
                            <a14:backgroundMark x1="81477" y1="18907" x2="81477" y2="1890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2" t="7318" r="8162" b="8215"/>
              <a:stretch/>
            </p:blipFill>
            <p:spPr bwMode="auto">
              <a:xfrm rot="2562559">
                <a:off x="3697032" y="2369352"/>
                <a:ext cx="1094917" cy="10848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Dna Png Free Download - Double Helix Dna Clipart Transparent Png - Full  Size Clipart (#5484233) - PinClipart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backgroundMark x1="47955" y1="51936" x2="47955" y2="51936"/>
                            <a14:backgroundMark x1="32614" y1="66173" x2="32614" y2="66173"/>
                            <a14:backgroundMark x1="36932" y1="62415" x2="36932" y2="62415"/>
                            <a14:backgroundMark x1="18977" y1="81321" x2="18977" y2="81321"/>
                            <a14:backgroundMark x1="22727" y1="77790" x2="22727" y2="77790"/>
                            <a14:backgroundMark x1="51932" y1="49089" x2="51932" y2="49089"/>
                            <a14:backgroundMark x1="53409" y1="46697" x2="53409" y2="46697"/>
                            <a14:backgroundMark x1="62727" y1="36902" x2="62727" y2="36902"/>
                            <a14:backgroundMark x1="66136" y1="33144" x2="66136" y2="33144"/>
                            <a14:backgroundMark x1="74545" y1="26651" x2="74545" y2="26651"/>
                            <a14:backgroundMark x1="78068" y1="22893" x2="78068" y2="22893"/>
                            <a14:backgroundMark x1="81477" y1="18907" x2="81477" y2="1890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2" t="7318" r="8162" b="8215"/>
              <a:stretch/>
            </p:blipFill>
            <p:spPr bwMode="auto">
              <a:xfrm rot="2562559">
                <a:off x="1140827" y="2838080"/>
                <a:ext cx="1094919" cy="10848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Dna Png Free Download - Double Helix Dna Clipart Transparent Png - Full  Size Clipart (#5484233) - PinClipart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backgroundMark x1="47955" y1="51936" x2="47955" y2="51936"/>
                            <a14:backgroundMark x1="32614" y1="66173" x2="32614" y2="66173"/>
                            <a14:backgroundMark x1="36932" y1="62415" x2="36932" y2="62415"/>
                            <a14:backgroundMark x1="18977" y1="81321" x2="18977" y2="81321"/>
                            <a14:backgroundMark x1="22727" y1="77790" x2="22727" y2="77790"/>
                            <a14:backgroundMark x1="51932" y1="49089" x2="51932" y2="49089"/>
                            <a14:backgroundMark x1="53409" y1="46697" x2="53409" y2="46697"/>
                            <a14:backgroundMark x1="62727" y1="36902" x2="62727" y2="36902"/>
                            <a14:backgroundMark x1="66136" y1="33144" x2="66136" y2="33144"/>
                            <a14:backgroundMark x1="74545" y1="26651" x2="74545" y2="26651"/>
                            <a14:backgroundMark x1="78068" y1="22893" x2="78068" y2="22893"/>
                            <a14:backgroundMark x1="81477" y1="18907" x2="81477" y2="1890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2" t="7318" r="8162" b="8215"/>
              <a:stretch/>
            </p:blipFill>
            <p:spPr bwMode="auto">
              <a:xfrm rot="2562559">
                <a:off x="2574221" y="2577086"/>
                <a:ext cx="1094917" cy="10848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9" name="Picture 2" descr="161,604 Stop Sign Stock Photos, Pictures &amp; Royalty-Free Images - i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59" b="77778" l="22059" r="78105">
                        <a14:foregroundMark x1="29739" y1="30392" x2="32353" y2="29085"/>
                        <a14:foregroundMark x1="55065" y1="77941" x2="55065" y2="77941"/>
                        <a14:foregroundMark x1="78105" y1="44935" x2="78105" y2="44935"/>
                        <a14:foregroundMark x1="55065" y1="46242" x2="55065" y2="46242"/>
                        <a14:foregroundMark x1="54085" y1="55065" x2="54085" y2="55065"/>
                        <a14:foregroundMark x1="65523" y1="48529" x2="65523" y2="48529"/>
                        <a14:foregroundMark x1="54412" y1="44281" x2="54412" y2="44281"/>
                        <a14:foregroundMark x1="27451" y1="35458" x2="27451" y2="35458"/>
                        <a14:foregroundMark x1="62092" y1="25490" x2="62092" y2="25490"/>
                        <a14:foregroundMark x1="64052" y1="41667" x2="64052" y2="41667"/>
                        <a14:foregroundMark x1="55229" y1="41993" x2="55229" y2="41993"/>
                        <a14:foregroundMark x1="44608" y1="42647" x2="44608" y2="42647"/>
                        <a14:foregroundMark x1="44935" y1="47876" x2="44935" y2="47876"/>
                        <a14:foregroundMark x1="37745" y1="55229" x2="37745" y2="55229"/>
                        <a14:foregroundMark x1="32026" y1="45915" x2="32026" y2="45915"/>
                        <a14:foregroundMark x1="23856" y1="39379" x2="23856" y2="39379"/>
                        <a14:foregroundMark x1="23529" y1="44608" x2="23529" y2="44608"/>
                        <a14:foregroundMark x1="23529" y1="44608" x2="23529" y2="44608"/>
                        <a14:foregroundMark x1="23856" y1="59150" x2="26144" y2="63399"/>
                        <a14:foregroundMark x1="27778" y1="65033" x2="32843" y2="68464"/>
                        <a14:foregroundMark x1="33170" y1="71405" x2="33170" y2="71405"/>
                        <a14:foregroundMark x1="45915" y1="75980" x2="45915" y2="75980"/>
                        <a14:foregroundMark x1="39379" y1="75980" x2="39379" y2="75980"/>
                        <a14:foregroundMark x1="39379" y1="75980" x2="39379" y2="75980"/>
                        <a14:foregroundMark x1="36438" y1="73366" x2="36438" y2="73366"/>
                        <a14:foregroundMark x1="41667" y1="75327" x2="41667" y2="75327"/>
                        <a14:foregroundMark x1="54902" y1="75654" x2="54902" y2="75654"/>
                        <a14:foregroundMark x1="60131" y1="75980" x2="60131" y2="75980"/>
                        <a14:foregroundMark x1="60131" y1="75980" x2="60131" y2="75980"/>
                        <a14:foregroundMark x1="64706" y1="72712" x2="64706" y2="72712"/>
                        <a14:foregroundMark x1="66013" y1="70098" x2="75000" y2="60458"/>
                        <a14:foregroundMark x1="76307" y1="58497" x2="75980" y2="39379"/>
                        <a14:foregroundMark x1="74673" y1="37745" x2="60458" y2="23856"/>
                        <a14:foregroundMark x1="60458" y1="23856" x2="39706" y2="24183"/>
                        <a14:foregroundMark x1="23529" y1="41993" x2="24510" y2="57843"/>
                        <a14:foregroundMark x1="33824" y1="49020" x2="36111" y2="52288"/>
                        <a14:foregroundMark x1="36765" y1="43301" x2="36111" y2="41667"/>
                        <a14:foregroundMark x1="31699" y1="55882" x2="32190" y2="58497"/>
                        <a14:foregroundMark x1="44608" y1="57843" x2="43627" y2="41013"/>
                        <a14:foregroundMark x1="52451" y1="43627" x2="51144" y2="50327"/>
                        <a14:foregroundMark x1="51797" y1="52941" x2="51797" y2="55882"/>
                        <a14:foregroundMark x1="55229" y1="57843" x2="57516" y2="50980"/>
                        <a14:foregroundMark x1="57190" y1="48366" x2="57190" y2="43627"/>
                        <a14:foregroundMark x1="62418" y1="56863" x2="62745" y2="42647"/>
                        <a14:foregroundMark x1="66993" y1="42320" x2="68627" y2="45588"/>
                        <a14:backgroundMark x1="3268" y1="22549" x2="3268" y2="22549"/>
                        <a14:backgroundMark x1="4248" y1="17974" x2="51797" y2="10294"/>
                        <a14:backgroundMark x1="80392" y1="14379" x2="94935" y2="47876"/>
                        <a14:backgroundMark x1="92320" y1="70261" x2="89052" y2="88399"/>
                        <a14:backgroundMark x1="74510" y1="90359" x2="29412" y2="90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97" t="19887" r="20522" b="19844"/>
          <a:stretch/>
        </p:blipFill>
        <p:spPr bwMode="auto">
          <a:xfrm>
            <a:off x="10674234" y="3165559"/>
            <a:ext cx="577897" cy="5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kstvak 61"/>
          <p:cNvSpPr txBox="1"/>
          <p:nvPr/>
        </p:nvSpPr>
        <p:spPr>
          <a:xfrm>
            <a:off x="8259050" y="1688125"/>
            <a:ext cx="3217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Elimination</a:t>
            </a:r>
            <a:endParaRPr lang="en-GB" dirty="0"/>
          </a:p>
        </p:txBody>
      </p:sp>
      <p:cxnSp>
        <p:nvCxnSpPr>
          <p:cNvPr id="63" name="Rechte verbindingslijn 62"/>
          <p:cNvCxnSpPr/>
          <p:nvPr/>
        </p:nvCxnSpPr>
        <p:spPr>
          <a:xfrm flipV="1">
            <a:off x="8249525" y="2067159"/>
            <a:ext cx="3226829" cy="3444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ijl-rechts 63"/>
          <p:cNvSpPr/>
          <p:nvPr/>
        </p:nvSpPr>
        <p:spPr>
          <a:xfrm>
            <a:off x="7631081" y="2759618"/>
            <a:ext cx="622894" cy="793678"/>
          </a:xfrm>
          <a:prstGeom prst="rightArrow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" name="Groep 64"/>
          <p:cNvGrpSpPr/>
          <p:nvPr/>
        </p:nvGrpSpPr>
        <p:grpSpPr>
          <a:xfrm>
            <a:off x="1458093" y="2974293"/>
            <a:ext cx="1397837" cy="356908"/>
            <a:chOff x="1189316" y="1339293"/>
            <a:chExt cx="1397837" cy="356908"/>
          </a:xfrm>
        </p:grpSpPr>
        <p:pic>
          <p:nvPicPr>
            <p:cNvPr id="66" name="Picture 2" descr="Dna Png Free Download - Double Helix Dna Clipart Transparent Png - Full  Size Clipart (#5484233) - PinClipart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47955" y1="51936" x2="47955" y2="51936"/>
                          <a14:backgroundMark x1="32614" y1="66173" x2="32614" y2="66173"/>
                          <a14:backgroundMark x1="36932" y1="62415" x2="36932" y2="62415"/>
                          <a14:backgroundMark x1="18977" y1="81321" x2="18977" y2="81321"/>
                          <a14:backgroundMark x1="22727" y1="77790" x2="22727" y2="77790"/>
                          <a14:backgroundMark x1="51932" y1="49089" x2="51932" y2="49089"/>
                          <a14:backgroundMark x1="53409" y1="46697" x2="53409" y2="46697"/>
                          <a14:backgroundMark x1="62727" y1="36902" x2="62727" y2="36902"/>
                          <a14:backgroundMark x1="66136" y1="33144" x2="66136" y2="33144"/>
                          <a14:backgroundMark x1="74545" y1="26651" x2="74545" y2="26651"/>
                          <a14:backgroundMark x1="78068" y1="22893" x2="78068" y2="22893"/>
                          <a14:backgroundMark x1="81477" y1="18907" x2="81477" y2="18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" t="7318" r="8162" b="8215"/>
            <a:stretch/>
          </p:blipFill>
          <p:spPr bwMode="auto">
            <a:xfrm rot="3527897">
              <a:off x="2132060" y="1221263"/>
              <a:ext cx="337064" cy="57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Dna Png Free Download - Double Helix Dna Clipart Transparent Png - Full  Size Clipart (#5484233) - PinClipart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7955" y1="51936" x2="47955" y2="51936"/>
                          <a14:backgroundMark x1="32614" y1="66173" x2="32614" y2="66173"/>
                          <a14:backgroundMark x1="36932" y1="62415" x2="36932" y2="62415"/>
                          <a14:backgroundMark x1="18977" y1="81321" x2="18977" y2="81321"/>
                          <a14:backgroundMark x1="22727" y1="77790" x2="22727" y2="77790"/>
                          <a14:backgroundMark x1="51932" y1="49089" x2="51932" y2="49089"/>
                          <a14:backgroundMark x1="53409" y1="46697" x2="53409" y2="46697"/>
                          <a14:backgroundMark x1="62727" y1="36902" x2="62727" y2="36902"/>
                          <a14:backgroundMark x1="66136" y1="33144" x2="66136" y2="33144"/>
                          <a14:backgroundMark x1="74545" y1="26651" x2="74545" y2="26651"/>
                          <a14:backgroundMark x1="78068" y1="22893" x2="78068" y2="22893"/>
                          <a14:backgroundMark x1="81477" y1="18907" x2="81477" y2="18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" t="7318" r="8162" b="8215"/>
            <a:stretch/>
          </p:blipFill>
          <p:spPr bwMode="auto">
            <a:xfrm rot="3527897">
              <a:off x="1307345" y="1241107"/>
              <a:ext cx="337065" cy="57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Dna Png Free Download - Double Helix Dna Clipart Transparent Png - Full  Size Clipart (#5484233) - PinClipart"/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7955" y1="51936" x2="47955" y2="51936"/>
                          <a14:backgroundMark x1="32614" y1="66173" x2="32614" y2="66173"/>
                          <a14:backgroundMark x1="36932" y1="62415" x2="36932" y2="62415"/>
                          <a14:backgroundMark x1="18977" y1="81321" x2="18977" y2="81321"/>
                          <a14:backgroundMark x1="22727" y1="77790" x2="22727" y2="77790"/>
                          <a14:backgroundMark x1="51932" y1="49089" x2="51932" y2="49089"/>
                          <a14:backgroundMark x1="53409" y1="46697" x2="53409" y2="46697"/>
                          <a14:backgroundMark x1="62727" y1="36902" x2="62727" y2="36902"/>
                          <a14:backgroundMark x1="66136" y1="33144" x2="66136" y2="33144"/>
                          <a14:backgroundMark x1="74545" y1="26651" x2="74545" y2="26651"/>
                          <a14:backgroundMark x1="78068" y1="22893" x2="78068" y2="22893"/>
                          <a14:backgroundMark x1="81477" y1="18907" x2="81477" y2="18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" t="7318" r="8162" b="8215"/>
            <a:stretch/>
          </p:blipFill>
          <p:spPr bwMode="auto">
            <a:xfrm rot="3527897">
              <a:off x="1769534" y="1230916"/>
              <a:ext cx="337064" cy="57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Bliksemflits 69"/>
          <p:cNvSpPr/>
          <p:nvPr/>
        </p:nvSpPr>
        <p:spPr>
          <a:xfrm>
            <a:off x="4995769" y="1972448"/>
            <a:ext cx="499998" cy="770965"/>
          </a:xfrm>
          <a:prstGeom prst="lightningBol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hthoek 70"/>
          <p:cNvSpPr/>
          <p:nvPr/>
        </p:nvSpPr>
        <p:spPr>
          <a:xfrm>
            <a:off x="5608606" y="6627168"/>
            <a:ext cx="667972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Adapted from </a:t>
            </a:r>
            <a:r>
              <a:rPr lang="en-GB" sz="9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Deeks</a:t>
            </a:r>
            <a:r>
              <a:rPr lang="en-GB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S., </a:t>
            </a:r>
            <a:r>
              <a:rPr lang="en-GB" sz="9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Overbaugh</a:t>
            </a:r>
            <a:r>
              <a:rPr lang="en-GB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J., Phillips, A. </a:t>
            </a:r>
            <a:r>
              <a:rPr lang="en-GB" sz="9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GB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HIV infection. </a:t>
            </a:r>
            <a:r>
              <a:rPr lang="en-GB" sz="9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 Rev Dis Primers</a:t>
            </a:r>
            <a:r>
              <a:rPr lang="en-GB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9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1, </a:t>
            </a:r>
            <a:r>
              <a:rPr lang="en-GB" sz="9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15035 (2015)</a:t>
            </a:r>
            <a:endParaRPr lang="en-GB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2409826" y="5102241"/>
            <a:ext cx="7534274" cy="847479"/>
            <a:chOff x="3183254" y="5405699"/>
            <a:chExt cx="5138122" cy="744779"/>
          </a:xfrm>
        </p:grpSpPr>
        <p:sp>
          <p:nvSpPr>
            <p:cNvPr id="75" name="Afgeronde rechthoek 74"/>
            <p:cNvSpPr/>
            <p:nvPr/>
          </p:nvSpPr>
          <p:spPr>
            <a:xfrm>
              <a:off x="3183255" y="5405699"/>
              <a:ext cx="5138121" cy="744779"/>
            </a:xfrm>
            <a:prstGeom prst="roundRect">
              <a:avLst/>
            </a:prstGeom>
            <a:solidFill>
              <a:srgbClr val="009CB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Tekstvak 73"/>
            <p:cNvSpPr txBox="1"/>
            <p:nvPr/>
          </p:nvSpPr>
          <p:spPr>
            <a:xfrm>
              <a:off x="3183254" y="5490265"/>
              <a:ext cx="5138121" cy="568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Reactivation and elimination by targeting host factors </a:t>
              </a:r>
              <a:r>
                <a:rPr lang="en-US" b="1" dirty="0"/>
                <a:t>DDX3</a:t>
              </a:r>
              <a:r>
                <a:rPr lang="en-US" dirty="0"/>
                <a:t> </a:t>
              </a:r>
              <a:r>
                <a:rPr lang="en-US" dirty="0" smtClean="0"/>
                <a:t>with </a:t>
              </a:r>
              <a:r>
                <a:rPr lang="en-US" u="sng" dirty="0" smtClean="0"/>
                <a:t>DDX3i</a:t>
              </a:r>
              <a:r>
                <a:rPr lang="en-US" dirty="0" smtClean="0"/>
                <a:t> and </a:t>
              </a:r>
              <a:r>
                <a:rPr lang="en-US" b="1" dirty="0"/>
                <a:t>IAP</a:t>
              </a:r>
              <a:r>
                <a:rPr lang="en-US" dirty="0"/>
                <a:t> </a:t>
              </a:r>
              <a:r>
                <a:rPr lang="en-US" dirty="0" smtClean="0"/>
                <a:t>with </a:t>
              </a:r>
              <a:r>
                <a:rPr lang="en-US" u="sng" dirty="0" smtClean="0"/>
                <a:t>SMAC mimetic </a:t>
              </a:r>
              <a:r>
                <a:rPr lang="en-US" dirty="0" smtClean="0"/>
                <a:t>(</a:t>
              </a:r>
              <a:r>
                <a:rPr lang="en-US" dirty="0" err="1" smtClean="0"/>
                <a:t>SMACm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60" name="Tekstvak 59"/>
          <p:cNvSpPr txBox="1"/>
          <p:nvPr/>
        </p:nvSpPr>
        <p:spPr>
          <a:xfrm>
            <a:off x="10467625" y="3769377"/>
            <a:ext cx="7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+ART</a:t>
            </a:r>
            <a:endParaRPr lang="en-GB" dirty="0"/>
          </a:p>
        </p:txBody>
      </p:sp>
      <p:sp>
        <p:nvSpPr>
          <p:cNvPr id="3" name="Rechthoek 2"/>
          <p:cNvSpPr/>
          <p:nvPr/>
        </p:nvSpPr>
        <p:spPr>
          <a:xfrm>
            <a:off x="5662561" y="77600"/>
            <a:ext cx="895013" cy="78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itel 4"/>
          <p:cNvSpPr txBox="1">
            <a:spLocks/>
          </p:cNvSpPr>
          <p:nvPr/>
        </p:nvSpPr>
        <p:spPr>
          <a:xfrm>
            <a:off x="423071" y="77600"/>
            <a:ext cx="107660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9C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Reactivation and elimination</a:t>
            </a:r>
            <a:endParaRPr lang="en-US" sz="3600" dirty="0"/>
          </a:p>
        </p:txBody>
      </p:sp>
      <p:pic>
        <p:nvPicPr>
          <p:cNvPr id="69" name="Picture 2" descr="Amsterdam UMC (@amsterdamumc) / Twitt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4000" y1="46500" x2="44000" y2="46500"/>
                        <a14:foregroundMark x1="60250" y1="47000" x2="60250" y2="47000"/>
                        <a14:foregroundMark x1="51750" y1="68750" x2="51750" y2="68750"/>
                        <a14:foregroundMark x1="44250" y1="60250" x2="44250" y2="60250"/>
                        <a14:foregroundMark x1="58000" y1="57250" x2="58000" y2="57250"/>
                        <a14:foregroundMark x1="59500" y1="37750" x2="58000" y2="56500"/>
                        <a14:foregroundMark x1="49500" y1="19250" x2="49500" y2="2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88" y="-27321"/>
            <a:ext cx="538158" cy="53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kstvak 72"/>
          <p:cNvSpPr txBox="1"/>
          <p:nvPr/>
        </p:nvSpPr>
        <p:spPr>
          <a:xfrm>
            <a:off x="0" y="659639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7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564582" y="6521918"/>
            <a:ext cx="491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Jansen et al., 2023 </a:t>
            </a:r>
            <a:r>
              <a:rPr lang="nl-NL" i="1" dirty="0" err="1" smtClean="0"/>
              <a:t>Microbiology</a:t>
            </a:r>
            <a:r>
              <a:rPr lang="nl-NL" i="1" dirty="0" smtClean="0"/>
              <a:t> spectrum</a:t>
            </a:r>
            <a:endParaRPr lang="en-US" i="1" dirty="0"/>
          </a:p>
        </p:txBody>
      </p:sp>
      <p:sp>
        <p:nvSpPr>
          <p:cNvPr id="7" name="Rechthoek 6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/>
          <p:cNvSpPr txBox="1"/>
          <p:nvPr/>
        </p:nvSpPr>
        <p:spPr>
          <a:xfrm>
            <a:off x="0" y="659639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5695406" y="174171"/>
            <a:ext cx="827314" cy="786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12384" y="272522"/>
            <a:ext cx="10766044" cy="1325563"/>
          </a:xfrm>
        </p:spPr>
        <p:txBody>
          <a:bodyPr/>
          <a:lstStyle/>
          <a:p>
            <a:r>
              <a:rPr lang="en-US" sz="3600" b="0" dirty="0"/>
              <a:t>Reservoir reduction in PBMCs of people living with </a:t>
            </a:r>
            <a:r>
              <a:rPr lang="en-US" sz="3600" b="0" dirty="0" smtClean="0"/>
              <a:t>HIV-1 after </a:t>
            </a:r>
            <a:r>
              <a:rPr lang="en-US" sz="3600" b="0" dirty="0" err="1" smtClean="0"/>
              <a:t>SMACm</a:t>
            </a:r>
            <a:r>
              <a:rPr lang="en-US" sz="3600" b="0" dirty="0" smtClean="0"/>
              <a:t>/DDX3i treatment</a:t>
            </a:r>
            <a:endParaRPr lang="en-US" sz="3600" b="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543" y="1671775"/>
            <a:ext cx="4136586" cy="5437491"/>
          </a:xfrm>
          <a:prstGeom prst="rect">
            <a:avLst/>
          </a:prstGeom>
        </p:spPr>
      </p:pic>
      <p:pic>
        <p:nvPicPr>
          <p:cNvPr id="12" name="Picture 2" descr="Amsterdam UMC (@amsterdamumc) / Twit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000" y1="46500" x2="44000" y2="46500"/>
                        <a14:foregroundMark x1="60250" y1="47000" x2="60250" y2="47000"/>
                        <a14:foregroundMark x1="51750" y1="68750" x2="51750" y2="68750"/>
                        <a14:foregroundMark x1="44250" y1="60250" x2="44250" y2="60250"/>
                        <a14:foregroundMark x1="58000" y1="57250" x2="58000" y2="57250"/>
                        <a14:foregroundMark x1="59500" y1="37750" x2="58000" y2="56500"/>
                        <a14:foregroundMark x1="49500" y1="19250" x2="49500" y2="2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88" y="-27321"/>
            <a:ext cx="538158" cy="53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CS cohort stud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0" r="35707"/>
          <a:stretch/>
        </p:blipFill>
        <p:spPr bwMode="auto">
          <a:xfrm>
            <a:off x="11229992" y="25683"/>
            <a:ext cx="910073" cy="105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ep 13"/>
          <p:cNvGrpSpPr/>
          <p:nvPr/>
        </p:nvGrpSpPr>
        <p:grpSpPr>
          <a:xfrm>
            <a:off x="6434510" y="2643574"/>
            <a:ext cx="4563368" cy="3457695"/>
            <a:chOff x="536742" y="2229853"/>
            <a:chExt cx="4484436" cy="3507517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225" y="2308351"/>
              <a:ext cx="4299953" cy="3429019"/>
            </a:xfrm>
            <a:prstGeom prst="rect">
              <a:avLst/>
            </a:prstGeom>
          </p:spPr>
        </p:pic>
        <p:sp>
          <p:nvSpPr>
            <p:cNvPr id="11" name="Rechthoek 10"/>
            <p:cNvSpPr/>
            <p:nvPr/>
          </p:nvSpPr>
          <p:spPr>
            <a:xfrm>
              <a:off x="536742" y="2229853"/>
              <a:ext cx="562142" cy="473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kstvak 2"/>
          <p:cNvSpPr txBox="1"/>
          <p:nvPr/>
        </p:nvSpPr>
        <p:spPr>
          <a:xfrm>
            <a:off x="2581359" y="1627426"/>
            <a:ext cx="379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/>
              <a:t>Number</a:t>
            </a:r>
            <a:r>
              <a:rPr lang="nl-NL" b="1" dirty="0" smtClean="0"/>
              <a:t> of HIV-1 </a:t>
            </a:r>
            <a:r>
              <a:rPr lang="nl-NL" b="1" dirty="0" err="1" smtClean="0"/>
              <a:t>infected</a:t>
            </a:r>
            <a:r>
              <a:rPr lang="nl-NL" b="1" dirty="0" smtClean="0"/>
              <a:t> </a:t>
            </a:r>
            <a:r>
              <a:rPr lang="nl-NL" b="1" dirty="0" err="1" smtClean="0"/>
              <a:t>cells</a:t>
            </a:r>
            <a:endParaRPr lang="en-US" b="1" dirty="0"/>
          </a:p>
        </p:txBody>
      </p:sp>
      <p:sp>
        <p:nvSpPr>
          <p:cNvPr id="15" name="Tekstvak 14"/>
          <p:cNvSpPr txBox="1"/>
          <p:nvPr/>
        </p:nvSpPr>
        <p:spPr>
          <a:xfrm>
            <a:off x="7285564" y="2293154"/>
            <a:ext cx="343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/>
              <a:t>Total </a:t>
            </a:r>
            <a:r>
              <a:rPr lang="nl-NL" b="1" dirty="0" err="1" smtClean="0"/>
              <a:t>number</a:t>
            </a:r>
            <a:r>
              <a:rPr lang="nl-NL" b="1" dirty="0" smtClean="0"/>
              <a:t> of </a:t>
            </a:r>
            <a:r>
              <a:rPr lang="nl-NL" b="1" dirty="0" err="1" smtClean="0"/>
              <a:t>cells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968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564582" y="6521918"/>
            <a:ext cx="491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Jansen et al., 2023 </a:t>
            </a:r>
            <a:r>
              <a:rPr lang="nl-NL" i="1" dirty="0" err="1" smtClean="0"/>
              <a:t>Microbiology</a:t>
            </a:r>
            <a:r>
              <a:rPr lang="nl-NL" i="1" dirty="0" smtClean="0"/>
              <a:t> spectrum</a:t>
            </a:r>
            <a:endParaRPr lang="en-US" i="1" dirty="0"/>
          </a:p>
        </p:txBody>
      </p:sp>
      <p:sp>
        <p:nvSpPr>
          <p:cNvPr id="7" name="Rechthoek 6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/>
          <p:cNvSpPr txBox="1"/>
          <p:nvPr/>
        </p:nvSpPr>
        <p:spPr>
          <a:xfrm>
            <a:off x="0" y="659639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5695406" y="174171"/>
            <a:ext cx="827314" cy="786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12384" y="272522"/>
            <a:ext cx="10766044" cy="1325563"/>
          </a:xfrm>
        </p:spPr>
        <p:txBody>
          <a:bodyPr/>
          <a:lstStyle/>
          <a:p>
            <a:r>
              <a:rPr lang="en-US" sz="3600" b="0" dirty="0"/>
              <a:t>Reservoir reduction in PBMCs of people living with </a:t>
            </a:r>
            <a:r>
              <a:rPr lang="en-US" sz="3600" b="0" dirty="0" smtClean="0"/>
              <a:t>HIV-1 after </a:t>
            </a:r>
            <a:r>
              <a:rPr lang="en-US" sz="3600" b="0" dirty="0" err="1" smtClean="0"/>
              <a:t>SMACm</a:t>
            </a:r>
            <a:r>
              <a:rPr lang="en-US" sz="3600" b="0" dirty="0" smtClean="0"/>
              <a:t>/DDX3i treatment</a:t>
            </a:r>
            <a:endParaRPr lang="en-US" sz="3600" b="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543" y="1671775"/>
            <a:ext cx="4136586" cy="5437491"/>
          </a:xfrm>
          <a:prstGeom prst="rect">
            <a:avLst/>
          </a:prstGeom>
        </p:spPr>
      </p:pic>
      <p:pic>
        <p:nvPicPr>
          <p:cNvPr id="12" name="Picture 2" descr="Amsterdam UMC (@amsterdamumc) / Twit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000" y1="46500" x2="44000" y2="46500"/>
                        <a14:foregroundMark x1="60250" y1="47000" x2="60250" y2="47000"/>
                        <a14:foregroundMark x1="51750" y1="68750" x2="51750" y2="68750"/>
                        <a14:foregroundMark x1="44250" y1="60250" x2="44250" y2="60250"/>
                        <a14:foregroundMark x1="58000" y1="57250" x2="58000" y2="57250"/>
                        <a14:foregroundMark x1="59500" y1="37750" x2="58000" y2="56500"/>
                        <a14:foregroundMark x1="49500" y1="19250" x2="49500" y2="2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88" y="-27321"/>
            <a:ext cx="538158" cy="53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CS cohort stud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0" r="35707"/>
          <a:stretch/>
        </p:blipFill>
        <p:spPr bwMode="auto">
          <a:xfrm>
            <a:off x="11229992" y="25683"/>
            <a:ext cx="910073" cy="105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ep 13"/>
          <p:cNvGrpSpPr/>
          <p:nvPr/>
        </p:nvGrpSpPr>
        <p:grpSpPr>
          <a:xfrm>
            <a:off x="6434510" y="2643574"/>
            <a:ext cx="4563368" cy="3457695"/>
            <a:chOff x="536742" y="2229853"/>
            <a:chExt cx="4484436" cy="3507517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225" y="2308351"/>
              <a:ext cx="4299953" cy="3429019"/>
            </a:xfrm>
            <a:prstGeom prst="rect">
              <a:avLst/>
            </a:prstGeom>
          </p:spPr>
        </p:pic>
        <p:sp>
          <p:nvSpPr>
            <p:cNvPr id="11" name="Rechthoek 10"/>
            <p:cNvSpPr/>
            <p:nvPr/>
          </p:nvSpPr>
          <p:spPr>
            <a:xfrm>
              <a:off x="536742" y="2229853"/>
              <a:ext cx="562142" cy="473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kstvak 2"/>
          <p:cNvSpPr txBox="1"/>
          <p:nvPr/>
        </p:nvSpPr>
        <p:spPr>
          <a:xfrm>
            <a:off x="2581359" y="1637685"/>
            <a:ext cx="3562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/>
              <a:t>Number</a:t>
            </a:r>
            <a:r>
              <a:rPr lang="nl-NL" b="1" dirty="0" smtClean="0"/>
              <a:t> of HIV-1 </a:t>
            </a:r>
            <a:r>
              <a:rPr lang="nl-NL" b="1" dirty="0" err="1" smtClean="0"/>
              <a:t>infected</a:t>
            </a:r>
            <a:r>
              <a:rPr lang="nl-NL" b="1" dirty="0" smtClean="0"/>
              <a:t> </a:t>
            </a:r>
            <a:r>
              <a:rPr lang="nl-NL" b="1" dirty="0" err="1" smtClean="0"/>
              <a:t>cells</a:t>
            </a:r>
            <a:endParaRPr lang="en-US" b="1" dirty="0"/>
          </a:p>
        </p:txBody>
      </p:sp>
      <p:sp>
        <p:nvSpPr>
          <p:cNvPr id="15" name="Tekstvak 14"/>
          <p:cNvSpPr txBox="1"/>
          <p:nvPr/>
        </p:nvSpPr>
        <p:spPr>
          <a:xfrm>
            <a:off x="7285564" y="2293154"/>
            <a:ext cx="343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/>
              <a:t>Total </a:t>
            </a:r>
            <a:r>
              <a:rPr lang="nl-NL" b="1" dirty="0" err="1" smtClean="0"/>
              <a:t>number</a:t>
            </a:r>
            <a:r>
              <a:rPr lang="nl-NL" b="1" dirty="0" smtClean="0"/>
              <a:t> of </a:t>
            </a:r>
            <a:r>
              <a:rPr lang="nl-NL" b="1" dirty="0" err="1" smtClean="0"/>
              <a:t>cells</a:t>
            </a:r>
            <a:endParaRPr lang="en-US" b="1" dirty="0"/>
          </a:p>
        </p:txBody>
      </p:sp>
      <p:sp>
        <p:nvSpPr>
          <p:cNvPr id="16" name="Tekstvak 15"/>
          <p:cNvSpPr txBox="1"/>
          <p:nvPr/>
        </p:nvSpPr>
        <p:spPr>
          <a:xfrm>
            <a:off x="2996089" y="2971367"/>
            <a:ext cx="6055895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5400" dirty="0" err="1" smtClean="0"/>
              <a:t>Mechanism</a:t>
            </a:r>
            <a:r>
              <a:rPr lang="nl-NL" sz="5400" dirty="0" smtClean="0"/>
              <a:t>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935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1224719" y="0"/>
            <a:ext cx="10766044" cy="1106905"/>
          </a:xfrm>
        </p:spPr>
        <p:txBody>
          <a:bodyPr/>
          <a:lstStyle/>
          <a:p>
            <a:pPr algn="r"/>
            <a:r>
              <a:rPr lang="nl-NL" b="0" dirty="0" smtClean="0"/>
              <a:t>Hypothesis</a:t>
            </a:r>
            <a:endParaRPr lang="en-GB" b="0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40" y="938463"/>
            <a:ext cx="8218120" cy="5139373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0" y="659639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1224719" y="1"/>
            <a:ext cx="10766044" cy="1098884"/>
          </a:xfrm>
        </p:spPr>
        <p:txBody>
          <a:bodyPr/>
          <a:lstStyle/>
          <a:p>
            <a:pPr algn="r"/>
            <a:r>
              <a:rPr lang="nl-NL" b="0" dirty="0" smtClean="0"/>
              <a:t>Hypothesis</a:t>
            </a:r>
            <a:endParaRPr lang="en-GB" b="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892" y="914401"/>
            <a:ext cx="8224217" cy="5157663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0" y="659639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9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vak 6"/>
          <p:cNvSpPr txBox="1"/>
          <p:nvPr/>
        </p:nvSpPr>
        <p:spPr>
          <a:xfrm>
            <a:off x="0" y="659639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5721531" y="174171"/>
            <a:ext cx="679269" cy="705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Amsterdam UMC (@amsterdamumc) / Twi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000" y1="46500" x2="44000" y2="46500"/>
                        <a14:foregroundMark x1="60250" y1="47000" x2="60250" y2="47000"/>
                        <a14:foregroundMark x1="51750" y1="68750" x2="51750" y2="68750"/>
                        <a14:foregroundMark x1="44250" y1="60250" x2="44250" y2="60250"/>
                        <a14:foregroundMark x1="58000" y1="57250" x2="58000" y2="57250"/>
                        <a14:foregroundMark x1="59500" y1="37750" x2="58000" y2="56500"/>
                        <a14:foregroundMark x1="49500" y1="19250" x2="49500" y2="2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88" y="-27321"/>
            <a:ext cx="538158" cy="53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3"/>
          <p:cNvSpPr txBox="1">
            <a:spLocks/>
          </p:cNvSpPr>
          <p:nvPr/>
        </p:nvSpPr>
        <p:spPr>
          <a:xfrm>
            <a:off x="107042" y="152802"/>
            <a:ext cx="118182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9C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 smtClean="0"/>
              <a:t>Activation of the ncNF-kB pathway with SMAC mimetic </a:t>
            </a:r>
            <a:endParaRPr lang="en-US" sz="3600" b="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/>
          <a:srcRect r="50056"/>
          <a:stretch/>
        </p:blipFill>
        <p:spPr>
          <a:xfrm>
            <a:off x="809736" y="1092950"/>
            <a:ext cx="5200539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6165845"/>
            <a:ext cx="12192000" cy="40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vak 6"/>
          <p:cNvSpPr txBox="1"/>
          <p:nvPr/>
        </p:nvSpPr>
        <p:spPr>
          <a:xfrm>
            <a:off x="0" y="659639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5721531" y="174171"/>
            <a:ext cx="679269" cy="705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Amsterdam UMC (@amsterdamumc) / Twi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000" y1="46500" x2="44000" y2="46500"/>
                        <a14:foregroundMark x1="60250" y1="47000" x2="60250" y2="47000"/>
                        <a14:foregroundMark x1="51750" y1="68750" x2="51750" y2="68750"/>
                        <a14:foregroundMark x1="44250" y1="60250" x2="44250" y2="60250"/>
                        <a14:foregroundMark x1="58000" y1="57250" x2="58000" y2="57250"/>
                        <a14:foregroundMark x1="59500" y1="37750" x2="58000" y2="56500"/>
                        <a14:foregroundMark x1="49500" y1="19250" x2="49500" y2="2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88" y="-27321"/>
            <a:ext cx="538158" cy="53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3"/>
          <p:cNvSpPr txBox="1">
            <a:spLocks/>
          </p:cNvSpPr>
          <p:nvPr/>
        </p:nvSpPr>
        <p:spPr>
          <a:xfrm>
            <a:off x="107042" y="152802"/>
            <a:ext cx="118182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9C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 smtClean="0"/>
              <a:t>Activation of the ncNF-kB pathway with SMAC mimetic </a:t>
            </a:r>
            <a:endParaRPr lang="en-US" sz="3600" b="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36" y="1092950"/>
            <a:ext cx="10412870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7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MC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msterdam UMC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C" id="{FC663232-A69D-45F4-B368-AF9D172B9239}" vid="{B79EF8AD-6398-4BBD-83A2-E89EEA4DA54B}"/>
    </a:ext>
  </a:extLst>
</a:theme>
</file>

<file path=ppt/theme/theme2.xml><?xml version="1.0" encoding="utf-8"?>
<a:theme xmlns:a="http://schemas.openxmlformats.org/drawingml/2006/main" name="SHM-029 NCHIV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6062</TotalTime>
  <Words>375</Words>
  <Application>Microsoft Office PowerPoint</Application>
  <PresentationFormat>Breedbeeld</PresentationFormat>
  <Paragraphs>97</Paragraphs>
  <Slides>16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Trebuchet MS</vt:lpstr>
      <vt:lpstr>Verdana</vt:lpstr>
      <vt:lpstr>AMC</vt:lpstr>
      <vt:lpstr>SHM-029 NCHIV13</vt:lpstr>
      <vt:lpstr>  Targeting Host Factors DDX3 and IAP Eliminates the HIV-1 Reservoir in People Living with HIV ex vivo </vt:lpstr>
      <vt:lpstr>Disclosure of speaker’s interest</vt:lpstr>
      <vt:lpstr>PowerPoint-presentatie</vt:lpstr>
      <vt:lpstr>Reservoir reduction in PBMCs of people living with HIV-1 after SMACm/DDX3i treatment</vt:lpstr>
      <vt:lpstr>Reservoir reduction in PBMCs of people living with HIV-1 after SMACm/DDX3i treatment</vt:lpstr>
      <vt:lpstr>Hypothesis</vt:lpstr>
      <vt:lpstr>Hypothesis</vt:lpstr>
      <vt:lpstr>PowerPoint-presentatie</vt:lpstr>
      <vt:lpstr>PowerPoint-presentatie</vt:lpstr>
      <vt:lpstr>Hypothesis</vt:lpstr>
      <vt:lpstr>Hypothesis</vt:lpstr>
      <vt:lpstr>DDX3i treatment alone or with SMACm leads to increased MS RNA and decreased SS RNA levels</vt:lpstr>
      <vt:lpstr>Hypothesis</vt:lpstr>
      <vt:lpstr>PowerPoint-presentatie</vt:lpstr>
      <vt:lpstr>Conclusion</vt:lpstr>
      <vt:lpstr>Acknowledgments </vt:lpstr>
    </vt:vector>
  </TitlesOfParts>
  <Company>AMC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Jansen, J. (Jade)</dc:creator>
  <cp:lastModifiedBy>Jansen, J. (Jade)</cp:lastModifiedBy>
  <cp:revision>44</cp:revision>
  <dcterms:created xsi:type="dcterms:W3CDTF">2023-11-03T12:36:54Z</dcterms:created>
  <dcterms:modified xsi:type="dcterms:W3CDTF">2023-11-17T15:50:04Z</dcterms:modified>
</cp:coreProperties>
</file>