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0" r:id="rId4"/>
    <p:sldId id="257" r:id="rId5"/>
    <p:sldId id="263" r:id="rId6"/>
    <p:sldId id="262" r:id="rId7"/>
    <p:sldId id="269" r:id="rId8"/>
    <p:sldId id="264" r:id="rId9"/>
    <p:sldId id="265" r:id="rId10"/>
    <p:sldId id="266" r:id="rId11"/>
    <p:sldId id="271" r:id="rId12"/>
    <p:sldId id="272" r:id="rId13"/>
    <p:sldId id="267" r:id="rId14"/>
    <p:sldId id="268" r:id="rId15"/>
    <p:sldId id="261" r:id="rId1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es brinkman" initials="kb" lastIdx="31" clrIdx="0">
    <p:extLst>
      <p:ext uri="{19B8F6BF-5375-455C-9EA6-DF929625EA0E}">
        <p15:presenceInfo xmlns:p15="http://schemas.microsoft.com/office/powerpoint/2012/main" userId="a86c5a9de59ce4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0" autoAdjust="0"/>
    <p:restoredTop sz="87274" autoAdjust="0"/>
  </p:normalViewPr>
  <p:slideViewPr>
    <p:cSldViewPr snapToGrid="0">
      <p:cViewPr varScale="1">
        <p:scale>
          <a:sx n="152" d="100"/>
          <a:sy n="152" d="100"/>
        </p:scale>
        <p:origin x="69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cfs079\APOuser$\Z624160\Allergaartje\SPLIT_VGZ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cfs079\APOuser$\Z624160\Allergaartje\SPLIT_VGZ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cfs079\APOuser$\Z624160\Allergaartje\SPLIT_VGZ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0-4ACE-A7FE-6ECDD3FF409B}"/>
              </c:ext>
            </c:extLst>
          </c:dPt>
          <c:cat>
            <c:strRef>
              <c:f>(Blad12!$H$25,Blad12!$H$32)</c:f>
              <c:strCache>
                <c:ptCount val="2"/>
                <c:pt idx="0">
                  <c:v>May 2021</c:v>
                </c:pt>
                <c:pt idx="1">
                  <c:v>May 2022</c:v>
                </c:pt>
              </c:strCache>
            </c:strRef>
          </c:cat>
          <c:val>
            <c:numRef>
              <c:f>(Blad12!$I$25,Blad12!$I$32)</c:f>
              <c:numCache>
                <c:formatCode>_("€"* #,##0.00_);_("€"* \(#,##0.00\);_("€"* "-"??_);_(@_)</c:formatCode>
                <c:ptCount val="2"/>
                <c:pt idx="0">
                  <c:v>72988.160000000003</c:v>
                </c:pt>
                <c:pt idx="1">
                  <c:v>34740.480000000003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0-4ACE-A7FE-6ECDD3FF4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3"/>
        <c:axId val="980659944"/>
        <c:axId val="980660928"/>
      </c:barChart>
      <c:catAx>
        <c:axId val="98065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80660928"/>
        <c:crosses val="autoZero"/>
        <c:auto val="1"/>
        <c:lblAlgn val="ctr"/>
        <c:lblOffset val="100"/>
        <c:noMultiLvlLbl val="0"/>
      </c:catAx>
      <c:valAx>
        <c:axId val="9806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8065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1D-435F-9B35-66CFEDAF1CD7}"/>
              </c:ext>
            </c:extLst>
          </c:dPt>
          <c:cat>
            <c:strRef>
              <c:f>Blad12!$H$25:$H$26</c:f>
              <c:strCache>
                <c:ptCount val="2"/>
                <c:pt idx="0">
                  <c:v>May 2021</c:v>
                </c:pt>
                <c:pt idx="1">
                  <c:v>May 2022</c:v>
                </c:pt>
              </c:strCache>
            </c:strRef>
          </c:cat>
          <c:val>
            <c:numRef>
              <c:f>Blad12!$I$25:$I$26</c:f>
              <c:numCache>
                <c:formatCode>_("€"* #,##0.00_);_("€"* \(#,##0.00\);_("€"* "-"??_);_(@_)</c:formatCode>
                <c:ptCount val="2"/>
                <c:pt idx="0">
                  <c:v>72988.160000000003</c:v>
                </c:pt>
                <c:pt idx="1">
                  <c:v>75649.8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D-435F-9B35-66CFEDAF1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0970336"/>
        <c:axId val="1130969680"/>
      </c:barChart>
      <c:catAx>
        <c:axId val="11309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30969680"/>
        <c:crosses val="autoZero"/>
        <c:auto val="1"/>
        <c:lblAlgn val="ctr"/>
        <c:lblOffset val="100"/>
        <c:noMultiLvlLbl val="0"/>
      </c:catAx>
      <c:valAx>
        <c:axId val="11309696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309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Blad12!$G$37</c:f>
              <c:strCache>
                <c:ptCount val="1"/>
                <c:pt idx="0">
                  <c:v>Eviplera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Blad12!$H$36:$I$36</c:f>
              <c:strCache>
                <c:ptCount val="2"/>
                <c:pt idx="0">
                  <c:v>May 2021</c:v>
                </c:pt>
                <c:pt idx="1">
                  <c:v>May 2022</c:v>
                </c:pt>
              </c:strCache>
            </c:strRef>
          </c:cat>
          <c:val>
            <c:numRef>
              <c:f>Blad12!$H$37:$I$37</c:f>
              <c:numCache>
                <c:formatCode>_("€"* #,##0.00_);_("€"* \(#,##0.00\);_("€"* "-"??_);_(@_)</c:formatCode>
                <c:ptCount val="2"/>
                <c:pt idx="0">
                  <c:v>72988.160000000003</c:v>
                </c:pt>
                <c:pt idx="1">
                  <c:v>16536.38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F-48F4-A79D-EE57DFA2AA6F}"/>
            </c:ext>
          </c:extLst>
        </c:ser>
        <c:ser>
          <c:idx val="1"/>
          <c:order val="1"/>
          <c:tx>
            <c:strRef>
              <c:f>Blad12!$G$38</c:f>
              <c:strCache>
                <c:ptCount val="1"/>
                <c:pt idx="0">
                  <c:v>Odefsey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Blad12!$H$36:$I$36</c:f>
              <c:strCache>
                <c:ptCount val="2"/>
                <c:pt idx="0">
                  <c:v>May 2021</c:v>
                </c:pt>
                <c:pt idx="1">
                  <c:v>May 2022</c:v>
                </c:pt>
              </c:strCache>
            </c:strRef>
          </c:cat>
          <c:val>
            <c:numRef>
              <c:f>Blad12!$H$38:$I$38</c:f>
              <c:numCache>
                <c:formatCode>_("€"* #,##0.00_);_("€"* \(#,##0.00\);_("€"* "-"??_);_(@_)</c:formatCode>
                <c:ptCount val="2"/>
                <c:pt idx="1">
                  <c:v>32324.820000000003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2F-48F4-A79D-EE57DFA2AA6F}"/>
            </c:ext>
          </c:extLst>
        </c:ser>
        <c:ser>
          <c:idx val="2"/>
          <c:order val="2"/>
          <c:tx>
            <c:strRef>
              <c:f>Blad12!$G$39</c:f>
              <c:strCache>
                <c:ptCount val="1"/>
                <c:pt idx="0">
                  <c:v>Other ART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Blad12!$H$36:$I$36</c:f>
              <c:strCache>
                <c:ptCount val="2"/>
                <c:pt idx="0">
                  <c:v>May 2021</c:v>
                </c:pt>
                <c:pt idx="1">
                  <c:v>May 2022</c:v>
                </c:pt>
              </c:strCache>
            </c:strRef>
          </c:cat>
          <c:val>
            <c:numRef>
              <c:f>Blad12!$H$39:$I$39</c:f>
              <c:numCache>
                <c:formatCode>_("€"* #,##0.00_);_("€"* \(#,##0.00\);_("€"* "-"??_);_(@_)</c:formatCode>
                <c:ptCount val="2"/>
                <c:pt idx="1">
                  <c:v>22174.63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2F-48F4-A79D-EE57DFA2AA6F}"/>
            </c:ext>
          </c:extLst>
        </c:ser>
        <c:ser>
          <c:idx val="3"/>
          <c:order val="3"/>
          <c:tx>
            <c:strRef>
              <c:f>Blad12!$G$40</c:f>
              <c:strCache>
                <c:ptCount val="1"/>
                <c:pt idx="0">
                  <c:v>RPV+TDF/FTC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Blad12!$H$36:$I$36</c:f>
              <c:strCache>
                <c:ptCount val="2"/>
                <c:pt idx="0">
                  <c:v>May 2021</c:v>
                </c:pt>
                <c:pt idx="1">
                  <c:v>May 2022</c:v>
                </c:pt>
              </c:strCache>
            </c:strRef>
          </c:cat>
          <c:val>
            <c:numRef>
              <c:f>Blad12!$H$40:$I$40</c:f>
              <c:numCache>
                <c:formatCode>_("€"* #,##0.00_);_("€"* \(#,##0.00\);_("€"* "-"??_);_(@_)</c:formatCode>
                <c:ptCount val="2"/>
                <c:pt idx="1">
                  <c:v>4613.97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2F-48F4-A79D-EE57DFA2A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790424"/>
        <c:axId val="499781240"/>
      </c:barChart>
      <c:catAx>
        <c:axId val="49979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9781240"/>
        <c:crosses val="autoZero"/>
        <c:auto val="1"/>
        <c:lblAlgn val="ctr"/>
        <c:lblOffset val="100"/>
        <c:noMultiLvlLbl val="0"/>
      </c:catAx>
      <c:valAx>
        <c:axId val="49978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979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A88D-DCEB-4313-BAE2-42BC0AB66684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AC3E-5FE4-4FCD-861D-147619CACB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97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Hereby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disclosures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44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Grafiek of diagram dat de kosten van </a:t>
            </a:r>
            <a:r>
              <a:rPr lang="nl-NL" b="0" i="0" dirty="0" err="1">
                <a:effectLst/>
                <a:latin typeface="Söhne"/>
              </a:rPr>
              <a:t>Eviplera</a:t>
            </a:r>
            <a:r>
              <a:rPr lang="nl-NL" b="0" i="0" dirty="0">
                <a:effectLst/>
                <a:latin typeface="Söhne"/>
              </a:rPr>
              <a:t>® vóór en na de verandering weergeeft.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Specifieke cijfers voor de split-compliant groep en de groep die niet splitte.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251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Grafiek of diagram dat de kosten van </a:t>
            </a:r>
            <a:r>
              <a:rPr lang="nl-NL" b="0" i="0" dirty="0" err="1">
                <a:effectLst/>
                <a:latin typeface="Söhne"/>
              </a:rPr>
              <a:t>Eviplera</a:t>
            </a:r>
            <a:r>
              <a:rPr lang="nl-NL" b="0" i="0" dirty="0">
                <a:effectLst/>
                <a:latin typeface="Söhne"/>
              </a:rPr>
              <a:t>® vóór en na de verandering weergeeft.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Specifieke cijfers voor de split-compliant groep en de groep die niet splitte.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51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Grafiek of diagram dat de kosten van </a:t>
            </a:r>
            <a:r>
              <a:rPr lang="nl-NL" b="0" i="0" dirty="0" err="1">
                <a:effectLst/>
                <a:latin typeface="Söhne"/>
              </a:rPr>
              <a:t>Eviplera</a:t>
            </a:r>
            <a:r>
              <a:rPr lang="nl-NL" b="0" i="0" dirty="0">
                <a:effectLst/>
                <a:latin typeface="Söhne"/>
              </a:rPr>
              <a:t>® vóór en na de verandering weergeeft.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Specifieke cijfers voor de split-compliant groep en de groep die niet splitte.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476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Mogelijke aanbevelingen voor verbeteringen in beleid.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Suggesties voor toekomstig onderzoek op basis van de bevindingen.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87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Korte introductie van de kosten van antiretrovirale therapie (ART) en de eerdere bevindingen over kostenreductie door over te stappen van single-tablet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regimen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(STR) naar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two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-tablet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regimen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(TTR).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62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Korte introductie van de kosten van antiretrovirale therapie (ART) en de eerdere bevindingen over kostenreductie door over te stappen van single-tablet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regimen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(STR) naar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two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-tablet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regimen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(TTR).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40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Overzicht van het VGZ-beleid dat op 1 juni 2021 werd ingevoerd, waarbij het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branded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RPV/TDF/FTC (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Eviplera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®) werd gesplitst naar RPV + generieke TDF/FTC.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86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Korte beschrijving van de retrospectieve database-studie, inclusief gegevensbron (Dutch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Pharmaceutical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Key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Figures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Foundation), periode (2020-2022), en specifieke focus op VGZ-verzekerden.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7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Overzicht van het VGZ-beleid dat op 1 juni 2021 werd ingevoerd, waarbij het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branded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 RPV/TDF/FTC (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Eviplera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®) werd gesplitst naar RPV + generieke TDF/FTC.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2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Grafische weergave van het aantal patiënten vóór en na de verandering in juni 2021.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Verdeling tussen de "split-compliant" groep en de groep die niet splitte.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04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Gedetailleerde resultaten van de split-compliant groep, inclusief het aantal patiënten dat na één jaar terugkeerde naar </a:t>
            </a:r>
            <a:r>
              <a:rPr lang="nl-NL" b="0" i="0" dirty="0" err="1">
                <a:solidFill>
                  <a:srgbClr val="0F0F0F"/>
                </a:solidFill>
                <a:effectLst/>
                <a:latin typeface="Söhne"/>
              </a:rPr>
              <a:t>Eviplera</a:t>
            </a:r>
            <a:r>
              <a:rPr lang="nl-NL" b="0" i="0" dirty="0">
                <a:solidFill>
                  <a:srgbClr val="0F0F0F"/>
                </a:solidFill>
                <a:effectLst/>
                <a:latin typeface="Söhne"/>
              </a:rPr>
              <a:t>® of overstapte naar andere behandelingen.</a:t>
            </a:r>
            <a:r>
              <a:rPr lang="nl-NL" dirty="0"/>
              <a:t> </a:t>
            </a:r>
            <a:endParaRPr lang="nl-NL" b="0" i="0" dirty="0">
              <a:effectLst/>
              <a:latin typeface="Söhne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47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Grafiek of diagram dat de kosten van </a:t>
            </a:r>
            <a:r>
              <a:rPr lang="nl-NL" b="0" i="0" dirty="0" err="1">
                <a:effectLst/>
                <a:latin typeface="Söhne"/>
              </a:rPr>
              <a:t>Eviplera</a:t>
            </a:r>
            <a:r>
              <a:rPr lang="nl-NL" b="0" i="0" dirty="0">
                <a:effectLst/>
                <a:latin typeface="Söhne"/>
              </a:rPr>
              <a:t>® vóór en na de verandering weergeeft.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Söhne"/>
              </a:rPr>
              <a:t>Specifieke cijfers voor de split-compliant groep en de groep die niet splitte.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AC3E-5FE4-4FCD-861D-147619CACB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55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www.vzinfo.nl/soa/zorguitgaven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6F644-4CB3-8F0F-D50E-36E2C5228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198" y="677676"/>
            <a:ext cx="8055112" cy="533400"/>
          </a:xfrm>
        </p:spPr>
        <p:txBody>
          <a:bodyPr/>
          <a:lstStyle/>
          <a:p>
            <a:pPr algn="ctr"/>
            <a:r>
              <a:rPr lang="nl-NL" sz="2800" dirty="0"/>
              <a:t>Impact of Health </a:t>
            </a:r>
            <a:r>
              <a:rPr lang="nl-NL" sz="2800" dirty="0" err="1"/>
              <a:t>Insurer-Mandated</a:t>
            </a:r>
            <a:r>
              <a:rPr lang="nl-NL" sz="2800" dirty="0"/>
              <a:t> </a:t>
            </a:r>
            <a:r>
              <a:rPr lang="nl-NL" sz="2800" dirty="0" err="1"/>
              <a:t>Regimen</a:t>
            </a:r>
            <a:r>
              <a:rPr lang="nl-NL" sz="2800" dirty="0"/>
              <a:t> Shift: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820EA0-B8EA-4FA6-A7E0-3070C85D2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198" y="1281273"/>
            <a:ext cx="8055112" cy="533400"/>
          </a:xfrm>
        </p:spPr>
        <p:txBody>
          <a:bodyPr/>
          <a:lstStyle/>
          <a:p>
            <a:pPr algn="ctr"/>
            <a:r>
              <a:rPr lang="en-US" sz="1600" dirty="0"/>
              <a:t>A One-Year Analysis of Acceptance and Cost Trends in HIV Treatment</a:t>
            </a:r>
            <a:endParaRPr lang="nl-NL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7F0E7-1CC4-40F3-BEE9-8C2AD7D9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198" y="3748958"/>
            <a:ext cx="5832987" cy="4525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1100" dirty="0">
                <a:solidFill>
                  <a:schemeClr val="tx1"/>
                </a:solidFill>
              </a:rPr>
              <a:t>Piter Oosterhof</a:t>
            </a:r>
            <a:r>
              <a:rPr lang="nl-NL" sz="1100" baseline="30000" dirty="0">
                <a:solidFill>
                  <a:schemeClr val="tx1"/>
                </a:solidFill>
              </a:rPr>
              <a:t>1,2</a:t>
            </a:r>
            <a:r>
              <a:rPr lang="nl-NL" sz="1100" dirty="0">
                <a:solidFill>
                  <a:schemeClr val="tx1"/>
                </a:solidFill>
              </a:rPr>
              <a:t>, Matthijs van Luin</a:t>
            </a:r>
            <a:r>
              <a:rPr lang="nl-NL" sz="1100" baseline="30000" dirty="0">
                <a:solidFill>
                  <a:schemeClr val="tx1"/>
                </a:solidFill>
              </a:rPr>
              <a:t>3</a:t>
            </a:r>
            <a:r>
              <a:rPr lang="nl-NL" sz="1100" dirty="0">
                <a:solidFill>
                  <a:schemeClr val="tx1"/>
                </a:solidFill>
              </a:rPr>
              <a:t>, Kees Brinkman</a:t>
            </a:r>
            <a:r>
              <a:rPr lang="nl-NL" sz="1100" baseline="30000" dirty="0">
                <a:solidFill>
                  <a:schemeClr val="tx1"/>
                </a:solidFill>
              </a:rPr>
              <a:t>1</a:t>
            </a:r>
            <a:r>
              <a:rPr lang="nl-NL" sz="1100" dirty="0">
                <a:solidFill>
                  <a:schemeClr val="tx1"/>
                </a:solidFill>
              </a:rPr>
              <a:t>, David Burger</a:t>
            </a:r>
            <a:r>
              <a:rPr lang="nl-NL" sz="1100" baseline="30000" dirty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100000"/>
              </a:lnSpc>
            </a:pPr>
            <a:endParaRPr lang="nl-NL" sz="11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900" dirty="0">
                <a:solidFill>
                  <a:schemeClr val="tx1"/>
                </a:solidFill>
              </a:rPr>
              <a:t>1. OLVG </a:t>
            </a:r>
            <a:r>
              <a:rPr lang="nl-NL" sz="900" dirty="0" err="1">
                <a:solidFill>
                  <a:schemeClr val="tx1"/>
                </a:solidFill>
              </a:rPr>
              <a:t>hospital</a:t>
            </a:r>
            <a:r>
              <a:rPr lang="nl-NL" sz="900" dirty="0">
                <a:solidFill>
                  <a:schemeClr val="tx1"/>
                </a:solidFill>
              </a:rPr>
              <a:t>, Amsterdam</a:t>
            </a:r>
            <a:br>
              <a:rPr lang="nl-NL" sz="900" dirty="0">
                <a:solidFill>
                  <a:schemeClr val="tx1"/>
                </a:solidFill>
              </a:rPr>
            </a:br>
            <a:r>
              <a:rPr lang="nl-NL" sz="900" dirty="0">
                <a:solidFill>
                  <a:schemeClr val="tx1"/>
                </a:solidFill>
              </a:rPr>
              <a:t>2. </a:t>
            </a:r>
            <a:r>
              <a:rPr lang="nl-NL" sz="900" dirty="0" err="1">
                <a:solidFill>
                  <a:schemeClr val="tx1"/>
                </a:solidFill>
              </a:rPr>
              <a:t>Radboudumc</a:t>
            </a:r>
            <a:r>
              <a:rPr lang="nl-NL" sz="900" dirty="0">
                <a:solidFill>
                  <a:schemeClr val="tx1"/>
                </a:solidFill>
              </a:rPr>
              <a:t>, Nijmegen</a:t>
            </a:r>
          </a:p>
          <a:p>
            <a:pPr>
              <a:lnSpc>
                <a:spcPct val="100000"/>
              </a:lnSpc>
            </a:pPr>
            <a:r>
              <a:rPr lang="nl-NL" sz="900" dirty="0">
                <a:solidFill>
                  <a:schemeClr val="tx1"/>
                </a:solidFill>
              </a:rPr>
              <a:t>3. Meander </a:t>
            </a:r>
            <a:r>
              <a:rPr lang="nl-NL" sz="900" dirty="0" err="1">
                <a:solidFill>
                  <a:schemeClr val="tx1"/>
                </a:solidFill>
              </a:rPr>
              <a:t>Medical</a:t>
            </a:r>
            <a:r>
              <a:rPr lang="nl-NL" sz="900" dirty="0">
                <a:solidFill>
                  <a:schemeClr val="tx1"/>
                </a:solidFill>
              </a:rPr>
              <a:t> Centre, Amersfoort</a:t>
            </a:r>
            <a:br>
              <a:rPr lang="nl-NL" sz="900" dirty="0">
                <a:solidFill>
                  <a:schemeClr val="tx1"/>
                </a:solidFill>
              </a:rPr>
            </a:br>
            <a:endParaRPr lang="nl-NL" sz="9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nl-NL" sz="9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900" dirty="0">
                <a:solidFill>
                  <a:schemeClr val="tx1"/>
                </a:solidFill>
              </a:rPr>
              <a:t>Contact: piter.oosterhof@radboudumc.nl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D8E3C2-FC7B-1E62-F177-91E988BC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76" y="1814673"/>
            <a:ext cx="2139645" cy="149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VG | Het stadsziekenhuis van Groot-Amsterdam">
            <a:extLst>
              <a:ext uri="{FF2B5EF4-FFF2-40B4-BE49-F238E27FC236}">
                <a16:creationId xmlns:a16="http://schemas.microsoft.com/office/drawing/2014/main" id="{75139D29-E8AD-EADD-DF59-78E123D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16" y="4666253"/>
            <a:ext cx="742384" cy="4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0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8BB038-88D2-F502-742B-4B986D937025}"/>
              </a:ext>
            </a:extLst>
          </p:cNvPr>
          <p:cNvSpPr txBox="1"/>
          <p:nvPr/>
        </p:nvSpPr>
        <p:spPr>
          <a:xfrm>
            <a:off x="4841999" y="165596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Implication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372099AD-3DC5-6FEB-7677-535B59268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0F037D2F-33EE-39FB-A19C-3FC8F859817C}"/>
              </a:ext>
            </a:extLst>
          </p:cNvPr>
          <p:cNvSpPr txBox="1">
            <a:spLocks/>
          </p:cNvSpPr>
          <p:nvPr/>
        </p:nvSpPr>
        <p:spPr>
          <a:xfrm>
            <a:off x="522000" y="592435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Cost</a:t>
            </a:r>
            <a:r>
              <a:rPr lang="nl-NL" dirty="0"/>
              <a:t> development</a:t>
            </a:r>
            <a:endParaRPr lang="nl-NL" baseline="30000" dirty="0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C3C615D8-8B09-54D8-3F98-354963F59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474392"/>
              </p:ext>
            </p:extLst>
          </p:nvPr>
        </p:nvGraphicFramePr>
        <p:xfrm>
          <a:off x="2052000" y="1621891"/>
          <a:ext cx="504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543095A-4E6F-5E48-56EF-56D85FB4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125836"/>
            <a:ext cx="8100000" cy="328416"/>
          </a:xfrm>
        </p:spPr>
        <p:txBody>
          <a:bodyPr/>
          <a:lstStyle/>
          <a:p>
            <a:r>
              <a:rPr lang="nl-NL" dirty="0" err="1"/>
              <a:t>Expected</a:t>
            </a:r>
            <a:r>
              <a:rPr lang="nl-NL" dirty="0"/>
              <a:t> </a:t>
            </a:r>
            <a:r>
              <a:rPr lang="nl-NL" dirty="0" err="1"/>
              <a:t>costs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B82C257-E60C-8438-2D35-BAEC50A4BEE8}"/>
              </a:ext>
            </a:extLst>
          </p:cNvPr>
          <p:cNvSpPr txBox="1"/>
          <p:nvPr/>
        </p:nvSpPr>
        <p:spPr>
          <a:xfrm>
            <a:off x="6518880" y="638154"/>
            <a:ext cx="1051560" cy="583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nl-NL" sz="1600" dirty="0" err="1">
                <a:solidFill>
                  <a:schemeClr val="bg1"/>
                </a:solidFill>
              </a:rPr>
              <a:t>Difference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20C740B-92CC-CF25-8210-FBA5B240BAD1}"/>
              </a:ext>
            </a:extLst>
          </p:cNvPr>
          <p:cNvSpPr txBox="1"/>
          <p:nvPr/>
        </p:nvSpPr>
        <p:spPr>
          <a:xfrm>
            <a:off x="7570440" y="638637"/>
            <a:ext cx="105156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€ 38,247 (-52%)</a:t>
            </a:r>
          </a:p>
        </p:txBody>
      </p:sp>
    </p:spTree>
    <p:extLst>
      <p:ext uri="{BB962C8B-B14F-4D97-AF65-F5344CB8AC3E}">
        <p14:creationId xmlns:p14="http://schemas.microsoft.com/office/powerpoint/2010/main" val="226028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8BB038-88D2-F502-742B-4B986D937025}"/>
              </a:ext>
            </a:extLst>
          </p:cNvPr>
          <p:cNvSpPr txBox="1"/>
          <p:nvPr/>
        </p:nvSpPr>
        <p:spPr>
          <a:xfrm>
            <a:off x="4841999" y="165596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Implication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372099AD-3DC5-6FEB-7677-535B59268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0F037D2F-33EE-39FB-A19C-3FC8F859817C}"/>
              </a:ext>
            </a:extLst>
          </p:cNvPr>
          <p:cNvSpPr txBox="1">
            <a:spLocks/>
          </p:cNvSpPr>
          <p:nvPr/>
        </p:nvSpPr>
        <p:spPr>
          <a:xfrm>
            <a:off x="522000" y="592435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Cost</a:t>
            </a:r>
            <a:r>
              <a:rPr lang="nl-NL" dirty="0"/>
              <a:t> development</a:t>
            </a:r>
            <a:endParaRPr lang="nl-NL" baseline="30000" dirty="0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48D070EB-52DA-8F6C-6F93-9D3ABF514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31431"/>
              </p:ext>
            </p:extLst>
          </p:nvPr>
        </p:nvGraphicFramePr>
        <p:xfrm>
          <a:off x="2052000" y="1617143"/>
          <a:ext cx="504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7058D1F-3AAD-1D9A-D7D8-F0CD439A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125836"/>
            <a:ext cx="8100000" cy="328416"/>
          </a:xfrm>
        </p:spPr>
        <p:txBody>
          <a:bodyPr/>
          <a:lstStyle/>
          <a:p>
            <a:r>
              <a:rPr lang="nl-NL" dirty="0" err="1"/>
              <a:t>Actual</a:t>
            </a:r>
            <a:r>
              <a:rPr lang="nl-NL" dirty="0"/>
              <a:t> </a:t>
            </a:r>
            <a:r>
              <a:rPr lang="nl-NL" dirty="0" err="1"/>
              <a:t>costs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B37A2B-7EC8-7E5C-5A8E-1CAEC293FD53}"/>
              </a:ext>
            </a:extLst>
          </p:cNvPr>
          <p:cNvSpPr txBox="1"/>
          <p:nvPr/>
        </p:nvSpPr>
        <p:spPr>
          <a:xfrm>
            <a:off x="6518880" y="640646"/>
            <a:ext cx="1051560" cy="583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nl-NL" sz="1600" dirty="0" err="1">
                <a:solidFill>
                  <a:schemeClr val="bg1"/>
                </a:solidFill>
              </a:rPr>
              <a:t>Difference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7FD3D75-841E-A65E-5103-CE36CEC9B9A9}"/>
              </a:ext>
            </a:extLst>
          </p:cNvPr>
          <p:cNvSpPr txBox="1"/>
          <p:nvPr/>
        </p:nvSpPr>
        <p:spPr>
          <a:xfrm>
            <a:off x="7570440" y="641129"/>
            <a:ext cx="105156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€ 2,661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 (+4%)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8E844F9-DC88-E788-ADE9-941C6A450608}"/>
              </a:ext>
            </a:extLst>
          </p:cNvPr>
          <p:cNvSpPr/>
          <p:nvPr/>
        </p:nvSpPr>
        <p:spPr>
          <a:xfrm>
            <a:off x="958820" y="1547925"/>
            <a:ext cx="7137400" cy="306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&gt; € 30,000 per </a:t>
            </a:r>
            <a:r>
              <a:rPr lang="nl-NL" sz="3600" dirty="0" err="1">
                <a:solidFill>
                  <a:srgbClr val="FF0000"/>
                </a:solidFill>
              </a:rPr>
              <a:t>year</a:t>
            </a:r>
            <a:r>
              <a:rPr lang="nl-NL" sz="3600" dirty="0">
                <a:solidFill>
                  <a:srgbClr val="FF0000"/>
                </a:solidFill>
              </a:rPr>
              <a:t> on 128 </a:t>
            </a:r>
            <a:r>
              <a:rPr lang="nl-NL" sz="3600" dirty="0" err="1">
                <a:solidFill>
                  <a:srgbClr val="FF0000"/>
                </a:solidFill>
              </a:rPr>
              <a:t>patients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5C50D1A-9277-9111-476E-73A42F643568}"/>
              </a:ext>
            </a:extLst>
          </p:cNvPr>
          <p:cNvSpPr txBox="1"/>
          <p:nvPr/>
        </p:nvSpPr>
        <p:spPr>
          <a:xfrm>
            <a:off x="6518880" y="1222462"/>
            <a:ext cx="1051560" cy="583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nl-NL" sz="1600" dirty="0" err="1">
                <a:solidFill>
                  <a:schemeClr val="bg1"/>
                </a:solidFill>
              </a:rPr>
              <a:t>Difference</a:t>
            </a:r>
            <a:r>
              <a:rPr lang="nl-NL" sz="1600" dirty="0">
                <a:solidFill>
                  <a:schemeClr val="bg1"/>
                </a:solidFill>
              </a:rPr>
              <a:t/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nl-NL" sz="500" dirty="0">
                <a:solidFill>
                  <a:schemeClr val="bg1"/>
                </a:solidFill>
              </a:rPr>
              <a:t>(</a:t>
            </a:r>
            <a:r>
              <a:rPr lang="nl-NL" sz="500" dirty="0" err="1">
                <a:solidFill>
                  <a:schemeClr val="bg1"/>
                </a:solidFill>
              </a:rPr>
              <a:t>compared</a:t>
            </a:r>
            <a:r>
              <a:rPr lang="nl-NL" sz="500" dirty="0">
                <a:solidFill>
                  <a:schemeClr val="bg1"/>
                </a:solidFill>
              </a:rPr>
              <a:t> </a:t>
            </a:r>
            <a:r>
              <a:rPr lang="nl-NL" sz="500" dirty="0" err="1">
                <a:solidFill>
                  <a:schemeClr val="bg1"/>
                </a:solidFill>
              </a:rPr>
              <a:t>with</a:t>
            </a:r>
            <a:r>
              <a:rPr lang="nl-NL" sz="500" dirty="0">
                <a:solidFill>
                  <a:schemeClr val="bg1"/>
                </a:solidFill>
              </a:rPr>
              <a:t> </a:t>
            </a:r>
            <a:r>
              <a:rPr lang="nl-NL" sz="500" dirty="0" err="1">
                <a:solidFill>
                  <a:schemeClr val="bg1"/>
                </a:solidFill>
              </a:rPr>
              <a:t>expected</a:t>
            </a:r>
            <a:r>
              <a:rPr lang="nl-NL" sz="500" dirty="0">
                <a:solidFill>
                  <a:schemeClr val="bg1"/>
                </a:solidFill>
              </a:rPr>
              <a:t> </a:t>
            </a:r>
            <a:r>
              <a:rPr lang="nl-NL" sz="500" dirty="0" err="1">
                <a:solidFill>
                  <a:schemeClr val="bg1"/>
                </a:solidFill>
              </a:rPr>
              <a:t>cost</a:t>
            </a:r>
            <a:r>
              <a:rPr lang="nl-NL" sz="500" dirty="0">
                <a:solidFill>
                  <a:schemeClr val="bg1"/>
                </a:solidFill>
              </a:rPr>
              <a:t>)</a:t>
            </a:r>
            <a:endParaRPr lang="nl-NL" sz="9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75A5639-5B9B-4866-210F-0BE13EC69781}"/>
              </a:ext>
            </a:extLst>
          </p:cNvPr>
          <p:cNvSpPr txBox="1"/>
          <p:nvPr/>
        </p:nvSpPr>
        <p:spPr>
          <a:xfrm>
            <a:off x="7570440" y="1221643"/>
            <a:ext cx="105156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€ 40,909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 (+218%)</a:t>
            </a:r>
          </a:p>
        </p:txBody>
      </p:sp>
    </p:spTree>
    <p:extLst>
      <p:ext uri="{BB962C8B-B14F-4D97-AF65-F5344CB8AC3E}">
        <p14:creationId xmlns:p14="http://schemas.microsoft.com/office/powerpoint/2010/main" val="15721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8BB038-88D2-F502-742B-4B986D937025}"/>
              </a:ext>
            </a:extLst>
          </p:cNvPr>
          <p:cNvSpPr txBox="1"/>
          <p:nvPr/>
        </p:nvSpPr>
        <p:spPr>
          <a:xfrm>
            <a:off x="4841999" y="165596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Implication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372099AD-3DC5-6FEB-7677-535B59268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6FB2337-CC37-C90D-EFCB-F35540F998C6}"/>
              </a:ext>
            </a:extLst>
          </p:cNvPr>
          <p:cNvCxnSpPr>
            <a:cxnSpLocks/>
          </p:cNvCxnSpPr>
          <p:nvPr/>
        </p:nvCxnSpPr>
        <p:spPr>
          <a:xfrm flipH="1">
            <a:off x="6569904" y="1662538"/>
            <a:ext cx="6932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05F356E8-BF7D-36AE-3EF7-D73F9F006AA0}"/>
              </a:ext>
            </a:extLst>
          </p:cNvPr>
          <p:cNvSpPr txBox="1"/>
          <p:nvPr/>
        </p:nvSpPr>
        <p:spPr>
          <a:xfrm>
            <a:off x="7263166" y="1477872"/>
            <a:ext cx="109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€271 p/m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D3C8FD-1C2B-8072-FFBB-F84A038909D3}"/>
              </a:ext>
            </a:extLst>
          </p:cNvPr>
          <p:cNvSpPr txBox="1"/>
          <p:nvPr/>
        </p:nvSpPr>
        <p:spPr>
          <a:xfrm>
            <a:off x="7263165" y="1943896"/>
            <a:ext cx="109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€715 p/m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613EC33-B7DD-60FE-2F1F-F01A1F727177}"/>
              </a:ext>
            </a:extLst>
          </p:cNvPr>
          <p:cNvSpPr txBox="1"/>
          <p:nvPr/>
        </p:nvSpPr>
        <p:spPr>
          <a:xfrm>
            <a:off x="7263164" y="2732820"/>
            <a:ext cx="109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€633 p/m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3FA789E-ACEB-9023-C7A3-67C6DF7766E6}"/>
              </a:ext>
            </a:extLst>
          </p:cNvPr>
          <p:cNvSpPr txBox="1"/>
          <p:nvPr/>
        </p:nvSpPr>
        <p:spPr>
          <a:xfrm>
            <a:off x="7263164" y="3595443"/>
            <a:ext cx="109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€570 p/m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0F037D2F-33EE-39FB-A19C-3FC8F859817C}"/>
              </a:ext>
            </a:extLst>
          </p:cNvPr>
          <p:cNvSpPr txBox="1">
            <a:spLocks/>
          </p:cNvSpPr>
          <p:nvPr/>
        </p:nvSpPr>
        <p:spPr>
          <a:xfrm>
            <a:off x="522000" y="592435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Cost</a:t>
            </a:r>
            <a:r>
              <a:rPr lang="nl-NL" dirty="0"/>
              <a:t> development</a:t>
            </a:r>
            <a:endParaRPr lang="nl-NL" baseline="30000" dirty="0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3CA10C9C-089C-4D50-02B2-23725D4E9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246328"/>
              </p:ext>
            </p:extLst>
          </p:nvPr>
        </p:nvGraphicFramePr>
        <p:xfrm>
          <a:off x="1912144" y="1488777"/>
          <a:ext cx="5319713" cy="31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E98564AB-EB1A-4312-57D7-3758F39920D4}"/>
              </a:ext>
            </a:extLst>
          </p:cNvPr>
          <p:cNvCxnSpPr>
            <a:cxnSpLocks/>
          </p:cNvCxnSpPr>
          <p:nvPr/>
        </p:nvCxnSpPr>
        <p:spPr>
          <a:xfrm flipH="1">
            <a:off x="6569904" y="2150119"/>
            <a:ext cx="6932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022B851-B2B9-9178-9928-B788397FB309}"/>
              </a:ext>
            </a:extLst>
          </p:cNvPr>
          <p:cNvCxnSpPr>
            <a:cxnSpLocks/>
          </p:cNvCxnSpPr>
          <p:nvPr/>
        </p:nvCxnSpPr>
        <p:spPr>
          <a:xfrm flipH="1">
            <a:off x="6569904" y="2940694"/>
            <a:ext cx="6932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853DBCC-48FD-68BB-7781-F0356A550DC1}"/>
              </a:ext>
            </a:extLst>
          </p:cNvPr>
          <p:cNvCxnSpPr>
            <a:cxnSpLocks/>
          </p:cNvCxnSpPr>
          <p:nvPr/>
        </p:nvCxnSpPr>
        <p:spPr>
          <a:xfrm flipH="1">
            <a:off x="6569904" y="3788419"/>
            <a:ext cx="6932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0737B979-1B6E-BBAB-9731-10F1B8598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125836"/>
            <a:ext cx="8100000" cy="328416"/>
          </a:xfrm>
        </p:spPr>
        <p:txBody>
          <a:bodyPr/>
          <a:lstStyle/>
          <a:p>
            <a:r>
              <a:rPr lang="nl-NL" dirty="0" err="1"/>
              <a:t>Contribution</a:t>
            </a:r>
            <a:r>
              <a:rPr lang="nl-NL" dirty="0"/>
              <a:t> per ART</a:t>
            </a:r>
          </a:p>
        </p:txBody>
      </p:sp>
    </p:spTree>
    <p:extLst>
      <p:ext uri="{BB962C8B-B14F-4D97-AF65-F5344CB8AC3E}">
        <p14:creationId xmlns:p14="http://schemas.microsoft.com/office/powerpoint/2010/main" val="2275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A7F28-18BA-D584-6D92-4432183E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Mandatory</a:t>
            </a:r>
            <a:r>
              <a:rPr lang="nl-NL" dirty="0"/>
              <a:t> </a:t>
            </a:r>
            <a:r>
              <a:rPr lang="nl-NL" dirty="0" err="1"/>
              <a:t>switching</a:t>
            </a:r>
            <a:r>
              <a:rPr lang="nl-NL" dirty="0"/>
              <a:t> was </a:t>
            </a:r>
            <a:r>
              <a:rPr lang="nl-NL" dirty="0" err="1"/>
              <a:t>unsuccesfull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Low </a:t>
            </a:r>
            <a:r>
              <a:rPr lang="nl-NL" dirty="0" err="1"/>
              <a:t>acceptance</a:t>
            </a:r>
            <a:r>
              <a:rPr lang="nl-NL" dirty="0"/>
              <a:t>, </a:t>
            </a:r>
            <a:r>
              <a:rPr lang="nl-NL" dirty="0" err="1"/>
              <a:t>rising</a:t>
            </a:r>
            <a:r>
              <a:rPr lang="nl-NL" dirty="0"/>
              <a:t>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year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Voluntary</a:t>
            </a:r>
            <a:r>
              <a:rPr lang="nl-NL" dirty="0"/>
              <a:t> switching</a:t>
            </a:r>
            <a:r>
              <a:rPr lang="nl-NL" baseline="30000" dirty="0"/>
              <a:t>1,2,3</a:t>
            </a:r>
            <a:endParaRPr lang="nl-NL" dirty="0"/>
          </a:p>
          <a:p>
            <a:pPr lvl="1"/>
            <a:r>
              <a:rPr lang="nl-NL" dirty="0"/>
              <a:t>High </a:t>
            </a:r>
            <a:r>
              <a:rPr lang="nl-NL" dirty="0" err="1"/>
              <a:t>acceptance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cost-savings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D32D37-FC33-AF1B-56EF-85450284E0D0}"/>
              </a:ext>
            </a:extLst>
          </p:cNvPr>
          <p:cNvSpPr txBox="1"/>
          <p:nvPr/>
        </p:nvSpPr>
        <p:spPr>
          <a:xfrm>
            <a:off x="5921999" y="166766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Conclusion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7E4E061C-FFC5-3C54-F0C0-0249569E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D0B7D77-0AFA-437B-6BAE-89D1ACEB0C04}"/>
              </a:ext>
            </a:extLst>
          </p:cNvPr>
          <p:cNvSpPr txBox="1">
            <a:spLocks/>
          </p:cNvSpPr>
          <p:nvPr/>
        </p:nvSpPr>
        <p:spPr>
          <a:xfrm>
            <a:off x="522000" y="592435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message</a:t>
            </a:r>
            <a:endParaRPr lang="nl-NL" baseline="30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DA6B371-6A94-9938-548E-C51C44381AD5}"/>
              </a:ext>
            </a:extLst>
          </p:cNvPr>
          <p:cNvSpPr txBox="1"/>
          <p:nvPr/>
        </p:nvSpPr>
        <p:spPr>
          <a:xfrm>
            <a:off x="1176950" y="4678010"/>
            <a:ext cx="5933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Suárez-García I</a:t>
            </a:r>
            <a:r>
              <a:rPr lang="en-US" sz="7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 al. J Int AIDS Soc. 2021;24(7):e25758</a:t>
            </a:r>
            <a:b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en-US" sz="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Krentz</a:t>
            </a:r>
            <a: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HB et al. HIV Med. 2019;20(3):214-21</a:t>
            </a:r>
            <a:r>
              <a:rPr lang="nl-NL" sz="7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nl-NL" sz="7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l-NL" sz="700" dirty="0">
                <a:latin typeface="Calibri" panose="020F0502020204030204" pitchFamily="34" charset="0"/>
                <a:ea typeface="Times New Roman" panose="02020603050405020304" pitchFamily="18" charset="0"/>
              </a:rPr>
              <a:t>3. Oosterhof et al. NCHIV 2019</a:t>
            </a:r>
            <a:endParaRPr lang="en-US" sz="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3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A7F28-18BA-D584-6D92-4432183E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43727"/>
            <a:ext cx="8100000" cy="31526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Patient-prescriber</a:t>
            </a:r>
            <a:r>
              <a:rPr lang="nl-NL" dirty="0"/>
              <a:t> </a:t>
            </a:r>
            <a:r>
              <a:rPr lang="nl-NL" dirty="0" err="1"/>
              <a:t>involvement</a:t>
            </a:r>
            <a:endParaRPr lang="nl-NL" dirty="0"/>
          </a:p>
          <a:p>
            <a:pPr lvl="1"/>
            <a:r>
              <a:rPr lang="nl-NL" dirty="0" err="1"/>
              <a:t>Involve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prescribers</a:t>
            </a:r>
            <a:r>
              <a:rPr lang="nl-NL" dirty="0"/>
              <a:t> in ART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increased</a:t>
            </a:r>
            <a:r>
              <a:rPr lang="nl-NL" dirty="0"/>
              <a:t> awareness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Collaborative</a:t>
            </a:r>
            <a:r>
              <a:rPr lang="nl-NL" dirty="0"/>
              <a:t> </a:t>
            </a:r>
            <a:r>
              <a:rPr lang="nl-NL" dirty="0" err="1"/>
              <a:t>cost-saving</a:t>
            </a:r>
            <a:endParaRPr lang="nl-NL" dirty="0"/>
          </a:p>
          <a:p>
            <a:pPr lvl="1"/>
            <a:r>
              <a:rPr lang="nl-NL" dirty="0" err="1"/>
              <a:t>Collaboration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, </a:t>
            </a:r>
            <a:r>
              <a:rPr lang="nl-NL" dirty="0" err="1"/>
              <a:t>prescribers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insurance</a:t>
            </a:r>
            <a:r>
              <a:rPr lang="nl-NL" dirty="0"/>
              <a:t> is </a:t>
            </a:r>
            <a:r>
              <a:rPr lang="nl-NL" dirty="0" err="1"/>
              <a:t>essential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8B7DEB-629A-77C7-36BB-5DF9405B31CA}"/>
              </a:ext>
            </a:extLst>
          </p:cNvPr>
          <p:cNvSpPr txBox="1"/>
          <p:nvPr/>
        </p:nvSpPr>
        <p:spPr>
          <a:xfrm>
            <a:off x="7001999" y="166766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Future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0E728A75-B6F0-BEC8-2CC0-0D620F38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972D84-B217-6740-8A74-429A8CFD1AD3}"/>
              </a:ext>
            </a:extLst>
          </p:cNvPr>
          <p:cNvSpPr txBox="1">
            <a:spLocks/>
          </p:cNvSpPr>
          <p:nvPr/>
        </p:nvSpPr>
        <p:spPr>
          <a:xfrm>
            <a:off x="522000" y="592435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Discussion</a:t>
            </a:r>
            <a:r>
              <a:rPr lang="nl-NL" dirty="0"/>
              <a:t> </a:t>
            </a:r>
            <a:endParaRPr lang="nl-NL" baseline="30000" dirty="0"/>
          </a:p>
        </p:txBody>
      </p:sp>
    </p:spTree>
    <p:extLst>
      <p:ext uri="{BB962C8B-B14F-4D97-AF65-F5344CB8AC3E}">
        <p14:creationId xmlns:p14="http://schemas.microsoft.com/office/powerpoint/2010/main" val="76140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D25E9F8-07A2-73A5-D998-C90B4C191A5D}"/>
              </a:ext>
            </a:extLst>
          </p:cNvPr>
          <p:cNvSpPr txBox="1"/>
          <p:nvPr/>
        </p:nvSpPr>
        <p:spPr>
          <a:xfrm>
            <a:off x="7542000" y="165551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Thank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r>
              <a:rPr lang="nl-NL" sz="1400" b="1" dirty="0" err="1">
                <a:solidFill>
                  <a:schemeClr val="bg1"/>
                </a:solidFill>
              </a:rPr>
              <a:t>you</a:t>
            </a:r>
            <a:r>
              <a:rPr lang="nl-NL" sz="14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A294AD13-05DF-69A1-302A-6FA613C8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015FAD-6F33-95A1-79A0-4D077F73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15" y="1923825"/>
            <a:ext cx="634859" cy="634859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12C1756-2F5D-3C27-8C61-92B623C5CB2F}"/>
              </a:ext>
            </a:extLst>
          </p:cNvPr>
          <p:cNvSpPr txBox="1">
            <a:spLocks/>
          </p:cNvSpPr>
          <p:nvPr/>
        </p:nvSpPr>
        <p:spPr>
          <a:xfrm>
            <a:off x="2018922" y="1525378"/>
            <a:ext cx="6603077" cy="3152632"/>
          </a:xfrm>
          <a:prstGeom prst="rect">
            <a:avLst/>
          </a:prstGeom>
        </p:spPr>
        <p:txBody>
          <a:bodyPr/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Dutch Foundation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Pharmaceutical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 (SFK)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dirty="0"/>
              <a:t>in </a:t>
            </a:r>
            <a:r>
              <a:rPr lang="nl-NL" dirty="0" err="1"/>
              <a:t>particular</a:t>
            </a:r>
            <a:r>
              <a:rPr lang="nl-NL" dirty="0"/>
              <a:t>, </a:t>
            </a:r>
            <a:r>
              <a:rPr lang="nl-NL" dirty="0" err="1"/>
              <a:t>Doerine</a:t>
            </a:r>
            <a:r>
              <a:rPr lang="nl-NL" dirty="0"/>
              <a:t> Postma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nl-NL" dirty="0"/>
          </a:p>
          <a:p>
            <a:pPr lvl="2">
              <a:buFont typeface="Wingdings" panose="05000000000000000000" pitchFamily="2" charset="2"/>
              <a:buChar char="ü"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412B09-9490-0E86-C22D-205470222BD2}"/>
              </a:ext>
            </a:extLst>
          </p:cNvPr>
          <p:cNvSpPr txBox="1">
            <a:spLocks/>
          </p:cNvSpPr>
          <p:nvPr/>
        </p:nvSpPr>
        <p:spPr>
          <a:xfrm>
            <a:off x="522000" y="592435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Acknowledgement</a:t>
            </a:r>
            <a:endParaRPr lang="nl-NL" baseline="30000" dirty="0"/>
          </a:p>
        </p:txBody>
      </p:sp>
    </p:spTree>
    <p:extLst>
      <p:ext uri="{BB962C8B-B14F-4D97-AF65-F5344CB8AC3E}">
        <p14:creationId xmlns:p14="http://schemas.microsoft.com/office/powerpoint/2010/main" val="331232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8DFF2F3-7744-481A-B303-3946E15D9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75674"/>
              </p:ext>
            </p:extLst>
          </p:nvPr>
        </p:nvGraphicFramePr>
        <p:xfrm>
          <a:off x="1014809" y="1513823"/>
          <a:ext cx="7114382" cy="2714111"/>
        </p:xfrm>
        <a:graphic>
          <a:graphicData uri="http://schemas.openxmlformats.org/drawingml/2006/table">
            <a:tbl>
              <a:tblPr firstRow="1" firstCol="1" bandRow="1"/>
              <a:tblGrid>
                <a:gridCol w="3826769">
                  <a:extLst>
                    <a:ext uri="{9D8B030D-6E8A-4147-A177-3AD203B41FA5}">
                      <a16:colId xmlns:a16="http://schemas.microsoft.com/office/drawing/2014/main" val="3147588786"/>
                    </a:ext>
                  </a:extLst>
                </a:gridCol>
                <a:gridCol w="3287613">
                  <a:extLst>
                    <a:ext uri="{9D8B030D-6E8A-4147-A177-3AD203B41FA5}">
                      <a16:colId xmlns:a16="http://schemas.microsoft.com/office/drawing/2014/main" val="3287170744"/>
                    </a:ext>
                  </a:extLst>
                </a:gridCol>
              </a:tblGrid>
              <a:tr h="413482">
                <a:tc gridSpan="2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conflict of interests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00786"/>
                  </a:ext>
                </a:extLst>
              </a:tr>
              <a:tr h="41348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 that could be relevant for the meeting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See below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64760"/>
                  </a:ext>
                </a:extLst>
              </a:tr>
              <a:tr h="1860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</a:t>
                      </a:r>
                      <a:r>
                        <a:rPr lang="en-US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other (financial) remuneration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Gilead Sciences BV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ViiV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Healthcare BV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Boehringer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Ingelheim</a:t>
                      </a: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1890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FE91BC63-1EE9-BD37-83F6-2E9C3EE0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62354"/>
            <a:ext cx="8100000" cy="533400"/>
          </a:xfrm>
        </p:spPr>
        <p:txBody>
          <a:bodyPr/>
          <a:lstStyle/>
          <a:p>
            <a:r>
              <a:rPr lang="nl-NL" dirty="0" err="1" smtClean="0"/>
              <a:t>Disclosure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9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19E13BB-1A67-7D83-DA17-A413CED22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56" y="2103138"/>
            <a:ext cx="4730196" cy="25671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91BC63-1EE9-BD37-83F6-2E9C3EE0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62354"/>
            <a:ext cx="8100000" cy="533400"/>
          </a:xfrm>
        </p:spPr>
        <p:txBody>
          <a:bodyPr/>
          <a:lstStyle/>
          <a:p>
            <a:r>
              <a:rPr lang="nl-NL" dirty="0"/>
              <a:t>Dutch </a:t>
            </a:r>
            <a:r>
              <a:rPr lang="nl-NL" dirty="0" err="1"/>
              <a:t>healthcare</a:t>
            </a:r>
            <a:r>
              <a:rPr lang="nl-NL" dirty="0"/>
              <a:t>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HIV: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A7F28-18BA-D584-6D92-4432183E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095754"/>
            <a:ext cx="8100000" cy="3582256"/>
          </a:xfrm>
        </p:spPr>
        <p:txBody>
          <a:bodyPr/>
          <a:lstStyle/>
          <a:p>
            <a:r>
              <a:rPr lang="nl-NL" dirty="0"/>
              <a:t>In 2019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€ 202 </a:t>
            </a:r>
            <a:r>
              <a:rPr lang="nl-NL" dirty="0" err="1"/>
              <a:t>million</a:t>
            </a:r>
            <a:r>
              <a:rPr lang="nl-NL" dirty="0"/>
              <a:t> (100%)</a:t>
            </a:r>
            <a:endParaRPr lang="nl-NL" baseline="30000" dirty="0"/>
          </a:p>
          <a:p>
            <a:r>
              <a:rPr lang="nl-NL" dirty="0" err="1"/>
              <a:t>Antiretroviral</a:t>
            </a:r>
            <a:r>
              <a:rPr lang="nl-NL" dirty="0"/>
              <a:t> </a:t>
            </a:r>
            <a:r>
              <a:rPr lang="nl-NL" dirty="0" err="1"/>
              <a:t>therapy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€ 141 </a:t>
            </a:r>
            <a:r>
              <a:rPr lang="nl-NL" dirty="0" err="1"/>
              <a:t>million</a:t>
            </a:r>
            <a:r>
              <a:rPr lang="nl-NL" dirty="0"/>
              <a:t> (70%)</a:t>
            </a:r>
            <a:endParaRPr lang="nl-NL" baseline="30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D9145D1-87D8-747B-D285-A2C8FB88B7D6}"/>
              </a:ext>
            </a:extLst>
          </p:cNvPr>
          <p:cNvSpPr txBox="1"/>
          <p:nvPr/>
        </p:nvSpPr>
        <p:spPr>
          <a:xfrm>
            <a:off x="521999" y="159528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20C8889B-9B9D-8F74-4BEA-DFF9673C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72AB8F1-B016-8174-0F7F-05DB9EC812AD}"/>
              </a:ext>
            </a:extLst>
          </p:cNvPr>
          <p:cNvSpPr txBox="1"/>
          <p:nvPr/>
        </p:nvSpPr>
        <p:spPr>
          <a:xfrm>
            <a:off x="4114800" y="21150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5687B54-997E-CAD8-169C-BC991E8646D6}"/>
              </a:ext>
            </a:extLst>
          </p:cNvPr>
          <p:cNvSpPr txBox="1"/>
          <p:nvPr/>
        </p:nvSpPr>
        <p:spPr>
          <a:xfrm>
            <a:off x="1176950" y="4678010"/>
            <a:ext cx="5933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nl-NL" sz="105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https://www.vzinfo.nl/soa/zorguitgaven</a:t>
            </a:r>
            <a:r>
              <a:rPr lang="nl-NL" sz="1050" dirty="0">
                <a:effectLst/>
              </a:rPr>
              <a:t>, </a:t>
            </a:r>
            <a:r>
              <a:rPr lang="nl-NL" sz="1050" dirty="0" err="1">
                <a:effectLst/>
              </a:rPr>
              <a:t>accessed</a:t>
            </a:r>
            <a:r>
              <a:rPr lang="nl-NL" sz="1050" dirty="0">
                <a:effectLst/>
              </a:rPr>
              <a:t> November, 2023</a:t>
            </a:r>
          </a:p>
          <a:p>
            <a:pPr marL="228600" indent="-228600">
              <a:buAutoNum type="arabicPeriod"/>
            </a:pPr>
            <a:r>
              <a:rPr lang="nl-NL" sz="1050" dirty="0"/>
              <a:t>Stichting Farmaceutische Kengetallen, </a:t>
            </a:r>
            <a:r>
              <a:rPr lang="nl-NL" sz="1050" dirty="0" err="1"/>
              <a:t>Pharmaceutische</a:t>
            </a:r>
            <a:r>
              <a:rPr lang="nl-NL" sz="1050" dirty="0"/>
              <a:t> Weekblad, November 2021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6E26AC7-76D2-F783-5D33-CB98976837C8}"/>
              </a:ext>
            </a:extLst>
          </p:cNvPr>
          <p:cNvCxnSpPr/>
          <p:nvPr/>
        </p:nvCxnSpPr>
        <p:spPr>
          <a:xfrm flipH="1">
            <a:off x="6083896" y="3873329"/>
            <a:ext cx="675118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19BA3CE-9885-4E77-285A-D951E87A707A}"/>
              </a:ext>
            </a:extLst>
          </p:cNvPr>
          <p:cNvSpPr txBox="1"/>
          <p:nvPr/>
        </p:nvSpPr>
        <p:spPr>
          <a:xfrm>
            <a:off x="6656467" y="3647636"/>
            <a:ext cx="196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/>
              <a:t>STR’s</a:t>
            </a:r>
            <a:r>
              <a:rPr lang="nl-NL" sz="2000" dirty="0"/>
              <a:t> </a:t>
            </a:r>
            <a:r>
              <a:rPr lang="nl-NL" sz="2000" dirty="0" err="1"/>
              <a:t>use</a:t>
            </a:r>
            <a:r>
              <a:rPr lang="nl-NL" sz="2000" dirty="0"/>
              <a:t> - 37%</a:t>
            </a:r>
            <a:r>
              <a:rPr lang="nl-NL" sz="2000" baseline="30000" dirty="0"/>
              <a:t>2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77BD30-C5F4-2016-A0C7-A47FB00996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60"/>
          <a:stretch/>
        </p:blipFill>
        <p:spPr>
          <a:xfrm>
            <a:off x="6378575" y="2273299"/>
            <a:ext cx="334399" cy="13335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96C0BA1-A0B3-D331-A906-C3239558311C}"/>
              </a:ext>
            </a:extLst>
          </p:cNvPr>
          <p:cNvSpPr txBox="1"/>
          <p:nvPr/>
        </p:nvSpPr>
        <p:spPr>
          <a:xfrm>
            <a:off x="2813051" y="1927969"/>
            <a:ext cx="2936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accent5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% </a:t>
            </a:r>
            <a:r>
              <a:rPr lang="nl-NL" sz="1050" dirty="0" err="1">
                <a:solidFill>
                  <a:schemeClr val="accent5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medication</a:t>
            </a:r>
            <a:r>
              <a:rPr lang="nl-NL" sz="1050" dirty="0">
                <a:solidFill>
                  <a:schemeClr val="accent5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nl-NL" sz="1050" dirty="0" err="1">
                <a:solidFill>
                  <a:schemeClr val="accent5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dispensations</a:t>
            </a:r>
            <a:r>
              <a:rPr lang="nl-NL" sz="1050" dirty="0">
                <a:solidFill>
                  <a:schemeClr val="accent5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nl-NL" sz="1050" dirty="0" err="1">
                <a:solidFill>
                  <a:schemeClr val="accent5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</a:t>
            </a:r>
            <a:r>
              <a:rPr lang="nl-NL" sz="1050" dirty="0">
                <a:solidFill>
                  <a:schemeClr val="accent5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type of ART</a:t>
            </a:r>
          </a:p>
        </p:txBody>
      </p:sp>
    </p:spTree>
    <p:extLst>
      <p:ext uri="{BB962C8B-B14F-4D97-AF65-F5344CB8AC3E}">
        <p14:creationId xmlns:p14="http://schemas.microsoft.com/office/powerpoint/2010/main" val="29657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1BC63-1EE9-BD37-83F6-2E9C3EE0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62354"/>
            <a:ext cx="8100000" cy="533400"/>
          </a:xfrm>
        </p:spPr>
        <p:txBody>
          <a:bodyPr/>
          <a:lstStyle/>
          <a:p>
            <a:r>
              <a:rPr lang="nl-NL" dirty="0" err="1"/>
              <a:t>Cost-saving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A7F28-18BA-D584-6D92-4432183E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095754"/>
            <a:ext cx="8100000" cy="3582256"/>
          </a:xfrm>
        </p:spPr>
        <p:txBody>
          <a:bodyPr/>
          <a:lstStyle/>
          <a:p>
            <a:r>
              <a:rPr lang="en-US" dirty="0"/>
              <a:t>Switch from STRs to multi-tablet regimens is a proven strategy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en-US" dirty="0"/>
              <a:t>International literature</a:t>
            </a:r>
            <a:r>
              <a:rPr lang="en-US" baseline="30000" dirty="0"/>
              <a:t>1,2</a:t>
            </a:r>
            <a:r>
              <a:rPr lang="en-US" dirty="0"/>
              <a:t>:</a:t>
            </a:r>
            <a:endParaRPr lang="nl-NL" dirty="0"/>
          </a:p>
          <a:p>
            <a:pPr lvl="1"/>
            <a:r>
              <a:rPr lang="nl-NL" dirty="0"/>
              <a:t>&gt; 50% </a:t>
            </a:r>
            <a:r>
              <a:rPr lang="nl-NL" dirty="0" err="1"/>
              <a:t>acceptance</a:t>
            </a:r>
            <a:endParaRPr lang="nl-NL" dirty="0"/>
          </a:p>
          <a:p>
            <a:pPr lvl="1"/>
            <a:r>
              <a:rPr lang="en-US" dirty="0"/>
              <a:t>15% cost-saving</a:t>
            </a:r>
          </a:p>
          <a:p>
            <a:pPr lvl="1"/>
            <a:r>
              <a:rPr lang="en-US" dirty="0"/>
              <a:t>No increased risk on clinical outcomes</a:t>
            </a:r>
          </a:p>
          <a:p>
            <a:pPr lvl="1"/>
            <a:endParaRPr lang="en-US" dirty="0"/>
          </a:p>
          <a:p>
            <a:r>
              <a:rPr lang="en-US" dirty="0"/>
              <a:t>Dutch SPLIT study</a:t>
            </a:r>
            <a:r>
              <a:rPr lang="en-US" baseline="30000" dirty="0"/>
              <a:t>3</a:t>
            </a:r>
            <a:r>
              <a:rPr lang="en-US" dirty="0"/>
              <a:t>: 55% acceptance rate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D9145D1-87D8-747B-D285-A2C8FB88B7D6}"/>
              </a:ext>
            </a:extLst>
          </p:cNvPr>
          <p:cNvSpPr txBox="1"/>
          <p:nvPr/>
        </p:nvSpPr>
        <p:spPr>
          <a:xfrm>
            <a:off x="521999" y="159528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20C8889B-9B9D-8F74-4BEA-DFF9673C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5687B54-997E-CAD8-169C-BC991E8646D6}"/>
              </a:ext>
            </a:extLst>
          </p:cNvPr>
          <p:cNvSpPr txBox="1"/>
          <p:nvPr/>
        </p:nvSpPr>
        <p:spPr>
          <a:xfrm>
            <a:off x="1176950" y="4678010"/>
            <a:ext cx="5933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Suárez-García I</a:t>
            </a:r>
            <a:r>
              <a:rPr lang="en-US" sz="7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 al. J Int AIDS Soc. 2021;24(7):e25758</a:t>
            </a:r>
            <a:b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en-US" sz="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Krentz</a:t>
            </a:r>
            <a:r>
              <a:rPr lang="en-US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HB et al. HIV Med. 2019;20(3):214-21</a:t>
            </a:r>
            <a:r>
              <a:rPr lang="nl-NL" sz="7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nl-NL" sz="7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l-NL" sz="700" dirty="0">
                <a:latin typeface="Calibri" panose="020F0502020204030204" pitchFamily="34" charset="0"/>
                <a:ea typeface="Times New Roman" panose="02020603050405020304" pitchFamily="18" charset="0"/>
              </a:rPr>
              <a:t>3. Oosterhof et al. Oral </a:t>
            </a:r>
            <a:r>
              <a:rPr lang="nl-NL" sz="7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presentation</a:t>
            </a:r>
            <a:r>
              <a:rPr lang="nl-NL" sz="700" dirty="0">
                <a:latin typeface="Calibri" panose="020F0502020204030204" pitchFamily="34" charset="0"/>
                <a:ea typeface="Times New Roman" panose="02020603050405020304" pitchFamily="18" charset="0"/>
              </a:rPr>
              <a:t> NCHIV 2019</a:t>
            </a:r>
            <a:endParaRPr lang="en-US" sz="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D977DAB-6615-8095-6412-F1DC480D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594" y="1486968"/>
            <a:ext cx="1120202" cy="1212969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EAEBDF1-1780-FA73-45A1-3EDF463540C1}"/>
              </a:ext>
            </a:extLst>
          </p:cNvPr>
          <p:cNvCxnSpPr>
            <a:cxnSpLocks/>
          </p:cNvCxnSpPr>
          <p:nvPr/>
        </p:nvCxnSpPr>
        <p:spPr>
          <a:xfrm>
            <a:off x="3949529" y="2119356"/>
            <a:ext cx="57974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EF74FA-71B6-A533-553E-1C7B4A891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20" r="26744"/>
          <a:stretch/>
        </p:blipFill>
        <p:spPr>
          <a:xfrm>
            <a:off x="4751463" y="1563881"/>
            <a:ext cx="649481" cy="94259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3FD36CB7-35B3-4616-04CF-50A2E0F3AE44}"/>
              </a:ext>
            </a:extLst>
          </p:cNvPr>
          <p:cNvSpPr txBox="1"/>
          <p:nvPr/>
        </p:nvSpPr>
        <p:spPr>
          <a:xfrm>
            <a:off x="5550496" y="1770286"/>
            <a:ext cx="4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  <p:pic>
        <p:nvPicPr>
          <p:cNvPr id="12290" name="Picture 2" descr="Amazon Pharmacy: Emtricitabine / Tenofovir Disoproxil (Generic for Truvada,  Oral Tablet)">
            <a:extLst>
              <a:ext uri="{FF2B5EF4-FFF2-40B4-BE49-F238E27FC236}">
                <a16:creationId xmlns:a16="http://schemas.microsoft.com/office/drawing/2014/main" id="{137FC017-F095-EA4C-7804-2DFA2E59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94" y="1519053"/>
            <a:ext cx="691570" cy="10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007D8B-E189-698C-FBE1-8DF5A210A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873" y="2316035"/>
            <a:ext cx="422184" cy="2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1BC63-1EE9-BD37-83F6-2E9C3EE0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92435"/>
            <a:ext cx="8100000" cy="533400"/>
          </a:xfrm>
        </p:spPr>
        <p:txBody>
          <a:bodyPr/>
          <a:lstStyle/>
          <a:p>
            <a:r>
              <a:rPr lang="nl-NL" dirty="0"/>
              <a:t>Health-</a:t>
            </a:r>
            <a:r>
              <a:rPr lang="nl-NL" dirty="0" err="1"/>
              <a:t>insurer</a:t>
            </a:r>
            <a:r>
              <a:rPr lang="nl-NL" dirty="0"/>
              <a:t> mandate</a:t>
            </a:r>
            <a:r>
              <a:rPr lang="nl-NL" baseline="30000" dirty="0"/>
              <a:t>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A7F28-18BA-D584-6D92-4432183E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125835"/>
            <a:ext cx="8100000" cy="3552175"/>
          </a:xfrm>
        </p:spPr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of policy in </a:t>
            </a:r>
            <a:r>
              <a:rPr lang="nl-NL" dirty="0" err="1"/>
              <a:t>June</a:t>
            </a:r>
            <a:r>
              <a:rPr lang="nl-NL" dirty="0"/>
              <a:t> 2021</a:t>
            </a:r>
          </a:p>
          <a:p>
            <a:endParaRPr lang="nl-NL" dirty="0"/>
          </a:p>
          <a:p>
            <a:r>
              <a:rPr lang="nl-NL" dirty="0"/>
              <a:t>Switch of </a:t>
            </a:r>
            <a:r>
              <a:rPr lang="nl-NL" dirty="0" err="1"/>
              <a:t>Eviplera</a:t>
            </a:r>
            <a:r>
              <a:rPr lang="nl-NL" dirty="0"/>
              <a:t>®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Edurant</a:t>
            </a:r>
            <a:r>
              <a:rPr lang="nl-NL" dirty="0"/>
              <a:t>® + </a:t>
            </a:r>
            <a:r>
              <a:rPr lang="nl-NL" dirty="0" err="1"/>
              <a:t>generic</a:t>
            </a:r>
            <a:r>
              <a:rPr lang="nl-NL" dirty="0"/>
              <a:t> TDF/FTC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en-US" dirty="0"/>
              <a:t>Mandatory dispensation by the pharmacy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4D108D-7F82-5E47-9889-C74B5B898D5C}"/>
              </a:ext>
            </a:extLst>
          </p:cNvPr>
          <p:cNvSpPr txBox="1"/>
          <p:nvPr/>
        </p:nvSpPr>
        <p:spPr>
          <a:xfrm>
            <a:off x="521999" y="159528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891182C2-966C-5B74-C844-4D781F41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5ED48241-BD89-B7C9-D5B5-3B90D5650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32831"/>
              </p:ext>
            </p:extLst>
          </p:nvPr>
        </p:nvGraphicFramePr>
        <p:xfrm>
          <a:off x="2462613" y="2514703"/>
          <a:ext cx="42187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387">
                  <a:extLst>
                    <a:ext uri="{9D8B030D-6E8A-4147-A177-3AD203B41FA5}">
                      <a16:colId xmlns:a16="http://schemas.microsoft.com/office/drawing/2014/main" val="1426553399"/>
                    </a:ext>
                  </a:extLst>
                </a:gridCol>
                <a:gridCol w="2109387">
                  <a:extLst>
                    <a:ext uri="{9D8B030D-6E8A-4147-A177-3AD203B41FA5}">
                      <a16:colId xmlns:a16="http://schemas.microsoft.com/office/drawing/2014/main" val="165682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Components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Price (€)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8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Eviplera</a:t>
                      </a:r>
                      <a:r>
                        <a:rPr lang="nl-NL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9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Edurant</a:t>
                      </a:r>
                      <a:r>
                        <a:rPr lang="nl-NL" dirty="0"/>
                        <a:t>® + 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83798"/>
                  </a:ext>
                </a:extLst>
              </a:tr>
            </a:tbl>
          </a:graphicData>
        </a:graphic>
      </p:graphicFrame>
      <p:sp>
        <p:nvSpPr>
          <p:cNvPr id="10" name="Rechteraccolade 9">
            <a:extLst>
              <a:ext uri="{FF2B5EF4-FFF2-40B4-BE49-F238E27FC236}">
                <a16:creationId xmlns:a16="http://schemas.microsoft.com/office/drawing/2014/main" id="{F300EB3B-4398-53A3-299C-8E5E856EFE0D}"/>
              </a:ext>
            </a:extLst>
          </p:cNvPr>
          <p:cNvSpPr/>
          <p:nvPr/>
        </p:nvSpPr>
        <p:spPr>
          <a:xfrm>
            <a:off x="6793907" y="3042303"/>
            <a:ext cx="384560" cy="45292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1EA75F-AC92-0F0E-4E9C-28AF110C5DC8}"/>
              </a:ext>
            </a:extLst>
          </p:cNvPr>
          <p:cNvSpPr txBox="1"/>
          <p:nvPr/>
        </p:nvSpPr>
        <p:spPr>
          <a:xfrm>
            <a:off x="7058217" y="3067288"/>
            <a:ext cx="152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92D050"/>
                </a:solidFill>
              </a:rPr>
              <a:t>€368 (-57%)</a:t>
            </a:r>
            <a:endParaRPr lang="nl-NL" baseline="30000" dirty="0">
              <a:solidFill>
                <a:srgbClr val="92D05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BF6CAAA-1621-41FF-480A-B9CECBF245A1}"/>
              </a:ext>
            </a:extLst>
          </p:cNvPr>
          <p:cNvSpPr txBox="1"/>
          <p:nvPr/>
        </p:nvSpPr>
        <p:spPr>
          <a:xfrm>
            <a:off x="1176950" y="4678010"/>
            <a:ext cx="59331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Regulations pharmaceutical care from VGZ January 2021</a:t>
            </a:r>
            <a:endParaRPr lang="nl-NL" sz="700" dirty="0"/>
          </a:p>
        </p:txBody>
      </p:sp>
    </p:spTree>
    <p:extLst>
      <p:ext uri="{BB962C8B-B14F-4D97-AF65-F5344CB8AC3E}">
        <p14:creationId xmlns:p14="http://schemas.microsoft.com/office/powerpoint/2010/main" val="185768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A7F28-18BA-D584-6D92-4432183E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Assessing</a:t>
            </a:r>
            <a:r>
              <a:rPr lang="nl-NL" dirty="0"/>
              <a:t> </a:t>
            </a:r>
            <a:r>
              <a:rPr lang="nl-NL" dirty="0" err="1"/>
              <a:t>acceptance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policy</a:t>
            </a:r>
          </a:p>
          <a:p>
            <a:endParaRPr lang="nl-NL" dirty="0"/>
          </a:p>
          <a:p>
            <a:r>
              <a:rPr lang="nl-NL" dirty="0"/>
              <a:t>Trends in </a:t>
            </a:r>
            <a:r>
              <a:rPr lang="nl-NL" dirty="0" err="1"/>
              <a:t>antiretroviral</a:t>
            </a:r>
            <a:r>
              <a:rPr lang="nl-NL" dirty="0"/>
              <a:t> </a:t>
            </a:r>
            <a:r>
              <a:rPr lang="nl-NL" dirty="0" err="1"/>
              <a:t>therapy</a:t>
            </a:r>
            <a:r>
              <a:rPr lang="nl-NL" dirty="0"/>
              <a:t> </a:t>
            </a:r>
            <a:r>
              <a:rPr lang="nl-NL" dirty="0" err="1"/>
              <a:t>dispensation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Evaluating</a:t>
            </a:r>
            <a:r>
              <a:rPr lang="nl-NL" dirty="0"/>
              <a:t> </a:t>
            </a:r>
            <a:r>
              <a:rPr lang="nl-NL" dirty="0" err="1"/>
              <a:t>cost</a:t>
            </a:r>
            <a:r>
              <a:rPr lang="nl-NL" dirty="0"/>
              <a:t> development </a:t>
            </a: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16FED7DD-E678-B874-B78C-13E1CC36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E427C25-46B1-CE0C-C85F-EB4C487EEE9A}"/>
              </a:ext>
            </a:extLst>
          </p:cNvPr>
          <p:cNvSpPr txBox="1"/>
          <p:nvPr/>
        </p:nvSpPr>
        <p:spPr>
          <a:xfrm>
            <a:off x="1601999" y="165561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Objectives</a:t>
            </a:r>
            <a:endParaRPr lang="nl-N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1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A7F28-18BA-D584-6D92-4432183E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Retrospective</a:t>
            </a:r>
            <a:r>
              <a:rPr lang="nl-NL" dirty="0"/>
              <a:t> database </a:t>
            </a:r>
            <a:r>
              <a:rPr lang="nl-NL" dirty="0" err="1"/>
              <a:t>study</a:t>
            </a:r>
            <a:endParaRPr lang="nl-NL" dirty="0"/>
          </a:p>
          <a:p>
            <a:endParaRPr lang="nl-NL" dirty="0"/>
          </a:p>
          <a:p>
            <a:r>
              <a:rPr lang="nl-NL" dirty="0"/>
              <a:t>Data source:</a:t>
            </a:r>
          </a:p>
          <a:p>
            <a:pPr lvl="1"/>
            <a:r>
              <a:rPr lang="en-US" dirty="0"/>
              <a:t>Dutch Foundation for Pharmaceutical Statistics </a:t>
            </a:r>
            <a:r>
              <a:rPr lang="nl-NL" dirty="0"/>
              <a:t>(SFK)</a:t>
            </a:r>
          </a:p>
          <a:p>
            <a:pPr lvl="1"/>
            <a:r>
              <a:rPr lang="nl-NL" dirty="0"/>
              <a:t>98% of </a:t>
            </a:r>
            <a:r>
              <a:rPr lang="nl-NL" dirty="0" err="1"/>
              <a:t>all</a:t>
            </a:r>
            <a:r>
              <a:rPr lang="nl-NL" dirty="0"/>
              <a:t> Dutch </a:t>
            </a:r>
            <a:r>
              <a:rPr lang="nl-NL" dirty="0" err="1"/>
              <a:t>pharmacies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 err="1"/>
              <a:t>Period</a:t>
            </a:r>
            <a:r>
              <a:rPr lang="nl-NL" dirty="0"/>
              <a:t>: 2020 – 2022</a:t>
            </a:r>
          </a:p>
          <a:p>
            <a:pPr lvl="1"/>
            <a:r>
              <a:rPr lang="nl-NL" dirty="0"/>
              <a:t>Data of 1 health-</a:t>
            </a:r>
            <a:r>
              <a:rPr lang="nl-NL" dirty="0" err="1"/>
              <a:t>insurer</a:t>
            </a:r>
            <a:r>
              <a:rPr lang="nl-NL" dirty="0"/>
              <a:t> (VGZ)</a:t>
            </a:r>
          </a:p>
        </p:txBody>
      </p:sp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2177ACA3-4B44-DBE7-706C-C61ACB8B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5D6AF28-0A39-02E0-669D-199B68B1AE83}"/>
              </a:ext>
            </a:extLst>
          </p:cNvPr>
          <p:cNvSpPr txBox="1"/>
          <p:nvPr/>
        </p:nvSpPr>
        <p:spPr>
          <a:xfrm>
            <a:off x="2681999" y="165561"/>
            <a:ext cx="1201938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Study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24441B1-7ED9-8F7B-AD58-14D0CE9D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92435"/>
            <a:ext cx="8100000" cy="533400"/>
          </a:xfrm>
        </p:spPr>
        <p:txBody>
          <a:bodyPr/>
          <a:lstStyle/>
          <a:p>
            <a:r>
              <a:rPr lang="nl-NL" dirty="0" err="1"/>
              <a:t>Methods</a:t>
            </a:r>
            <a:endParaRPr lang="nl-NL" baseline="30000" dirty="0"/>
          </a:p>
        </p:txBody>
      </p:sp>
    </p:spTree>
    <p:extLst>
      <p:ext uri="{BB962C8B-B14F-4D97-AF65-F5344CB8AC3E}">
        <p14:creationId xmlns:p14="http://schemas.microsoft.com/office/powerpoint/2010/main" val="35941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CF1177C2-A592-E450-D257-760596AD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FB90627-5E55-1495-03F0-488288A152AD}"/>
              </a:ext>
            </a:extLst>
          </p:cNvPr>
          <p:cNvSpPr txBox="1"/>
          <p:nvPr/>
        </p:nvSpPr>
        <p:spPr>
          <a:xfrm>
            <a:off x="3761999" y="165596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Results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1A143DE-AAA1-2E82-9AAE-0E53B44F4EB9}"/>
              </a:ext>
            </a:extLst>
          </p:cNvPr>
          <p:cNvSpPr txBox="1"/>
          <p:nvPr/>
        </p:nvSpPr>
        <p:spPr>
          <a:xfrm>
            <a:off x="2772000" y="1353088"/>
            <a:ext cx="36000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128 </a:t>
            </a:r>
            <a:r>
              <a:rPr lang="nl-NL" dirty="0" err="1"/>
              <a:t>patients</a:t>
            </a:r>
            <a:r>
              <a:rPr lang="nl-NL" dirty="0"/>
              <a:t> on </a:t>
            </a:r>
            <a:r>
              <a:rPr lang="nl-NL" dirty="0" err="1"/>
              <a:t>Eviplera</a:t>
            </a:r>
            <a:r>
              <a:rPr lang="nl-NL" dirty="0"/>
              <a:t>®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583733E-0F39-6D57-8FD9-D38302E8D4F0}"/>
              </a:ext>
            </a:extLst>
          </p:cNvPr>
          <p:cNvSpPr txBox="1"/>
          <p:nvPr/>
        </p:nvSpPr>
        <p:spPr>
          <a:xfrm>
            <a:off x="4932000" y="1960856"/>
            <a:ext cx="2027600" cy="307777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RPV+TDF/FTC - 59 (46%)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87BA7D0-F7F5-9905-8DC6-8C5C6793E930}"/>
              </a:ext>
            </a:extLst>
          </p:cNvPr>
          <p:cNvSpPr txBox="1"/>
          <p:nvPr/>
        </p:nvSpPr>
        <p:spPr>
          <a:xfrm>
            <a:off x="4932000" y="2570708"/>
            <a:ext cx="2027600" cy="307777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RPV+TDF/FTC - 32 (25%)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8CD264-9BFF-2194-E330-1E4109B7AD05}"/>
              </a:ext>
            </a:extLst>
          </p:cNvPr>
          <p:cNvSpPr txBox="1"/>
          <p:nvPr/>
        </p:nvSpPr>
        <p:spPr>
          <a:xfrm>
            <a:off x="4931999" y="3180560"/>
            <a:ext cx="2027593" cy="307777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RPV+TDF/FTC - 22 (17%)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3A46C80-B525-D6C5-81A1-2DB32F5CD107}"/>
              </a:ext>
            </a:extLst>
          </p:cNvPr>
          <p:cNvSpPr txBox="1"/>
          <p:nvPr/>
        </p:nvSpPr>
        <p:spPr>
          <a:xfrm>
            <a:off x="4931999" y="3790412"/>
            <a:ext cx="2027587" cy="307777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RPV+TDF/FTC - 17 (13%)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856F598-2F3C-4609-9C2A-3005A17D65A4}"/>
              </a:ext>
            </a:extLst>
          </p:cNvPr>
          <p:cNvSpPr txBox="1"/>
          <p:nvPr/>
        </p:nvSpPr>
        <p:spPr>
          <a:xfrm>
            <a:off x="2772001" y="1960856"/>
            <a:ext cx="1440000" cy="30777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69 (54%)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F871EDC-82BD-FC96-3B0B-5D58F3FA2160}"/>
              </a:ext>
            </a:extLst>
          </p:cNvPr>
          <p:cNvSpPr txBox="1"/>
          <p:nvPr/>
        </p:nvSpPr>
        <p:spPr>
          <a:xfrm>
            <a:off x="7508822" y="1298566"/>
            <a:ext cx="16351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baseline</a:t>
            </a:r>
            <a:br>
              <a:rPr lang="nl-N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NL" sz="800" dirty="0" err="1">
                <a:solidFill>
                  <a:schemeClr val="bg1">
                    <a:lumMod val="50000"/>
                  </a:schemeClr>
                </a:solidFill>
              </a:rPr>
              <a:t>before</a:t>
            </a:r>
            <a:r>
              <a:rPr lang="nl-NL" sz="800" dirty="0">
                <a:solidFill>
                  <a:schemeClr val="bg1">
                    <a:lumMod val="50000"/>
                  </a:schemeClr>
                </a:solidFill>
              </a:rPr>
              <a:t> 1 </a:t>
            </a:r>
            <a:r>
              <a:rPr lang="nl-NL" sz="800" dirty="0" err="1">
                <a:solidFill>
                  <a:schemeClr val="bg1">
                    <a:lumMod val="50000"/>
                  </a:schemeClr>
                </a:solidFill>
              </a:rPr>
              <a:t>june</a:t>
            </a:r>
            <a:r>
              <a:rPr lang="nl-NL" sz="800" dirty="0">
                <a:solidFill>
                  <a:schemeClr val="bg1">
                    <a:lumMod val="50000"/>
                  </a:schemeClr>
                </a:solidFill>
              </a:rPr>
              <a:t> 2021)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9284417-DE2F-1A52-0BB6-5C3217458B6D}"/>
              </a:ext>
            </a:extLst>
          </p:cNvPr>
          <p:cNvSpPr txBox="1"/>
          <p:nvPr/>
        </p:nvSpPr>
        <p:spPr>
          <a:xfrm>
            <a:off x="7508821" y="2582974"/>
            <a:ext cx="11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months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EFAF65D-D853-D038-0752-21E5FBE23752}"/>
              </a:ext>
            </a:extLst>
          </p:cNvPr>
          <p:cNvSpPr txBox="1"/>
          <p:nvPr/>
        </p:nvSpPr>
        <p:spPr>
          <a:xfrm>
            <a:off x="7508821" y="3218660"/>
            <a:ext cx="1355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&lt;1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year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6E43E0D-561D-BE55-0BCF-4025FA26CBC6}"/>
              </a:ext>
            </a:extLst>
          </p:cNvPr>
          <p:cNvSpPr txBox="1"/>
          <p:nvPr/>
        </p:nvSpPr>
        <p:spPr>
          <a:xfrm>
            <a:off x="7508820" y="3789818"/>
            <a:ext cx="130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&gt;1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year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40D0869-FEB7-EC93-25B4-5857C537B0BE}"/>
              </a:ext>
            </a:extLst>
          </p:cNvPr>
          <p:cNvSpPr txBox="1"/>
          <p:nvPr/>
        </p:nvSpPr>
        <p:spPr>
          <a:xfrm>
            <a:off x="521999" y="1714064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23 – </a:t>
            </a:r>
            <a:r>
              <a:rPr lang="nl-NL" sz="1200" dirty="0" err="1"/>
              <a:t>Eviplera</a:t>
            </a:r>
            <a:r>
              <a:rPr lang="nl-NL" sz="1200" dirty="0"/>
              <a:t>®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F1E6DF4-BA94-2645-2393-CF1D8A52A391}"/>
              </a:ext>
            </a:extLst>
          </p:cNvPr>
          <p:cNvSpPr txBox="1"/>
          <p:nvPr/>
        </p:nvSpPr>
        <p:spPr>
          <a:xfrm>
            <a:off x="521999" y="1976808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32 – </a:t>
            </a:r>
            <a:r>
              <a:rPr lang="nl-NL" sz="1200" dirty="0" err="1"/>
              <a:t>Odefsey</a:t>
            </a:r>
            <a:r>
              <a:rPr lang="nl-NL" sz="1200" dirty="0"/>
              <a:t>®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BCEEBBC-31CA-BD52-A809-A0DCDF11DA35}"/>
              </a:ext>
            </a:extLst>
          </p:cNvPr>
          <p:cNvSpPr txBox="1"/>
          <p:nvPr/>
        </p:nvSpPr>
        <p:spPr>
          <a:xfrm>
            <a:off x="521999" y="2239552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14 – other ART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6AD1410F-6A91-00F5-10EC-DDFA9B9B1950}"/>
              </a:ext>
            </a:extLst>
          </p:cNvPr>
          <p:cNvCxnSpPr>
            <a:stCxn id="4" idx="2"/>
            <a:endCxn id="11" idx="0"/>
          </p:cNvCxnSpPr>
          <p:nvPr/>
        </p:nvCxnSpPr>
        <p:spPr>
          <a:xfrm flipH="1">
            <a:off x="3492001" y="1722420"/>
            <a:ext cx="1079999" cy="238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5AD9F30F-A15F-3D4B-077F-4872AED12400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4572000" y="1722420"/>
            <a:ext cx="1373800" cy="238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97DCBE71-9083-A721-A2C2-BCA89119BFE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945800" y="2268633"/>
            <a:ext cx="0" cy="302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81ACCA32-EBC2-4EA3-CE0E-182CD07DD28F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5945796" y="2872673"/>
            <a:ext cx="504" cy="30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27D0A8D2-4189-8FA7-7180-9A74B8600244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5945793" y="3488337"/>
            <a:ext cx="3" cy="302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el 1">
            <a:extLst>
              <a:ext uri="{FF2B5EF4-FFF2-40B4-BE49-F238E27FC236}">
                <a16:creationId xmlns:a16="http://schemas.microsoft.com/office/drawing/2014/main" id="{DDB70A2E-3931-0C11-BE18-4AC6A8326813}"/>
              </a:ext>
            </a:extLst>
          </p:cNvPr>
          <p:cNvSpPr txBox="1">
            <a:spLocks/>
          </p:cNvSpPr>
          <p:nvPr/>
        </p:nvSpPr>
        <p:spPr>
          <a:xfrm>
            <a:off x="522000" y="592435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Overview</a:t>
            </a:r>
            <a:endParaRPr lang="nl-NL" baseline="300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D510B20-B258-40EB-4ABE-A694CFD1C112}"/>
              </a:ext>
            </a:extLst>
          </p:cNvPr>
          <p:cNvSpPr txBox="1"/>
          <p:nvPr/>
        </p:nvSpPr>
        <p:spPr>
          <a:xfrm>
            <a:off x="651153" y="4203057"/>
            <a:ext cx="119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No switch</a:t>
            </a:r>
            <a:br>
              <a:rPr lang="nl-NL" sz="1200" dirty="0"/>
            </a:br>
            <a:r>
              <a:rPr lang="nl-NL" sz="1200" dirty="0" err="1"/>
              <a:t>Switch</a:t>
            </a:r>
            <a:r>
              <a:rPr lang="nl-NL" sz="1200" dirty="0"/>
              <a:t> </a:t>
            </a:r>
            <a:r>
              <a:rPr lang="nl-NL" sz="1200" dirty="0" err="1"/>
              <a:t>enforced</a:t>
            </a:r>
            <a:endParaRPr lang="nl-NL" sz="1200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8DEE76E-B585-6530-A09E-4434A37C9C73}"/>
              </a:ext>
            </a:extLst>
          </p:cNvPr>
          <p:cNvSpPr/>
          <p:nvPr/>
        </p:nvSpPr>
        <p:spPr>
          <a:xfrm>
            <a:off x="593996" y="4281490"/>
            <a:ext cx="114314" cy="1187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D77AE4E-D356-40DD-566C-7D6AA4181A1C}"/>
              </a:ext>
            </a:extLst>
          </p:cNvPr>
          <p:cNvSpPr/>
          <p:nvPr/>
        </p:nvSpPr>
        <p:spPr>
          <a:xfrm>
            <a:off x="593996" y="4473106"/>
            <a:ext cx="114314" cy="1187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D834EAB7-4AD8-AE3E-BB94-022F794CB1FD}"/>
              </a:ext>
            </a:extLst>
          </p:cNvPr>
          <p:cNvCxnSpPr>
            <a:cxnSpLocks/>
            <a:stCxn id="11" idx="1"/>
            <a:endCxn id="17" idx="3"/>
          </p:cNvCxnSpPr>
          <p:nvPr/>
        </p:nvCxnSpPr>
        <p:spPr>
          <a:xfrm flipH="1">
            <a:off x="1961999" y="2114745"/>
            <a:ext cx="810002" cy="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D700DE19-846A-B6E4-B484-F7C44979E189}"/>
              </a:ext>
            </a:extLst>
          </p:cNvPr>
          <p:cNvSpPr txBox="1"/>
          <p:nvPr/>
        </p:nvSpPr>
        <p:spPr>
          <a:xfrm>
            <a:off x="7508820" y="1873317"/>
            <a:ext cx="16351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start</a:t>
            </a:r>
            <a:br>
              <a:rPr lang="nl-N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800" dirty="0">
                <a:solidFill>
                  <a:schemeClr val="bg1">
                    <a:lumMod val="50000"/>
                  </a:schemeClr>
                </a:solidFill>
              </a:rPr>
              <a:t>(1 </a:t>
            </a:r>
            <a:r>
              <a:rPr lang="nl-NL" sz="800" dirty="0" err="1">
                <a:solidFill>
                  <a:schemeClr val="bg1">
                    <a:lumMod val="50000"/>
                  </a:schemeClr>
                </a:solidFill>
              </a:rPr>
              <a:t>june</a:t>
            </a:r>
            <a:r>
              <a:rPr lang="nl-NL" sz="800" dirty="0">
                <a:solidFill>
                  <a:schemeClr val="bg1">
                    <a:lumMod val="50000"/>
                  </a:schemeClr>
                </a:solidFill>
              </a:rPr>
              <a:t> 2021)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3FEE8F58-EED1-051F-E362-D77905F878EE}"/>
              </a:ext>
            </a:extLst>
          </p:cNvPr>
          <p:cNvSpPr txBox="1"/>
          <p:nvPr/>
        </p:nvSpPr>
        <p:spPr>
          <a:xfrm>
            <a:off x="6518880" y="638637"/>
            <a:ext cx="1051560" cy="583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nl-NL" sz="1400" dirty="0" err="1">
                <a:solidFill>
                  <a:schemeClr val="bg1"/>
                </a:solidFill>
              </a:rPr>
              <a:t>Acceptance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33380506-4992-5802-7DC7-9EFAF2E6C1C9}"/>
              </a:ext>
            </a:extLst>
          </p:cNvPr>
          <p:cNvSpPr txBox="1"/>
          <p:nvPr/>
        </p:nvSpPr>
        <p:spPr>
          <a:xfrm>
            <a:off x="7570440" y="638637"/>
            <a:ext cx="1051560" cy="58320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13043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VG | Het stadsziekenhuis van Groot-Amsterdam">
            <a:extLst>
              <a:ext uri="{FF2B5EF4-FFF2-40B4-BE49-F238E27FC236}">
                <a16:creationId xmlns:a16="http://schemas.microsoft.com/office/drawing/2014/main" id="{90DC2B23-0E8C-1E6B-E5D0-DCA9E433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4709137"/>
            <a:ext cx="654951" cy="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8B302AE-073D-6092-441A-86D70F2F40CE}"/>
              </a:ext>
            </a:extLst>
          </p:cNvPr>
          <p:cNvSpPr txBox="1"/>
          <p:nvPr/>
        </p:nvSpPr>
        <p:spPr>
          <a:xfrm>
            <a:off x="3761999" y="165596"/>
            <a:ext cx="1080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Results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AB20D2C-6181-CCD2-A0EC-C1BABA28B95C}"/>
              </a:ext>
            </a:extLst>
          </p:cNvPr>
          <p:cNvSpPr txBox="1">
            <a:spLocks/>
          </p:cNvSpPr>
          <p:nvPr/>
        </p:nvSpPr>
        <p:spPr>
          <a:xfrm>
            <a:off x="522000" y="592435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Switch-</a:t>
            </a:r>
            <a:r>
              <a:rPr lang="nl-NL" dirty="0" err="1"/>
              <a:t>enforced</a:t>
            </a:r>
            <a:endParaRPr lang="nl-NL" baseline="30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55B260A-087A-1B53-772F-FA3F3DE8A506}"/>
              </a:ext>
            </a:extLst>
          </p:cNvPr>
          <p:cNvSpPr txBox="1"/>
          <p:nvPr/>
        </p:nvSpPr>
        <p:spPr>
          <a:xfrm>
            <a:off x="690878" y="1194481"/>
            <a:ext cx="36000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128 </a:t>
            </a:r>
            <a:r>
              <a:rPr lang="nl-NL" dirty="0" err="1"/>
              <a:t>patients</a:t>
            </a:r>
            <a:r>
              <a:rPr lang="nl-NL" dirty="0"/>
              <a:t> on </a:t>
            </a:r>
            <a:r>
              <a:rPr lang="nl-NL" dirty="0" err="1"/>
              <a:t>Eviplera</a:t>
            </a:r>
            <a:r>
              <a:rPr lang="nl-NL" dirty="0"/>
              <a:t>®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D6F13F3-E698-5F40-4F27-A155D216F350}"/>
              </a:ext>
            </a:extLst>
          </p:cNvPr>
          <p:cNvSpPr txBox="1"/>
          <p:nvPr/>
        </p:nvSpPr>
        <p:spPr>
          <a:xfrm>
            <a:off x="1767602" y="1814625"/>
            <a:ext cx="1440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59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29731B6-B68C-53CA-B284-C300E7D9AD87}"/>
              </a:ext>
            </a:extLst>
          </p:cNvPr>
          <p:cNvSpPr txBox="1"/>
          <p:nvPr/>
        </p:nvSpPr>
        <p:spPr>
          <a:xfrm>
            <a:off x="1767602" y="2424477"/>
            <a:ext cx="1440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32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F917118-5BAF-91CF-F6F7-FD50097B18C6}"/>
              </a:ext>
            </a:extLst>
          </p:cNvPr>
          <p:cNvSpPr txBox="1"/>
          <p:nvPr/>
        </p:nvSpPr>
        <p:spPr>
          <a:xfrm>
            <a:off x="1767602" y="3034329"/>
            <a:ext cx="1440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22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5139B9E-6A55-A3CA-3AFE-AD32E15C7FDE}"/>
              </a:ext>
            </a:extLst>
          </p:cNvPr>
          <p:cNvSpPr txBox="1"/>
          <p:nvPr/>
        </p:nvSpPr>
        <p:spPr>
          <a:xfrm>
            <a:off x="1767602" y="3644181"/>
            <a:ext cx="1440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17 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BAC0038-01D4-3D99-D6DE-E06D09AE5B0B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2487602" y="2183957"/>
            <a:ext cx="0" cy="24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4581A269-D479-5EF4-F52C-AEF2ED12265B}"/>
              </a:ext>
            </a:extLst>
          </p:cNvPr>
          <p:cNvCxnSpPr/>
          <p:nvPr/>
        </p:nvCxnSpPr>
        <p:spPr>
          <a:xfrm>
            <a:off x="2487602" y="2793809"/>
            <a:ext cx="0" cy="24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9B0217DE-59D4-635A-9D0A-D671B7220F0E}"/>
              </a:ext>
            </a:extLst>
          </p:cNvPr>
          <p:cNvCxnSpPr/>
          <p:nvPr/>
        </p:nvCxnSpPr>
        <p:spPr>
          <a:xfrm>
            <a:off x="2487602" y="3403661"/>
            <a:ext cx="0" cy="24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43DD0521-531D-2A1A-6323-2F9BFC6676A6}"/>
              </a:ext>
            </a:extLst>
          </p:cNvPr>
          <p:cNvCxnSpPr/>
          <p:nvPr/>
        </p:nvCxnSpPr>
        <p:spPr>
          <a:xfrm>
            <a:off x="2487602" y="1563813"/>
            <a:ext cx="0" cy="24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893CA22-789C-3C88-8894-B3F9829DA8D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207602" y="2609143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03942681-495B-AC7B-C8DB-B48CE0CE005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207602" y="3218995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60373EB1-851D-D4D3-E65C-4CFF82703D11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207601" y="3828847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B9481E81-6DFE-5CE8-47E3-EA0AF12B184E}"/>
              </a:ext>
            </a:extLst>
          </p:cNvPr>
          <p:cNvSpPr txBox="1"/>
          <p:nvPr/>
        </p:nvSpPr>
        <p:spPr>
          <a:xfrm>
            <a:off x="3570878" y="2457034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4 – </a:t>
            </a:r>
            <a:r>
              <a:rPr lang="nl-NL" sz="1200" dirty="0" err="1"/>
              <a:t>Eviplera</a:t>
            </a:r>
            <a:r>
              <a:rPr lang="nl-NL" sz="1200" dirty="0"/>
              <a:t>®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BDEF3A97-1054-B3D6-5D5A-B1AE7E31132C}"/>
              </a:ext>
            </a:extLst>
          </p:cNvPr>
          <p:cNvSpPr txBox="1"/>
          <p:nvPr/>
        </p:nvSpPr>
        <p:spPr>
          <a:xfrm>
            <a:off x="3570878" y="3080495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2 – </a:t>
            </a:r>
            <a:r>
              <a:rPr lang="nl-NL" sz="1200" dirty="0" err="1"/>
              <a:t>Eviplera</a:t>
            </a:r>
            <a:r>
              <a:rPr lang="nl-NL" sz="1200" dirty="0"/>
              <a:t>®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30A46C48-DE62-913B-1B51-B7802ABCA164}"/>
              </a:ext>
            </a:extLst>
          </p:cNvPr>
          <p:cNvSpPr txBox="1"/>
          <p:nvPr/>
        </p:nvSpPr>
        <p:spPr>
          <a:xfrm>
            <a:off x="3570878" y="3695495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0</a:t>
            </a: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0C0387A5-42D0-9815-71AA-37944E0E2F67}"/>
              </a:ext>
            </a:extLst>
          </p:cNvPr>
          <p:cNvCxnSpPr>
            <a:cxnSpLocks/>
          </p:cNvCxnSpPr>
          <p:nvPr/>
        </p:nvCxnSpPr>
        <p:spPr>
          <a:xfrm>
            <a:off x="5010879" y="2603996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DD86CF9D-4938-92F7-6F2E-1EB5AB6009CD}"/>
              </a:ext>
            </a:extLst>
          </p:cNvPr>
          <p:cNvCxnSpPr>
            <a:cxnSpLocks/>
          </p:cNvCxnSpPr>
          <p:nvPr/>
        </p:nvCxnSpPr>
        <p:spPr>
          <a:xfrm>
            <a:off x="5010879" y="3213848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626B0AF3-6F4A-7353-84F9-964FEE5F22D9}"/>
              </a:ext>
            </a:extLst>
          </p:cNvPr>
          <p:cNvCxnSpPr>
            <a:cxnSpLocks/>
          </p:cNvCxnSpPr>
          <p:nvPr/>
        </p:nvCxnSpPr>
        <p:spPr>
          <a:xfrm>
            <a:off x="5010878" y="382370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40EA7553-E709-2FE3-DD94-D643EE68F5BA}"/>
              </a:ext>
            </a:extLst>
          </p:cNvPr>
          <p:cNvSpPr txBox="1"/>
          <p:nvPr/>
        </p:nvSpPr>
        <p:spPr>
          <a:xfrm>
            <a:off x="5370878" y="2457034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15 – </a:t>
            </a:r>
            <a:r>
              <a:rPr lang="nl-NL" sz="1200" dirty="0" err="1"/>
              <a:t>Odefsey</a:t>
            </a:r>
            <a:r>
              <a:rPr lang="nl-NL" sz="1200" dirty="0"/>
              <a:t>®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F52F5AE-58F1-230E-B1B3-DED356AA9503}"/>
              </a:ext>
            </a:extLst>
          </p:cNvPr>
          <p:cNvSpPr txBox="1"/>
          <p:nvPr/>
        </p:nvSpPr>
        <p:spPr>
          <a:xfrm>
            <a:off x="5370878" y="3080495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3 – </a:t>
            </a:r>
            <a:r>
              <a:rPr lang="nl-NL" sz="1200" dirty="0" err="1"/>
              <a:t>Odefsey</a:t>
            </a:r>
            <a:r>
              <a:rPr lang="nl-NL" sz="1200" dirty="0"/>
              <a:t>®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F3B35777-203B-134C-6E80-450D4A4900B6}"/>
              </a:ext>
            </a:extLst>
          </p:cNvPr>
          <p:cNvSpPr txBox="1"/>
          <p:nvPr/>
        </p:nvSpPr>
        <p:spPr>
          <a:xfrm>
            <a:off x="5370878" y="3695495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1 – </a:t>
            </a:r>
            <a:r>
              <a:rPr lang="nl-NL" sz="1200" dirty="0" err="1"/>
              <a:t>Odefsey</a:t>
            </a:r>
            <a:r>
              <a:rPr lang="nl-NL" sz="1200" dirty="0"/>
              <a:t>®</a:t>
            </a:r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B4B0268F-D5CC-4D37-BDC3-42FC4B3A2374}"/>
              </a:ext>
            </a:extLst>
          </p:cNvPr>
          <p:cNvCxnSpPr>
            <a:cxnSpLocks/>
          </p:cNvCxnSpPr>
          <p:nvPr/>
        </p:nvCxnSpPr>
        <p:spPr>
          <a:xfrm>
            <a:off x="6810879" y="2604923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28A25A53-5FAE-7B38-D97E-76F94353068A}"/>
              </a:ext>
            </a:extLst>
          </p:cNvPr>
          <p:cNvCxnSpPr>
            <a:cxnSpLocks/>
          </p:cNvCxnSpPr>
          <p:nvPr/>
        </p:nvCxnSpPr>
        <p:spPr>
          <a:xfrm>
            <a:off x="6810879" y="3214775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B2A1333E-8505-E68B-EE35-22B9EF6AB39B}"/>
              </a:ext>
            </a:extLst>
          </p:cNvPr>
          <p:cNvCxnSpPr>
            <a:cxnSpLocks/>
          </p:cNvCxnSpPr>
          <p:nvPr/>
        </p:nvCxnSpPr>
        <p:spPr>
          <a:xfrm>
            <a:off x="6810878" y="3824627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26924331-EC80-905D-8864-DFD9A7DBA1C8}"/>
              </a:ext>
            </a:extLst>
          </p:cNvPr>
          <p:cNvSpPr txBox="1"/>
          <p:nvPr/>
        </p:nvSpPr>
        <p:spPr>
          <a:xfrm>
            <a:off x="7170878" y="2457961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8 – other ART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FF2AAB8A-39AC-66D8-B76A-164CBCDC7AE3}"/>
              </a:ext>
            </a:extLst>
          </p:cNvPr>
          <p:cNvSpPr txBox="1"/>
          <p:nvPr/>
        </p:nvSpPr>
        <p:spPr>
          <a:xfrm>
            <a:off x="7170878" y="3081422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5 – other ART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B0E05231-C476-EB09-D233-76A637D2DF23}"/>
              </a:ext>
            </a:extLst>
          </p:cNvPr>
          <p:cNvSpPr txBox="1"/>
          <p:nvPr/>
        </p:nvSpPr>
        <p:spPr>
          <a:xfrm>
            <a:off x="7170878" y="3696422"/>
            <a:ext cx="144000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4 – other ART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EF395F46-A4B3-0B3D-85D1-93C5B1A349C6}"/>
              </a:ext>
            </a:extLst>
          </p:cNvPr>
          <p:cNvSpPr txBox="1"/>
          <p:nvPr/>
        </p:nvSpPr>
        <p:spPr>
          <a:xfrm>
            <a:off x="3567601" y="4119754"/>
            <a:ext cx="1440000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100" dirty="0" err="1"/>
              <a:t>Eviplera</a:t>
            </a:r>
            <a:r>
              <a:rPr lang="nl-NL" sz="1100" dirty="0"/>
              <a:t>® - 6 (10%)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05128754-6580-3143-5405-EB5F573E2F3F}"/>
              </a:ext>
            </a:extLst>
          </p:cNvPr>
          <p:cNvSpPr txBox="1"/>
          <p:nvPr/>
        </p:nvSpPr>
        <p:spPr>
          <a:xfrm>
            <a:off x="5367601" y="4119754"/>
            <a:ext cx="1440000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100" dirty="0" err="1"/>
              <a:t>Odefsey</a:t>
            </a:r>
            <a:r>
              <a:rPr lang="nl-NL" sz="1100" dirty="0"/>
              <a:t>® - 19 (32%)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7D3F6A69-A564-A9AD-3953-321B95333EA5}"/>
              </a:ext>
            </a:extLst>
          </p:cNvPr>
          <p:cNvSpPr txBox="1"/>
          <p:nvPr/>
        </p:nvSpPr>
        <p:spPr>
          <a:xfrm>
            <a:off x="7167601" y="4120681"/>
            <a:ext cx="1440000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100" dirty="0"/>
              <a:t>Other ART - 17 (29%)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13BDE0CD-6178-CFB1-180D-46ED19605EB3}"/>
              </a:ext>
            </a:extLst>
          </p:cNvPr>
          <p:cNvSpPr txBox="1"/>
          <p:nvPr/>
        </p:nvSpPr>
        <p:spPr>
          <a:xfrm>
            <a:off x="1767602" y="4129143"/>
            <a:ext cx="1440000" cy="261610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100" dirty="0"/>
              <a:t>17 (13%)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AEF03F-1C49-D030-2D4D-D8BDACA84FF8}"/>
              </a:ext>
            </a:extLst>
          </p:cNvPr>
          <p:cNvSpPr txBox="1"/>
          <p:nvPr/>
        </p:nvSpPr>
        <p:spPr>
          <a:xfrm>
            <a:off x="408375" y="1807138"/>
            <a:ext cx="16351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start</a:t>
            </a:r>
            <a:br>
              <a:rPr lang="nl-N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800" dirty="0">
                <a:solidFill>
                  <a:schemeClr val="bg1">
                    <a:lumMod val="50000"/>
                  </a:schemeClr>
                </a:solidFill>
              </a:rPr>
              <a:t>(1 </a:t>
            </a:r>
            <a:r>
              <a:rPr lang="nl-NL" sz="800" dirty="0" err="1">
                <a:solidFill>
                  <a:schemeClr val="bg1">
                    <a:lumMod val="50000"/>
                  </a:schemeClr>
                </a:solidFill>
              </a:rPr>
              <a:t>june</a:t>
            </a:r>
            <a:r>
              <a:rPr lang="nl-NL" sz="800" dirty="0">
                <a:solidFill>
                  <a:schemeClr val="bg1">
                    <a:lumMod val="50000"/>
                  </a:schemeClr>
                </a:solidFill>
              </a:rPr>
              <a:t> 2021)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B1C215-8162-187B-46CF-A0658B54A3D3}"/>
              </a:ext>
            </a:extLst>
          </p:cNvPr>
          <p:cNvSpPr txBox="1"/>
          <p:nvPr/>
        </p:nvSpPr>
        <p:spPr>
          <a:xfrm>
            <a:off x="408375" y="2461440"/>
            <a:ext cx="11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months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62F99E4-B37A-8500-3655-5F2996A44699}"/>
              </a:ext>
            </a:extLst>
          </p:cNvPr>
          <p:cNvSpPr txBox="1"/>
          <p:nvPr/>
        </p:nvSpPr>
        <p:spPr>
          <a:xfrm>
            <a:off x="408375" y="3097126"/>
            <a:ext cx="1355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&lt;1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year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F00D6DF-D2BB-CC47-C89C-F9AD2D3BC412}"/>
              </a:ext>
            </a:extLst>
          </p:cNvPr>
          <p:cNvSpPr txBox="1"/>
          <p:nvPr/>
        </p:nvSpPr>
        <p:spPr>
          <a:xfrm>
            <a:off x="408374" y="3687334"/>
            <a:ext cx="130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&gt;1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year</a:t>
            </a:r>
            <a:endParaRPr lang="nl-N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8BF03BB-934B-B012-3398-CCB7C70C17A8}"/>
              </a:ext>
            </a:extLst>
          </p:cNvPr>
          <p:cNvSpPr/>
          <p:nvPr/>
        </p:nvSpPr>
        <p:spPr>
          <a:xfrm>
            <a:off x="1714040" y="2245115"/>
            <a:ext cx="7137400" cy="18318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993E7A51-CEA4-47BF-7E11-B88D06C2B005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2487602" y="2222636"/>
            <a:ext cx="0" cy="1906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>
            <a:extLst>
              <a:ext uri="{FF2B5EF4-FFF2-40B4-BE49-F238E27FC236}">
                <a16:creationId xmlns:a16="http://schemas.microsoft.com/office/drawing/2014/main" id="{341B9636-67E9-B15B-F481-12E6BF2C56DC}"/>
              </a:ext>
            </a:extLst>
          </p:cNvPr>
          <p:cNvSpPr/>
          <p:nvPr/>
        </p:nvSpPr>
        <p:spPr>
          <a:xfrm>
            <a:off x="435495" y="1111737"/>
            <a:ext cx="3933301" cy="6729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01C99D0C-39CB-5A61-A1EF-7CB2A7DA4BD1}"/>
              </a:ext>
            </a:extLst>
          </p:cNvPr>
          <p:cNvSpPr txBox="1"/>
          <p:nvPr/>
        </p:nvSpPr>
        <p:spPr>
          <a:xfrm>
            <a:off x="651153" y="4203057"/>
            <a:ext cx="119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No switch</a:t>
            </a:r>
            <a:br>
              <a:rPr lang="nl-NL" sz="1200" dirty="0"/>
            </a:br>
            <a:r>
              <a:rPr lang="nl-NL" sz="1200" dirty="0" err="1"/>
              <a:t>Switch</a:t>
            </a:r>
            <a:r>
              <a:rPr lang="nl-NL" sz="1200" dirty="0"/>
              <a:t> </a:t>
            </a:r>
            <a:r>
              <a:rPr lang="nl-NL" sz="1200" dirty="0" err="1"/>
              <a:t>enforced</a:t>
            </a:r>
            <a:endParaRPr lang="nl-NL" sz="1200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00FB8FC0-ABD4-EE67-F915-51B07A0D5BA5}"/>
              </a:ext>
            </a:extLst>
          </p:cNvPr>
          <p:cNvSpPr/>
          <p:nvPr/>
        </p:nvSpPr>
        <p:spPr>
          <a:xfrm>
            <a:off x="593996" y="4281490"/>
            <a:ext cx="114314" cy="1187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D0CB985F-80F7-616D-78D3-DA75CE702C66}"/>
              </a:ext>
            </a:extLst>
          </p:cNvPr>
          <p:cNvSpPr/>
          <p:nvPr/>
        </p:nvSpPr>
        <p:spPr>
          <a:xfrm>
            <a:off x="593996" y="4473106"/>
            <a:ext cx="114314" cy="1187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BA6E5C5B-3113-A3DD-B2CD-62EAE3017231}"/>
              </a:ext>
            </a:extLst>
          </p:cNvPr>
          <p:cNvSpPr/>
          <p:nvPr/>
        </p:nvSpPr>
        <p:spPr>
          <a:xfrm>
            <a:off x="53687" y="4157990"/>
            <a:ext cx="1553262" cy="2809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21" grpId="0" animBg="1"/>
      <p:bldP spid="30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0D9F1C-6723-4403-8A0F-7B7B87DEFB83}" vid="{734C3750-47CD-4789-BCDB-5284B5D107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434</TotalTime>
  <Words>1006</Words>
  <Application>Microsoft Office PowerPoint</Application>
  <PresentationFormat>Diavoorstelling (16:9)</PresentationFormat>
  <Paragraphs>205</Paragraphs>
  <Slides>15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Malgun Gothic</vt:lpstr>
      <vt:lpstr>Arial</vt:lpstr>
      <vt:lpstr>Calibri</vt:lpstr>
      <vt:lpstr>Söhne</vt:lpstr>
      <vt:lpstr>Times New Roman</vt:lpstr>
      <vt:lpstr>Wingdings</vt:lpstr>
      <vt:lpstr>Default Theme</vt:lpstr>
      <vt:lpstr>Impact of Health Insurer-Mandated Regimen Shift:</vt:lpstr>
      <vt:lpstr>Disclosure</vt:lpstr>
      <vt:lpstr>Dutch healthcare costs for HIV:</vt:lpstr>
      <vt:lpstr>Cost-saving</vt:lpstr>
      <vt:lpstr>Health-insurer mandate1</vt:lpstr>
      <vt:lpstr>PowerPoint-presentatie</vt:lpstr>
      <vt:lpstr>Methods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Health Insurer-Mandated Regimen Shift:</dc:title>
  <dc:creator>Oosterhof, Piter</dc:creator>
  <cp:lastModifiedBy>Oosterhof, Piter</cp:lastModifiedBy>
  <cp:revision>21</cp:revision>
  <dcterms:created xsi:type="dcterms:W3CDTF">2023-11-16T14:20:29Z</dcterms:created>
  <dcterms:modified xsi:type="dcterms:W3CDTF">2023-11-24T13:10:55Z</dcterms:modified>
</cp:coreProperties>
</file>