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7" r:id="rId1"/>
  </p:sldMasterIdLst>
  <p:notesMasterIdLst>
    <p:notesMasterId r:id="rId21"/>
  </p:notesMasterIdLst>
  <p:handoutMasterIdLst>
    <p:handoutMasterId r:id="rId22"/>
  </p:handoutMasterIdLst>
  <p:sldIdLst>
    <p:sldId id="262" r:id="rId2"/>
    <p:sldId id="369" r:id="rId3"/>
    <p:sldId id="332" r:id="rId4"/>
    <p:sldId id="372" r:id="rId5"/>
    <p:sldId id="373" r:id="rId6"/>
    <p:sldId id="374" r:id="rId7"/>
    <p:sldId id="375" r:id="rId8"/>
    <p:sldId id="376" r:id="rId9"/>
    <p:sldId id="379" r:id="rId10"/>
    <p:sldId id="380" r:id="rId11"/>
    <p:sldId id="377" r:id="rId12"/>
    <p:sldId id="378" r:id="rId13"/>
    <p:sldId id="383" r:id="rId14"/>
    <p:sldId id="382" r:id="rId15"/>
    <p:sldId id="386" r:id="rId16"/>
    <p:sldId id="384" r:id="rId17"/>
    <p:sldId id="387" r:id="rId18"/>
    <p:sldId id="388" r:id="rId19"/>
    <p:sldId id="389" r:id="rId20"/>
  </p:sldIdLst>
  <p:sldSz cx="12192000" cy="6858000"/>
  <p:notesSz cx="6808788" cy="99409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13" userDrawn="1">
          <p15:clr>
            <a:srgbClr val="A4A3A4"/>
          </p15:clr>
        </p15:guide>
        <p15:guide id="2" orient="horz" pos="3871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413" userDrawn="1">
          <p15:clr>
            <a:srgbClr val="A4A3A4"/>
          </p15:clr>
        </p15:guide>
        <p15:guide id="5" pos="73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092AF1D-16FB-2BD7-D90F-F28F2CE03139}" name="Maarten Bedert" initials="MB" userId="db71132ae9a75d7a" providerId="Windows Live"/>
  <p188:author id="{B07DB024-1CCD-3541-C66F-409718E64476}" name="Birgit van Benthem" initials="BvB" userId="S::birgit.van.benthem@rivm.nl::4a56e4f5-6efd-4cbe-b813-28fbe510ba89" providerId="AD"/>
  <p188:author id="{657716C0-093E-F664-FC5D-6FA0AD590A32}" name="marc van der valk" initials="mv" userId="edf5b06b0141846a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37" autoAdjust="0"/>
    <p:restoredTop sz="82728" autoAdjust="0"/>
  </p:normalViewPr>
  <p:slideViewPr>
    <p:cSldViewPr>
      <p:cViewPr>
        <p:scale>
          <a:sx n="75" d="100"/>
          <a:sy n="75" d="100"/>
        </p:scale>
        <p:origin x="3696" y="504"/>
      </p:cViewPr>
      <p:guideLst>
        <p:guide orient="horz" pos="1013"/>
        <p:guide orient="horz" pos="3871"/>
        <p:guide pos="3840"/>
        <p:guide pos="413"/>
        <p:guide pos="73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-2626" y="-77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F393C-6EC8-45EA-8A7B-CAE425F76153}" type="datetimeFigureOut">
              <a:rPr lang="nl-NL" smtClean="0"/>
              <a:pPr/>
              <a:t>21-11-2023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57E2F9-E7B3-403F-BF57-C22921875C4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4819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C0B33-3943-42F1-973C-9CDD51C76BBD}" type="datetimeFigureOut">
              <a:rPr lang="nl-NL" smtClean="0"/>
              <a:pPr/>
              <a:t>21-11-2023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381A9-0C9E-4D3A-A28B-AC4E168A57B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7063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0982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6003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6003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 met ruimte voor eigen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ep 30"/>
          <p:cNvGrpSpPr/>
          <p:nvPr userDrawn="1"/>
        </p:nvGrpSpPr>
        <p:grpSpPr>
          <a:xfrm>
            <a:off x="0" y="0"/>
            <a:ext cx="935312" cy="6858000"/>
            <a:chOff x="0" y="0"/>
            <a:chExt cx="701484" cy="6858000"/>
          </a:xfrm>
        </p:grpSpPr>
        <p:sp>
          <p:nvSpPr>
            <p:cNvPr id="30" name="Rechthoek 29"/>
            <p:cNvSpPr>
              <a:spLocks noSelect="1"/>
            </p:cNvSpPr>
            <p:nvPr userDrawn="1"/>
          </p:nvSpPr>
          <p:spPr>
            <a:xfrm>
              <a:off x="0" y="0"/>
              <a:ext cx="701484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  <p:grpSp>
          <p:nvGrpSpPr>
            <p:cNvPr id="5" name="Groep 8"/>
            <p:cNvGrpSpPr/>
            <p:nvPr userDrawn="1"/>
          </p:nvGrpSpPr>
          <p:grpSpPr>
            <a:xfrm>
              <a:off x="182563" y="163513"/>
              <a:ext cx="425450" cy="1447800"/>
              <a:chOff x="182563" y="163513"/>
              <a:chExt cx="425450" cy="1447800"/>
            </a:xfrm>
          </p:grpSpPr>
          <p:sp>
            <p:nvSpPr>
              <p:cNvPr id="11" name="Freeform 8"/>
              <p:cNvSpPr>
                <a:spLocks noSelect="1"/>
              </p:cNvSpPr>
              <p:nvPr/>
            </p:nvSpPr>
            <p:spPr bwMode="auto">
              <a:xfrm>
                <a:off x="182563" y="163513"/>
                <a:ext cx="425450" cy="425450"/>
              </a:xfrm>
              <a:custGeom>
                <a:avLst/>
                <a:gdLst/>
                <a:ahLst/>
                <a:cxnLst>
                  <a:cxn ang="0">
                    <a:pos x="0" y="215"/>
                  </a:cxn>
                  <a:cxn ang="0">
                    <a:pos x="81" y="134"/>
                  </a:cxn>
                  <a:cxn ang="0">
                    <a:pos x="0" y="54"/>
                  </a:cxn>
                  <a:cxn ang="0">
                    <a:pos x="54" y="0"/>
                  </a:cxn>
                  <a:cxn ang="0">
                    <a:pos x="134" y="81"/>
                  </a:cxn>
                  <a:cxn ang="0">
                    <a:pos x="214" y="0"/>
                  </a:cxn>
                  <a:cxn ang="0">
                    <a:pos x="268" y="54"/>
                  </a:cxn>
                  <a:cxn ang="0">
                    <a:pos x="188" y="134"/>
                  </a:cxn>
                  <a:cxn ang="0">
                    <a:pos x="268" y="215"/>
                  </a:cxn>
                  <a:cxn ang="0">
                    <a:pos x="214" y="268"/>
                  </a:cxn>
                  <a:cxn ang="0">
                    <a:pos x="134" y="188"/>
                  </a:cxn>
                  <a:cxn ang="0">
                    <a:pos x="54" y="268"/>
                  </a:cxn>
                  <a:cxn ang="0">
                    <a:pos x="0" y="215"/>
                  </a:cxn>
                </a:cxnLst>
                <a:rect l="0" t="0" r="r" b="b"/>
                <a:pathLst>
                  <a:path w="268" h="268">
                    <a:moveTo>
                      <a:pt x="0" y="215"/>
                    </a:moveTo>
                    <a:lnTo>
                      <a:pt x="81" y="134"/>
                    </a:lnTo>
                    <a:lnTo>
                      <a:pt x="0" y="54"/>
                    </a:lnTo>
                    <a:lnTo>
                      <a:pt x="54" y="0"/>
                    </a:lnTo>
                    <a:lnTo>
                      <a:pt x="134" y="81"/>
                    </a:lnTo>
                    <a:lnTo>
                      <a:pt x="214" y="0"/>
                    </a:lnTo>
                    <a:lnTo>
                      <a:pt x="268" y="54"/>
                    </a:lnTo>
                    <a:lnTo>
                      <a:pt x="188" y="134"/>
                    </a:lnTo>
                    <a:lnTo>
                      <a:pt x="268" y="215"/>
                    </a:lnTo>
                    <a:lnTo>
                      <a:pt x="214" y="268"/>
                    </a:lnTo>
                    <a:lnTo>
                      <a:pt x="134" y="188"/>
                    </a:lnTo>
                    <a:lnTo>
                      <a:pt x="54" y="268"/>
                    </a:lnTo>
                    <a:lnTo>
                      <a:pt x="0" y="21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800"/>
              </a:p>
            </p:txBody>
          </p:sp>
          <p:sp>
            <p:nvSpPr>
              <p:cNvPr id="12" name="Freeform 9"/>
              <p:cNvSpPr>
                <a:spLocks noSelect="1"/>
              </p:cNvSpPr>
              <p:nvPr/>
            </p:nvSpPr>
            <p:spPr bwMode="auto">
              <a:xfrm>
                <a:off x="182563" y="674688"/>
                <a:ext cx="425450" cy="425450"/>
              </a:xfrm>
              <a:custGeom>
                <a:avLst/>
                <a:gdLst/>
                <a:ahLst/>
                <a:cxnLst>
                  <a:cxn ang="0">
                    <a:pos x="0" y="215"/>
                  </a:cxn>
                  <a:cxn ang="0">
                    <a:pos x="81" y="134"/>
                  </a:cxn>
                  <a:cxn ang="0">
                    <a:pos x="0" y="54"/>
                  </a:cxn>
                  <a:cxn ang="0">
                    <a:pos x="54" y="0"/>
                  </a:cxn>
                  <a:cxn ang="0">
                    <a:pos x="134" y="81"/>
                  </a:cxn>
                  <a:cxn ang="0">
                    <a:pos x="214" y="0"/>
                  </a:cxn>
                  <a:cxn ang="0">
                    <a:pos x="268" y="54"/>
                  </a:cxn>
                  <a:cxn ang="0">
                    <a:pos x="188" y="134"/>
                  </a:cxn>
                  <a:cxn ang="0">
                    <a:pos x="268" y="215"/>
                  </a:cxn>
                  <a:cxn ang="0">
                    <a:pos x="214" y="268"/>
                  </a:cxn>
                  <a:cxn ang="0">
                    <a:pos x="134" y="188"/>
                  </a:cxn>
                  <a:cxn ang="0">
                    <a:pos x="54" y="268"/>
                  </a:cxn>
                  <a:cxn ang="0">
                    <a:pos x="0" y="215"/>
                  </a:cxn>
                </a:cxnLst>
                <a:rect l="0" t="0" r="r" b="b"/>
                <a:pathLst>
                  <a:path w="268" h="268">
                    <a:moveTo>
                      <a:pt x="0" y="215"/>
                    </a:moveTo>
                    <a:lnTo>
                      <a:pt x="81" y="134"/>
                    </a:lnTo>
                    <a:lnTo>
                      <a:pt x="0" y="54"/>
                    </a:lnTo>
                    <a:lnTo>
                      <a:pt x="54" y="0"/>
                    </a:lnTo>
                    <a:lnTo>
                      <a:pt x="134" y="81"/>
                    </a:lnTo>
                    <a:lnTo>
                      <a:pt x="214" y="0"/>
                    </a:lnTo>
                    <a:lnTo>
                      <a:pt x="268" y="54"/>
                    </a:lnTo>
                    <a:lnTo>
                      <a:pt x="188" y="134"/>
                    </a:lnTo>
                    <a:lnTo>
                      <a:pt x="268" y="215"/>
                    </a:lnTo>
                    <a:lnTo>
                      <a:pt x="214" y="268"/>
                    </a:lnTo>
                    <a:lnTo>
                      <a:pt x="134" y="188"/>
                    </a:lnTo>
                    <a:lnTo>
                      <a:pt x="54" y="268"/>
                    </a:lnTo>
                    <a:lnTo>
                      <a:pt x="0" y="21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800"/>
              </a:p>
            </p:txBody>
          </p:sp>
          <p:sp>
            <p:nvSpPr>
              <p:cNvPr id="10" name="Freeform 7"/>
              <p:cNvSpPr>
                <a:spLocks noSelect="1"/>
              </p:cNvSpPr>
              <p:nvPr/>
            </p:nvSpPr>
            <p:spPr bwMode="auto">
              <a:xfrm>
                <a:off x="182563" y="1185863"/>
                <a:ext cx="425450" cy="425450"/>
              </a:xfrm>
              <a:custGeom>
                <a:avLst/>
                <a:gdLst/>
                <a:ahLst/>
                <a:cxnLst>
                  <a:cxn ang="0">
                    <a:pos x="0" y="214"/>
                  </a:cxn>
                  <a:cxn ang="0">
                    <a:pos x="81" y="134"/>
                  </a:cxn>
                  <a:cxn ang="0">
                    <a:pos x="0" y="54"/>
                  </a:cxn>
                  <a:cxn ang="0">
                    <a:pos x="54" y="0"/>
                  </a:cxn>
                  <a:cxn ang="0">
                    <a:pos x="134" y="80"/>
                  </a:cxn>
                  <a:cxn ang="0">
                    <a:pos x="214" y="0"/>
                  </a:cxn>
                  <a:cxn ang="0">
                    <a:pos x="268" y="54"/>
                  </a:cxn>
                  <a:cxn ang="0">
                    <a:pos x="188" y="134"/>
                  </a:cxn>
                  <a:cxn ang="0">
                    <a:pos x="268" y="214"/>
                  </a:cxn>
                  <a:cxn ang="0">
                    <a:pos x="214" y="268"/>
                  </a:cxn>
                  <a:cxn ang="0">
                    <a:pos x="134" y="187"/>
                  </a:cxn>
                  <a:cxn ang="0">
                    <a:pos x="54" y="268"/>
                  </a:cxn>
                  <a:cxn ang="0">
                    <a:pos x="0" y="214"/>
                  </a:cxn>
                </a:cxnLst>
                <a:rect l="0" t="0" r="r" b="b"/>
                <a:pathLst>
                  <a:path w="268" h="268">
                    <a:moveTo>
                      <a:pt x="0" y="214"/>
                    </a:moveTo>
                    <a:lnTo>
                      <a:pt x="81" y="134"/>
                    </a:lnTo>
                    <a:lnTo>
                      <a:pt x="0" y="54"/>
                    </a:lnTo>
                    <a:lnTo>
                      <a:pt x="54" y="0"/>
                    </a:lnTo>
                    <a:lnTo>
                      <a:pt x="134" y="80"/>
                    </a:lnTo>
                    <a:lnTo>
                      <a:pt x="214" y="0"/>
                    </a:lnTo>
                    <a:lnTo>
                      <a:pt x="268" y="54"/>
                    </a:lnTo>
                    <a:lnTo>
                      <a:pt x="188" y="134"/>
                    </a:lnTo>
                    <a:lnTo>
                      <a:pt x="268" y="214"/>
                    </a:lnTo>
                    <a:lnTo>
                      <a:pt x="214" y="268"/>
                    </a:lnTo>
                    <a:lnTo>
                      <a:pt x="134" y="187"/>
                    </a:lnTo>
                    <a:lnTo>
                      <a:pt x="54" y="268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800"/>
              </a:p>
            </p:txBody>
          </p:sp>
        </p:grp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308060" y="1758949"/>
            <a:ext cx="9792000" cy="1836000"/>
          </a:xfrm>
        </p:spPr>
        <p:txBody>
          <a:bodyPr anchor="t" anchorCtr="0"/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nl-NL" noProof="1"/>
              <a:t>Titel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08060" y="3603786"/>
            <a:ext cx="9792000" cy="1752600"/>
          </a:xfrm>
        </p:spPr>
        <p:txBody>
          <a:bodyPr/>
          <a:lstStyle>
            <a:lvl1pPr marL="0" indent="0" algn="l">
              <a:buNone/>
              <a:defRPr sz="35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1"/>
              <a:t>jaar / subtitel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182800" y="635701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750" b="1">
                <a:solidFill>
                  <a:schemeClr val="bg1"/>
                </a:solidFill>
              </a:defRPr>
            </a:lvl1pPr>
          </a:lstStyle>
          <a:p>
            <a:fld id="{4226310B-CD62-4476-A0F7-9F762B93C351}" type="datetime4">
              <a:rPr lang="nl-NL" noProof="1" smtClean="0"/>
              <a:pPr/>
              <a:t>21 november 2023</a:t>
            </a:fld>
            <a:endParaRPr lang="nl-NL" noProof="1"/>
          </a:p>
        </p:txBody>
      </p:sp>
      <p:sp>
        <p:nvSpPr>
          <p:cNvPr id="32" name="Afgeronde rechthoek 31"/>
          <p:cNvSpPr>
            <a:spLocks noSelect="1"/>
          </p:cNvSpPr>
          <p:nvPr userDrawn="1"/>
        </p:nvSpPr>
        <p:spPr>
          <a:xfrm>
            <a:off x="-2308591" y="98557"/>
            <a:ext cx="2146029" cy="4320575"/>
          </a:xfrm>
          <a:prstGeom prst="roundRect">
            <a:avLst>
              <a:gd name="adj" fmla="val 970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l"/>
            <a:r>
              <a:rPr lang="nl-NL" sz="900" dirty="0">
                <a:solidFill>
                  <a:schemeClr val="tx1"/>
                </a:solidFill>
              </a:rPr>
              <a:t>Deze dia-indeling</a:t>
            </a:r>
            <a:r>
              <a:rPr lang="nl-NL" sz="900" baseline="0" dirty="0">
                <a:solidFill>
                  <a:schemeClr val="tx1"/>
                </a:solidFill>
              </a:rPr>
              <a:t> is zo gemaakt dat zelf een afbeelding kan worden geplaatst.</a:t>
            </a:r>
          </a:p>
          <a:p>
            <a:pPr algn="l"/>
            <a:endParaRPr lang="nl-NL" sz="900" baseline="0" dirty="0">
              <a:solidFill>
                <a:schemeClr val="tx1"/>
              </a:solidFill>
            </a:endParaRPr>
          </a:p>
          <a:p>
            <a:pPr algn="l"/>
            <a:r>
              <a:rPr lang="nl-NL" sz="900" baseline="0" dirty="0">
                <a:solidFill>
                  <a:schemeClr val="tx1"/>
                </a:solidFill>
              </a:rPr>
              <a:t>Klik met de rechtermuisknop in de achtergrond en kies Achtergrond opmaken.</a:t>
            </a:r>
          </a:p>
          <a:p>
            <a:pPr algn="l"/>
            <a:r>
              <a:rPr lang="nl-NL" sz="900" baseline="0" dirty="0">
                <a:solidFill>
                  <a:schemeClr val="tx1"/>
                </a:solidFill>
              </a:rPr>
              <a:t>Klik op Opvulling met figuur of </a:t>
            </a:r>
            <a:r>
              <a:rPr lang="nl-NL" sz="900" baseline="0" dirty="0" err="1">
                <a:solidFill>
                  <a:schemeClr val="tx1"/>
                </a:solidFill>
              </a:rPr>
              <a:t>bitmappatroon</a:t>
            </a:r>
            <a:r>
              <a:rPr lang="nl-NL" sz="900" baseline="0" dirty="0">
                <a:solidFill>
                  <a:schemeClr val="tx1"/>
                </a:solidFill>
              </a:rPr>
              <a:t> en dan op Bestand.</a:t>
            </a:r>
          </a:p>
          <a:p>
            <a:pPr algn="l"/>
            <a:r>
              <a:rPr lang="nl-NL" sz="900" baseline="0" dirty="0">
                <a:solidFill>
                  <a:schemeClr val="tx1"/>
                </a:solidFill>
              </a:rPr>
              <a:t>Kies de afbeelding en klik op Invoegen, daarna op Sluiten.</a:t>
            </a:r>
          </a:p>
          <a:p>
            <a:pPr algn="l"/>
            <a:endParaRPr lang="nl-NL" sz="900" baseline="0" dirty="0">
              <a:solidFill>
                <a:schemeClr val="tx1"/>
              </a:solidFill>
            </a:endParaRPr>
          </a:p>
          <a:p>
            <a:pPr algn="l"/>
            <a:r>
              <a:rPr lang="nl-NL" sz="900" baseline="0" dirty="0">
                <a:solidFill>
                  <a:schemeClr val="tx1"/>
                </a:solidFill>
              </a:rPr>
              <a:t>Klik niet op overal toepassen, omdat dan de achtergrond van alle dia’s wordt aangepast.</a:t>
            </a:r>
          </a:p>
          <a:p>
            <a:pPr algn="l"/>
            <a:r>
              <a:rPr lang="nl-NL" sz="900" baseline="0" dirty="0">
                <a:solidFill>
                  <a:schemeClr val="tx1"/>
                </a:solidFill>
              </a:rPr>
              <a:t>Met </a:t>
            </a:r>
            <a:r>
              <a:rPr lang="nl-NL" sz="900" baseline="0" dirty="0" err="1">
                <a:solidFill>
                  <a:schemeClr val="tx1"/>
                </a:solidFill>
              </a:rPr>
              <a:t>Ctrl</a:t>
            </a:r>
            <a:r>
              <a:rPr lang="nl-NL" sz="900" baseline="0" dirty="0">
                <a:solidFill>
                  <a:schemeClr val="tx1"/>
                </a:solidFill>
              </a:rPr>
              <a:t>+Z kan dit hersteld worden. </a:t>
            </a:r>
          </a:p>
          <a:p>
            <a:pPr algn="l"/>
            <a:endParaRPr lang="nl-NL" sz="900" baseline="0" dirty="0">
              <a:solidFill>
                <a:schemeClr val="tx1"/>
              </a:solidFill>
            </a:endParaRPr>
          </a:p>
          <a:p>
            <a:pPr algn="l"/>
            <a:r>
              <a:rPr lang="nl-NL" sz="900" baseline="0" dirty="0">
                <a:solidFill>
                  <a:schemeClr val="tx1"/>
                </a:solidFill>
              </a:rPr>
              <a:t>Voor het mooiste resultaat is de verhouding 1024 x 768 pixels.  Dit zorgt ervoor dat de foto in de achtergrond scherp wordt, en niet vervormt.</a:t>
            </a:r>
            <a:endParaRPr lang="nl-NL" sz="900" dirty="0">
              <a:solidFill>
                <a:schemeClr val="tx1"/>
              </a:solidFill>
            </a:endParaRPr>
          </a:p>
        </p:txBody>
      </p:sp>
      <p:grpSp>
        <p:nvGrpSpPr>
          <p:cNvPr id="34" name="Group 4"/>
          <p:cNvGrpSpPr>
            <a:grpSpLocks noChangeAspect="1"/>
          </p:cNvGrpSpPr>
          <p:nvPr userDrawn="1"/>
        </p:nvGrpSpPr>
        <p:grpSpPr bwMode="auto">
          <a:xfrm>
            <a:off x="1356785" y="182563"/>
            <a:ext cx="2300817" cy="579438"/>
            <a:chOff x="641" y="115"/>
            <a:chExt cx="1087" cy="365"/>
          </a:xfrm>
        </p:grpSpPr>
        <p:sp>
          <p:nvSpPr>
            <p:cNvPr id="35" name="Freeform 5"/>
            <p:cNvSpPr>
              <a:spLocks noSelect="1" noEditPoints="1"/>
            </p:cNvSpPr>
            <p:nvPr/>
          </p:nvSpPr>
          <p:spPr bwMode="auto">
            <a:xfrm>
              <a:off x="641" y="333"/>
              <a:ext cx="147" cy="144"/>
            </a:xfrm>
            <a:custGeom>
              <a:avLst/>
              <a:gdLst/>
              <a:ahLst/>
              <a:cxnLst>
                <a:cxn ang="0">
                  <a:pos x="95" y="89"/>
                </a:cxn>
                <a:cxn ang="0">
                  <a:pos x="73" y="31"/>
                </a:cxn>
                <a:cxn ang="0">
                  <a:pos x="51" y="89"/>
                </a:cxn>
                <a:cxn ang="0">
                  <a:pos x="95" y="89"/>
                </a:cxn>
                <a:cxn ang="0">
                  <a:pos x="63" y="0"/>
                </a:cxn>
                <a:cxn ang="0">
                  <a:pos x="85" y="0"/>
                </a:cxn>
                <a:cxn ang="0">
                  <a:pos x="147" y="144"/>
                </a:cxn>
                <a:cxn ang="0">
                  <a:pos x="118" y="144"/>
                </a:cxn>
                <a:cxn ang="0">
                  <a:pos x="104" y="111"/>
                </a:cxn>
                <a:cxn ang="0">
                  <a:pos x="42" y="111"/>
                </a:cxn>
                <a:cxn ang="0">
                  <a:pos x="29" y="144"/>
                </a:cxn>
                <a:cxn ang="0">
                  <a:pos x="0" y="144"/>
                </a:cxn>
                <a:cxn ang="0">
                  <a:pos x="63" y="0"/>
                </a:cxn>
              </a:cxnLst>
              <a:rect l="0" t="0" r="r" b="b"/>
              <a:pathLst>
                <a:path w="147" h="144">
                  <a:moveTo>
                    <a:pt x="95" y="89"/>
                  </a:moveTo>
                  <a:lnTo>
                    <a:pt x="73" y="31"/>
                  </a:lnTo>
                  <a:lnTo>
                    <a:pt x="51" y="89"/>
                  </a:lnTo>
                  <a:lnTo>
                    <a:pt x="95" y="89"/>
                  </a:lnTo>
                  <a:close/>
                  <a:moveTo>
                    <a:pt x="63" y="0"/>
                  </a:moveTo>
                  <a:lnTo>
                    <a:pt x="85" y="0"/>
                  </a:lnTo>
                  <a:lnTo>
                    <a:pt x="147" y="144"/>
                  </a:lnTo>
                  <a:lnTo>
                    <a:pt x="118" y="144"/>
                  </a:lnTo>
                  <a:lnTo>
                    <a:pt x="104" y="111"/>
                  </a:lnTo>
                  <a:lnTo>
                    <a:pt x="42" y="111"/>
                  </a:lnTo>
                  <a:lnTo>
                    <a:pt x="29" y="144"/>
                  </a:lnTo>
                  <a:lnTo>
                    <a:pt x="0" y="14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36" name="Freeform 6"/>
            <p:cNvSpPr>
              <a:spLocks noSelect="1"/>
            </p:cNvSpPr>
            <p:nvPr/>
          </p:nvSpPr>
          <p:spPr bwMode="auto">
            <a:xfrm>
              <a:off x="801" y="377"/>
              <a:ext cx="151" cy="100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65" y="18"/>
                </a:cxn>
                <a:cxn ang="0">
                  <a:pos x="165" y="126"/>
                </a:cxn>
                <a:cxn ang="0">
                  <a:pos x="167" y="126"/>
                </a:cxn>
                <a:cxn ang="0">
                  <a:pos x="380" y="0"/>
                </a:cxn>
                <a:cxn ang="0">
                  <a:pos x="597" y="129"/>
                </a:cxn>
                <a:cxn ang="0">
                  <a:pos x="825" y="0"/>
                </a:cxn>
                <a:cxn ang="0">
                  <a:pos x="1075" y="298"/>
                </a:cxn>
                <a:cxn ang="0">
                  <a:pos x="1075" y="712"/>
                </a:cxn>
                <a:cxn ang="0">
                  <a:pos x="902" y="712"/>
                </a:cxn>
                <a:cxn ang="0">
                  <a:pos x="902" y="318"/>
                </a:cxn>
                <a:cxn ang="0">
                  <a:pos x="773" y="157"/>
                </a:cxn>
                <a:cxn ang="0">
                  <a:pos x="624" y="336"/>
                </a:cxn>
                <a:cxn ang="0">
                  <a:pos x="624" y="712"/>
                </a:cxn>
                <a:cxn ang="0">
                  <a:pos x="451" y="712"/>
                </a:cxn>
                <a:cxn ang="0">
                  <a:pos x="451" y="298"/>
                </a:cxn>
                <a:cxn ang="0">
                  <a:pos x="332" y="157"/>
                </a:cxn>
                <a:cxn ang="0">
                  <a:pos x="173" y="333"/>
                </a:cxn>
                <a:cxn ang="0">
                  <a:pos x="173" y="712"/>
                </a:cxn>
                <a:cxn ang="0">
                  <a:pos x="0" y="712"/>
                </a:cxn>
                <a:cxn ang="0">
                  <a:pos x="0" y="18"/>
                </a:cxn>
              </a:cxnLst>
              <a:rect l="0" t="0" r="r" b="b"/>
              <a:pathLst>
                <a:path w="1075" h="712">
                  <a:moveTo>
                    <a:pt x="0" y="18"/>
                  </a:moveTo>
                  <a:cubicBezTo>
                    <a:pt x="165" y="18"/>
                    <a:pt x="165" y="18"/>
                    <a:pt x="165" y="18"/>
                  </a:cubicBezTo>
                  <a:cubicBezTo>
                    <a:pt x="165" y="126"/>
                    <a:pt x="165" y="126"/>
                    <a:pt x="165" y="126"/>
                  </a:cubicBezTo>
                  <a:cubicBezTo>
                    <a:pt x="167" y="126"/>
                    <a:pt x="167" y="126"/>
                    <a:pt x="167" y="126"/>
                  </a:cubicBezTo>
                  <a:cubicBezTo>
                    <a:pt x="198" y="61"/>
                    <a:pt x="264" y="0"/>
                    <a:pt x="380" y="0"/>
                  </a:cubicBezTo>
                  <a:cubicBezTo>
                    <a:pt x="487" y="0"/>
                    <a:pt x="561" y="42"/>
                    <a:pt x="597" y="129"/>
                  </a:cubicBezTo>
                  <a:cubicBezTo>
                    <a:pt x="647" y="41"/>
                    <a:pt x="721" y="0"/>
                    <a:pt x="825" y="0"/>
                  </a:cubicBezTo>
                  <a:cubicBezTo>
                    <a:pt x="1010" y="0"/>
                    <a:pt x="1075" y="132"/>
                    <a:pt x="1075" y="298"/>
                  </a:cubicBezTo>
                  <a:cubicBezTo>
                    <a:pt x="1075" y="712"/>
                    <a:pt x="1075" y="712"/>
                    <a:pt x="1075" y="712"/>
                  </a:cubicBezTo>
                  <a:cubicBezTo>
                    <a:pt x="902" y="712"/>
                    <a:pt x="902" y="712"/>
                    <a:pt x="902" y="712"/>
                  </a:cubicBezTo>
                  <a:cubicBezTo>
                    <a:pt x="902" y="318"/>
                    <a:pt x="902" y="318"/>
                    <a:pt x="902" y="318"/>
                  </a:cubicBezTo>
                  <a:cubicBezTo>
                    <a:pt x="902" y="232"/>
                    <a:pt x="876" y="157"/>
                    <a:pt x="773" y="157"/>
                  </a:cubicBezTo>
                  <a:cubicBezTo>
                    <a:pt x="665" y="157"/>
                    <a:pt x="624" y="246"/>
                    <a:pt x="624" y="336"/>
                  </a:cubicBezTo>
                  <a:cubicBezTo>
                    <a:pt x="624" y="712"/>
                    <a:pt x="624" y="712"/>
                    <a:pt x="624" y="712"/>
                  </a:cubicBezTo>
                  <a:cubicBezTo>
                    <a:pt x="451" y="712"/>
                    <a:pt x="451" y="712"/>
                    <a:pt x="451" y="712"/>
                  </a:cubicBezTo>
                  <a:cubicBezTo>
                    <a:pt x="451" y="298"/>
                    <a:pt x="451" y="298"/>
                    <a:pt x="451" y="298"/>
                  </a:cubicBezTo>
                  <a:cubicBezTo>
                    <a:pt x="451" y="213"/>
                    <a:pt x="416" y="157"/>
                    <a:pt x="332" y="157"/>
                  </a:cubicBezTo>
                  <a:cubicBezTo>
                    <a:pt x="218" y="157"/>
                    <a:pt x="173" y="240"/>
                    <a:pt x="173" y="333"/>
                  </a:cubicBezTo>
                  <a:cubicBezTo>
                    <a:pt x="173" y="712"/>
                    <a:pt x="173" y="712"/>
                    <a:pt x="173" y="712"/>
                  </a:cubicBezTo>
                  <a:cubicBezTo>
                    <a:pt x="0" y="712"/>
                    <a:pt x="0" y="712"/>
                    <a:pt x="0" y="712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37" name="Freeform 7"/>
            <p:cNvSpPr>
              <a:spLocks noSelect="1"/>
            </p:cNvSpPr>
            <p:nvPr/>
          </p:nvSpPr>
          <p:spPr bwMode="auto">
            <a:xfrm>
              <a:off x="970" y="377"/>
              <a:ext cx="80" cy="103"/>
            </a:xfrm>
            <a:custGeom>
              <a:avLst/>
              <a:gdLst/>
              <a:ahLst/>
              <a:cxnLst>
                <a:cxn ang="0">
                  <a:pos x="432" y="210"/>
                </a:cxn>
                <a:cxn ang="0">
                  <a:pos x="296" y="139"/>
                </a:cxn>
                <a:cxn ang="0">
                  <a:pos x="195" y="213"/>
                </a:cxn>
                <a:cxn ang="0">
                  <a:pos x="569" y="506"/>
                </a:cxn>
                <a:cxn ang="0">
                  <a:pos x="270" y="729"/>
                </a:cxn>
                <a:cxn ang="0">
                  <a:pos x="0" y="622"/>
                </a:cxn>
                <a:cxn ang="0">
                  <a:pos x="115" y="514"/>
                </a:cxn>
                <a:cxn ang="0">
                  <a:pos x="280" y="599"/>
                </a:cxn>
                <a:cxn ang="0">
                  <a:pos x="396" y="519"/>
                </a:cxn>
                <a:cxn ang="0">
                  <a:pos x="21" y="225"/>
                </a:cxn>
                <a:cxn ang="0">
                  <a:pos x="300" y="0"/>
                </a:cxn>
                <a:cxn ang="0">
                  <a:pos x="548" y="106"/>
                </a:cxn>
                <a:cxn ang="0">
                  <a:pos x="432" y="210"/>
                </a:cxn>
              </a:cxnLst>
              <a:rect l="0" t="0" r="r" b="b"/>
              <a:pathLst>
                <a:path w="569" h="729">
                  <a:moveTo>
                    <a:pt x="432" y="210"/>
                  </a:moveTo>
                  <a:cubicBezTo>
                    <a:pt x="399" y="164"/>
                    <a:pt x="355" y="139"/>
                    <a:pt x="296" y="139"/>
                  </a:cubicBezTo>
                  <a:cubicBezTo>
                    <a:pt x="250" y="139"/>
                    <a:pt x="195" y="161"/>
                    <a:pt x="195" y="213"/>
                  </a:cubicBezTo>
                  <a:cubicBezTo>
                    <a:pt x="195" y="337"/>
                    <a:pt x="569" y="236"/>
                    <a:pt x="569" y="506"/>
                  </a:cubicBezTo>
                  <a:cubicBezTo>
                    <a:pt x="569" y="671"/>
                    <a:pt x="412" y="729"/>
                    <a:pt x="270" y="729"/>
                  </a:cubicBezTo>
                  <a:cubicBezTo>
                    <a:pt x="163" y="729"/>
                    <a:pt x="71" y="702"/>
                    <a:pt x="0" y="622"/>
                  </a:cubicBezTo>
                  <a:cubicBezTo>
                    <a:pt x="115" y="514"/>
                    <a:pt x="115" y="514"/>
                    <a:pt x="115" y="514"/>
                  </a:cubicBezTo>
                  <a:cubicBezTo>
                    <a:pt x="160" y="563"/>
                    <a:pt x="207" y="599"/>
                    <a:pt x="280" y="599"/>
                  </a:cubicBezTo>
                  <a:cubicBezTo>
                    <a:pt x="331" y="599"/>
                    <a:pt x="396" y="574"/>
                    <a:pt x="396" y="519"/>
                  </a:cubicBezTo>
                  <a:cubicBezTo>
                    <a:pt x="396" y="376"/>
                    <a:pt x="21" y="489"/>
                    <a:pt x="21" y="225"/>
                  </a:cubicBezTo>
                  <a:cubicBezTo>
                    <a:pt x="21" y="70"/>
                    <a:pt x="160" y="0"/>
                    <a:pt x="300" y="0"/>
                  </a:cubicBezTo>
                  <a:cubicBezTo>
                    <a:pt x="393" y="0"/>
                    <a:pt x="491" y="29"/>
                    <a:pt x="548" y="106"/>
                  </a:cubicBezTo>
                  <a:lnTo>
                    <a:pt x="432" y="2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38" name="Freeform 8"/>
            <p:cNvSpPr>
              <a:spLocks noSelect="1"/>
            </p:cNvSpPr>
            <p:nvPr/>
          </p:nvSpPr>
          <p:spPr bwMode="auto">
            <a:xfrm>
              <a:off x="1058" y="351"/>
              <a:ext cx="71" cy="129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0" y="201"/>
                </a:cxn>
                <a:cxn ang="0">
                  <a:pos x="143" y="201"/>
                </a:cxn>
                <a:cxn ang="0">
                  <a:pos x="143" y="0"/>
                </a:cxn>
                <a:cxn ang="0">
                  <a:pos x="317" y="0"/>
                </a:cxn>
                <a:cxn ang="0">
                  <a:pos x="317" y="201"/>
                </a:cxn>
                <a:cxn ang="0">
                  <a:pos x="507" y="201"/>
                </a:cxn>
                <a:cxn ang="0">
                  <a:pos x="507" y="348"/>
                </a:cxn>
                <a:cxn ang="0">
                  <a:pos x="317" y="348"/>
                </a:cxn>
                <a:cxn ang="0">
                  <a:pos x="317" y="652"/>
                </a:cxn>
                <a:cxn ang="0">
                  <a:pos x="413" y="765"/>
                </a:cxn>
                <a:cxn ang="0">
                  <a:pos x="507" y="743"/>
                </a:cxn>
                <a:cxn ang="0">
                  <a:pos x="507" y="889"/>
                </a:cxn>
                <a:cxn ang="0">
                  <a:pos x="370" y="912"/>
                </a:cxn>
                <a:cxn ang="0">
                  <a:pos x="143" y="666"/>
                </a:cxn>
                <a:cxn ang="0">
                  <a:pos x="143" y="348"/>
                </a:cxn>
                <a:cxn ang="0">
                  <a:pos x="0" y="348"/>
                </a:cxn>
              </a:cxnLst>
              <a:rect l="0" t="0" r="r" b="b"/>
              <a:pathLst>
                <a:path w="507" h="912">
                  <a:moveTo>
                    <a:pt x="0" y="348"/>
                  </a:moveTo>
                  <a:cubicBezTo>
                    <a:pt x="0" y="201"/>
                    <a:pt x="0" y="201"/>
                    <a:pt x="0" y="201"/>
                  </a:cubicBezTo>
                  <a:cubicBezTo>
                    <a:pt x="143" y="201"/>
                    <a:pt x="143" y="201"/>
                    <a:pt x="143" y="201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317" y="0"/>
                    <a:pt x="317" y="0"/>
                    <a:pt x="317" y="0"/>
                  </a:cubicBezTo>
                  <a:cubicBezTo>
                    <a:pt x="317" y="201"/>
                    <a:pt x="317" y="201"/>
                    <a:pt x="317" y="201"/>
                  </a:cubicBezTo>
                  <a:cubicBezTo>
                    <a:pt x="507" y="201"/>
                    <a:pt x="507" y="201"/>
                    <a:pt x="507" y="201"/>
                  </a:cubicBezTo>
                  <a:cubicBezTo>
                    <a:pt x="507" y="348"/>
                    <a:pt x="507" y="348"/>
                    <a:pt x="507" y="348"/>
                  </a:cubicBezTo>
                  <a:cubicBezTo>
                    <a:pt x="317" y="348"/>
                    <a:pt x="317" y="348"/>
                    <a:pt x="317" y="348"/>
                  </a:cubicBezTo>
                  <a:cubicBezTo>
                    <a:pt x="317" y="652"/>
                    <a:pt x="317" y="652"/>
                    <a:pt x="317" y="652"/>
                  </a:cubicBezTo>
                  <a:cubicBezTo>
                    <a:pt x="317" y="721"/>
                    <a:pt x="337" y="765"/>
                    <a:pt x="413" y="765"/>
                  </a:cubicBezTo>
                  <a:cubicBezTo>
                    <a:pt x="444" y="765"/>
                    <a:pt x="486" y="759"/>
                    <a:pt x="507" y="743"/>
                  </a:cubicBezTo>
                  <a:cubicBezTo>
                    <a:pt x="507" y="889"/>
                    <a:pt x="507" y="889"/>
                    <a:pt x="507" y="889"/>
                  </a:cubicBezTo>
                  <a:cubicBezTo>
                    <a:pt x="471" y="906"/>
                    <a:pt x="411" y="912"/>
                    <a:pt x="370" y="912"/>
                  </a:cubicBezTo>
                  <a:cubicBezTo>
                    <a:pt x="186" y="912"/>
                    <a:pt x="143" y="830"/>
                    <a:pt x="143" y="666"/>
                  </a:cubicBezTo>
                  <a:cubicBezTo>
                    <a:pt x="143" y="348"/>
                    <a:pt x="143" y="348"/>
                    <a:pt x="143" y="348"/>
                  </a:cubicBezTo>
                  <a:lnTo>
                    <a:pt x="0" y="3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39" name="Freeform 9"/>
            <p:cNvSpPr>
              <a:spLocks noSelect="1" noEditPoints="1"/>
            </p:cNvSpPr>
            <p:nvPr/>
          </p:nvSpPr>
          <p:spPr bwMode="auto">
            <a:xfrm>
              <a:off x="1143" y="377"/>
              <a:ext cx="99" cy="103"/>
            </a:xfrm>
            <a:custGeom>
              <a:avLst/>
              <a:gdLst/>
              <a:ahLst/>
              <a:cxnLst>
                <a:cxn ang="0">
                  <a:pos x="529" y="295"/>
                </a:cxn>
                <a:cxn ang="0">
                  <a:pos x="352" y="131"/>
                </a:cxn>
                <a:cxn ang="0">
                  <a:pos x="173" y="295"/>
                </a:cxn>
                <a:cxn ang="0">
                  <a:pos x="529" y="295"/>
                </a:cxn>
                <a:cxn ang="0">
                  <a:pos x="173" y="426"/>
                </a:cxn>
                <a:cxn ang="0">
                  <a:pos x="360" y="590"/>
                </a:cxn>
                <a:cxn ang="0">
                  <a:pos x="546" y="496"/>
                </a:cxn>
                <a:cxn ang="0">
                  <a:pos x="671" y="590"/>
                </a:cxn>
                <a:cxn ang="0">
                  <a:pos x="377" y="729"/>
                </a:cxn>
                <a:cxn ang="0">
                  <a:pos x="0" y="365"/>
                </a:cxn>
                <a:cxn ang="0">
                  <a:pos x="377" y="0"/>
                </a:cxn>
                <a:cxn ang="0">
                  <a:pos x="702" y="378"/>
                </a:cxn>
                <a:cxn ang="0">
                  <a:pos x="702" y="426"/>
                </a:cxn>
                <a:cxn ang="0">
                  <a:pos x="173" y="426"/>
                </a:cxn>
              </a:cxnLst>
              <a:rect l="0" t="0" r="r" b="b"/>
              <a:pathLst>
                <a:path w="702" h="729">
                  <a:moveTo>
                    <a:pt x="529" y="295"/>
                  </a:moveTo>
                  <a:cubicBezTo>
                    <a:pt x="527" y="194"/>
                    <a:pt x="461" y="131"/>
                    <a:pt x="352" y="131"/>
                  </a:cubicBezTo>
                  <a:cubicBezTo>
                    <a:pt x="250" y="131"/>
                    <a:pt x="186" y="196"/>
                    <a:pt x="173" y="295"/>
                  </a:cubicBezTo>
                  <a:lnTo>
                    <a:pt x="529" y="295"/>
                  </a:lnTo>
                  <a:close/>
                  <a:moveTo>
                    <a:pt x="173" y="426"/>
                  </a:moveTo>
                  <a:cubicBezTo>
                    <a:pt x="185" y="528"/>
                    <a:pt x="263" y="590"/>
                    <a:pt x="360" y="590"/>
                  </a:cubicBezTo>
                  <a:cubicBezTo>
                    <a:pt x="446" y="590"/>
                    <a:pt x="503" y="550"/>
                    <a:pt x="546" y="496"/>
                  </a:cubicBezTo>
                  <a:cubicBezTo>
                    <a:pt x="671" y="590"/>
                    <a:pt x="671" y="590"/>
                    <a:pt x="671" y="590"/>
                  </a:cubicBezTo>
                  <a:cubicBezTo>
                    <a:pt x="590" y="690"/>
                    <a:pt x="487" y="729"/>
                    <a:pt x="377" y="729"/>
                  </a:cubicBezTo>
                  <a:cubicBezTo>
                    <a:pt x="167" y="729"/>
                    <a:pt x="0" y="583"/>
                    <a:pt x="0" y="365"/>
                  </a:cubicBezTo>
                  <a:cubicBezTo>
                    <a:pt x="0" y="146"/>
                    <a:pt x="167" y="0"/>
                    <a:pt x="377" y="0"/>
                  </a:cubicBezTo>
                  <a:cubicBezTo>
                    <a:pt x="571" y="0"/>
                    <a:pt x="702" y="136"/>
                    <a:pt x="702" y="378"/>
                  </a:cubicBezTo>
                  <a:cubicBezTo>
                    <a:pt x="702" y="426"/>
                    <a:pt x="702" y="426"/>
                    <a:pt x="702" y="426"/>
                  </a:cubicBezTo>
                  <a:lnTo>
                    <a:pt x="173" y="4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40" name="Freeform 10"/>
            <p:cNvSpPr>
              <a:spLocks noSelect="1"/>
            </p:cNvSpPr>
            <p:nvPr/>
          </p:nvSpPr>
          <p:spPr bwMode="auto">
            <a:xfrm>
              <a:off x="1265" y="377"/>
              <a:ext cx="62" cy="100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74" y="18"/>
                </a:cxn>
                <a:cxn ang="0">
                  <a:pos x="174" y="128"/>
                </a:cxn>
                <a:cxn ang="0">
                  <a:pos x="177" y="128"/>
                </a:cxn>
                <a:cxn ang="0">
                  <a:pos x="382" y="0"/>
                </a:cxn>
                <a:cxn ang="0">
                  <a:pos x="444" y="11"/>
                </a:cxn>
                <a:cxn ang="0">
                  <a:pos x="444" y="178"/>
                </a:cxn>
                <a:cxn ang="0">
                  <a:pos x="360" y="165"/>
                </a:cxn>
                <a:cxn ang="0">
                  <a:pos x="174" y="340"/>
                </a:cxn>
                <a:cxn ang="0">
                  <a:pos x="174" y="712"/>
                </a:cxn>
                <a:cxn ang="0">
                  <a:pos x="0" y="712"/>
                </a:cxn>
                <a:cxn ang="0">
                  <a:pos x="0" y="18"/>
                </a:cxn>
              </a:cxnLst>
              <a:rect l="0" t="0" r="r" b="b"/>
              <a:pathLst>
                <a:path w="444" h="712">
                  <a:moveTo>
                    <a:pt x="0" y="18"/>
                  </a:moveTo>
                  <a:cubicBezTo>
                    <a:pt x="174" y="18"/>
                    <a:pt x="174" y="18"/>
                    <a:pt x="174" y="18"/>
                  </a:cubicBezTo>
                  <a:cubicBezTo>
                    <a:pt x="174" y="128"/>
                    <a:pt x="174" y="128"/>
                    <a:pt x="174" y="128"/>
                  </a:cubicBezTo>
                  <a:cubicBezTo>
                    <a:pt x="177" y="128"/>
                    <a:pt x="177" y="128"/>
                    <a:pt x="177" y="128"/>
                  </a:cubicBezTo>
                  <a:cubicBezTo>
                    <a:pt x="214" y="48"/>
                    <a:pt x="291" y="0"/>
                    <a:pt x="382" y="0"/>
                  </a:cubicBezTo>
                  <a:cubicBezTo>
                    <a:pt x="404" y="0"/>
                    <a:pt x="424" y="5"/>
                    <a:pt x="444" y="11"/>
                  </a:cubicBezTo>
                  <a:cubicBezTo>
                    <a:pt x="444" y="178"/>
                    <a:pt x="444" y="178"/>
                    <a:pt x="444" y="178"/>
                  </a:cubicBezTo>
                  <a:cubicBezTo>
                    <a:pt x="415" y="171"/>
                    <a:pt x="388" y="165"/>
                    <a:pt x="360" y="165"/>
                  </a:cubicBezTo>
                  <a:cubicBezTo>
                    <a:pt x="197" y="165"/>
                    <a:pt x="174" y="303"/>
                    <a:pt x="174" y="340"/>
                  </a:cubicBezTo>
                  <a:cubicBezTo>
                    <a:pt x="174" y="712"/>
                    <a:pt x="174" y="712"/>
                    <a:pt x="174" y="712"/>
                  </a:cubicBezTo>
                  <a:cubicBezTo>
                    <a:pt x="0" y="712"/>
                    <a:pt x="0" y="712"/>
                    <a:pt x="0" y="712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41" name="Freeform 11"/>
            <p:cNvSpPr>
              <a:spLocks noSelect="1" noEditPoints="1"/>
            </p:cNvSpPr>
            <p:nvPr/>
          </p:nvSpPr>
          <p:spPr bwMode="auto">
            <a:xfrm>
              <a:off x="1336" y="323"/>
              <a:ext cx="105" cy="157"/>
            </a:xfrm>
            <a:custGeom>
              <a:avLst/>
              <a:gdLst/>
              <a:ahLst/>
              <a:cxnLst>
                <a:cxn ang="0">
                  <a:pos x="377" y="954"/>
                </a:cxn>
                <a:cxn ang="0">
                  <a:pos x="581" y="746"/>
                </a:cxn>
                <a:cxn ang="0">
                  <a:pos x="377" y="538"/>
                </a:cxn>
                <a:cxn ang="0">
                  <a:pos x="173" y="746"/>
                </a:cxn>
                <a:cxn ang="0">
                  <a:pos x="377" y="954"/>
                </a:cxn>
                <a:cxn ang="0">
                  <a:pos x="584" y="989"/>
                </a:cxn>
                <a:cxn ang="0">
                  <a:pos x="581" y="989"/>
                </a:cxn>
                <a:cxn ang="0">
                  <a:pos x="342" y="1110"/>
                </a:cxn>
                <a:cxn ang="0">
                  <a:pos x="0" y="746"/>
                </a:cxn>
                <a:cxn ang="0">
                  <a:pos x="335" y="381"/>
                </a:cxn>
                <a:cxn ang="0">
                  <a:pos x="571" y="487"/>
                </a:cxn>
                <a:cxn ang="0">
                  <a:pos x="575" y="487"/>
                </a:cxn>
                <a:cxn ang="0">
                  <a:pos x="575" y="0"/>
                </a:cxn>
                <a:cxn ang="0">
                  <a:pos x="749" y="0"/>
                </a:cxn>
                <a:cxn ang="0">
                  <a:pos x="749" y="1093"/>
                </a:cxn>
                <a:cxn ang="0">
                  <a:pos x="584" y="1093"/>
                </a:cxn>
                <a:cxn ang="0">
                  <a:pos x="584" y="989"/>
                </a:cxn>
              </a:cxnLst>
              <a:rect l="0" t="0" r="r" b="b"/>
              <a:pathLst>
                <a:path w="749" h="1110">
                  <a:moveTo>
                    <a:pt x="377" y="954"/>
                  </a:moveTo>
                  <a:cubicBezTo>
                    <a:pt x="504" y="954"/>
                    <a:pt x="581" y="854"/>
                    <a:pt x="581" y="746"/>
                  </a:cubicBezTo>
                  <a:cubicBezTo>
                    <a:pt x="581" y="637"/>
                    <a:pt x="504" y="538"/>
                    <a:pt x="377" y="538"/>
                  </a:cubicBezTo>
                  <a:cubicBezTo>
                    <a:pt x="250" y="538"/>
                    <a:pt x="173" y="637"/>
                    <a:pt x="173" y="746"/>
                  </a:cubicBezTo>
                  <a:cubicBezTo>
                    <a:pt x="173" y="854"/>
                    <a:pt x="250" y="954"/>
                    <a:pt x="377" y="954"/>
                  </a:cubicBezTo>
                  <a:close/>
                  <a:moveTo>
                    <a:pt x="584" y="989"/>
                  </a:moveTo>
                  <a:cubicBezTo>
                    <a:pt x="581" y="989"/>
                    <a:pt x="581" y="989"/>
                    <a:pt x="581" y="989"/>
                  </a:cubicBezTo>
                  <a:cubicBezTo>
                    <a:pt x="530" y="1073"/>
                    <a:pt x="439" y="1110"/>
                    <a:pt x="342" y="1110"/>
                  </a:cubicBezTo>
                  <a:cubicBezTo>
                    <a:pt x="128" y="1110"/>
                    <a:pt x="0" y="951"/>
                    <a:pt x="0" y="746"/>
                  </a:cubicBezTo>
                  <a:cubicBezTo>
                    <a:pt x="0" y="540"/>
                    <a:pt x="137" y="381"/>
                    <a:pt x="335" y="381"/>
                  </a:cubicBezTo>
                  <a:cubicBezTo>
                    <a:pt x="465" y="381"/>
                    <a:pt x="535" y="442"/>
                    <a:pt x="571" y="487"/>
                  </a:cubicBezTo>
                  <a:cubicBezTo>
                    <a:pt x="575" y="487"/>
                    <a:pt x="575" y="487"/>
                    <a:pt x="575" y="487"/>
                  </a:cubicBezTo>
                  <a:cubicBezTo>
                    <a:pt x="575" y="0"/>
                    <a:pt x="575" y="0"/>
                    <a:pt x="575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749" y="1093"/>
                    <a:pt x="749" y="1093"/>
                    <a:pt x="749" y="1093"/>
                  </a:cubicBezTo>
                  <a:cubicBezTo>
                    <a:pt x="584" y="1093"/>
                    <a:pt x="584" y="1093"/>
                    <a:pt x="584" y="1093"/>
                  </a:cubicBezTo>
                  <a:lnTo>
                    <a:pt x="584" y="9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42" name="Freeform 12"/>
            <p:cNvSpPr>
              <a:spLocks noSelect="1" noEditPoints="1"/>
            </p:cNvSpPr>
            <p:nvPr/>
          </p:nvSpPr>
          <p:spPr bwMode="auto">
            <a:xfrm>
              <a:off x="1462" y="377"/>
              <a:ext cx="90" cy="103"/>
            </a:xfrm>
            <a:custGeom>
              <a:avLst/>
              <a:gdLst/>
              <a:ahLst/>
              <a:cxnLst>
                <a:cxn ang="0">
                  <a:pos x="470" y="401"/>
                </a:cxn>
                <a:cxn ang="0">
                  <a:pos x="434" y="401"/>
                </a:cxn>
                <a:cxn ang="0">
                  <a:pos x="173" y="508"/>
                </a:cxn>
                <a:cxn ang="0">
                  <a:pos x="295" y="599"/>
                </a:cxn>
                <a:cxn ang="0">
                  <a:pos x="470" y="440"/>
                </a:cxn>
                <a:cxn ang="0">
                  <a:pos x="470" y="401"/>
                </a:cxn>
                <a:cxn ang="0">
                  <a:pos x="480" y="616"/>
                </a:cxn>
                <a:cxn ang="0">
                  <a:pos x="476" y="616"/>
                </a:cxn>
                <a:cxn ang="0">
                  <a:pos x="253" y="729"/>
                </a:cxn>
                <a:cxn ang="0">
                  <a:pos x="0" y="521"/>
                </a:cxn>
                <a:cxn ang="0">
                  <a:pos x="437" y="279"/>
                </a:cxn>
                <a:cxn ang="0">
                  <a:pos x="480" y="279"/>
                </a:cxn>
                <a:cxn ang="0">
                  <a:pos x="480" y="261"/>
                </a:cxn>
                <a:cxn ang="0">
                  <a:pos x="321" y="131"/>
                </a:cxn>
                <a:cxn ang="0">
                  <a:pos x="136" y="203"/>
                </a:cxn>
                <a:cxn ang="0">
                  <a:pos x="45" y="112"/>
                </a:cxn>
                <a:cxn ang="0">
                  <a:pos x="340" y="0"/>
                </a:cxn>
                <a:cxn ang="0">
                  <a:pos x="636" y="313"/>
                </a:cxn>
                <a:cxn ang="0">
                  <a:pos x="636" y="712"/>
                </a:cxn>
                <a:cxn ang="0">
                  <a:pos x="480" y="712"/>
                </a:cxn>
                <a:cxn ang="0">
                  <a:pos x="480" y="616"/>
                </a:cxn>
              </a:cxnLst>
              <a:rect l="0" t="0" r="r" b="b"/>
              <a:pathLst>
                <a:path w="636" h="729">
                  <a:moveTo>
                    <a:pt x="470" y="401"/>
                  </a:moveTo>
                  <a:cubicBezTo>
                    <a:pt x="434" y="401"/>
                    <a:pt x="434" y="401"/>
                    <a:pt x="434" y="401"/>
                  </a:cubicBezTo>
                  <a:cubicBezTo>
                    <a:pt x="338" y="401"/>
                    <a:pt x="173" y="408"/>
                    <a:pt x="173" y="508"/>
                  </a:cubicBezTo>
                  <a:cubicBezTo>
                    <a:pt x="173" y="572"/>
                    <a:pt x="238" y="599"/>
                    <a:pt x="295" y="599"/>
                  </a:cubicBezTo>
                  <a:cubicBezTo>
                    <a:pt x="413" y="599"/>
                    <a:pt x="470" y="537"/>
                    <a:pt x="470" y="440"/>
                  </a:cubicBezTo>
                  <a:lnTo>
                    <a:pt x="470" y="401"/>
                  </a:lnTo>
                  <a:close/>
                  <a:moveTo>
                    <a:pt x="480" y="616"/>
                  </a:moveTo>
                  <a:cubicBezTo>
                    <a:pt x="476" y="616"/>
                    <a:pt x="476" y="616"/>
                    <a:pt x="476" y="616"/>
                  </a:cubicBezTo>
                  <a:cubicBezTo>
                    <a:pt x="426" y="694"/>
                    <a:pt x="345" y="729"/>
                    <a:pt x="253" y="729"/>
                  </a:cubicBezTo>
                  <a:cubicBezTo>
                    <a:pt x="124" y="729"/>
                    <a:pt x="0" y="658"/>
                    <a:pt x="0" y="521"/>
                  </a:cubicBezTo>
                  <a:cubicBezTo>
                    <a:pt x="0" y="295"/>
                    <a:pt x="263" y="279"/>
                    <a:pt x="437" y="279"/>
                  </a:cubicBezTo>
                  <a:cubicBezTo>
                    <a:pt x="480" y="279"/>
                    <a:pt x="480" y="279"/>
                    <a:pt x="480" y="279"/>
                  </a:cubicBezTo>
                  <a:cubicBezTo>
                    <a:pt x="480" y="261"/>
                    <a:pt x="480" y="261"/>
                    <a:pt x="480" y="261"/>
                  </a:cubicBezTo>
                  <a:cubicBezTo>
                    <a:pt x="480" y="175"/>
                    <a:pt x="413" y="131"/>
                    <a:pt x="321" y="131"/>
                  </a:cubicBezTo>
                  <a:cubicBezTo>
                    <a:pt x="249" y="131"/>
                    <a:pt x="182" y="159"/>
                    <a:pt x="136" y="203"/>
                  </a:cubicBezTo>
                  <a:cubicBezTo>
                    <a:pt x="45" y="112"/>
                    <a:pt x="45" y="112"/>
                    <a:pt x="45" y="112"/>
                  </a:cubicBezTo>
                  <a:cubicBezTo>
                    <a:pt x="121" y="34"/>
                    <a:pt x="230" y="0"/>
                    <a:pt x="340" y="0"/>
                  </a:cubicBezTo>
                  <a:cubicBezTo>
                    <a:pt x="636" y="0"/>
                    <a:pt x="636" y="214"/>
                    <a:pt x="636" y="313"/>
                  </a:cubicBezTo>
                  <a:cubicBezTo>
                    <a:pt x="636" y="712"/>
                    <a:pt x="636" y="712"/>
                    <a:pt x="636" y="712"/>
                  </a:cubicBezTo>
                  <a:cubicBezTo>
                    <a:pt x="480" y="712"/>
                    <a:pt x="480" y="712"/>
                    <a:pt x="480" y="712"/>
                  </a:cubicBezTo>
                  <a:lnTo>
                    <a:pt x="480" y="6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43" name="Freeform 13"/>
            <p:cNvSpPr>
              <a:spLocks noSelect="1"/>
            </p:cNvSpPr>
            <p:nvPr/>
          </p:nvSpPr>
          <p:spPr bwMode="auto">
            <a:xfrm>
              <a:off x="1577" y="377"/>
              <a:ext cx="151" cy="100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65" y="18"/>
                </a:cxn>
                <a:cxn ang="0">
                  <a:pos x="165" y="126"/>
                </a:cxn>
                <a:cxn ang="0">
                  <a:pos x="168" y="126"/>
                </a:cxn>
                <a:cxn ang="0">
                  <a:pos x="381" y="0"/>
                </a:cxn>
                <a:cxn ang="0">
                  <a:pos x="598" y="129"/>
                </a:cxn>
                <a:cxn ang="0">
                  <a:pos x="826" y="0"/>
                </a:cxn>
                <a:cxn ang="0">
                  <a:pos x="1076" y="298"/>
                </a:cxn>
                <a:cxn ang="0">
                  <a:pos x="1076" y="712"/>
                </a:cxn>
                <a:cxn ang="0">
                  <a:pos x="903" y="712"/>
                </a:cxn>
                <a:cxn ang="0">
                  <a:pos x="903" y="318"/>
                </a:cxn>
                <a:cxn ang="0">
                  <a:pos x="774" y="157"/>
                </a:cxn>
                <a:cxn ang="0">
                  <a:pos x="625" y="336"/>
                </a:cxn>
                <a:cxn ang="0">
                  <a:pos x="625" y="712"/>
                </a:cxn>
                <a:cxn ang="0">
                  <a:pos x="452" y="712"/>
                </a:cxn>
                <a:cxn ang="0">
                  <a:pos x="452" y="298"/>
                </a:cxn>
                <a:cxn ang="0">
                  <a:pos x="333" y="157"/>
                </a:cxn>
                <a:cxn ang="0">
                  <a:pos x="174" y="333"/>
                </a:cxn>
                <a:cxn ang="0">
                  <a:pos x="174" y="712"/>
                </a:cxn>
                <a:cxn ang="0">
                  <a:pos x="0" y="712"/>
                </a:cxn>
                <a:cxn ang="0">
                  <a:pos x="0" y="18"/>
                </a:cxn>
              </a:cxnLst>
              <a:rect l="0" t="0" r="r" b="b"/>
              <a:pathLst>
                <a:path w="1076" h="712">
                  <a:moveTo>
                    <a:pt x="0" y="18"/>
                  </a:moveTo>
                  <a:cubicBezTo>
                    <a:pt x="165" y="18"/>
                    <a:pt x="165" y="18"/>
                    <a:pt x="165" y="18"/>
                  </a:cubicBezTo>
                  <a:cubicBezTo>
                    <a:pt x="165" y="126"/>
                    <a:pt x="165" y="126"/>
                    <a:pt x="165" y="126"/>
                  </a:cubicBezTo>
                  <a:cubicBezTo>
                    <a:pt x="168" y="126"/>
                    <a:pt x="168" y="126"/>
                    <a:pt x="168" y="126"/>
                  </a:cubicBezTo>
                  <a:cubicBezTo>
                    <a:pt x="199" y="61"/>
                    <a:pt x="265" y="0"/>
                    <a:pt x="381" y="0"/>
                  </a:cubicBezTo>
                  <a:cubicBezTo>
                    <a:pt x="488" y="0"/>
                    <a:pt x="561" y="42"/>
                    <a:pt x="598" y="129"/>
                  </a:cubicBezTo>
                  <a:cubicBezTo>
                    <a:pt x="648" y="41"/>
                    <a:pt x="722" y="0"/>
                    <a:pt x="826" y="0"/>
                  </a:cubicBezTo>
                  <a:cubicBezTo>
                    <a:pt x="1011" y="0"/>
                    <a:pt x="1076" y="132"/>
                    <a:pt x="1076" y="298"/>
                  </a:cubicBezTo>
                  <a:cubicBezTo>
                    <a:pt x="1076" y="712"/>
                    <a:pt x="1076" y="712"/>
                    <a:pt x="1076" y="712"/>
                  </a:cubicBezTo>
                  <a:cubicBezTo>
                    <a:pt x="903" y="712"/>
                    <a:pt x="903" y="712"/>
                    <a:pt x="903" y="712"/>
                  </a:cubicBezTo>
                  <a:cubicBezTo>
                    <a:pt x="903" y="318"/>
                    <a:pt x="903" y="318"/>
                    <a:pt x="903" y="318"/>
                  </a:cubicBezTo>
                  <a:cubicBezTo>
                    <a:pt x="903" y="232"/>
                    <a:pt x="877" y="157"/>
                    <a:pt x="774" y="157"/>
                  </a:cubicBezTo>
                  <a:cubicBezTo>
                    <a:pt x="666" y="157"/>
                    <a:pt x="625" y="246"/>
                    <a:pt x="625" y="336"/>
                  </a:cubicBezTo>
                  <a:cubicBezTo>
                    <a:pt x="625" y="712"/>
                    <a:pt x="625" y="712"/>
                    <a:pt x="625" y="712"/>
                  </a:cubicBezTo>
                  <a:cubicBezTo>
                    <a:pt x="452" y="712"/>
                    <a:pt x="452" y="712"/>
                    <a:pt x="452" y="712"/>
                  </a:cubicBezTo>
                  <a:cubicBezTo>
                    <a:pt x="452" y="298"/>
                    <a:pt x="452" y="298"/>
                    <a:pt x="452" y="298"/>
                  </a:cubicBezTo>
                  <a:cubicBezTo>
                    <a:pt x="452" y="213"/>
                    <a:pt x="417" y="157"/>
                    <a:pt x="333" y="157"/>
                  </a:cubicBezTo>
                  <a:cubicBezTo>
                    <a:pt x="219" y="157"/>
                    <a:pt x="174" y="240"/>
                    <a:pt x="174" y="333"/>
                  </a:cubicBezTo>
                  <a:cubicBezTo>
                    <a:pt x="174" y="712"/>
                    <a:pt x="174" y="712"/>
                    <a:pt x="174" y="712"/>
                  </a:cubicBezTo>
                  <a:cubicBezTo>
                    <a:pt x="0" y="712"/>
                    <a:pt x="0" y="712"/>
                    <a:pt x="0" y="712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44" name="Freeform 14"/>
            <p:cNvSpPr>
              <a:spLocks noSelect="1"/>
            </p:cNvSpPr>
            <p:nvPr/>
          </p:nvSpPr>
          <p:spPr bwMode="auto">
            <a:xfrm>
              <a:off x="650" y="115"/>
              <a:ext cx="135" cy="152"/>
            </a:xfrm>
            <a:custGeom>
              <a:avLst/>
              <a:gdLst/>
              <a:ahLst/>
              <a:cxnLst>
                <a:cxn ang="0">
                  <a:pos x="964" y="975"/>
                </a:cxn>
                <a:cxn ang="0">
                  <a:pos x="541" y="1076"/>
                </a:cxn>
                <a:cxn ang="0">
                  <a:pos x="0" y="543"/>
                </a:cxn>
                <a:cxn ang="0">
                  <a:pos x="541" y="0"/>
                </a:cxn>
                <a:cxn ang="0">
                  <a:pos x="944" y="129"/>
                </a:cxn>
                <a:cxn ang="0">
                  <a:pos x="810" y="265"/>
                </a:cxn>
                <a:cxn ang="0">
                  <a:pos x="542" y="165"/>
                </a:cxn>
                <a:cxn ang="0">
                  <a:pos x="191" y="531"/>
                </a:cxn>
                <a:cxn ang="0">
                  <a:pos x="542" y="911"/>
                </a:cxn>
                <a:cxn ang="0">
                  <a:pos x="782" y="858"/>
                </a:cxn>
                <a:cxn ang="0">
                  <a:pos x="782" y="616"/>
                </a:cxn>
                <a:cxn ang="0">
                  <a:pos x="573" y="616"/>
                </a:cxn>
                <a:cxn ang="0">
                  <a:pos x="573" y="452"/>
                </a:cxn>
                <a:cxn ang="0">
                  <a:pos x="964" y="452"/>
                </a:cxn>
                <a:cxn ang="0">
                  <a:pos x="964" y="975"/>
                </a:cxn>
              </a:cxnLst>
              <a:rect l="0" t="0" r="r" b="b"/>
              <a:pathLst>
                <a:path w="964" h="1076">
                  <a:moveTo>
                    <a:pt x="964" y="975"/>
                  </a:moveTo>
                  <a:cubicBezTo>
                    <a:pt x="840" y="1042"/>
                    <a:pt x="698" y="1076"/>
                    <a:pt x="541" y="1076"/>
                  </a:cubicBezTo>
                  <a:cubicBezTo>
                    <a:pt x="225" y="1076"/>
                    <a:pt x="0" y="862"/>
                    <a:pt x="0" y="543"/>
                  </a:cubicBezTo>
                  <a:cubicBezTo>
                    <a:pt x="0" y="214"/>
                    <a:pt x="225" y="0"/>
                    <a:pt x="541" y="0"/>
                  </a:cubicBezTo>
                  <a:cubicBezTo>
                    <a:pt x="697" y="0"/>
                    <a:pt x="837" y="34"/>
                    <a:pt x="944" y="129"/>
                  </a:cubicBezTo>
                  <a:cubicBezTo>
                    <a:pt x="810" y="265"/>
                    <a:pt x="810" y="265"/>
                    <a:pt x="810" y="265"/>
                  </a:cubicBezTo>
                  <a:cubicBezTo>
                    <a:pt x="745" y="201"/>
                    <a:pt x="645" y="165"/>
                    <a:pt x="542" y="165"/>
                  </a:cubicBezTo>
                  <a:cubicBezTo>
                    <a:pt x="331" y="165"/>
                    <a:pt x="191" y="327"/>
                    <a:pt x="191" y="531"/>
                  </a:cubicBezTo>
                  <a:cubicBezTo>
                    <a:pt x="191" y="749"/>
                    <a:pt x="331" y="911"/>
                    <a:pt x="542" y="911"/>
                  </a:cubicBezTo>
                  <a:cubicBezTo>
                    <a:pt x="635" y="911"/>
                    <a:pt x="719" y="894"/>
                    <a:pt x="782" y="858"/>
                  </a:cubicBezTo>
                  <a:cubicBezTo>
                    <a:pt x="782" y="616"/>
                    <a:pt x="782" y="616"/>
                    <a:pt x="782" y="616"/>
                  </a:cubicBezTo>
                  <a:cubicBezTo>
                    <a:pt x="573" y="616"/>
                    <a:pt x="573" y="616"/>
                    <a:pt x="573" y="616"/>
                  </a:cubicBezTo>
                  <a:cubicBezTo>
                    <a:pt x="573" y="452"/>
                    <a:pt x="573" y="452"/>
                    <a:pt x="573" y="452"/>
                  </a:cubicBezTo>
                  <a:cubicBezTo>
                    <a:pt x="964" y="452"/>
                    <a:pt x="964" y="452"/>
                    <a:pt x="964" y="452"/>
                  </a:cubicBezTo>
                  <a:lnTo>
                    <a:pt x="964" y="975"/>
                  </a:lnTo>
                  <a:close/>
                </a:path>
              </a:pathLst>
            </a:custGeom>
            <a:solidFill>
              <a:srgbClr val="2222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45" name="Freeform 15"/>
            <p:cNvSpPr>
              <a:spLocks noSelect="1" noEditPoints="1"/>
            </p:cNvSpPr>
            <p:nvPr/>
          </p:nvSpPr>
          <p:spPr bwMode="auto">
            <a:xfrm>
              <a:off x="972" y="119"/>
              <a:ext cx="130" cy="144"/>
            </a:xfrm>
            <a:custGeom>
              <a:avLst/>
              <a:gdLst/>
              <a:ahLst/>
              <a:cxnLst>
                <a:cxn ang="0">
                  <a:pos x="318" y="859"/>
                </a:cxn>
                <a:cxn ang="0">
                  <a:pos x="733" y="512"/>
                </a:cxn>
                <a:cxn ang="0">
                  <a:pos x="348" y="165"/>
                </a:cxn>
                <a:cxn ang="0">
                  <a:pos x="182" y="165"/>
                </a:cxn>
                <a:cxn ang="0">
                  <a:pos x="182" y="859"/>
                </a:cxn>
                <a:cxn ang="0">
                  <a:pos x="318" y="859"/>
                </a:cxn>
                <a:cxn ang="0">
                  <a:pos x="0" y="0"/>
                </a:cxn>
                <a:cxn ang="0">
                  <a:pos x="403" y="0"/>
                </a:cxn>
                <a:cxn ang="0">
                  <a:pos x="924" y="512"/>
                </a:cxn>
                <a:cxn ang="0">
                  <a:pos x="381" y="1024"/>
                </a:cxn>
                <a:cxn ang="0">
                  <a:pos x="0" y="1024"/>
                </a:cxn>
                <a:cxn ang="0">
                  <a:pos x="0" y="0"/>
                </a:cxn>
              </a:cxnLst>
              <a:rect l="0" t="0" r="r" b="b"/>
              <a:pathLst>
                <a:path w="924" h="1024">
                  <a:moveTo>
                    <a:pt x="318" y="859"/>
                  </a:moveTo>
                  <a:cubicBezTo>
                    <a:pt x="546" y="859"/>
                    <a:pt x="733" y="761"/>
                    <a:pt x="733" y="512"/>
                  </a:cubicBezTo>
                  <a:cubicBezTo>
                    <a:pt x="733" y="264"/>
                    <a:pt x="571" y="165"/>
                    <a:pt x="348" y="165"/>
                  </a:cubicBezTo>
                  <a:cubicBezTo>
                    <a:pt x="182" y="165"/>
                    <a:pt x="182" y="165"/>
                    <a:pt x="182" y="165"/>
                  </a:cubicBezTo>
                  <a:cubicBezTo>
                    <a:pt x="182" y="859"/>
                    <a:pt x="182" y="859"/>
                    <a:pt x="182" y="859"/>
                  </a:cubicBezTo>
                  <a:lnTo>
                    <a:pt x="318" y="859"/>
                  </a:lnTo>
                  <a:close/>
                  <a:moveTo>
                    <a:pt x="0" y="0"/>
                  </a:moveTo>
                  <a:cubicBezTo>
                    <a:pt x="403" y="0"/>
                    <a:pt x="403" y="0"/>
                    <a:pt x="403" y="0"/>
                  </a:cubicBezTo>
                  <a:cubicBezTo>
                    <a:pt x="672" y="0"/>
                    <a:pt x="924" y="165"/>
                    <a:pt x="924" y="512"/>
                  </a:cubicBezTo>
                  <a:cubicBezTo>
                    <a:pt x="924" y="862"/>
                    <a:pt x="627" y="1024"/>
                    <a:pt x="381" y="1024"/>
                  </a:cubicBezTo>
                  <a:cubicBezTo>
                    <a:pt x="0" y="1024"/>
                    <a:pt x="0" y="1024"/>
                    <a:pt x="0" y="10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222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46" name="Freeform 16"/>
            <p:cNvSpPr>
              <a:spLocks noSelect="1"/>
            </p:cNvSpPr>
            <p:nvPr/>
          </p:nvSpPr>
          <p:spPr bwMode="auto">
            <a:xfrm>
              <a:off x="808" y="115"/>
              <a:ext cx="136" cy="152"/>
            </a:xfrm>
            <a:custGeom>
              <a:avLst/>
              <a:gdLst/>
              <a:ahLst/>
              <a:cxnLst>
                <a:cxn ang="0">
                  <a:pos x="965" y="975"/>
                </a:cxn>
                <a:cxn ang="0">
                  <a:pos x="541" y="1076"/>
                </a:cxn>
                <a:cxn ang="0">
                  <a:pos x="0" y="543"/>
                </a:cxn>
                <a:cxn ang="0">
                  <a:pos x="541" y="0"/>
                </a:cxn>
                <a:cxn ang="0">
                  <a:pos x="944" y="129"/>
                </a:cxn>
                <a:cxn ang="0">
                  <a:pos x="810" y="265"/>
                </a:cxn>
                <a:cxn ang="0">
                  <a:pos x="542" y="165"/>
                </a:cxn>
                <a:cxn ang="0">
                  <a:pos x="191" y="531"/>
                </a:cxn>
                <a:cxn ang="0">
                  <a:pos x="542" y="911"/>
                </a:cxn>
                <a:cxn ang="0">
                  <a:pos x="782" y="858"/>
                </a:cxn>
                <a:cxn ang="0">
                  <a:pos x="782" y="616"/>
                </a:cxn>
                <a:cxn ang="0">
                  <a:pos x="573" y="616"/>
                </a:cxn>
                <a:cxn ang="0">
                  <a:pos x="573" y="452"/>
                </a:cxn>
                <a:cxn ang="0">
                  <a:pos x="965" y="452"/>
                </a:cxn>
                <a:cxn ang="0">
                  <a:pos x="965" y="975"/>
                </a:cxn>
              </a:cxnLst>
              <a:rect l="0" t="0" r="r" b="b"/>
              <a:pathLst>
                <a:path w="965" h="1076">
                  <a:moveTo>
                    <a:pt x="965" y="975"/>
                  </a:moveTo>
                  <a:cubicBezTo>
                    <a:pt x="840" y="1042"/>
                    <a:pt x="699" y="1076"/>
                    <a:pt x="541" y="1076"/>
                  </a:cubicBezTo>
                  <a:cubicBezTo>
                    <a:pt x="226" y="1076"/>
                    <a:pt x="0" y="862"/>
                    <a:pt x="0" y="543"/>
                  </a:cubicBezTo>
                  <a:cubicBezTo>
                    <a:pt x="0" y="214"/>
                    <a:pt x="226" y="0"/>
                    <a:pt x="541" y="0"/>
                  </a:cubicBezTo>
                  <a:cubicBezTo>
                    <a:pt x="697" y="0"/>
                    <a:pt x="837" y="34"/>
                    <a:pt x="944" y="129"/>
                  </a:cubicBezTo>
                  <a:cubicBezTo>
                    <a:pt x="810" y="265"/>
                    <a:pt x="810" y="265"/>
                    <a:pt x="810" y="265"/>
                  </a:cubicBezTo>
                  <a:cubicBezTo>
                    <a:pt x="745" y="201"/>
                    <a:pt x="645" y="165"/>
                    <a:pt x="542" y="165"/>
                  </a:cubicBezTo>
                  <a:cubicBezTo>
                    <a:pt x="331" y="165"/>
                    <a:pt x="191" y="327"/>
                    <a:pt x="191" y="531"/>
                  </a:cubicBezTo>
                  <a:cubicBezTo>
                    <a:pt x="191" y="749"/>
                    <a:pt x="331" y="911"/>
                    <a:pt x="542" y="911"/>
                  </a:cubicBezTo>
                  <a:cubicBezTo>
                    <a:pt x="635" y="911"/>
                    <a:pt x="719" y="894"/>
                    <a:pt x="782" y="858"/>
                  </a:cubicBezTo>
                  <a:cubicBezTo>
                    <a:pt x="782" y="616"/>
                    <a:pt x="782" y="616"/>
                    <a:pt x="782" y="616"/>
                  </a:cubicBezTo>
                  <a:cubicBezTo>
                    <a:pt x="573" y="616"/>
                    <a:pt x="573" y="616"/>
                    <a:pt x="573" y="616"/>
                  </a:cubicBezTo>
                  <a:cubicBezTo>
                    <a:pt x="573" y="452"/>
                    <a:pt x="573" y="452"/>
                    <a:pt x="573" y="452"/>
                  </a:cubicBezTo>
                  <a:cubicBezTo>
                    <a:pt x="965" y="452"/>
                    <a:pt x="965" y="452"/>
                    <a:pt x="965" y="452"/>
                  </a:cubicBezTo>
                  <a:lnTo>
                    <a:pt x="965" y="975"/>
                  </a:lnTo>
                  <a:close/>
                </a:path>
              </a:pathLst>
            </a:custGeom>
            <a:solidFill>
              <a:srgbClr val="2222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1"/>
              <a:t>Klik om de stijl te bewerken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1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noProof="1"/>
              <a:t>Klik om de modelstijlen te bewerken</a:t>
            </a:r>
          </a:p>
          <a:p>
            <a:pPr lvl="1"/>
            <a:r>
              <a:rPr lang="nl-NL" noProof="1"/>
              <a:t>Tweede niveau</a:t>
            </a:r>
          </a:p>
          <a:p>
            <a:pPr lvl="2"/>
            <a:r>
              <a:rPr lang="nl-NL" noProof="1"/>
              <a:t>Derde niveau</a:t>
            </a:r>
          </a:p>
          <a:p>
            <a:pPr lvl="3"/>
            <a:r>
              <a:rPr lang="nl-NL" noProof="1"/>
              <a:t>Vierde niveau</a:t>
            </a:r>
          </a:p>
          <a:p>
            <a:pPr lvl="4"/>
            <a:r>
              <a:rPr lang="nl-NL" noProof="1"/>
              <a:t>Vijfde niveau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"/>
          <p:cNvGrpSpPr>
            <a:grpSpLocks noChangeAspect="1"/>
          </p:cNvGrpSpPr>
          <p:nvPr userDrawn="1"/>
        </p:nvGrpSpPr>
        <p:grpSpPr bwMode="auto">
          <a:xfrm>
            <a:off x="0" y="1589"/>
            <a:ext cx="12192000" cy="6854825"/>
            <a:chOff x="0" y="1"/>
            <a:chExt cx="5760" cy="4318"/>
          </a:xfrm>
        </p:grpSpPr>
        <p:sp>
          <p:nvSpPr>
            <p:cNvPr id="9" name="Rectangle 5"/>
            <p:cNvSpPr>
              <a:spLocks noSelect="1" noChangeArrowheads="1"/>
            </p:cNvSpPr>
            <p:nvPr/>
          </p:nvSpPr>
          <p:spPr bwMode="auto">
            <a:xfrm>
              <a:off x="4" y="1"/>
              <a:ext cx="5756" cy="431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0" name="Rectangle 6"/>
            <p:cNvSpPr>
              <a:spLocks noSelect="1" noChangeArrowheads="1"/>
            </p:cNvSpPr>
            <p:nvPr/>
          </p:nvSpPr>
          <p:spPr bwMode="auto">
            <a:xfrm>
              <a:off x="0" y="1"/>
              <a:ext cx="496" cy="43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1" name="Freeform 7"/>
            <p:cNvSpPr>
              <a:spLocks noSelect="1"/>
            </p:cNvSpPr>
            <p:nvPr/>
          </p:nvSpPr>
          <p:spPr bwMode="auto">
            <a:xfrm>
              <a:off x="115" y="747"/>
              <a:ext cx="268" cy="268"/>
            </a:xfrm>
            <a:custGeom>
              <a:avLst/>
              <a:gdLst/>
              <a:ahLst/>
              <a:cxnLst>
                <a:cxn ang="0">
                  <a:pos x="0" y="214"/>
                </a:cxn>
                <a:cxn ang="0">
                  <a:pos x="81" y="134"/>
                </a:cxn>
                <a:cxn ang="0">
                  <a:pos x="0" y="54"/>
                </a:cxn>
                <a:cxn ang="0">
                  <a:pos x="54" y="0"/>
                </a:cxn>
                <a:cxn ang="0">
                  <a:pos x="134" y="80"/>
                </a:cxn>
                <a:cxn ang="0">
                  <a:pos x="214" y="0"/>
                </a:cxn>
                <a:cxn ang="0">
                  <a:pos x="268" y="54"/>
                </a:cxn>
                <a:cxn ang="0">
                  <a:pos x="188" y="134"/>
                </a:cxn>
                <a:cxn ang="0">
                  <a:pos x="268" y="214"/>
                </a:cxn>
                <a:cxn ang="0">
                  <a:pos x="214" y="268"/>
                </a:cxn>
                <a:cxn ang="0">
                  <a:pos x="134" y="187"/>
                </a:cxn>
                <a:cxn ang="0">
                  <a:pos x="54" y="268"/>
                </a:cxn>
                <a:cxn ang="0">
                  <a:pos x="0" y="214"/>
                </a:cxn>
              </a:cxnLst>
              <a:rect l="0" t="0" r="r" b="b"/>
              <a:pathLst>
                <a:path w="268" h="268">
                  <a:moveTo>
                    <a:pt x="0" y="214"/>
                  </a:moveTo>
                  <a:lnTo>
                    <a:pt x="81" y="134"/>
                  </a:lnTo>
                  <a:lnTo>
                    <a:pt x="0" y="54"/>
                  </a:lnTo>
                  <a:lnTo>
                    <a:pt x="54" y="0"/>
                  </a:lnTo>
                  <a:lnTo>
                    <a:pt x="134" y="80"/>
                  </a:lnTo>
                  <a:lnTo>
                    <a:pt x="214" y="0"/>
                  </a:lnTo>
                  <a:lnTo>
                    <a:pt x="268" y="54"/>
                  </a:lnTo>
                  <a:lnTo>
                    <a:pt x="188" y="134"/>
                  </a:lnTo>
                  <a:lnTo>
                    <a:pt x="268" y="214"/>
                  </a:lnTo>
                  <a:lnTo>
                    <a:pt x="214" y="268"/>
                  </a:lnTo>
                  <a:lnTo>
                    <a:pt x="134" y="187"/>
                  </a:lnTo>
                  <a:lnTo>
                    <a:pt x="54" y="268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2" name="Freeform 8"/>
            <p:cNvSpPr>
              <a:spLocks noSelect="1"/>
            </p:cNvSpPr>
            <p:nvPr/>
          </p:nvSpPr>
          <p:spPr bwMode="auto">
            <a:xfrm>
              <a:off x="115" y="103"/>
              <a:ext cx="268" cy="268"/>
            </a:xfrm>
            <a:custGeom>
              <a:avLst/>
              <a:gdLst/>
              <a:ahLst/>
              <a:cxnLst>
                <a:cxn ang="0">
                  <a:pos x="0" y="215"/>
                </a:cxn>
                <a:cxn ang="0">
                  <a:pos x="81" y="134"/>
                </a:cxn>
                <a:cxn ang="0">
                  <a:pos x="0" y="54"/>
                </a:cxn>
                <a:cxn ang="0">
                  <a:pos x="54" y="0"/>
                </a:cxn>
                <a:cxn ang="0">
                  <a:pos x="134" y="81"/>
                </a:cxn>
                <a:cxn ang="0">
                  <a:pos x="214" y="0"/>
                </a:cxn>
                <a:cxn ang="0">
                  <a:pos x="268" y="54"/>
                </a:cxn>
                <a:cxn ang="0">
                  <a:pos x="188" y="134"/>
                </a:cxn>
                <a:cxn ang="0">
                  <a:pos x="268" y="215"/>
                </a:cxn>
                <a:cxn ang="0">
                  <a:pos x="214" y="268"/>
                </a:cxn>
                <a:cxn ang="0">
                  <a:pos x="134" y="188"/>
                </a:cxn>
                <a:cxn ang="0">
                  <a:pos x="54" y="268"/>
                </a:cxn>
                <a:cxn ang="0">
                  <a:pos x="0" y="215"/>
                </a:cxn>
              </a:cxnLst>
              <a:rect l="0" t="0" r="r" b="b"/>
              <a:pathLst>
                <a:path w="268" h="268">
                  <a:moveTo>
                    <a:pt x="0" y="215"/>
                  </a:moveTo>
                  <a:lnTo>
                    <a:pt x="81" y="134"/>
                  </a:lnTo>
                  <a:lnTo>
                    <a:pt x="0" y="54"/>
                  </a:lnTo>
                  <a:lnTo>
                    <a:pt x="54" y="0"/>
                  </a:lnTo>
                  <a:lnTo>
                    <a:pt x="134" y="81"/>
                  </a:lnTo>
                  <a:lnTo>
                    <a:pt x="214" y="0"/>
                  </a:lnTo>
                  <a:lnTo>
                    <a:pt x="268" y="54"/>
                  </a:lnTo>
                  <a:lnTo>
                    <a:pt x="188" y="134"/>
                  </a:lnTo>
                  <a:lnTo>
                    <a:pt x="268" y="215"/>
                  </a:lnTo>
                  <a:lnTo>
                    <a:pt x="214" y="268"/>
                  </a:lnTo>
                  <a:lnTo>
                    <a:pt x="134" y="188"/>
                  </a:lnTo>
                  <a:lnTo>
                    <a:pt x="54" y="268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3" name="Freeform 9"/>
            <p:cNvSpPr>
              <a:spLocks noSelect="1"/>
            </p:cNvSpPr>
            <p:nvPr/>
          </p:nvSpPr>
          <p:spPr bwMode="auto">
            <a:xfrm>
              <a:off x="115" y="425"/>
              <a:ext cx="268" cy="268"/>
            </a:xfrm>
            <a:custGeom>
              <a:avLst/>
              <a:gdLst/>
              <a:ahLst/>
              <a:cxnLst>
                <a:cxn ang="0">
                  <a:pos x="0" y="215"/>
                </a:cxn>
                <a:cxn ang="0">
                  <a:pos x="81" y="134"/>
                </a:cxn>
                <a:cxn ang="0">
                  <a:pos x="0" y="54"/>
                </a:cxn>
                <a:cxn ang="0">
                  <a:pos x="54" y="0"/>
                </a:cxn>
                <a:cxn ang="0">
                  <a:pos x="134" y="81"/>
                </a:cxn>
                <a:cxn ang="0">
                  <a:pos x="214" y="0"/>
                </a:cxn>
                <a:cxn ang="0">
                  <a:pos x="268" y="54"/>
                </a:cxn>
                <a:cxn ang="0">
                  <a:pos x="188" y="134"/>
                </a:cxn>
                <a:cxn ang="0">
                  <a:pos x="268" y="215"/>
                </a:cxn>
                <a:cxn ang="0">
                  <a:pos x="214" y="268"/>
                </a:cxn>
                <a:cxn ang="0">
                  <a:pos x="134" y="188"/>
                </a:cxn>
                <a:cxn ang="0">
                  <a:pos x="54" y="268"/>
                </a:cxn>
                <a:cxn ang="0">
                  <a:pos x="0" y="215"/>
                </a:cxn>
              </a:cxnLst>
              <a:rect l="0" t="0" r="r" b="b"/>
              <a:pathLst>
                <a:path w="268" h="268">
                  <a:moveTo>
                    <a:pt x="0" y="215"/>
                  </a:moveTo>
                  <a:lnTo>
                    <a:pt x="81" y="134"/>
                  </a:lnTo>
                  <a:lnTo>
                    <a:pt x="0" y="54"/>
                  </a:lnTo>
                  <a:lnTo>
                    <a:pt x="54" y="0"/>
                  </a:lnTo>
                  <a:lnTo>
                    <a:pt x="134" y="81"/>
                  </a:lnTo>
                  <a:lnTo>
                    <a:pt x="214" y="0"/>
                  </a:lnTo>
                  <a:lnTo>
                    <a:pt x="268" y="54"/>
                  </a:lnTo>
                  <a:lnTo>
                    <a:pt x="188" y="134"/>
                  </a:lnTo>
                  <a:lnTo>
                    <a:pt x="268" y="215"/>
                  </a:lnTo>
                  <a:lnTo>
                    <a:pt x="214" y="268"/>
                  </a:lnTo>
                  <a:lnTo>
                    <a:pt x="134" y="188"/>
                  </a:lnTo>
                  <a:lnTo>
                    <a:pt x="54" y="268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308060" y="1758949"/>
            <a:ext cx="9792000" cy="1836000"/>
          </a:xfrm>
        </p:spPr>
        <p:txBody>
          <a:bodyPr anchor="t" anchorCtr="0"/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nl-NL" noProof="1"/>
              <a:t>Titel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08060" y="3603786"/>
            <a:ext cx="9792000" cy="1752600"/>
          </a:xfrm>
        </p:spPr>
        <p:txBody>
          <a:bodyPr/>
          <a:lstStyle>
            <a:lvl1pPr marL="0" indent="0" algn="l">
              <a:buNone/>
              <a:defRPr sz="35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1"/>
              <a:t>jaar / subtitel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182800" y="635701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750" b="1">
                <a:solidFill>
                  <a:schemeClr val="bg1"/>
                </a:solidFill>
              </a:defRPr>
            </a:lvl1pPr>
          </a:lstStyle>
          <a:p>
            <a:fld id="{AE55C517-0BEC-46AF-A009-46288DC1401A}" type="datetime4">
              <a:rPr lang="nl-NL" noProof="1" smtClean="0"/>
              <a:pPr/>
              <a:t>21 november 2023</a:t>
            </a:fld>
            <a:endParaRPr lang="nl-NL" noProof="1"/>
          </a:p>
        </p:txBody>
      </p:sp>
      <p:grpSp>
        <p:nvGrpSpPr>
          <p:cNvPr id="31" name="Group 4"/>
          <p:cNvGrpSpPr>
            <a:grpSpLocks noChangeAspect="1"/>
          </p:cNvGrpSpPr>
          <p:nvPr userDrawn="1"/>
        </p:nvGrpSpPr>
        <p:grpSpPr bwMode="auto">
          <a:xfrm>
            <a:off x="1356785" y="182563"/>
            <a:ext cx="2300817" cy="579438"/>
            <a:chOff x="641" y="115"/>
            <a:chExt cx="1087" cy="365"/>
          </a:xfrm>
        </p:grpSpPr>
        <p:sp>
          <p:nvSpPr>
            <p:cNvPr id="33" name="Freeform 5"/>
            <p:cNvSpPr>
              <a:spLocks noSelect="1" noEditPoints="1"/>
            </p:cNvSpPr>
            <p:nvPr/>
          </p:nvSpPr>
          <p:spPr bwMode="auto">
            <a:xfrm>
              <a:off x="641" y="333"/>
              <a:ext cx="147" cy="144"/>
            </a:xfrm>
            <a:custGeom>
              <a:avLst/>
              <a:gdLst/>
              <a:ahLst/>
              <a:cxnLst>
                <a:cxn ang="0">
                  <a:pos x="95" y="89"/>
                </a:cxn>
                <a:cxn ang="0">
                  <a:pos x="73" y="31"/>
                </a:cxn>
                <a:cxn ang="0">
                  <a:pos x="51" y="89"/>
                </a:cxn>
                <a:cxn ang="0">
                  <a:pos x="95" y="89"/>
                </a:cxn>
                <a:cxn ang="0">
                  <a:pos x="63" y="0"/>
                </a:cxn>
                <a:cxn ang="0">
                  <a:pos x="85" y="0"/>
                </a:cxn>
                <a:cxn ang="0">
                  <a:pos x="147" y="144"/>
                </a:cxn>
                <a:cxn ang="0">
                  <a:pos x="118" y="144"/>
                </a:cxn>
                <a:cxn ang="0">
                  <a:pos x="104" y="111"/>
                </a:cxn>
                <a:cxn ang="0">
                  <a:pos x="42" y="111"/>
                </a:cxn>
                <a:cxn ang="0">
                  <a:pos x="29" y="144"/>
                </a:cxn>
                <a:cxn ang="0">
                  <a:pos x="0" y="144"/>
                </a:cxn>
                <a:cxn ang="0">
                  <a:pos x="63" y="0"/>
                </a:cxn>
              </a:cxnLst>
              <a:rect l="0" t="0" r="r" b="b"/>
              <a:pathLst>
                <a:path w="147" h="144">
                  <a:moveTo>
                    <a:pt x="95" y="89"/>
                  </a:moveTo>
                  <a:lnTo>
                    <a:pt x="73" y="31"/>
                  </a:lnTo>
                  <a:lnTo>
                    <a:pt x="51" y="89"/>
                  </a:lnTo>
                  <a:lnTo>
                    <a:pt x="95" y="89"/>
                  </a:lnTo>
                  <a:close/>
                  <a:moveTo>
                    <a:pt x="63" y="0"/>
                  </a:moveTo>
                  <a:lnTo>
                    <a:pt x="85" y="0"/>
                  </a:lnTo>
                  <a:lnTo>
                    <a:pt x="147" y="144"/>
                  </a:lnTo>
                  <a:lnTo>
                    <a:pt x="118" y="144"/>
                  </a:lnTo>
                  <a:lnTo>
                    <a:pt x="104" y="111"/>
                  </a:lnTo>
                  <a:lnTo>
                    <a:pt x="42" y="111"/>
                  </a:lnTo>
                  <a:lnTo>
                    <a:pt x="29" y="144"/>
                  </a:lnTo>
                  <a:lnTo>
                    <a:pt x="0" y="14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34" name="Freeform 6"/>
            <p:cNvSpPr>
              <a:spLocks noSelect="1"/>
            </p:cNvSpPr>
            <p:nvPr/>
          </p:nvSpPr>
          <p:spPr bwMode="auto">
            <a:xfrm>
              <a:off x="801" y="377"/>
              <a:ext cx="151" cy="100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65" y="18"/>
                </a:cxn>
                <a:cxn ang="0">
                  <a:pos x="165" y="126"/>
                </a:cxn>
                <a:cxn ang="0">
                  <a:pos x="167" y="126"/>
                </a:cxn>
                <a:cxn ang="0">
                  <a:pos x="380" y="0"/>
                </a:cxn>
                <a:cxn ang="0">
                  <a:pos x="597" y="129"/>
                </a:cxn>
                <a:cxn ang="0">
                  <a:pos x="825" y="0"/>
                </a:cxn>
                <a:cxn ang="0">
                  <a:pos x="1075" y="298"/>
                </a:cxn>
                <a:cxn ang="0">
                  <a:pos x="1075" y="712"/>
                </a:cxn>
                <a:cxn ang="0">
                  <a:pos x="902" y="712"/>
                </a:cxn>
                <a:cxn ang="0">
                  <a:pos x="902" y="318"/>
                </a:cxn>
                <a:cxn ang="0">
                  <a:pos x="773" y="157"/>
                </a:cxn>
                <a:cxn ang="0">
                  <a:pos x="624" y="336"/>
                </a:cxn>
                <a:cxn ang="0">
                  <a:pos x="624" y="712"/>
                </a:cxn>
                <a:cxn ang="0">
                  <a:pos x="451" y="712"/>
                </a:cxn>
                <a:cxn ang="0">
                  <a:pos x="451" y="298"/>
                </a:cxn>
                <a:cxn ang="0">
                  <a:pos x="332" y="157"/>
                </a:cxn>
                <a:cxn ang="0">
                  <a:pos x="173" y="333"/>
                </a:cxn>
                <a:cxn ang="0">
                  <a:pos x="173" y="712"/>
                </a:cxn>
                <a:cxn ang="0">
                  <a:pos x="0" y="712"/>
                </a:cxn>
                <a:cxn ang="0">
                  <a:pos x="0" y="18"/>
                </a:cxn>
              </a:cxnLst>
              <a:rect l="0" t="0" r="r" b="b"/>
              <a:pathLst>
                <a:path w="1075" h="712">
                  <a:moveTo>
                    <a:pt x="0" y="18"/>
                  </a:moveTo>
                  <a:cubicBezTo>
                    <a:pt x="165" y="18"/>
                    <a:pt x="165" y="18"/>
                    <a:pt x="165" y="18"/>
                  </a:cubicBezTo>
                  <a:cubicBezTo>
                    <a:pt x="165" y="126"/>
                    <a:pt x="165" y="126"/>
                    <a:pt x="165" y="126"/>
                  </a:cubicBezTo>
                  <a:cubicBezTo>
                    <a:pt x="167" y="126"/>
                    <a:pt x="167" y="126"/>
                    <a:pt x="167" y="126"/>
                  </a:cubicBezTo>
                  <a:cubicBezTo>
                    <a:pt x="198" y="61"/>
                    <a:pt x="264" y="0"/>
                    <a:pt x="380" y="0"/>
                  </a:cubicBezTo>
                  <a:cubicBezTo>
                    <a:pt x="487" y="0"/>
                    <a:pt x="561" y="42"/>
                    <a:pt x="597" y="129"/>
                  </a:cubicBezTo>
                  <a:cubicBezTo>
                    <a:pt x="647" y="41"/>
                    <a:pt x="721" y="0"/>
                    <a:pt x="825" y="0"/>
                  </a:cubicBezTo>
                  <a:cubicBezTo>
                    <a:pt x="1010" y="0"/>
                    <a:pt x="1075" y="132"/>
                    <a:pt x="1075" y="298"/>
                  </a:cubicBezTo>
                  <a:cubicBezTo>
                    <a:pt x="1075" y="712"/>
                    <a:pt x="1075" y="712"/>
                    <a:pt x="1075" y="712"/>
                  </a:cubicBezTo>
                  <a:cubicBezTo>
                    <a:pt x="902" y="712"/>
                    <a:pt x="902" y="712"/>
                    <a:pt x="902" y="712"/>
                  </a:cubicBezTo>
                  <a:cubicBezTo>
                    <a:pt x="902" y="318"/>
                    <a:pt x="902" y="318"/>
                    <a:pt x="902" y="318"/>
                  </a:cubicBezTo>
                  <a:cubicBezTo>
                    <a:pt x="902" y="232"/>
                    <a:pt x="876" y="157"/>
                    <a:pt x="773" y="157"/>
                  </a:cubicBezTo>
                  <a:cubicBezTo>
                    <a:pt x="665" y="157"/>
                    <a:pt x="624" y="246"/>
                    <a:pt x="624" y="336"/>
                  </a:cubicBezTo>
                  <a:cubicBezTo>
                    <a:pt x="624" y="712"/>
                    <a:pt x="624" y="712"/>
                    <a:pt x="624" y="712"/>
                  </a:cubicBezTo>
                  <a:cubicBezTo>
                    <a:pt x="451" y="712"/>
                    <a:pt x="451" y="712"/>
                    <a:pt x="451" y="712"/>
                  </a:cubicBezTo>
                  <a:cubicBezTo>
                    <a:pt x="451" y="298"/>
                    <a:pt x="451" y="298"/>
                    <a:pt x="451" y="298"/>
                  </a:cubicBezTo>
                  <a:cubicBezTo>
                    <a:pt x="451" y="213"/>
                    <a:pt x="416" y="157"/>
                    <a:pt x="332" y="157"/>
                  </a:cubicBezTo>
                  <a:cubicBezTo>
                    <a:pt x="218" y="157"/>
                    <a:pt x="173" y="240"/>
                    <a:pt x="173" y="333"/>
                  </a:cubicBezTo>
                  <a:cubicBezTo>
                    <a:pt x="173" y="712"/>
                    <a:pt x="173" y="712"/>
                    <a:pt x="173" y="712"/>
                  </a:cubicBezTo>
                  <a:cubicBezTo>
                    <a:pt x="0" y="712"/>
                    <a:pt x="0" y="712"/>
                    <a:pt x="0" y="712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35" name="Freeform 7"/>
            <p:cNvSpPr>
              <a:spLocks noSelect="1"/>
            </p:cNvSpPr>
            <p:nvPr/>
          </p:nvSpPr>
          <p:spPr bwMode="auto">
            <a:xfrm>
              <a:off x="970" y="377"/>
              <a:ext cx="80" cy="103"/>
            </a:xfrm>
            <a:custGeom>
              <a:avLst/>
              <a:gdLst/>
              <a:ahLst/>
              <a:cxnLst>
                <a:cxn ang="0">
                  <a:pos x="432" y="210"/>
                </a:cxn>
                <a:cxn ang="0">
                  <a:pos x="296" y="139"/>
                </a:cxn>
                <a:cxn ang="0">
                  <a:pos x="195" y="213"/>
                </a:cxn>
                <a:cxn ang="0">
                  <a:pos x="569" y="506"/>
                </a:cxn>
                <a:cxn ang="0">
                  <a:pos x="270" y="729"/>
                </a:cxn>
                <a:cxn ang="0">
                  <a:pos x="0" y="622"/>
                </a:cxn>
                <a:cxn ang="0">
                  <a:pos x="115" y="514"/>
                </a:cxn>
                <a:cxn ang="0">
                  <a:pos x="280" y="599"/>
                </a:cxn>
                <a:cxn ang="0">
                  <a:pos x="396" y="519"/>
                </a:cxn>
                <a:cxn ang="0">
                  <a:pos x="21" y="225"/>
                </a:cxn>
                <a:cxn ang="0">
                  <a:pos x="300" y="0"/>
                </a:cxn>
                <a:cxn ang="0">
                  <a:pos x="548" y="106"/>
                </a:cxn>
                <a:cxn ang="0">
                  <a:pos x="432" y="210"/>
                </a:cxn>
              </a:cxnLst>
              <a:rect l="0" t="0" r="r" b="b"/>
              <a:pathLst>
                <a:path w="569" h="729">
                  <a:moveTo>
                    <a:pt x="432" y="210"/>
                  </a:moveTo>
                  <a:cubicBezTo>
                    <a:pt x="399" y="164"/>
                    <a:pt x="355" y="139"/>
                    <a:pt x="296" y="139"/>
                  </a:cubicBezTo>
                  <a:cubicBezTo>
                    <a:pt x="250" y="139"/>
                    <a:pt x="195" y="161"/>
                    <a:pt x="195" y="213"/>
                  </a:cubicBezTo>
                  <a:cubicBezTo>
                    <a:pt x="195" y="337"/>
                    <a:pt x="569" y="236"/>
                    <a:pt x="569" y="506"/>
                  </a:cubicBezTo>
                  <a:cubicBezTo>
                    <a:pt x="569" y="671"/>
                    <a:pt x="412" y="729"/>
                    <a:pt x="270" y="729"/>
                  </a:cubicBezTo>
                  <a:cubicBezTo>
                    <a:pt x="163" y="729"/>
                    <a:pt x="71" y="702"/>
                    <a:pt x="0" y="622"/>
                  </a:cubicBezTo>
                  <a:cubicBezTo>
                    <a:pt x="115" y="514"/>
                    <a:pt x="115" y="514"/>
                    <a:pt x="115" y="514"/>
                  </a:cubicBezTo>
                  <a:cubicBezTo>
                    <a:pt x="160" y="563"/>
                    <a:pt x="207" y="599"/>
                    <a:pt x="280" y="599"/>
                  </a:cubicBezTo>
                  <a:cubicBezTo>
                    <a:pt x="331" y="599"/>
                    <a:pt x="396" y="574"/>
                    <a:pt x="396" y="519"/>
                  </a:cubicBezTo>
                  <a:cubicBezTo>
                    <a:pt x="396" y="376"/>
                    <a:pt x="21" y="489"/>
                    <a:pt x="21" y="225"/>
                  </a:cubicBezTo>
                  <a:cubicBezTo>
                    <a:pt x="21" y="70"/>
                    <a:pt x="160" y="0"/>
                    <a:pt x="300" y="0"/>
                  </a:cubicBezTo>
                  <a:cubicBezTo>
                    <a:pt x="393" y="0"/>
                    <a:pt x="491" y="29"/>
                    <a:pt x="548" y="106"/>
                  </a:cubicBezTo>
                  <a:lnTo>
                    <a:pt x="432" y="2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36" name="Freeform 8"/>
            <p:cNvSpPr>
              <a:spLocks noSelect="1"/>
            </p:cNvSpPr>
            <p:nvPr/>
          </p:nvSpPr>
          <p:spPr bwMode="auto">
            <a:xfrm>
              <a:off x="1058" y="351"/>
              <a:ext cx="71" cy="129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0" y="201"/>
                </a:cxn>
                <a:cxn ang="0">
                  <a:pos x="143" y="201"/>
                </a:cxn>
                <a:cxn ang="0">
                  <a:pos x="143" y="0"/>
                </a:cxn>
                <a:cxn ang="0">
                  <a:pos x="317" y="0"/>
                </a:cxn>
                <a:cxn ang="0">
                  <a:pos x="317" y="201"/>
                </a:cxn>
                <a:cxn ang="0">
                  <a:pos x="507" y="201"/>
                </a:cxn>
                <a:cxn ang="0">
                  <a:pos x="507" y="348"/>
                </a:cxn>
                <a:cxn ang="0">
                  <a:pos x="317" y="348"/>
                </a:cxn>
                <a:cxn ang="0">
                  <a:pos x="317" y="652"/>
                </a:cxn>
                <a:cxn ang="0">
                  <a:pos x="413" y="765"/>
                </a:cxn>
                <a:cxn ang="0">
                  <a:pos x="507" y="743"/>
                </a:cxn>
                <a:cxn ang="0">
                  <a:pos x="507" y="889"/>
                </a:cxn>
                <a:cxn ang="0">
                  <a:pos x="370" y="912"/>
                </a:cxn>
                <a:cxn ang="0">
                  <a:pos x="143" y="666"/>
                </a:cxn>
                <a:cxn ang="0">
                  <a:pos x="143" y="348"/>
                </a:cxn>
                <a:cxn ang="0">
                  <a:pos x="0" y="348"/>
                </a:cxn>
              </a:cxnLst>
              <a:rect l="0" t="0" r="r" b="b"/>
              <a:pathLst>
                <a:path w="507" h="912">
                  <a:moveTo>
                    <a:pt x="0" y="348"/>
                  </a:moveTo>
                  <a:cubicBezTo>
                    <a:pt x="0" y="201"/>
                    <a:pt x="0" y="201"/>
                    <a:pt x="0" y="201"/>
                  </a:cubicBezTo>
                  <a:cubicBezTo>
                    <a:pt x="143" y="201"/>
                    <a:pt x="143" y="201"/>
                    <a:pt x="143" y="201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317" y="0"/>
                    <a:pt x="317" y="0"/>
                    <a:pt x="317" y="0"/>
                  </a:cubicBezTo>
                  <a:cubicBezTo>
                    <a:pt x="317" y="201"/>
                    <a:pt x="317" y="201"/>
                    <a:pt x="317" y="201"/>
                  </a:cubicBezTo>
                  <a:cubicBezTo>
                    <a:pt x="507" y="201"/>
                    <a:pt x="507" y="201"/>
                    <a:pt x="507" y="201"/>
                  </a:cubicBezTo>
                  <a:cubicBezTo>
                    <a:pt x="507" y="348"/>
                    <a:pt x="507" y="348"/>
                    <a:pt x="507" y="348"/>
                  </a:cubicBezTo>
                  <a:cubicBezTo>
                    <a:pt x="317" y="348"/>
                    <a:pt x="317" y="348"/>
                    <a:pt x="317" y="348"/>
                  </a:cubicBezTo>
                  <a:cubicBezTo>
                    <a:pt x="317" y="652"/>
                    <a:pt x="317" y="652"/>
                    <a:pt x="317" y="652"/>
                  </a:cubicBezTo>
                  <a:cubicBezTo>
                    <a:pt x="317" y="721"/>
                    <a:pt x="337" y="765"/>
                    <a:pt x="413" y="765"/>
                  </a:cubicBezTo>
                  <a:cubicBezTo>
                    <a:pt x="444" y="765"/>
                    <a:pt x="486" y="759"/>
                    <a:pt x="507" y="743"/>
                  </a:cubicBezTo>
                  <a:cubicBezTo>
                    <a:pt x="507" y="889"/>
                    <a:pt x="507" y="889"/>
                    <a:pt x="507" y="889"/>
                  </a:cubicBezTo>
                  <a:cubicBezTo>
                    <a:pt x="471" y="906"/>
                    <a:pt x="411" y="912"/>
                    <a:pt x="370" y="912"/>
                  </a:cubicBezTo>
                  <a:cubicBezTo>
                    <a:pt x="186" y="912"/>
                    <a:pt x="143" y="830"/>
                    <a:pt x="143" y="666"/>
                  </a:cubicBezTo>
                  <a:cubicBezTo>
                    <a:pt x="143" y="348"/>
                    <a:pt x="143" y="348"/>
                    <a:pt x="143" y="348"/>
                  </a:cubicBezTo>
                  <a:lnTo>
                    <a:pt x="0" y="3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37" name="Freeform 9"/>
            <p:cNvSpPr>
              <a:spLocks noSelect="1" noEditPoints="1"/>
            </p:cNvSpPr>
            <p:nvPr/>
          </p:nvSpPr>
          <p:spPr bwMode="auto">
            <a:xfrm>
              <a:off x="1143" y="377"/>
              <a:ext cx="99" cy="103"/>
            </a:xfrm>
            <a:custGeom>
              <a:avLst/>
              <a:gdLst/>
              <a:ahLst/>
              <a:cxnLst>
                <a:cxn ang="0">
                  <a:pos x="529" y="295"/>
                </a:cxn>
                <a:cxn ang="0">
                  <a:pos x="352" y="131"/>
                </a:cxn>
                <a:cxn ang="0">
                  <a:pos x="173" y="295"/>
                </a:cxn>
                <a:cxn ang="0">
                  <a:pos x="529" y="295"/>
                </a:cxn>
                <a:cxn ang="0">
                  <a:pos x="173" y="426"/>
                </a:cxn>
                <a:cxn ang="0">
                  <a:pos x="360" y="590"/>
                </a:cxn>
                <a:cxn ang="0">
                  <a:pos x="546" y="496"/>
                </a:cxn>
                <a:cxn ang="0">
                  <a:pos x="671" y="590"/>
                </a:cxn>
                <a:cxn ang="0">
                  <a:pos x="377" y="729"/>
                </a:cxn>
                <a:cxn ang="0">
                  <a:pos x="0" y="365"/>
                </a:cxn>
                <a:cxn ang="0">
                  <a:pos x="377" y="0"/>
                </a:cxn>
                <a:cxn ang="0">
                  <a:pos x="702" y="378"/>
                </a:cxn>
                <a:cxn ang="0">
                  <a:pos x="702" y="426"/>
                </a:cxn>
                <a:cxn ang="0">
                  <a:pos x="173" y="426"/>
                </a:cxn>
              </a:cxnLst>
              <a:rect l="0" t="0" r="r" b="b"/>
              <a:pathLst>
                <a:path w="702" h="729">
                  <a:moveTo>
                    <a:pt x="529" y="295"/>
                  </a:moveTo>
                  <a:cubicBezTo>
                    <a:pt x="527" y="194"/>
                    <a:pt x="461" y="131"/>
                    <a:pt x="352" y="131"/>
                  </a:cubicBezTo>
                  <a:cubicBezTo>
                    <a:pt x="250" y="131"/>
                    <a:pt x="186" y="196"/>
                    <a:pt x="173" y="295"/>
                  </a:cubicBezTo>
                  <a:lnTo>
                    <a:pt x="529" y="295"/>
                  </a:lnTo>
                  <a:close/>
                  <a:moveTo>
                    <a:pt x="173" y="426"/>
                  </a:moveTo>
                  <a:cubicBezTo>
                    <a:pt x="185" y="528"/>
                    <a:pt x="263" y="590"/>
                    <a:pt x="360" y="590"/>
                  </a:cubicBezTo>
                  <a:cubicBezTo>
                    <a:pt x="446" y="590"/>
                    <a:pt x="503" y="550"/>
                    <a:pt x="546" y="496"/>
                  </a:cubicBezTo>
                  <a:cubicBezTo>
                    <a:pt x="671" y="590"/>
                    <a:pt x="671" y="590"/>
                    <a:pt x="671" y="590"/>
                  </a:cubicBezTo>
                  <a:cubicBezTo>
                    <a:pt x="590" y="690"/>
                    <a:pt x="487" y="729"/>
                    <a:pt x="377" y="729"/>
                  </a:cubicBezTo>
                  <a:cubicBezTo>
                    <a:pt x="167" y="729"/>
                    <a:pt x="0" y="583"/>
                    <a:pt x="0" y="365"/>
                  </a:cubicBezTo>
                  <a:cubicBezTo>
                    <a:pt x="0" y="146"/>
                    <a:pt x="167" y="0"/>
                    <a:pt x="377" y="0"/>
                  </a:cubicBezTo>
                  <a:cubicBezTo>
                    <a:pt x="571" y="0"/>
                    <a:pt x="702" y="136"/>
                    <a:pt x="702" y="378"/>
                  </a:cubicBezTo>
                  <a:cubicBezTo>
                    <a:pt x="702" y="426"/>
                    <a:pt x="702" y="426"/>
                    <a:pt x="702" y="426"/>
                  </a:cubicBezTo>
                  <a:lnTo>
                    <a:pt x="173" y="4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38" name="Freeform 10"/>
            <p:cNvSpPr>
              <a:spLocks noSelect="1"/>
            </p:cNvSpPr>
            <p:nvPr/>
          </p:nvSpPr>
          <p:spPr bwMode="auto">
            <a:xfrm>
              <a:off x="1265" y="377"/>
              <a:ext cx="62" cy="100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74" y="18"/>
                </a:cxn>
                <a:cxn ang="0">
                  <a:pos x="174" y="128"/>
                </a:cxn>
                <a:cxn ang="0">
                  <a:pos x="177" y="128"/>
                </a:cxn>
                <a:cxn ang="0">
                  <a:pos x="382" y="0"/>
                </a:cxn>
                <a:cxn ang="0">
                  <a:pos x="444" y="11"/>
                </a:cxn>
                <a:cxn ang="0">
                  <a:pos x="444" y="178"/>
                </a:cxn>
                <a:cxn ang="0">
                  <a:pos x="360" y="165"/>
                </a:cxn>
                <a:cxn ang="0">
                  <a:pos x="174" y="340"/>
                </a:cxn>
                <a:cxn ang="0">
                  <a:pos x="174" y="712"/>
                </a:cxn>
                <a:cxn ang="0">
                  <a:pos x="0" y="712"/>
                </a:cxn>
                <a:cxn ang="0">
                  <a:pos x="0" y="18"/>
                </a:cxn>
              </a:cxnLst>
              <a:rect l="0" t="0" r="r" b="b"/>
              <a:pathLst>
                <a:path w="444" h="712">
                  <a:moveTo>
                    <a:pt x="0" y="18"/>
                  </a:moveTo>
                  <a:cubicBezTo>
                    <a:pt x="174" y="18"/>
                    <a:pt x="174" y="18"/>
                    <a:pt x="174" y="18"/>
                  </a:cubicBezTo>
                  <a:cubicBezTo>
                    <a:pt x="174" y="128"/>
                    <a:pt x="174" y="128"/>
                    <a:pt x="174" y="128"/>
                  </a:cubicBezTo>
                  <a:cubicBezTo>
                    <a:pt x="177" y="128"/>
                    <a:pt x="177" y="128"/>
                    <a:pt x="177" y="128"/>
                  </a:cubicBezTo>
                  <a:cubicBezTo>
                    <a:pt x="214" y="48"/>
                    <a:pt x="291" y="0"/>
                    <a:pt x="382" y="0"/>
                  </a:cubicBezTo>
                  <a:cubicBezTo>
                    <a:pt x="404" y="0"/>
                    <a:pt x="424" y="5"/>
                    <a:pt x="444" y="11"/>
                  </a:cubicBezTo>
                  <a:cubicBezTo>
                    <a:pt x="444" y="178"/>
                    <a:pt x="444" y="178"/>
                    <a:pt x="444" y="178"/>
                  </a:cubicBezTo>
                  <a:cubicBezTo>
                    <a:pt x="415" y="171"/>
                    <a:pt x="388" y="165"/>
                    <a:pt x="360" y="165"/>
                  </a:cubicBezTo>
                  <a:cubicBezTo>
                    <a:pt x="197" y="165"/>
                    <a:pt x="174" y="303"/>
                    <a:pt x="174" y="340"/>
                  </a:cubicBezTo>
                  <a:cubicBezTo>
                    <a:pt x="174" y="712"/>
                    <a:pt x="174" y="712"/>
                    <a:pt x="174" y="712"/>
                  </a:cubicBezTo>
                  <a:cubicBezTo>
                    <a:pt x="0" y="712"/>
                    <a:pt x="0" y="712"/>
                    <a:pt x="0" y="712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39" name="Freeform 11"/>
            <p:cNvSpPr>
              <a:spLocks noSelect="1" noEditPoints="1"/>
            </p:cNvSpPr>
            <p:nvPr/>
          </p:nvSpPr>
          <p:spPr bwMode="auto">
            <a:xfrm>
              <a:off x="1336" y="323"/>
              <a:ext cx="105" cy="157"/>
            </a:xfrm>
            <a:custGeom>
              <a:avLst/>
              <a:gdLst/>
              <a:ahLst/>
              <a:cxnLst>
                <a:cxn ang="0">
                  <a:pos x="377" y="954"/>
                </a:cxn>
                <a:cxn ang="0">
                  <a:pos x="581" y="746"/>
                </a:cxn>
                <a:cxn ang="0">
                  <a:pos x="377" y="538"/>
                </a:cxn>
                <a:cxn ang="0">
                  <a:pos x="173" y="746"/>
                </a:cxn>
                <a:cxn ang="0">
                  <a:pos x="377" y="954"/>
                </a:cxn>
                <a:cxn ang="0">
                  <a:pos x="584" y="989"/>
                </a:cxn>
                <a:cxn ang="0">
                  <a:pos x="581" y="989"/>
                </a:cxn>
                <a:cxn ang="0">
                  <a:pos x="342" y="1110"/>
                </a:cxn>
                <a:cxn ang="0">
                  <a:pos x="0" y="746"/>
                </a:cxn>
                <a:cxn ang="0">
                  <a:pos x="335" y="381"/>
                </a:cxn>
                <a:cxn ang="0">
                  <a:pos x="571" y="487"/>
                </a:cxn>
                <a:cxn ang="0">
                  <a:pos x="575" y="487"/>
                </a:cxn>
                <a:cxn ang="0">
                  <a:pos x="575" y="0"/>
                </a:cxn>
                <a:cxn ang="0">
                  <a:pos x="749" y="0"/>
                </a:cxn>
                <a:cxn ang="0">
                  <a:pos x="749" y="1093"/>
                </a:cxn>
                <a:cxn ang="0">
                  <a:pos x="584" y="1093"/>
                </a:cxn>
                <a:cxn ang="0">
                  <a:pos x="584" y="989"/>
                </a:cxn>
              </a:cxnLst>
              <a:rect l="0" t="0" r="r" b="b"/>
              <a:pathLst>
                <a:path w="749" h="1110">
                  <a:moveTo>
                    <a:pt x="377" y="954"/>
                  </a:moveTo>
                  <a:cubicBezTo>
                    <a:pt x="504" y="954"/>
                    <a:pt x="581" y="854"/>
                    <a:pt x="581" y="746"/>
                  </a:cubicBezTo>
                  <a:cubicBezTo>
                    <a:pt x="581" y="637"/>
                    <a:pt x="504" y="538"/>
                    <a:pt x="377" y="538"/>
                  </a:cubicBezTo>
                  <a:cubicBezTo>
                    <a:pt x="250" y="538"/>
                    <a:pt x="173" y="637"/>
                    <a:pt x="173" y="746"/>
                  </a:cubicBezTo>
                  <a:cubicBezTo>
                    <a:pt x="173" y="854"/>
                    <a:pt x="250" y="954"/>
                    <a:pt x="377" y="954"/>
                  </a:cubicBezTo>
                  <a:close/>
                  <a:moveTo>
                    <a:pt x="584" y="989"/>
                  </a:moveTo>
                  <a:cubicBezTo>
                    <a:pt x="581" y="989"/>
                    <a:pt x="581" y="989"/>
                    <a:pt x="581" y="989"/>
                  </a:cubicBezTo>
                  <a:cubicBezTo>
                    <a:pt x="530" y="1073"/>
                    <a:pt x="439" y="1110"/>
                    <a:pt x="342" y="1110"/>
                  </a:cubicBezTo>
                  <a:cubicBezTo>
                    <a:pt x="128" y="1110"/>
                    <a:pt x="0" y="951"/>
                    <a:pt x="0" y="746"/>
                  </a:cubicBezTo>
                  <a:cubicBezTo>
                    <a:pt x="0" y="540"/>
                    <a:pt x="137" y="381"/>
                    <a:pt x="335" y="381"/>
                  </a:cubicBezTo>
                  <a:cubicBezTo>
                    <a:pt x="465" y="381"/>
                    <a:pt x="535" y="442"/>
                    <a:pt x="571" y="487"/>
                  </a:cubicBezTo>
                  <a:cubicBezTo>
                    <a:pt x="575" y="487"/>
                    <a:pt x="575" y="487"/>
                    <a:pt x="575" y="487"/>
                  </a:cubicBezTo>
                  <a:cubicBezTo>
                    <a:pt x="575" y="0"/>
                    <a:pt x="575" y="0"/>
                    <a:pt x="575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749" y="1093"/>
                    <a:pt x="749" y="1093"/>
                    <a:pt x="749" y="1093"/>
                  </a:cubicBezTo>
                  <a:cubicBezTo>
                    <a:pt x="584" y="1093"/>
                    <a:pt x="584" y="1093"/>
                    <a:pt x="584" y="1093"/>
                  </a:cubicBezTo>
                  <a:lnTo>
                    <a:pt x="584" y="9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40" name="Freeform 12"/>
            <p:cNvSpPr>
              <a:spLocks noSelect="1" noEditPoints="1"/>
            </p:cNvSpPr>
            <p:nvPr/>
          </p:nvSpPr>
          <p:spPr bwMode="auto">
            <a:xfrm>
              <a:off x="1462" y="377"/>
              <a:ext cx="90" cy="103"/>
            </a:xfrm>
            <a:custGeom>
              <a:avLst/>
              <a:gdLst/>
              <a:ahLst/>
              <a:cxnLst>
                <a:cxn ang="0">
                  <a:pos x="470" y="401"/>
                </a:cxn>
                <a:cxn ang="0">
                  <a:pos x="434" y="401"/>
                </a:cxn>
                <a:cxn ang="0">
                  <a:pos x="173" y="508"/>
                </a:cxn>
                <a:cxn ang="0">
                  <a:pos x="295" y="599"/>
                </a:cxn>
                <a:cxn ang="0">
                  <a:pos x="470" y="440"/>
                </a:cxn>
                <a:cxn ang="0">
                  <a:pos x="470" y="401"/>
                </a:cxn>
                <a:cxn ang="0">
                  <a:pos x="480" y="616"/>
                </a:cxn>
                <a:cxn ang="0">
                  <a:pos x="476" y="616"/>
                </a:cxn>
                <a:cxn ang="0">
                  <a:pos x="253" y="729"/>
                </a:cxn>
                <a:cxn ang="0">
                  <a:pos x="0" y="521"/>
                </a:cxn>
                <a:cxn ang="0">
                  <a:pos x="437" y="279"/>
                </a:cxn>
                <a:cxn ang="0">
                  <a:pos x="480" y="279"/>
                </a:cxn>
                <a:cxn ang="0">
                  <a:pos x="480" y="261"/>
                </a:cxn>
                <a:cxn ang="0">
                  <a:pos x="321" y="131"/>
                </a:cxn>
                <a:cxn ang="0">
                  <a:pos x="136" y="203"/>
                </a:cxn>
                <a:cxn ang="0">
                  <a:pos x="45" y="112"/>
                </a:cxn>
                <a:cxn ang="0">
                  <a:pos x="340" y="0"/>
                </a:cxn>
                <a:cxn ang="0">
                  <a:pos x="636" y="313"/>
                </a:cxn>
                <a:cxn ang="0">
                  <a:pos x="636" y="712"/>
                </a:cxn>
                <a:cxn ang="0">
                  <a:pos x="480" y="712"/>
                </a:cxn>
                <a:cxn ang="0">
                  <a:pos x="480" y="616"/>
                </a:cxn>
              </a:cxnLst>
              <a:rect l="0" t="0" r="r" b="b"/>
              <a:pathLst>
                <a:path w="636" h="729">
                  <a:moveTo>
                    <a:pt x="470" y="401"/>
                  </a:moveTo>
                  <a:cubicBezTo>
                    <a:pt x="434" y="401"/>
                    <a:pt x="434" y="401"/>
                    <a:pt x="434" y="401"/>
                  </a:cubicBezTo>
                  <a:cubicBezTo>
                    <a:pt x="338" y="401"/>
                    <a:pt x="173" y="408"/>
                    <a:pt x="173" y="508"/>
                  </a:cubicBezTo>
                  <a:cubicBezTo>
                    <a:pt x="173" y="572"/>
                    <a:pt x="238" y="599"/>
                    <a:pt x="295" y="599"/>
                  </a:cubicBezTo>
                  <a:cubicBezTo>
                    <a:pt x="413" y="599"/>
                    <a:pt x="470" y="537"/>
                    <a:pt x="470" y="440"/>
                  </a:cubicBezTo>
                  <a:lnTo>
                    <a:pt x="470" y="401"/>
                  </a:lnTo>
                  <a:close/>
                  <a:moveTo>
                    <a:pt x="480" y="616"/>
                  </a:moveTo>
                  <a:cubicBezTo>
                    <a:pt x="476" y="616"/>
                    <a:pt x="476" y="616"/>
                    <a:pt x="476" y="616"/>
                  </a:cubicBezTo>
                  <a:cubicBezTo>
                    <a:pt x="426" y="694"/>
                    <a:pt x="345" y="729"/>
                    <a:pt x="253" y="729"/>
                  </a:cubicBezTo>
                  <a:cubicBezTo>
                    <a:pt x="124" y="729"/>
                    <a:pt x="0" y="658"/>
                    <a:pt x="0" y="521"/>
                  </a:cubicBezTo>
                  <a:cubicBezTo>
                    <a:pt x="0" y="295"/>
                    <a:pt x="263" y="279"/>
                    <a:pt x="437" y="279"/>
                  </a:cubicBezTo>
                  <a:cubicBezTo>
                    <a:pt x="480" y="279"/>
                    <a:pt x="480" y="279"/>
                    <a:pt x="480" y="279"/>
                  </a:cubicBezTo>
                  <a:cubicBezTo>
                    <a:pt x="480" y="261"/>
                    <a:pt x="480" y="261"/>
                    <a:pt x="480" y="261"/>
                  </a:cubicBezTo>
                  <a:cubicBezTo>
                    <a:pt x="480" y="175"/>
                    <a:pt x="413" y="131"/>
                    <a:pt x="321" y="131"/>
                  </a:cubicBezTo>
                  <a:cubicBezTo>
                    <a:pt x="249" y="131"/>
                    <a:pt x="182" y="159"/>
                    <a:pt x="136" y="203"/>
                  </a:cubicBezTo>
                  <a:cubicBezTo>
                    <a:pt x="45" y="112"/>
                    <a:pt x="45" y="112"/>
                    <a:pt x="45" y="112"/>
                  </a:cubicBezTo>
                  <a:cubicBezTo>
                    <a:pt x="121" y="34"/>
                    <a:pt x="230" y="0"/>
                    <a:pt x="340" y="0"/>
                  </a:cubicBezTo>
                  <a:cubicBezTo>
                    <a:pt x="636" y="0"/>
                    <a:pt x="636" y="214"/>
                    <a:pt x="636" y="313"/>
                  </a:cubicBezTo>
                  <a:cubicBezTo>
                    <a:pt x="636" y="712"/>
                    <a:pt x="636" y="712"/>
                    <a:pt x="636" y="712"/>
                  </a:cubicBezTo>
                  <a:cubicBezTo>
                    <a:pt x="480" y="712"/>
                    <a:pt x="480" y="712"/>
                    <a:pt x="480" y="712"/>
                  </a:cubicBezTo>
                  <a:lnTo>
                    <a:pt x="480" y="6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41" name="Freeform 13"/>
            <p:cNvSpPr>
              <a:spLocks noSelect="1"/>
            </p:cNvSpPr>
            <p:nvPr/>
          </p:nvSpPr>
          <p:spPr bwMode="auto">
            <a:xfrm>
              <a:off x="1577" y="377"/>
              <a:ext cx="151" cy="100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65" y="18"/>
                </a:cxn>
                <a:cxn ang="0">
                  <a:pos x="165" y="126"/>
                </a:cxn>
                <a:cxn ang="0">
                  <a:pos x="168" y="126"/>
                </a:cxn>
                <a:cxn ang="0">
                  <a:pos x="381" y="0"/>
                </a:cxn>
                <a:cxn ang="0">
                  <a:pos x="598" y="129"/>
                </a:cxn>
                <a:cxn ang="0">
                  <a:pos x="826" y="0"/>
                </a:cxn>
                <a:cxn ang="0">
                  <a:pos x="1076" y="298"/>
                </a:cxn>
                <a:cxn ang="0">
                  <a:pos x="1076" y="712"/>
                </a:cxn>
                <a:cxn ang="0">
                  <a:pos x="903" y="712"/>
                </a:cxn>
                <a:cxn ang="0">
                  <a:pos x="903" y="318"/>
                </a:cxn>
                <a:cxn ang="0">
                  <a:pos x="774" y="157"/>
                </a:cxn>
                <a:cxn ang="0">
                  <a:pos x="625" y="336"/>
                </a:cxn>
                <a:cxn ang="0">
                  <a:pos x="625" y="712"/>
                </a:cxn>
                <a:cxn ang="0">
                  <a:pos x="452" y="712"/>
                </a:cxn>
                <a:cxn ang="0">
                  <a:pos x="452" y="298"/>
                </a:cxn>
                <a:cxn ang="0">
                  <a:pos x="333" y="157"/>
                </a:cxn>
                <a:cxn ang="0">
                  <a:pos x="174" y="333"/>
                </a:cxn>
                <a:cxn ang="0">
                  <a:pos x="174" y="712"/>
                </a:cxn>
                <a:cxn ang="0">
                  <a:pos x="0" y="712"/>
                </a:cxn>
                <a:cxn ang="0">
                  <a:pos x="0" y="18"/>
                </a:cxn>
              </a:cxnLst>
              <a:rect l="0" t="0" r="r" b="b"/>
              <a:pathLst>
                <a:path w="1076" h="712">
                  <a:moveTo>
                    <a:pt x="0" y="18"/>
                  </a:moveTo>
                  <a:cubicBezTo>
                    <a:pt x="165" y="18"/>
                    <a:pt x="165" y="18"/>
                    <a:pt x="165" y="18"/>
                  </a:cubicBezTo>
                  <a:cubicBezTo>
                    <a:pt x="165" y="126"/>
                    <a:pt x="165" y="126"/>
                    <a:pt x="165" y="126"/>
                  </a:cubicBezTo>
                  <a:cubicBezTo>
                    <a:pt x="168" y="126"/>
                    <a:pt x="168" y="126"/>
                    <a:pt x="168" y="126"/>
                  </a:cubicBezTo>
                  <a:cubicBezTo>
                    <a:pt x="199" y="61"/>
                    <a:pt x="265" y="0"/>
                    <a:pt x="381" y="0"/>
                  </a:cubicBezTo>
                  <a:cubicBezTo>
                    <a:pt x="488" y="0"/>
                    <a:pt x="561" y="42"/>
                    <a:pt x="598" y="129"/>
                  </a:cubicBezTo>
                  <a:cubicBezTo>
                    <a:pt x="648" y="41"/>
                    <a:pt x="722" y="0"/>
                    <a:pt x="826" y="0"/>
                  </a:cubicBezTo>
                  <a:cubicBezTo>
                    <a:pt x="1011" y="0"/>
                    <a:pt x="1076" y="132"/>
                    <a:pt x="1076" y="298"/>
                  </a:cubicBezTo>
                  <a:cubicBezTo>
                    <a:pt x="1076" y="712"/>
                    <a:pt x="1076" y="712"/>
                    <a:pt x="1076" y="712"/>
                  </a:cubicBezTo>
                  <a:cubicBezTo>
                    <a:pt x="903" y="712"/>
                    <a:pt x="903" y="712"/>
                    <a:pt x="903" y="712"/>
                  </a:cubicBezTo>
                  <a:cubicBezTo>
                    <a:pt x="903" y="318"/>
                    <a:pt x="903" y="318"/>
                    <a:pt x="903" y="318"/>
                  </a:cubicBezTo>
                  <a:cubicBezTo>
                    <a:pt x="903" y="232"/>
                    <a:pt x="877" y="157"/>
                    <a:pt x="774" y="157"/>
                  </a:cubicBezTo>
                  <a:cubicBezTo>
                    <a:pt x="666" y="157"/>
                    <a:pt x="625" y="246"/>
                    <a:pt x="625" y="336"/>
                  </a:cubicBezTo>
                  <a:cubicBezTo>
                    <a:pt x="625" y="712"/>
                    <a:pt x="625" y="712"/>
                    <a:pt x="625" y="712"/>
                  </a:cubicBezTo>
                  <a:cubicBezTo>
                    <a:pt x="452" y="712"/>
                    <a:pt x="452" y="712"/>
                    <a:pt x="452" y="712"/>
                  </a:cubicBezTo>
                  <a:cubicBezTo>
                    <a:pt x="452" y="298"/>
                    <a:pt x="452" y="298"/>
                    <a:pt x="452" y="298"/>
                  </a:cubicBezTo>
                  <a:cubicBezTo>
                    <a:pt x="452" y="213"/>
                    <a:pt x="417" y="157"/>
                    <a:pt x="333" y="157"/>
                  </a:cubicBezTo>
                  <a:cubicBezTo>
                    <a:pt x="219" y="157"/>
                    <a:pt x="174" y="240"/>
                    <a:pt x="174" y="333"/>
                  </a:cubicBezTo>
                  <a:cubicBezTo>
                    <a:pt x="174" y="712"/>
                    <a:pt x="174" y="712"/>
                    <a:pt x="174" y="712"/>
                  </a:cubicBezTo>
                  <a:cubicBezTo>
                    <a:pt x="0" y="712"/>
                    <a:pt x="0" y="712"/>
                    <a:pt x="0" y="712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42" name="Freeform 14"/>
            <p:cNvSpPr>
              <a:spLocks noSelect="1"/>
            </p:cNvSpPr>
            <p:nvPr/>
          </p:nvSpPr>
          <p:spPr bwMode="auto">
            <a:xfrm>
              <a:off x="650" y="115"/>
              <a:ext cx="135" cy="152"/>
            </a:xfrm>
            <a:custGeom>
              <a:avLst/>
              <a:gdLst/>
              <a:ahLst/>
              <a:cxnLst>
                <a:cxn ang="0">
                  <a:pos x="964" y="975"/>
                </a:cxn>
                <a:cxn ang="0">
                  <a:pos x="541" y="1076"/>
                </a:cxn>
                <a:cxn ang="0">
                  <a:pos x="0" y="543"/>
                </a:cxn>
                <a:cxn ang="0">
                  <a:pos x="541" y="0"/>
                </a:cxn>
                <a:cxn ang="0">
                  <a:pos x="944" y="129"/>
                </a:cxn>
                <a:cxn ang="0">
                  <a:pos x="810" y="265"/>
                </a:cxn>
                <a:cxn ang="0">
                  <a:pos x="542" y="165"/>
                </a:cxn>
                <a:cxn ang="0">
                  <a:pos x="191" y="531"/>
                </a:cxn>
                <a:cxn ang="0">
                  <a:pos x="542" y="911"/>
                </a:cxn>
                <a:cxn ang="0">
                  <a:pos x="782" y="858"/>
                </a:cxn>
                <a:cxn ang="0">
                  <a:pos x="782" y="616"/>
                </a:cxn>
                <a:cxn ang="0">
                  <a:pos x="573" y="616"/>
                </a:cxn>
                <a:cxn ang="0">
                  <a:pos x="573" y="452"/>
                </a:cxn>
                <a:cxn ang="0">
                  <a:pos x="964" y="452"/>
                </a:cxn>
                <a:cxn ang="0">
                  <a:pos x="964" y="975"/>
                </a:cxn>
              </a:cxnLst>
              <a:rect l="0" t="0" r="r" b="b"/>
              <a:pathLst>
                <a:path w="964" h="1076">
                  <a:moveTo>
                    <a:pt x="964" y="975"/>
                  </a:moveTo>
                  <a:cubicBezTo>
                    <a:pt x="840" y="1042"/>
                    <a:pt x="698" y="1076"/>
                    <a:pt x="541" y="1076"/>
                  </a:cubicBezTo>
                  <a:cubicBezTo>
                    <a:pt x="225" y="1076"/>
                    <a:pt x="0" y="862"/>
                    <a:pt x="0" y="543"/>
                  </a:cubicBezTo>
                  <a:cubicBezTo>
                    <a:pt x="0" y="214"/>
                    <a:pt x="225" y="0"/>
                    <a:pt x="541" y="0"/>
                  </a:cubicBezTo>
                  <a:cubicBezTo>
                    <a:pt x="697" y="0"/>
                    <a:pt x="837" y="34"/>
                    <a:pt x="944" y="129"/>
                  </a:cubicBezTo>
                  <a:cubicBezTo>
                    <a:pt x="810" y="265"/>
                    <a:pt x="810" y="265"/>
                    <a:pt x="810" y="265"/>
                  </a:cubicBezTo>
                  <a:cubicBezTo>
                    <a:pt x="745" y="201"/>
                    <a:pt x="645" y="165"/>
                    <a:pt x="542" y="165"/>
                  </a:cubicBezTo>
                  <a:cubicBezTo>
                    <a:pt x="331" y="165"/>
                    <a:pt x="191" y="327"/>
                    <a:pt x="191" y="531"/>
                  </a:cubicBezTo>
                  <a:cubicBezTo>
                    <a:pt x="191" y="749"/>
                    <a:pt x="331" y="911"/>
                    <a:pt x="542" y="911"/>
                  </a:cubicBezTo>
                  <a:cubicBezTo>
                    <a:pt x="635" y="911"/>
                    <a:pt x="719" y="894"/>
                    <a:pt x="782" y="858"/>
                  </a:cubicBezTo>
                  <a:cubicBezTo>
                    <a:pt x="782" y="616"/>
                    <a:pt x="782" y="616"/>
                    <a:pt x="782" y="616"/>
                  </a:cubicBezTo>
                  <a:cubicBezTo>
                    <a:pt x="573" y="616"/>
                    <a:pt x="573" y="616"/>
                    <a:pt x="573" y="616"/>
                  </a:cubicBezTo>
                  <a:cubicBezTo>
                    <a:pt x="573" y="452"/>
                    <a:pt x="573" y="452"/>
                    <a:pt x="573" y="452"/>
                  </a:cubicBezTo>
                  <a:cubicBezTo>
                    <a:pt x="964" y="452"/>
                    <a:pt x="964" y="452"/>
                    <a:pt x="964" y="452"/>
                  </a:cubicBezTo>
                  <a:lnTo>
                    <a:pt x="964" y="975"/>
                  </a:lnTo>
                  <a:close/>
                </a:path>
              </a:pathLst>
            </a:custGeom>
            <a:solidFill>
              <a:srgbClr val="2222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43" name="Freeform 15"/>
            <p:cNvSpPr>
              <a:spLocks noSelect="1" noEditPoints="1"/>
            </p:cNvSpPr>
            <p:nvPr/>
          </p:nvSpPr>
          <p:spPr bwMode="auto">
            <a:xfrm>
              <a:off x="972" y="119"/>
              <a:ext cx="130" cy="144"/>
            </a:xfrm>
            <a:custGeom>
              <a:avLst/>
              <a:gdLst/>
              <a:ahLst/>
              <a:cxnLst>
                <a:cxn ang="0">
                  <a:pos x="318" y="859"/>
                </a:cxn>
                <a:cxn ang="0">
                  <a:pos x="733" y="512"/>
                </a:cxn>
                <a:cxn ang="0">
                  <a:pos x="348" y="165"/>
                </a:cxn>
                <a:cxn ang="0">
                  <a:pos x="182" y="165"/>
                </a:cxn>
                <a:cxn ang="0">
                  <a:pos x="182" y="859"/>
                </a:cxn>
                <a:cxn ang="0">
                  <a:pos x="318" y="859"/>
                </a:cxn>
                <a:cxn ang="0">
                  <a:pos x="0" y="0"/>
                </a:cxn>
                <a:cxn ang="0">
                  <a:pos x="403" y="0"/>
                </a:cxn>
                <a:cxn ang="0">
                  <a:pos x="924" y="512"/>
                </a:cxn>
                <a:cxn ang="0">
                  <a:pos x="381" y="1024"/>
                </a:cxn>
                <a:cxn ang="0">
                  <a:pos x="0" y="1024"/>
                </a:cxn>
                <a:cxn ang="0">
                  <a:pos x="0" y="0"/>
                </a:cxn>
              </a:cxnLst>
              <a:rect l="0" t="0" r="r" b="b"/>
              <a:pathLst>
                <a:path w="924" h="1024">
                  <a:moveTo>
                    <a:pt x="318" y="859"/>
                  </a:moveTo>
                  <a:cubicBezTo>
                    <a:pt x="546" y="859"/>
                    <a:pt x="733" y="761"/>
                    <a:pt x="733" y="512"/>
                  </a:cubicBezTo>
                  <a:cubicBezTo>
                    <a:pt x="733" y="264"/>
                    <a:pt x="571" y="165"/>
                    <a:pt x="348" y="165"/>
                  </a:cubicBezTo>
                  <a:cubicBezTo>
                    <a:pt x="182" y="165"/>
                    <a:pt x="182" y="165"/>
                    <a:pt x="182" y="165"/>
                  </a:cubicBezTo>
                  <a:cubicBezTo>
                    <a:pt x="182" y="859"/>
                    <a:pt x="182" y="859"/>
                    <a:pt x="182" y="859"/>
                  </a:cubicBezTo>
                  <a:lnTo>
                    <a:pt x="318" y="859"/>
                  </a:lnTo>
                  <a:close/>
                  <a:moveTo>
                    <a:pt x="0" y="0"/>
                  </a:moveTo>
                  <a:cubicBezTo>
                    <a:pt x="403" y="0"/>
                    <a:pt x="403" y="0"/>
                    <a:pt x="403" y="0"/>
                  </a:cubicBezTo>
                  <a:cubicBezTo>
                    <a:pt x="672" y="0"/>
                    <a:pt x="924" y="165"/>
                    <a:pt x="924" y="512"/>
                  </a:cubicBezTo>
                  <a:cubicBezTo>
                    <a:pt x="924" y="862"/>
                    <a:pt x="627" y="1024"/>
                    <a:pt x="381" y="1024"/>
                  </a:cubicBezTo>
                  <a:cubicBezTo>
                    <a:pt x="0" y="1024"/>
                    <a:pt x="0" y="1024"/>
                    <a:pt x="0" y="10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222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44" name="Freeform 16"/>
            <p:cNvSpPr>
              <a:spLocks noSelect="1"/>
            </p:cNvSpPr>
            <p:nvPr/>
          </p:nvSpPr>
          <p:spPr bwMode="auto">
            <a:xfrm>
              <a:off x="808" y="115"/>
              <a:ext cx="136" cy="152"/>
            </a:xfrm>
            <a:custGeom>
              <a:avLst/>
              <a:gdLst/>
              <a:ahLst/>
              <a:cxnLst>
                <a:cxn ang="0">
                  <a:pos x="965" y="975"/>
                </a:cxn>
                <a:cxn ang="0">
                  <a:pos x="541" y="1076"/>
                </a:cxn>
                <a:cxn ang="0">
                  <a:pos x="0" y="543"/>
                </a:cxn>
                <a:cxn ang="0">
                  <a:pos x="541" y="0"/>
                </a:cxn>
                <a:cxn ang="0">
                  <a:pos x="944" y="129"/>
                </a:cxn>
                <a:cxn ang="0">
                  <a:pos x="810" y="265"/>
                </a:cxn>
                <a:cxn ang="0">
                  <a:pos x="542" y="165"/>
                </a:cxn>
                <a:cxn ang="0">
                  <a:pos x="191" y="531"/>
                </a:cxn>
                <a:cxn ang="0">
                  <a:pos x="542" y="911"/>
                </a:cxn>
                <a:cxn ang="0">
                  <a:pos x="782" y="858"/>
                </a:cxn>
                <a:cxn ang="0">
                  <a:pos x="782" y="616"/>
                </a:cxn>
                <a:cxn ang="0">
                  <a:pos x="573" y="616"/>
                </a:cxn>
                <a:cxn ang="0">
                  <a:pos x="573" y="452"/>
                </a:cxn>
                <a:cxn ang="0">
                  <a:pos x="965" y="452"/>
                </a:cxn>
                <a:cxn ang="0">
                  <a:pos x="965" y="975"/>
                </a:cxn>
              </a:cxnLst>
              <a:rect l="0" t="0" r="r" b="b"/>
              <a:pathLst>
                <a:path w="965" h="1076">
                  <a:moveTo>
                    <a:pt x="965" y="975"/>
                  </a:moveTo>
                  <a:cubicBezTo>
                    <a:pt x="840" y="1042"/>
                    <a:pt x="699" y="1076"/>
                    <a:pt x="541" y="1076"/>
                  </a:cubicBezTo>
                  <a:cubicBezTo>
                    <a:pt x="226" y="1076"/>
                    <a:pt x="0" y="862"/>
                    <a:pt x="0" y="543"/>
                  </a:cubicBezTo>
                  <a:cubicBezTo>
                    <a:pt x="0" y="214"/>
                    <a:pt x="226" y="0"/>
                    <a:pt x="541" y="0"/>
                  </a:cubicBezTo>
                  <a:cubicBezTo>
                    <a:pt x="697" y="0"/>
                    <a:pt x="837" y="34"/>
                    <a:pt x="944" y="129"/>
                  </a:cubicBezTo>
                  <a:cubicBezTo>
                    <a:pt x="810" y="265"/>
                    <a:pt x="810" y="265"/>
                    <a:pt x="810" y="265"/>
                  </a:cubicBezTo>
                  <a:cubicBezTo>
                    <a:pt x="745" y="201"/>
                    <a:pt x="645" y="165"/>
                    <a:pt x="542" y="165"/>
                  </a:cubicBezTo>
                  <a:cubicBezTo>
                    <a:pt x="331" y="165"/>
                    <a:pt x="191" y="327"/>
                    <a:pt x="191" y="531"/>
                  </a:cubicBezTo>
                  <a:cubicBezTo>
                    <a:pt x="191" y="749"/>
                    <a:pt x="331" y="911"/>
                    <a:pt x="542" y="911"/>
                  </a:cubicBezTo>
                  <a:cubicBezTo>
                    <a:pt x="635" y="911"/>
                    <a:pt x="719" y="894"/>
                    <a:pt x="782" y="858"/>
                  </a:cubicBezTo>
                  <a:cubicBezTo>
                    <a:pt x="782" y="616"/>
                    <a:pt x="782" y="616"/>
                    <a:pt x="782" y="616"/>
                  </a:cubicBezTo>
                  <a:cubicBezTo>
                    <a:pt x="573" y="616"/>
                    <a:pt x="573" y="616"/>
                    <a:pt x="573" y="616"/>
                  </a:cubicBezTo>
                  <a:cubicBezTo>
                    <a:pt x="573" y="452"/>
                    <a:pt x="573" y="452"/>
                    <a:pt x="573" y="452"/>
                  </a:cubicBezTo>
                  <a:cubicBezTo>
                    <a:pt x="965" y="452"/>
                    <a:pt x="965" y="452"/>
                    <a:pt x="965" y="452"/>
                  </a:cubicBezTo>
                  <a:lnTo>
                    <a:pt x="965" y="975"/>
                  </a:lnTo>
                  <a:close/>
                </a:path>
              </a:pathLst>
            </a:custGeom>
            <a:solidFill>
              <a:srgbClr val="2222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ussen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0" y="1589"/>
            <a:ext cx="12192000" cy="6854825"/>
            <a:chOff x="0" y="1"/>
            <a:chExt cx="5760" cy="4318"/>
          </a:xfrm>
        </p:grpSpPr>
        <p:sp>
          <p:nvSpPr>
            <p:cNvPr id="9" name="Rectangle 5"/>
            <p:cNvSpPr>
              <a:spLocks noSelect="1" noChangeArrowheads="1"/>
            </p:cNvSpPr>
            <p:nvPr/>
          </p:nvSpPr>
          <p:spPr bwMode="auto">
            <a:xfrm>
              <a:off x="4" y="1"/>
              <a:ext cx="5756" cy="431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0" name="Rectangle 6"/>
            <p:cNvSpPr>
              <a:spLocks noSelect="1" noChangeArrowheads="1"/>
            </p:cNvSpPr>
            <p:nvPr/>
          </p:nvSpPr>
          <p:spPr bwMode="auto">
            <a:xfrm>
              <a:off x="0" y="1"/>
              <a:ext cx="496" cy="43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1" name="Freeform 7"/>
            <p:cNvSpPr>
              <a:spLocks noSelect="1"/>
            </p:cNvSpPr>
            <p:nvPr/>
          </p:nvSpPr>
          <p:spPr bwMode="auto">
            <a:xfrm>
              <a:off x="115" y="747"/>
              <a:ext cx="268" cy="268"/>
            </a:xfrm>
            <a:custGeom>
              <a:avLst/>
              <a:gdLst/>
              <a:ahLst/>
              <a:cxnLst>
                <a:cxn ang="0">
                  <a:pos x="0" y="214"/>
                </a:cxn>
                <a:cxn ang="0">
                  <a:pos x="81" y="134"/>
                </a:cxn>
                <a:cxn ang="0">
                  <a:pos x="0" y="54"/>
                </a:cxn>
                <a:cxn ang="0">
                  <a:pos x="54" y="0"/>
                </a:cxn>
                <a:cxn ang="0">
                  <a:pos x="134" y="80"/>
                </a:cxn>
                <a:cxn ang="0">
                  <a:pos x="214" y="0"/>
                </a:cxn>
                <a:cxn ang="0">
                  <a:pos x="268" y="54"/>
                </a:cxn>
                <a:cxn ang="0">
                  <a:pos x="188" y="134"/>
                </a:cxn>
                <a:cxn ang="0">
                  <a:pos x="268" y="214"/>
                </a:cxn>
                <a:cxn ang="0">
                  <a:pos x="214" y="268"/>
                </a:cxn>
                <a:cxn ang="0">
                  <a:pos x="134" y="187"/>
                </a:cxn>
                <a:cxn ang="0">
                  <a:pos x="54" y="268"/>
                </a:cxn>
                <a:cxn ang="0">
                  <a:pos x="0" y="214"/>
                </a:cxn>
              </a:cxnLst>
              <a:rect l="0" t="0" r="r" b="b"/>
              <a:pathLst>
                <a:path w="268" h="268">
                  <a:moveTo>
                    <a:pt x="0" y="214"/>
                  </a:moveTo>
                  <a:lnTo>
                    <a:pt x="81" y="134"/>
                  </a:lnTo>
                  <a:lnTo>
                    <a:pt x="0" y="54"/>
                  </a:lnTo>
                  <a:lnTo>
                    <a:pt x="54" y="0"/>
                  </a:lnTo>
                  <a:lnTo>
                    <a:pt x="134" y="80"/>
                  </a:lnTo>
                  <a:lnTo>
                    <a:pt x="214" y="0"/>
                  </a:lnTo>
                  <a:lnTo>
                    <a:pt x="268" y="54"/>
                  </a:lnTo>
                  <a:lnTo>
                    <a:pt x="188" y="134"/>
                  </a:lnTo>
                  <a:lnTo>
                    <a:pt x="268" y="214"/>
                  </a:lnTo>
                  <a:lnTo>
                    <a:pt x="214" y="268"/>
                  </a:lnTo>
                  <a:lnTo>
                    <a:pt x="134" y="187"/>
                  </a:lnTo>
                  <a:lnTo>
                    <a:pt x="54" y="268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2" name="Freeform 8"/>
            <p:cNvSpPr>
              <a:spLocks noSelect="1"/>
            </p:cNvSpPr>
            <p:nvPr/>
          </p:nvSpPr>
          <p:spPr bwMode="auto">
            <a:xfrm>
              <a:off x="115" y="103"/>
              <a:ext cx="268" cy="268"/>
            </a:xfrm>
            <a:custGeom>
              <a:avLst/>
              <a:gdLst/>
              <a:ahLst/>
              <a:cxnLst>
                <a:cxn ang="0">
                  <a:pos x="0" y="215"/>
                </a:cxn>
                <a:cxn ang="0">
                  <a:pos x="81" y="134"/>
                </a:cxn>
                <a:cxn ang="0">
                  <a:pos x="0" y="54"/>
                </a:cxn>
                <a:cxn ang="0">
                  <a:pos x="54" y="0"/>
                </a:cxn>
                <a:cxn ang="0">
                  <a:pos x="134" y="81"/>
                </a:cxn>
                <a:cxn ang="0">
                  <a:pos x="214" y="0"/>
                </a:cxn>
                <a:cxn ang="0">
                  <a:pos x="268" y="54"/>
                </a:cxn>
                <a:cxn ang="0">
                  <a:pos x="188" y="134"/>
                </a:cxn>
                <a:cxn ang="0">
                  <a:pos x="268" y="215"/>
                </a:cxn>
                <a:cxn ang="0">
                  <a:pos x="214" y="268"/>
                </a:cxn>
                <a:cxn ang="0">
                  <a:pos x="134" y="188"/>
                </a:cxn>
                <a:cxn ang="0">
                  <a:pos x="54" y="268"/>
                </a:cxn>
                <a:cxn ang="0">
                  <a:pos x="0" y="215"/>
                </a:cxn>
              </a:cxnLst>
              <a:rect l="0" t="0" r="r" b="b"/>
              <a:pathLst>
                <a:path w="268" h="268">
                  <a:moveTo>
                    <a:pt x="0" y="215"/>
                  </a:moveTo>
                  <a:lnTo>
                    <a:pt x="81" y="134"/>
                  </a:lnTo>
                  <a:lnTo>
                    <a:pt x="0" y="54"/>
                  </a:lnTo>
                  <a:lnTo>
                    <a:pt x="54" y="0"/>
                  </a:lnTo>
                  <a:lnTo>
                    <a:pt x="134" y="81"/>
                  </a:lnTo>
                  <a:lnTo>
                    <a:pt x="214" y="0"/>
                  </a:lnTo>
                  <a:lnTo>
                    <a:pt x="268" y="54"/>
                  </a:lnTo>
                  <a:lnTo>
                    <a:pt x="188" y="134"/>
                  </a:lnTo>
                  <a:lnTo>
                    <a:pt x="268" y="215"/>
                  </a:lnTo>
                  <a:lnTo>
                    <a:pt x="214" y="268"/>
                  </a:lnTo>
                  <a:lnTo>
                    <a:pt x="134" y="188"/>
                  </a:lnTo>
                  <a:lnTo>
                    <a:pt x="54" y="268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3" name="Freeform 9"/>
            <p:cNvSpPr>
              <a:spLocks noSelect="1"/>
            </p:cNvSpPr>
            <p:nvPr/>
          </p:nvSpPr>
          <p:spPr bwMode="auto">
            <a:xfrm>
              <a:off x="115" y="425"/>
              <a:ext cx="268" cy="268"/>
            </a:xfrm>
            <a:custGeom>
              <a:avLst/>
              <a:gdLst/>
              <a:ahLst/>
              <a:cxnLst>
                <a:cxn ang="0">
                  <a:pos x="0" y="215"/>
                </a:cxn>
                <a:cxn ang="0">
                  <a:pos x="81" y="134"/>
                </a:cxn>
                <a:cxn ang="0">
                  <a:pos x="0" y="54"/>
                </a:cxn>
                <a:cxn ang="0">
                  <a:pos x="54" y="0"/>
                </a:cxn>
                <a:cxn ang="0">
                  <a:pos x="134" y="81"/>
                </a:cxn>
                <a:cxn ang="0">
                  <a:pos x="214" y="0"/>
                </a:cxn>
                <a:cxn ang="0">
                  <a:pos x="268" y="54"/>
                </a:cxn>
                <a:cxn ang="0">
                  <a:pos x="188" y="134"/>
                </a:cxn>
                <a:cxn ang="0">
                  <a:pos x="268" y="215"/>
                </a:cxn>
                <a:cxn ang="0">
                  <a:pos x="214" y="268"/>
                </a:cxn>
                <a:cxn ang="0">
                  <a:pos x="134" y="188"/>
                </a:cxn>
                <a:cxn ang="0">
                  <a:pos x="54" y="268"/>
                </a:cxn>
                <a:cxn ang="0">
                  <a:pos x="0" y="215"/>
                </a:cxn>
              </a:cxnLst>
              <a:rect l="0" t="0" r="r" b="b"/>
              <a:pathLst>
                <a:path w="268" h="268">
                  <a:moveTo>
                    <a:pt x="0" y="215"/>
                  </a:moveTo>
                  <a:lnTo>
                    <a:pt x="81" y="134"/>
                  </a:lnTo>
                  <a:lnTo>
                    <a:pt x="0" y="54"/>
                  </a:lnTo>
                  <a:lnTo>
                    <a:pt x="54" y="0"/>
                  </a:lnTo>
                  <a:lnTo>
                    <a:pt x="134" y="81"/>
                  </a:lnTo>
                  <a:lnTo>
                    <a:pt x="214" y="0"/>
                  </a:lnTo>
                  <a:lnTo>
                    <a:pt x="268" y="54"/>
                  </a:lnTo>
                  <a:lnTo>
                    <a:pt x="188" y="134"/>
                  </a:lnTo>
                  <a:lnTo>
                    <a:pt x="268" y="215"/>
                  </a:lnTo>
                  <a:lnTo>
                    <a:pt x="214" y="268"/>
                  </a:lnTo>
                  <a:lnTo>
                    <a:pt x="134" y="188"/>
                  </a:lnTo>
                  <a:lnTo>
                    <a:pt x="54" y="268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308060" y="1758950"/>
            <a:ext cx="9792000" cy="1039967"/>
          </a:xfrm>
        </p:spPr>
        <p:txBody>
          <a:bodyPr anchor="t" anchorCtr="0"/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nl-NL" noProof="1"/>
              <a:t>Titel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08060" y="2752261"/>
            <a:ext cx="9792000" cy="1752600"/>
          </a:xfrm>
        </p:spPr>
        <p:txBody>
          <a:bodyPr/>
          <a:lstStyle>
            <a:lvl1pPr marL="0" indent="0" algn="l">
              <a:buNone/>
              <a:defRPr sz="35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1"/>
              <a:t>Subtitel</a:t>
            </a:r>
          </a:p>
        </p:txBody>
      </p:sp>
      <p:grpSp>
        <p:nvGrpSpPr>
          <p:cNvPr id="31" name="Group 4"/>
          <p:cNvGrpSpPr>
            <a:grpSpLocks noChangeAspect="1"/>
          </p:cNvGrpSpPr>
          <p:nvPr userDrawn="1"/>
        </p:nvGrpSpPr>
        <p:grpSpPr bwMode="auto">
          <a:xfrm>
            <a:off x="1356785" y="182563"/>
            <a:ext cx="2300817" cy="579438"/>
            <a:chOff x="641" y="115"/>
            <a:chExt cx="1087" cy="365"/>
          </a:xfrm>
        </p:grpSpPr>
        <p:sp>
          <p:nvSpPr>
            <p:cNvPr id="33" name="Freeform 5"/>
            <p:cNvSpPr>
              <a:spLocks noSelect="1" noEditPoints="1"/>
            </p:cNvSpPr>
            <p:nvPr/>
          </p:nvSpPr>
          <p:spPr bwMode="auto">
            <a:xfrm>
              <a:off x="641" y="333"/>
              <a:ext cx="147" cy="144"/>
            </a:xfrm>
            <a:custGeom>
              <a:avLst/>
              <a:gdLst/>
              <a:ahLst/>
              <a:cxnLst>
                <a:cxn ang="0">
                  <a:pos x="95" y="89"/>
                </a:cxn>
                <a:cxn ang="0">
                  <a:pos x="73" y="31"/>
                </a:cxn>
                <a:cxn ang="0">
                  <a:pos x="51" y="89"/>
                </a:cxn>
                <a:cxn ang="0">
                  <a:pos x="95" y="89"/>
                </a:cxn>
                <a:cxn ang="0">
                  <a:pos x="63" y="0"/>
                </a:cxn>
                <a:cxn ang="0">
                  <a:pos x="85" y="0"/>
                </a:cxn>
                <a:cxn ang="0">
                  <a:pos x="147" y="144"/>
                </a:cxn>
                <a:cxn ang="0">
                  <a:pos x="118" y="144"/>
                </a:cxn>
                <a:cxn ang="0">
                  <a:pos x="104" y="111"/>
                </a:cxn>
                <a:cxn ang="0">
                  <a:pos x="42" y="111"/>
                </a:cxn>
                <a:cxn ang="0">
                  <a:pos x="29" y="144"/>
                </a:cxn>
                <a:cxn ang="0">
                  <a:pos x="0" y="144"/>
                </a:cxn>
                <a:cxn ang="0">
                  <a:pos x="63" y="0"/>
                </a:cxn>
              </a:cxnLst>
              <a:rect l="0" t="0" r="r" b="b"/>
              <a:pathLst>
                <a:path w="147" h="144">
                  <a:moveTo>
                    <a:pt x="95" y="89"/>
                  </a:moveTo>
                  <a:lnTo>
                    <a:pt x="73" y="31"/>
                  </a:lnTo>
                  <a:lnTo>
                    <a:pt x="51" y="89"/>
                  </a:lnTo>
                  <a:lnTo>
                    <a:pt x="95" y="89"/>
                  </a:lnTo>
                  <a:close/>
                  <a:moveTo>
                    <a:pt x="63" y="0"/>
                  </a:moveTo>
                  <a:lnTo>
                    <a:pt x="85" y="0"/>
                  </a:lnTo>
                  <a:lnTo>
                    <a:pt x="147" y="144"/>
                  </a:lnTo>
                  <a:lnTo>
                    <a:pt x="118" y="144"/>
                  </a:lnTo>
                  <a:lnTo>
                    <a:pt x="104" y="111"/>
                  </a:lnTo>
                  <a:lnTo>
                    <a:pt x="42" y="111"/>
                  </a:lnTo>
                  <a:lnTo>
                    <a:pt x="29" y="144"/>
                  </a:lnTo>
                  <a:lnTo>
                    <a:pt x="0" y="14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34" name="Freeform 6"/>
            <p:cNvSpPr>
              <a:spLocks noSelect="1"/>
            </p:cNvSpPr>
            <p:nvPr/>
          </p:nvSpPr>
          <p:spPr bwMode="auto">
            <a:xfrm>
              <a:off x="801" y="377"/>
              <a:ext cx="151" cy="100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65" y="18"/>
                </a:cxn>
                <a:cxn ang="0">
                  <a:pos x="165" y="126"/>
                </a:cxn>
                <a:cxn ang="0">
                  <a:pos x="167" y="126"/>
                </a:cxn>
                <a:cxn ang="0">
                  <a:pos x="380" y="0"/>
                </a:cxn>
                <a:cxn ang="0">
                  <a:pos x="597" y="129"/>
                </a:cxn>
                <a:cxn ang="0">
                  <a:pos x="825" y="0"/>
                </a:cxn>
                <a:cxn ang="0">
                  <a:pos x="1075" y="298"/>
                </a:cxn>
                <a:cxn ang="0">
                  <a:pos x="1075" y="712"/>
                </a:cxn>
                <a:cxn ang="0">
                  <a:pos x="902" y="712"/>
                </a:cxn>
                <a:cxn ang="0">
                  <a:pos x="902" y="318"/>
                </a:cxn>
                <a:cxn ang="0">
                  <a:pos x="773" y="157"/>
                </a:cxn>
                <a:cxn ang="0">
                  <a:pos x="624" y="336"/>
                </a:cxn>
                <a:cxn ang="0">
                  <a:pos x="624" y="712"/>
                </a:cxn>
                <a:cxn ang="0">
                  <a:pos x="451" y="712"/>
                </a:cxn>
                <a:cxn ang="0">
                  <a:pos x="451" y="298"/>
                </a:cxn>
                <a:cxn ang="0">
                  <a:pos x="332" y="157"/>
                </a:cxn>
                <a:cxn ang="0">
                  <a:pos x="173" y="333"/>
                </a:cxn>
                <a:cxn ang="0">
                  <a:pos x="173" y="712"/>
                </a:cxn>
                <a:cxn ang="0">
                  <a:pos x="0" y="712"/>
                </a:cxn>
                <a:cxn ang="0">
                  <a:pos x="0" y="18"/>
                </a:cxn>
              </a:cxnLst>
              <a:rect l="0" t="0" r="r" b="b"/>
              <a:pathLst>
                <a:path w="1075" h="712">
                  <a:moveTo>
                    <a:pt x="0" y="18"/>
                  </a:moveTo>
                  <a:cubicBezTo>
                    <a:pt x="165" y="18"/>
                    <a:pt x="165" y="18"/>
                    <a:pt x="165" y="18"/>
                  </a:cubicBezTo>
                  <a:cubicBezTo>
                    <a:pt x="165" y="126"/>
                    <a:pt x="165" y="126"/>
                    <a:pt x="165" y="126"/>
                  </a:cubicBezTo>
                  <a:cubicBezTo>
                    <a:pt x="167" y="126"/>
                    <a:pt x="167" y="126"/>
                    <a:pt x="167" y="126"/>
                  </a:cubicBezTo>
                  <a:cubicBezTo>
                    <a:pt x="198" y="61"/>
                    <a:pt x="264" y="0"/>
                    <a:pt x="380" y="0"/>
                  </a:cubicBezTo>
                  <a:cubicBezTo>
                    <a:pt x="487" y="0"/>
                    <a:pt x="561" y="42"/>
                    <a:pt x="597" y="129"/>
                  </a:cubicBezTo>
                  <a:cubicBezTo>
                    <a:pt x="647" y="41"/>
                    <a:pt x="721" y="0"/>
                    <a:pt x="825" y="0"/>
                  </a:cubicBezTo>
                  <a:cubicBezTo>
                    <a:pt x="1010" y="0"/>
                    <a:pt x="1075" y="132"/>
                    <a:pt x="1075" y="298"/>
                  </a:cubicBezTo>
                  <a:cubicBezTo>
                    <a:pt x="1075" y="712"/>
                    <a:pt x="1075" y="712"/>
                    <a:pt x="1075" y="712"/>
                  </a:cubicBezTo>
                  <a:cubicBezTo>
                    <a:pt x="902" y="712"/>
                    <a:pt x="902" y="712"/>
                    <a:pt x="902" y="712"/>
                  </a:cubicBezTo>
                  <a:cubicBezTo>
                    <a:pt x="902" y="318"/>
                    <a:pt x="902" y="318"/>
                    <a:pt x="902" y="318"/>
                  </a:cubicBezTo>
                  <a:cubicBezTo>
                    <a:pt x="902" y="232"/>
                    <a:pt x="876" y="157"/>
                    <a:pt x="773" y="157"/>
                  </a:cubicBezTo>
                  <a:cubicBezTo>
                    <a:pt x="665" y="157"/>
                    <a:pt x="624" y="246"/>
                    <a:pt x="624" y="336"/>
                  </a:cubicBezTo>
                  <a:cubicBezTo>
                    <a:pt x="624" y="712"/>
                    <a:pt x="624" y="712"/>
                    <a:pt x="624" y="712"/>
                  </a:cubicBezTo>
                  <a:cubicBezTo>
                    <a:pt x="451" y="712"/>
                    <a:pt x="451" y="712"/>
                    <a:pt x="451" y="712"/>
                  </a:cubicBezTo>
                  <a:cubicBezTo>
                    <a:pt x="451" y="298"/>
                    <a:pt x="451" y="298"/>
                    <a:pt x="451" y="298"/>
                  </a:cubicBezTo>
                  <a:cubicBezTo>
                    <a:pt x="451" y="213"/>
                    <a:pt x="416" y="157"/>
                    <a:pt x="332" y="157"/>
                  </a:cubicBezTo>
                  <a:cubicBezTo>
                    <a:pt x="218" y="157"/>
                    <a:pt x="173" y="240"/>
                    <a:pt x="173" y="333"/>
                  </a:cubicBezTo>
                  <a:cubicBezTo>
                    <a:pt x="173" y="712"/>
                    <a:pt x="173" y="712"/>
                    <a:pt x="173" y="712"/>
                  </a:cubicBezTo>
                  <a:cubicBezTo>
                    <a:pt x="0" y="712"/>
                    <a:pt x="0" y="712"/>
                    <a:pt x="0" y="712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35" name="Freeform 7"/>
            <p:cNvSpPr>
              <a:spLocks noSelect="1"/>
            </p:cNvSpPr>
            <p:nvPr/>
          </p:nvSpPr>
          <p:spPr bwMode="auto">
            <a:xfrm>
              <a:off x="970" y="377"/>
              <a:ext cx="80" cy="103"/>
            </a:xfrm>
            <a:custGeom>
              <a:avLst/>
              <a:gdLst/>
              <a:ahLst/>
              <a:cxnLst>
                <a:cxn ang="0">
                  <a:pos x="432" y="210"/>
                </a:cxn>
                <a:cxn ang="0">
                  <a:pos x="296" y="139"/>
                </a:cxn>
                <a:cxn ang="0">
                  <a:pos x="195" y="213"/>
                </a:cxn>
                <a:cxn ang="0">
                  <a:pos x="569" y="506"/>
                </a:cxn>
                <a:cxn ang="0">
                  <a:pos x="270" y="729"/>
                </a:cxn>
                <a:cxn ang="0">
                  <a:pos x="0" y="622"/>
                </a:cxn>
                <a:cxn ang="0">
                  <a:pos x="115" y="514"/>
                </a:cxn>
                <a:cxn ang="0">
                  <a:pos x="280" y="599"/>
                </a:cxn>
                <a:cxn ang="0">
                  <a:pos x="396" y="519"/>
                </a:cxn>
                <a:cxn ang="0">
                  <a:pos x="21" y="225"/>
                </a:cxn>
                <a:cxn ang="0">
                  <a:pos x="300" y="0"/>
                </a:cxn>
                <a:cxn ang="0">
                  <a:pos x="548" y="106"/>
                </a:cxn>
                <a:cxn ang="0">
                  <a:pos x="432" y="210"/>
                </a:cxn>
              </a:cxnLst>
              <a:rect l="0" t="0" r="r" b="b"/>
              <a:pathLst>
                <a:path w="569" h="729">
                  <a:moveTo>
                    <a:pt x="432" y="210"/>
                  </a:moveTo>
                  <a:cubicBezTo>
                    <a:pt x="399" y="164"/>
                    <a:pt x="355" y="139"/>
                    <a:pt x="296" y="139"/>
                  </a:cubicBezTo>
                  <a:cubicBezTo>
                    <a:pt x="250" y="139"/>
                    <a:pt x="195" y="161"/>
                    <a:pt x="195" y="213"/>
                  </a:cubicBezTo>
                  <a:cubicBezTo>
                    <a:pt x="195" y="337"/>
                    <a:pt x="569" y="236"/>
                    <a:pt x="569" y="506"/>
                  </a:cubicBezTo>
                  <a:cubicBezTo>
                    <a:pt x="569" y="671"/>
                    <a:pt x="412" y="729"/>
                    <a:pt x="270" y="729"/>
                  </a:cubicBezTo>
                  <a:cubicBezTo>
                    <a:pt x="163" y="729"/>
                    <a:pt x="71" y="702"/>
                    <a:pt x="0" y="622"/>
                  </a:cubicBezTo>
                  <a:cubicBezTo>
                    <a:pt x="115" y="514"/>
                    <a:pt x="115" y="514"/>
                    <a:pt x="115" y="514"/>
                  </a:cubicBezTo>
                  <a:cubicBezTo>
                    <a:pt x="160" y="563"/>
                    <a:pt x="207" y="599"/>
                    <a:pt x="280" y="599"/>
                  </a:cubicBezTo>
                  <a:cubicBezTo>
                    <a:pt x="331" y="599"/>
                    <a:pt x="396" y="574"/>
                    <a:pt x="396" y="519"/>
                  </a:cubicBezTo>
                  <a:cubicBezTo>
                    <a:pt x="396" y="376"/>
                    <a:pt x="21" y="489"/>
                    <a:pt x="21" y="225"/>
                  </a:cubicBezTo>
                  <a:cubicBezTo>
                    <a:pt x="21" y="70"/>
                    <a:pt x="160" y="0"/>
                    <a:pt x="300" y="0"/>
                  </a:cubicBezTo>
                  <a:cubicBezTo>
                    <a:pt x="393" y="0"/>
                    <a:pt x="491" y="29"/>
                    <a:pt x="548" y="106"/>
                  </a:cubicBezTo>
                  <a:lnTo>
                    <a:pt x="432" y="2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36" name="Freeform 8"/>
            <p:cNvSpPr>
              <a:spLocks noSelect="1"/>
            </p:cNvSpPr>
            <p:nvPr/>
          </p:nvSpPr>
          <p:spPr bwMode="auto">
            <a:xfrm>
              <a:off x="1058" y="351"/>
              <a:ext cx="71" cy="129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0" y="201"/>
                </a:cxn>
                <a:cxn ang="0">
                  <a:pos x="143" y="201"/>
                </a:cxn>
                <a:cxn ang="0">
                  <a:pos x="143" y="0"/>
                </a:cxn>
                <a:cxn ang="0">
                  <a:pos x="317" y="0"/>
                </a:cxn>
                <a:cxn ang="0">
                  <a:pos x="317" y="201"/>
                </a:cxn>
                <a:cxn ang="0">
                  <a:pos x="507" y="201"/>
                </a:cxn>
                <a:cxn ang="0">
                  <a:pos x="507" y="348"/>
                </a:cxn>
                <a:cxn ang="0">
                  <a:pos x="317" y="348"/>
                </a:cxn>
                <a:cxn ang="0">
                  <a:pos x="317" y="652"/>
                </a:cxn>
                <a:cxn ang="0">
                  <a:pos x="413" y="765"/>
                </a:cxn>
                <a:cxn ang="0">
                  <a:pos x="507" y="743"/>
                </a:cxn>
                <a:cxn ang="0">
                  <a:pos x="507" y="889"/>
                </a:cxn>
                <a:cxn ang="0">
                  <a:pos x="370" y="912"/>
                </a:cxn>
                <a:cxn ang="0">
                  <a:pos x="143" y="666"/>
                </a:cxn>
                <a:cxn ang="0">
                  <a:pos x="143" y="348"/>
                </a:cxn>
                <a:cxn ang="0">
                  <a:pos x="0" y="348"/>
                </a:cxn>
              </a:cxnLst>
              <a:rect l="0" t="0" r="r" b="b"/>
              <a:pathLst>
                <a:path w="507" h="912">
                  <a:moveTo>
                    <a:pt x="0" y="348"/>
                  </a:moveTo>
                  <a:cubicBezTo>
                    <a:pt x="0" y="201"/>
                    <a:pt x="0" y="201"/>
                    <a:pt x="0" y="201"/>
                  </a:cubicBezTo>
                  <a:cubicBezTo>
                    <a:pt x="143" y="201"/>
                    <a:pt x="143" y="201"/>
                    <a:pt x="143" y="201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317" y="0"/>
                    <a:pt x="317" y="0"/>
                    <a:pt x="317" y="0"/>
                  </a:cubicBezTo>
                  <a:cubicBezTo>
                    <a:pt x="317" y="201"/>
                    <a:pt x="317" y="201"/>
                    <a:pt x="317" y="201"/>
                  </a:cubicBezTo>
                  <a:cubicBezTo>
                    <a:pt x="507" y="201"/>
                    <a:pt x="507" y="201"/>
                    <a:pt x="507" y="201"/>
                  </a:cubicBezTo>
                  <a:cubicBezTo>
                    <a:pt x="507" y="348"/>
                    <a:pt x="507" y="348"/>
                    <a:pt x="507" y="348"/>
                  </a:cubicBezTo>
                  <a:cubicBezTo>
                    <a:pt x="317" y="348"/>
                    <a:pt x="317" y="348"/>
                    <a:pt x="317" y="348"/>
                  </a:cubicBezTo>
                  <a:cubicBezTo>
                    <a:pt x="317" y="652"/>
                    <a:pt x="317" y="652"/>
                    <a:pt x="317" y="652"/>
                  </a:cubicBezTo>
                  <a:cubicBezTo>
                    <a:pt x="317" y="721"/>
                    <a:pt x="337" y="765"/>
                    <a:pt x="413" y="765"/>
                  </a:cubicBezTo>
                  <a:cubicBezTo>
                    <a:pt x="444" y="765"/>
                    <a:pt x="486" y="759"/>
                    <a:pt x="507" y="743"/>
                  </a:cubicBezTo>
                  <a:cubicBezTo>
                    <a:pt x="507" y="889"/>
                    <a:pt x="507" y="889"/>
                    <a:pt x="507" y="889"/>
                  </a:cubicBezTo>
                  <a:cubicBezTo>
                    <a:pt x="471" y="906"/>
                    <a:pt x="411" y="912"/>
                    <a:pt x="370" y="912"/>
                  </a:cubicBezTo>
                  <a:cubicBezTo>
                    <a:pt x="186" y="912"/>
                    <a:pt x="143" y="830"/>
                    <a:pt x="143" y="666"/>
                  </a:cubicBezTo>
                  <a:cubicBezTo>
                    <a:pt x="143" y="348"/>
                    <a:pt x="143" y="348"/>
                    <a:pt x="143" y="348"/>
                  </a:cubicBezTo>
                  <a:lnTo>
                    <a:pt x="0" y="3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37" name="Freeform 9"/>
            <p:cNvSpPr>
              <a:spLocks noSelect="1" noEditPoints="1"/>
            </p:cNvSpPr>
            <p:nvPr/>
          </p:nvSpPr>
          <p:spPr bwMode="auto">
            <a:xfrm>
              <a:off x="1143" y="377"/>
              <a:ext cx="99" cy="103"/>
            </a:xfrm>
            <a:custGeom>
              <a:avLst/>
              <a:gdLst/>
              <a:ahLst/>
              <a:cxnLst>
                <a:cxn ang="0">
                  <a:pos x="529" y="295"/>
                </a:cxn>
                <a:cxn ang="0">
                  <a:pos x="352" y="131"/>
                </a:cxn>
                <a:cxn ang="0">
                  <a:pos x="173" y="295"/>
                </a:cxn>
                <a:cxn ang="0">
                  <a:pos x="529" y="295"/>
                </a:cxn>
                <a:cxn ang="0">
                  <a:pos x="173" y="426"/>
                </a:cxn>
                <a:cxn ang="0">
                  <a:pos x="360" y="590"/>
                </a:cxn>
                <a:cxn ang="0">
                  <a:pos x="546" y="496"/>
                </a:cxn>
                <a:cxn ang="0">
                  <a:pos x="671" y="590"/>
                </a:cxn>
                <a:cxn ang="0">
                  <a:pos x="377" y="729"/>
                </a:cxn>
                <a:cxn ang="0">
                  <a:pos x="0" y="365"/>
                </a:cxn>
                <a:cxn ang="0">
                  <a:pos x="377" y="0"/>
                </a:cxn>
                <a:cxn ang="0">
                  <a:pos x="702" y="378"/>
                </a:cxn>
                <a:cxn ang="0">
                  <a:pos x="702" y="426"/>
                </a:cxn>
                <a:cxn ang="0">
                  <a:pos x="173" y="426"/>
                </a:cxn>
              </a:cxnLst>
              <a:rect l="0" t="0" r="r" b="b"/>
              <a:pathLst>
                <a:path w="702" h="729">
                  <a:moveTo>
                    <a:pt x="529" y="295"/>
                  </a:moveTo>
                  <a:cubicBezTo>
                    <a:pt x="527" y="194"/>
                    <a:pt x="461" y="131"/>
                    <a:pt x="352" y="131"/>
                  </a:cubicBezTo>
                  <a:cubicBezTo>
                    <a:pt x="250" y="131"/>
                    <a:pt x="186" y="196"/>
                    <a:pt x="173" y="295"/>
                  </a:cubicBezTo>
                  <a:lnTo>
                    <a:pt x="529" y="295"/>
                  </a:lnTo>
                  <a:close/>
                  <a:moveTo>
                    <a:pt x="173" y="426"/>
                  </a:moveTo>
                  <a:cubicBezTo>
                    <a:pt x="185" y="528"/>
                    <a:pt x="263" y="590"/>
                    <a:pt x="360" y="590"/>
                  </a:cubicBezTo>
                  <a:cubicBezTo>
                    <a:pt x="446" y="590"/>
                    <a:pt x="503" y="550"/>
                    <a:pt x="546" y="496"/>
                  </a:cubicBezTo>
                  <a:cubicBezTo>
                    <a:pt x="671" y="590"/>
                    <a:pt x="671" y="590"/>
                    <a:pt x="671" y="590"/>
                  </a:cubicBezTo>
                  <a:cubicBezTo>
                    <a:pt x="590" y="690"/>
                    <a:pt x="487" y="729"/>
                    <a:pt x="377" y="729"/>
                  </a:cubicBezTo>
                  <a:cubicBezTo>
                    <a:pt x="167" y="729"/>
                    <a:pt x="0" y="583"/>
                    <a:pt x="0" y="365"/>
                  </a:cubicBezTo>
                  <a:cubicBezTo>
                    <a:pt x="0" y="146"/>
                    <a:pt x="167" y="0"/>
                    <a:pt x="377" y="0"/>
                  </a:cubicBezTo>
                  <a:cubicBezTo>
                    <a:pt x="571" y="0"/>
                    <a:pt x="702" y="136"/>
                    <a:pt x="702" y="378"/>
                  </a:cubicBezTo>
                  <a:cubicBezTo>
                    <a:pt x="702" y="426"/>
                    <a:pt x="702" y="426"/>
                    <a:pt x="702" y="426"/>
                  </a:cubicBezTo>
                  <a:lnTo>
                    <a:pt x="173" y="4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38" name="Freeform 10"/>
            <p:cNvSpPr>
              <a:spLocks noSelect="1"/>
            </p:cNvSpPr>
            <p:nvPr/>
          </p:nvSpPr>
          <p:spPr bwMode="auto">
            <a:xfrm>
              <a:off x="1265" y="377"/>
              <a:ext cx="62" cy="100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74" y="18"/>
                </a:cxn>
                <a:cxn ang="0">
                  <a:pos x="174" y="128"/>
                </a:cxn>
                <a:cxn ang="0">
                  <a:pos x="177" y="128"/>
                </a:cxn>
                <a:cxn ang="0">
                  <a:pos x="382" y="0"/>
                </a:cxn>
                <a:cxn ang="0">
                  <a:pos x="444" y="11"/>
                </a:cxn>
                <a:cxn ang="0">
                  <a:pos x="444" y="178"/>
                </a:cxn>
                <a:cxn ang="0">
                  <a:pos x="360" y="165"/>
                </a:cxn>
                <a:cxn ang="0">
                  <a:pos x="174" y="340"/>
                </a:cxn>
                <a:cxn ang="0">
                  <a:pos x="174" y="712"/>
                </a:cxn>
                <a:cxn ang="0">
                  <a:pos x="0" y="712"/>
                </a:cxn>
                <a:cxn ang="0">
                  <a:pos x="0" y="18"/>
                </a:cxn>
              </a:cxnLst>
              <a:rect l="0" t="0" r="r" b="b"/>
              <a:pathLst>
                <a:path w="444" h="712">
                  <a:moveTo>
                    <a:pt x="0" y="18"/>
                  </a:moveTo>
                  <a:cubicBezTo>
                    <a:pt x="174" y="18"/>
                    <a:pt x="174" y="18"/>
                    <a:pt x="174" y="18"/>
                  </a:cubicBezTo>
                  <a:cubicBezTo>
                    <a:pt x="174" y="128"/>
                    <a:pt x="174" y="128"/>
                    <a:pt x="174" y="128"/>
                  </a:cubicBezTo>
                  <a:cubicBezTo>
                    <a:pt x="177" y="128"/>
                    <a:pt x="177" y="128"/>
                    <a:pt x="177" y="128"/>
                  </a:cubicBezTo>
                  <a:cubicBezTo>
                    <a:pt x="214" y="48"/>
                    <a:pt x="291" y="0"/>
                    <a:pt x="382" y="0"/>
                  </a:cubicBezTo>
                  <a:cubicBezTo>
                    <a:pt x="404" y="0"/>
                    <a:pt x="424" y="5"/>
                    <a:pt x="444" y="11"/>
                  </a:cubicBezTo>
                  <a:cubicBezTo>
                    <a:pt x="444" y="178"/>
                    <a:pt x="444" y="178"/>
                    <a:pt x="444" y="178"/>
                  </a:cubicBezTo>
                  <a:cubicBezTo>
                    <a:pt x="415" y="171"/>
                    <a:pt x="388" y="165"/>
                    <a:pt x="360" y="165"/>
                  </a:cubicBezTo>
                  <a:cubicBezTo>
                    <a:pt x="197" y="165"/>
                    <a:pt x="174" y="303"/>
                    <a:pt x="174" y="340"/>
                  </a:cubicBezTo>
                  <a:cubicBezTo>
                    <a:pt x="174" y="712"/>
                    <a:pt x="174" y="712"/>
                    <a:pt x="174" y="712"/>
                  </a:cubicBezTo>
                  <a:cubicBezTo>
                    <a:pt x="0" y="712"/>
                    <a:pt x="0" y="712"/>
                    <a:pt x="0" y="712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39" name="Freeform 11"/>
            <p:cNvSpPr>
              <a:spLocks noSelect="1" noEditPoints="1"/>
            </p:cNvSpPr>
            <p:nvPr/>
          </p:nvSpPr>
          <p:spPr bwMode="auto">
            <a:xfrm>
              <a:off x="1336" y="323"/>
              <a:ext cx="105" cy="157"/>
            </a:xfrm>
            <a:custGeom>
              <a:avLst/>
              <a:gdLst/>
              <a:ahLst/>
              <a:cxnLst>
                <a:cxn ang="0">
                  <a:pos x="377" y="954"/>
                </a:cxn>
                <a:cxn ang="0">
                  <a:pos x="581" y="746"/>
                </a:cxn>
                <a:cxn ang="0">
                  <a:pos x="377" y="538"/>
                </a:cxn>
                <a:cxn ang="0">
                  <a:pos x="173" y="746"/>
                </a:cxn>
                <a:cxn ang="0">
                  <a:pos x="377" y="954"/>
                </a:cxn>
                <a:cxn ang="0">
                  <a:pos x="584" y="989"/>
                </a:cxn>
                <a:cxn ang="0">
                  <a:pos x="581" y="989"/>
                </a:cxn>
                <a:cxn ang="0">
                  <a:pos x="342" y="1110"/>
                </a:cxn>
                <a:cxn ang="0">
                  <a:pos x="0" y="746"/>
                </a:cxn>
                <a:cxn ang="0">
                  <a:pos x="335" y="381"/>
                </a:cxn>
                <a:cxn ang="0">
                  <a:pos x="571" y="487"/>
                </a:cxn>
                <a:cxn ang="0">
                  <a:pos x="575" y="487"/>
                </a:cxn>
                <a:cxn ang="0">
                  <a:pos x="575" y="0"/>
                </a:cxn>
                <a:cxn ang="0">
                  <a:pos x="749" y="0"/>
                </a:cxn>
                <a:cxn ang="0">
                  <a:pos x="749" y="1093"/>
                </a:cxn>
                <a:cxn ang="0">
                  <a:pos x="584" y="1093"/>
                </a:cxn>
                <a:cxn ang="0">
                  <a:pos x="584" y="989"/>
                </a:cxn>
              </a:cxnLst>
              <a:rect l="0" t="0" r="r" b="b"/>
              <a:pathLst>
                <a:path w="749" h="1110">
                  <a:moveTo>
                    <a:pt x="377" y="954"/>
                  </a:moveTo>
                  <a:cubicBezTo>
                    <a:pt x="504" y="954"/>
                    <a:pt x="581" y="854"/>
                    <a:pt x="581" y="746"/>
                  </a:cubicBezTo>
                  <a:cubicBezTo>
                    <a:pt x="581" y="637"/>
                    <a:pt x="504" y="538"/>
                    <a:pt x="377" y="538"/>
                  </a:cubicBezTo>
                  <a:cubicBezTo>
                    <a:pt x="250" y="538"/>
                    <a:pt x="173" y="637"/>
                    <a:pt x="173" y="746"/>
                  </a:cubicBezTo>
                  <a:cubicBezTo>
                    <a:pt x="173" y="854"/>
                    <a:pt x="250" y="954"/>
                    <a:pt x="377" y="954"/>
                  </a:cubicBezTo>
                  <a:close/>
                  <a:moveTo>
                    <a:pt x="584" y="989"/>
                  </a:moveTo>
                  <a:cubicBezTo>
                    <a:pt x="581" y="989"/>
                    <a:pt x="581" y="989"/>
                    <a:pt x="581" y="989"/>
                  </a:cubicBezTo>
                  <a:cubicBezTo>
                    <a:pt x="530" y="1073"/>
                    <a:pt x="439" y="1110"/>
                    <a:pt x="342" y="1110"/>
                  </a:cubicBezTo>
                  <a:cubicBezTo>
                    <a:pt x="128" y="1110"/>
                    <a:pt x="0" y="951"/>
                    <a:pt x="0" y="746"/>
                  </a:cubicBezTo>
                  <a:cubicBezTo>
                    <a:pt x="0" y="540"/>
                    <a:pt x="137" y="381"/>
                    <a:pt x="335" y="381"/>
                  </a:cubicBezTo>
                  <a:cubicBezTo>
                    <a:pt x="465" y="381"/>
                    <a:pt x="535" y="442"/>
                    <a:pt x="571" y="487"/>
                  </a:cubicBezTo>
                  <a:cubicBezTo>
                    <a:pt x="575" y="487"/>
                    <a:pt x="575" y="487"/>
                    <a:pt x="575" y="487"/>
                  </a:cubicBezTo>
                  <a:cubicBezTo>
                    <a:pt x="575" y="0"/>
                    <a:pt x="575" y="0"/>
                    <a:pt x="575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749" y="1093"/>
                    <a:pt x="749" y="1093"/>
                    <a:pt x="749" y="1093"/>
                  </a:cubicBezTo>
                  <a:cubicBezTo>
                    <a:pt x="584" y="1093"/>
                    <a:pt x="584" y="1093"/>
                    <a:pt x="584" y="1093"/>
                  </a:cubicBezTo>
                  <a:lnTo>
                    <a:pt x="584" y="9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40" name="Freeform 12"/>
            <p:cNvSpPr>
              <a:spLocks noSelect="1" noEditPoints="1"/>
            </p:cNvSpPr>
            <p:nvPr/>
          </p:nvSpPr>
          <p:spPr bwMode="auto">
            <a:xfrm>
              <a:off x="1462" y="377"/>
              <a:ext cx="90" cy="103"/>
            </a:xfrm>
            <a:custGeom>
              <a:avLst/>
              <a:gdLst/>
              <a:ahLst/>
              <a:cxnLst>
                <a:cxn ang="0">
                  <a:pos x="470" y="401"/>
                </a:cxn>
                <a:cxn ang="0">
                  <a:pos x="434" y="401"/>
                </a:cxn>
                <a:cxn ang="0">
                  <a:pos x="173" y="508"/>
                </a:cxn>
                <a:cxn ang="0">
                  <a:pos x="295" y="599"/>
                </a:cxn>
                <a:cxn ang="0">
                  <a:pos x="470" y="440"/>
                </a:cxn>
                <a:cxn ang="0">
                  <a:pos x="470" y="401"/>
                </a:cxn>
                <a:cxn ang="0">
                  <a:pos x="480" y="616"/>
                </a:cxn>
                <a:cxn ang="0">
                  <a:pos x="476" y="616"/>
                </a:cxn>
                <a:cxn ang="0">
                  <a:pos x="253" y="729"/>
                </a:cxn>
                <a:cxn ang="0">
                  <a:pos x="0" y="521"/>
                </a:cxn>
                <a:cxn ang="0">
                  <a:pos x="437" y="279"/>
                </a:cxn>
                <a:cxn ang="0">
                  <a:pos x="480" y="279"/>
                </a:cxn>
                <a:cxn ang="0">
                  <a:pos x="480" y="261"/>
                </a:cxn>
                <a:cxn ang="0">
                  <a:pos x="321" y="131"/>
                </a:cxn>
                <a:cxn ang="0">
                  <a:pos x="136" y="203"/>
                </a:cxn>
                <a:cxn ang="0">
                  <a:pos x="45" y="112"/>
                </a:cxn>
                <a:cxn ang="0">
                  <a:pos x="340" y="0"/>
                </a:cxn>
                <a:cxn ang="0">
                  <a:pos x="636" y="313"/>
                </a:cxn>
                <a:cxn ang="0">
                  <a:pos x="636" y="712"/>
                </a:cxn>
                <a:cxn ang="0">
                  <a:pos x="480" y="712"/>
                </a:cxn>
                <a:cxn ang="0">
                  <a:pos x="480" y="616"/>
                </a:cxn>
              </a:cxnLst>
              <a:rect l="0" t="0" r="r" b="b"/>
              <a:pathLst>
                <a:path w="636" h="729">
                  <a:moveTo>
                    <a:pt x="470" y="401"/>
                  </a:moveTo>
                  <a:cubicBezTo>
                    <a:pt x="434" y="401"/>
                    <a:pt x="434" y="401"/>
                    <a:pt x="434" y="401"/>
                  </a:cubicBezTo>
                  <a:cubicBezTo>
                    <a:pt x="338" y="401"/>
                    <a:pt x="173" y="408"/>
                    <a:pt x="173" y="508"/>
                  </a:cubicBezTo>
                  <a:cubicBezTo>
                    <a:pt x="173" y="572"/>
                    <a:pt x="238" y="599"/>
                    <a:pt x="295" y="599"/>
                  </a:cubicBezTo>
                  <a:cubicBezTo>
                    <a:pt x="413" y="599"/>
                    <a:pt x="470" y="537"/>
                    <a:pt x="470" y="440"/>
                  </a:cubicBezTo>
                  <a:lnTo>
                    <a:pt x="470" y="401"/>
                  </a:lnTo>
                  <a:close/>
                  <a:moveTo>
                    <a:pt x="480" y="616"/>
                  </a:moveTo>
                  <a:cubicBezTo>
                    <a:pt x="476" y="616"/>
                    <a:pt x="476" y="616"/>
                    <a:pt x="476" y="616"/>
                  </a:cubicBezTo>
                  <a:cubicBezTo>
                    <a:pt x="426" y="694"/>
                    <a:pt x="345" y="729"/>
                    <a:pt x="253" y="729"/>
                  </a:cubicBezTo>
                  <a:cubicBezTo>
                    <a:pt x="124" y="729"/>
                    <a:pt x="0" y="658"/>
                    <a:pt x="0" y="521"/>
                  </a:cubicBezTo>
                  <a:cubicBezTo>
                    <a:pt x="0" y="295"/>
                    <a:pt x="263" y="279"/>
                    <a:pt x="437" y="279"/>
                  </a:cubicBezTo>
                  <a:cubicBezTo>
                    <a:pt x="480" y="279"/>
                    <a:pt x="480" y="279"/>
                    <a:pt x="480" y="279"/>
                  </a:cubicBezTo>
                  <a:cubicBezTo>
                    <a:pt x="480" y="261"/>
                    <a:pt x="480" y="261"/>
                    <a:pt x="480" y="261"/>
                  </a:cubicBezTo>
                  <a:cubicBezTo>
                    <a:pt x="480" y="175"/>
                    <a:pt x="413" y="131"/>
                    <a:pt x="321" y="131"/>
                  </a:cubicBezTo>
                  <a:cubicBezTo>
                    <a:pt x="249" y="131"/>
                    <a:pt x="182" y="159"/>
                    <a:pt x="136" y="203"/>
                  </a:cubicBezTo>
                  <a:cubicBezTo>
                    <a:pt x="45" y="112"/>
                    <a:pt x="45" y="112"/>
                    <a:pt x="45" y="112"/>
                  </a:cubicBezTo>
                  <a:cubicBezTo>
                    <a:pt x="121" y="34"/>
                    <a:pt x="230" y="0"/>
                    <a:pt x="340" y="0"/>
                  </a:cubicBezTo>
                  <a:cubicBezTo>
                    <a:pt x="636" y="0"/>
                    <a:pt x="636" y="214"/>
                    <a:pt x="636" y="313"/>
                  </a:cubicBezTo>
                  <a:cubicBezTo>
                    <a:pt x="636" y="712"/>
                    <a:pt x="636" y="712"/>
                    <a:pt x="636" y="712"/>
                  </a:cubicBezTo>
                  <a:cubicBezTo>
                    <a:pt x="480" y="712"/>
                    <a:pt x="480" y="712"/>
                    <a:pt x="480" y="712"/>
                  </a:cubicBezTo>
                  <a:lnTo>
                    <a:pt x="480" y="6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41" name="Freeform 13"/>
            <p:cNvSpPr>
              <a:spLocks noSelect="1"/>
            </p:cNvSpPr>
            <p:nvPr/>
          </p:nvSpPr>
          <p:spPr bwMode="auto">
            <a:xfrm>
              <a:off x="1577" y="377"/>
              <a:ext cx="151" cy="100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65" y="18"/>
                </a:cxn>
                <a:cxn ang="0">
                  <a:pos x="165" y="126"/>
                </a:cxn>
                <a:cxn ang="0">
                  <a:pos x="168" y="126"/>
                </a:cxn>
                <a:cxn ang="0">
                  <a:pos x="381" y="0"/>
                </a:cxn>
                <a:cxn ang="0">
                  <a:pos x="598" y="129"/>
                </a:cxn>
                <a:cxn ang="0">
                  <a:pos x="826" y="0"/>
                </a:cxn>
                <a:cxn ang="0">
                  <a:pos x="1076" y="298"/>
                </a:cxn>
                <a:cxn ang="0">
                  <a:pos x="1076" y="712"/>
                </a:cxn>
                <a:cxn ang="0">
                  <a:pos x="903" y="712"/>
                </a:cxn>
                <a:cxn ang="0">
                  <a:pos x="903" y="318"/>
                </a:cxn>
                <a:cxn ang="0">
                  <a:pos x="774" y="157"/>
                </a:cxn>
                <a:cxn ang="0">
                  <a:pos x="625" y="336"/>
                </a:cxn>
                <a:cxn ang="0">
                  <a:pos x="625" y="712"/>
                </a:cxn>
                <a:cxn ang="0">
                  <a:pos x="452" y="712"/>
                </a:cxn>
                <a:cxn ang="0">
                  <a:pos x="452" y="298"/>
                </a:cxn>
                <a:cxn ang="0">
                  <a:pos x="333" y="157"/>
                </a:cxn>
                <a:cxn ang="0">
                  <a:pos x="174" y="333"/>
                </a:cxn>
                <a:cxn ang="0">
                  <a:pos x="174" y="712"/>
                </a:cxn>
                <a:cxn ang="0">
                  <a:pos x="0" y="712"/>
                </a:cxn>
                <a:cxn ang="0">
                  <a:pos x="0" y="18"/>
                </a:cxn>
              </a:cxnLst>
              <a:rect l="0" t="0" r="r" b="b"/>
              <a:pathLst>
                <a:path w="1076" h="712">
                  <a:moveTo>
                    <a:pt x="0" y="18"/>
                  </a:moveTo>
                  <a:cubicBezTo>
                    <a:pt x="165" y="18"/>
                    <a:pt x="165" y="18"/>
                    <a:pt x="165" y="18"/>
                  </a:cubicBezTo>
                  <a:cubicBezTo>
                    <a:pt x="165" y="126"/>
                    <a:pt x="165" y="126"/>
                    <a:pt x="165" y="126"/>
                  </a:cubicBezTo>
                  <a:cubicBezTo>
                    <a:pt x="168" y="126"/>
                    <a:pt x="168" y="126"/>
                    <a:pt x="168" y="126"/>
                  </a:cubicBezTo>
                  <a:cubicBezTo>
                    <a:pt x="199" y="61"/>
                    <a:pt x="265" y="0"/>
                    <a:pt x="381" y="0"/>
                  </a:cubicBezTo>
                  <a:cubicBezTo>
                    <a:pt x="488" y="0"/>
                    <a:pt x="561" y="42"/>
                    <a:pt x="598" y="129"/>
                  </a:cubicBezTo>
                  <a:cubicBezTo>
                    <a:pt x="648" y="41"/>
                    <a:pt x="722" y="0"/>
                    <a:pt x="826" y="0"/>
                  </a:cubicBezTo>
                  <a:cubicBezTo>
                    <a:pt x="1011" y="0"/>
                    <a:pt x="1076" y="132"/>
                    <a:pt x="1076" y="298"/>
                  </a:cubicBezTo>
                  <a:cubicBezTo>
                    <a:pt x="1076" y="712"/>
                    <a:pt x="1076" y="712"/>
                    <a:pt x="1076" y="712"/>
                  </a:cubicBezTo>
                  <a:cubicBezTo>
                    <a:pt x="903" y="712"/>
                    <a:pt x="903" y="712"/>
                    <a:pt x="903" y="712"/>
                  </a:cubicBezTo>
                  <a:cubicBezTo>
                    <a:pt x="903" y="318"/>
                    <a:pt x="903" y="318"/>
                    <a:pt x="903" y="318"/>
                  </a:cubicBezTo>
                  <a:cubicBezTo>
                    <a:pt x="903" y="232"/>
                    <a:pt x="877" y="157"/>
                    <a:pt x="774" y="157"/>
                  </a:cubicBezTo>
                  <a:cubicBezTo>
                    <a:pt x="666" y="157"/>
                    <a:pt x="625" y="246"/>
                    <a:pt x="625" y="336"/>
                  </a:cubicBezTo>
                  <a:cubicBezTo>
                    <a:pt x="625" y="712"/>
                    <a:pt x="625" y="712"/>
                    <a:pt x="625" y="712"/>
                  </a:cubicBezTo>
                  <a:cubicBezTo>
                    <a:pt x="452" y="712"/>
                    <a:pt x="452" y="712"/>
                    <a:pt x="452" y="712"/>
                  </a:cubicBezTo>
                  <a:cubicBezTo>
                    <a:pt x="452" y="298"/>
                    <a:pt x="452" y="298"/>
                    <a:pt x="452" y="298"/>
                  </a:cubicBezTo>
                  <a:cubicBezTo>
                    <a:pt x="452" y="213"/>
                    <a:pt x="417" y="157"/>
                    <a:pt x="333" y="157"/>
                  </a:cubicBezTo>
                  <a:cubicBezTo>
                    <a:pt x="219" y="157"/>
                    <a:pt x="174" y="240"/>
                    <a:pt x="174" y="333"/>
                  </a:cubicBezTo>
                  <a:cubicBezTo>
                    <a:pt x="174" y="712"/>
                    <a:pt x="174" y="712"/>
                    <a:pt x="174" y="712"/>
                  </a:cubicBezTo>
                  <a:cubicBezTo>
                    <a:pt x="0" y="712"/>
                    <a:pt x="0" y="712"/>
                    <a:pt x="0" y="712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42" name="Freeform 14"/>
            <p:cNvSpPr>
              <a:spLocks noSelect="1"/>
            </p:cNvSpPr>
            <p:nvPr/>
          </p:nvSpPr>
          <p:spPr bwMode="auto">
            <a:xfrm>
              <a:off x="650" y="115"/>
              <a:ext cx="135" cy="152"/>
            </a:xfrm>
            <a:custGeom>
              <a:avLst/>
              <a:gdLst/>
              <a:ahLst/>
              <a:cxnLst>
                <a:cxn ang="0">
                  <a:pos x="964" y="975"/>
                </a:cxn>
                <a:cxn ang="0">
                  <a:pos x="541" y="1076"/>
                </a:cxn>
                <a:cxn ang="0">
                  <a:pos x="0" y="543"/>
                </a:cxn>
                <a:cxn ang="0">
                  <a:pos x="541" y="0"/>
                </a:cxn>
                <a:cxn ang="0">
                  <a:pos x="944" y="129"/>
                </a:cxn>
                <a:cxn ang="0">
                  <a:pos x="810" y="265"/>
                </a:cxn>
                <a:cxn ang="0">
                  <a:pos x="542" y="165"/>
                </a:cxn>
                <a:cxn ang="0">
                  <a:pos x="191" y="531"/>
                </a:cxn>
                <a:cxn ang="0">
                  <a:pos x="542" y="911"/>
                </a:cxn>
                <a:cxn ang="0">
                  <a:pos x="782" y="858"/>
                </a:cxn>
                <a:cxn ang="0">
                  <a:pos x="782" y="616"/>
                </a:cxn>
                <a:cxn ang="0">
                  <a:pos x="573" y="616"/>
                </a:cxn>
                <a:cxn ang="0">
                  <a:pos x="573" y="452"/>
                </a:cxn>
                <a:cxn ang="0">
                  <a:pos x="964" y="452"/>
                </a:cxn>
                <a:cxn ang="0">
                  <a:pos x="964" y="975"/>
                </a:cxn>
              </a:cxnLst>
              <a:rect l="0" t="0" r="r" b="b"/>
              <a:pathLst>
                <a:path w="964" h="1076">
                  <a:moveTo>
                    <a:pt x="964" y="975"/>
                  </a:moveTo>
                  <a:cubicBezTo>
                    <a:pt x="840" y="1042"/>
                    <a:pt x="698" y="1076"/>
                    <a:pt x="541" y="1076"/>
                  </a:cubicBezTo>
                  <a:cubicBezTo>
                    <a:pt x="225" y="1076"/>
                    <a:pt x="0" y="862"/>
                    <a:pt x="0" y="543"/>
                  </a:cubicBezTo>
                  <a:cubicBezTo>
                    <a:pt x="0" y="214"/>
                    <a:pt x="225" y="0"/>
                    <a:pt x="541" y="0"/>
                  </a:cubicBezTo>
                  <a:cubicBezTo>
                    <a:pt x="697" y="0"/>
                    <a:pt x="837" y="34"/>
                    <a:pt x="944" y="129"/>
                  </a:cubicBezTo>
                  <a:cubicBezTo>
                    <a:pt x="810" y="265"/>
                    <a:pt x="810" y="265"/>
                    <a:pt x="810" y="265"/>
                  </a:cubicBezTo>
                  <a:cubicBezTo>
                    <a:pt x="745" y="201"/>
                    <a:pt x="645" y="165"/>
                    <a:pt x="542" y="165"/>
                  </a:cubicBezTo>
                  <a:cubicBezTo>
                    <a:pt x="331" y="165"/>
                    <a:pt x="191" y="327"/>
                    <a:pt x="191" y="531"/>
                  </a:cubicBezTo>
                  <a:cubicBezTo>
                    <a:pt x="191" y="749"/>
                    <a:pt x="331" y="911"/>
                    <a:pt x="542" y="911"/>
                  </a:cubicBezTo>
                  <a:cubicBezTo>
                    <a:pt x="635" y="911"/>
                    <a:pt x="719" y="894"/>
                    <a:pt x="782" y="858"/>
                  </a:cubicBezTo>
                  <a:cubicBezTo>
                    <a:pt x="782" y="616"/>
                    <a:pt x="782" y="616"/>
                    <a:pt x="782" y="616"/>
                  </a:cubicBezTo>
                  <a:cubicBezTo>
                    <a:pt x="573" y="616"/>
                    <a:pt x="573" y="616"/>
                    <a:pt x="573" y="616"/>
                  </a:cubicBezTo>
                  <a:cubicBezTo>
                    <a:pt x="573" y="452"/>
                    <a:pt x="573" y="452"/>
                    <a:pt x="573" y="452"/>
                  </a:cubicBezTo>
                  <a:cubicBezTo>
                    <a:pt x="964" y="452"/>
                    <a:pt x="964" y="452"/>
                    <a:pt x="964" y="452"/>
                  </a:cubicBezTo>
                  <a:lnTo>
                    <a:pt x="964" y="975"/>
                  </a:lnTo>
                  <a:close/>
                </a:path>
              </a:pathLst>
            </a:custGeom>
            <a:solidFill>
              <a:srgbClr val="2222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43" name="Freeform 15"/>
            <p:cNvSpPr>
              <a:spLocks noSelect="1" noEditPoints="1"/>
            </p:cNvSpPr>
            <p:nvPr/>
          </p:nvSpPr>
          <p:spPr bwMode="auto">
            <a:xfrm>
              <a:off x="972" y="119"/>
              <a:ext cx="130" cy="144"/>
            </a:xfrm>
            <a:custGeom>
              <a:avLst/>
              <a:gdLst/>
              <a:ahLst/>
              <a:cxnLst>
                <a:cxn ang="0">
                  <a:pos x="318" y="859"/>
                </a:cxn>
                <a:cxn ang="0">
                  <a:pos x="733" y="512"/>
                </a:cxn>
                <a:cxn ang="0">
                  <a:pos x="348" y="165"/>
                </a:cxn>
                <a:cxn ang="0">
                  <a:pos x="182" y="165"/>
                </a:cxn>
                <a:cxn ang="0">
                  <a:pos x="182" y="859"/>
                </a:cxn>
                <a:cxn ang="0">
                  <a:pos x="318" y="859"/>
                </a:cxn>
                <a:cxn ang="0">
                  <a:pos x="0" y="0"/>
                </a:cxn>
                <a:cxn ang="0">
                  <a:pos x="403" y="0"/>
                </a:cxn>
                <a:cxn ang="0">
                  <a:pos x="924" y="512"/>
                </a:cxn>
                <a:cxn ang="0">
                  <a:pos x="381" y="1024"/>
                </a:cxn>
                <a:cxn ang="0">
                  <a:pos x="0" y="1024"/>
                </a:cxn>
                <a:cxn ang="0">
                  <a:pos x="0" y="0"/>
                </a:cxn>
              </a:cxnLst>
              <a:rect l="0" t="0" r="r" b="b"/>
              <a:pathLst>
                <a:path w="924" h="1024">
                  <a:moveTo>
                    <a:pt x="318" y="859"/>
                  </a:moveTo>
                  <a:cubicBezTo>
                    <a:pt x="546" y="859"/>
                    <a:pt x="733" y="761"/>
                    <a:pt x="733" y="512"/>
                  </a:cubicBezTo>
                  <a:cubicBezTo>
                    <a:pt x="733" y="264"/>
                    <a:pt x="571" y="165"/>
                    <a:pt x="348" y="165"/>
                  </a:cubicBezTo>
                  <a:cubicBezTo>
                    <a:pt x="182" y="165"/>
                    <a:pt x="182" y="165"/>
                    <a:pt x="182" y="165"/>
                  </a:cubicBezTo>
                  <a:cubicBezTo>
                    <a:pt x="182" y="859"/>
                    <a:pt x="182" y="859"/>
                    <a:pt x="182" y="859"/>
                  </a:cubicBezTo>
                  <a:lnTo>
                    <a:pt x="318" y="859"/>
                  </a:lnTo>
                  <a:close/>
                  <a:moveTo>
                    <a:pt x="0" y="0"/>
                  </a:moveTo>
                  <a:cubicBezTo>
                    <a:pt x="403" y="0"/>
                    <a:pt x="403" y="0"/>
                    <a:pt x="403" y="0"/>
                  </a:cubicBezTo>
                  <a:cubicBezTo>
                    <a:pt x="672" y="0"/>
                    <a:pt x="924" y="165"/>
                    <a:pt x="924" y="512"/>
                  </a:cubicBezTo>
                  <a:cubicBezTo>
                    <a:pt x="924" y="862"/>
                    <a:pt x="627" y="1024"/>
                    <a:pt x="381" y="1024"/>
                  </a:cubicBezTo>
                  <a:cubicBezTo>
                    <a:pt x="0" y="1024"/>
                    <a:pt x="0" y="1024"/>
                    <a:pt x="0" y="10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222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44" name="Freeform 16"/>
            <p:cNvSpPr>
              <a:spLocks noSelect="1"/>
            </p:cNvSpPr>
            <p:nvPr/>
          </p:nvSpPr>
          <p:spPr bwMode="auto">
            <a:xfrm>
              <a:off x="808" y="115"/>
              <a:ext cx="136" cy="152"/>
            </a:xfrm>
            <a:custGeom>
              <a:avLst/>
              <a:gdLst/>
              <a:ahLst/>
              <a:cxnLst>
                <a:cxn ang="0">
                  <a:pos x="965" y="975"/>
                </a:cxn>
                <a:cxn ang="0">
                  <a:pos x="541" y="1076"/>
                </a:cxn>
                <a:cxn ang="0">
                  <a:pos x="0" y="543"/>
                </a:cxn>
                <a:cxn ang="0">
                  <a:pos x="541" y="0"/>
                </a:cxn>
                <a:cxn ang="0">
                  <a:pos x="944" y="129"/>
                </a:cxn>
                <a:cxn ang="0">
                  <a:pos x="810" y="265"/>
                </a:cxn>
                <a:cxn ang="0">
                  <a:pos x="542" y="165"/>
                </a:cxn>
                <a:cxn ang="0">
                  <a:pos x="191" y="531"/>
                </a:cxn>
                <a:cxn ang="0">
                  <a:pos x="542" y="911"/>
                </a:cxn>
                <a:cxn ang="0">
                  <a:pos x="782" y="858"/>
                </a:cxn>
                <a:cxn ang="0">
                  <a:pos x="782" y="616"/>
                </a:cxn>
                <a:cxn ang="0">
                  <a:pos x="573" y="616"/>
                </a:cxn>
                <a:cxn ang="0">
                  <a:pos x="573" y="452"/>
                </a:cxn>
                <a:cxn ang="0">
                  <a:pos x="965" y="452"/>
                </a:cxn>
                <a:cxn ang="0">
                  <a:pos x="965" y="975"/>
                </a:cxn>
              </a:cxnLst>
              <a:rect l="0" t="0" r="r" b="b"/>
              <a:pathLst>
                <a:path w="965" h="1076">
                  <a:moveTo>
                    <a:pt x="965" y="975"/>
                  </a:moveTo>
                  <a:cubicBezTo>
                    <a:pt x="840" y="1042"/>
                    <a:pt x="699" y="1076"/>
                    <a:pt x="541" y="1076"/>
                  </a:cubicBezTo>
                  <a:cubicBezTo>
                    <a:pt x="226" y="1076"/>
                    <a:pt x="0" y="862"/>
                    <a:pt x="0" y="543"/>
                  </a:cubicBezTo>
                  <a:cubicBezTo>
                    <a:pt x="0" y="214"/>
                    <a:pt x="226" y="0"/>
                    <a:pt x="541" y="0"/>
                  </a:cubicBezTo>
                  <a:cubicBezTo>
                    <a:pt x="697" y="0"/>
                    <a:pt x="837" y="34"/>
                    <a:pt x="944" y="129"/>
                  </a:cubicBezTo>
                  <a:cubicBezTo>
                    <a:pt x="810" y="265"/>
                    <a:pt x="810" y="265"/>
                    <a:pt x="810" y="265"/>
                  </a:cubicBezTo>
                  <a:cubicBezTo>
                    <a:pt x="745" y="201"/>
                    <a:pt x="645" y="165"/>
                    <a:pt x="542" y="165"/>
                  </a:cubicBezTo>
                  <a:cubicBezTo>
                    <a:pt x="331" y="165"/>
                    <a:pt x="191" y="327"/>
                    <a:pt x="191" y="531"/>
                  </a:cubicBezTo>
                  <a:cubicBezTo>
                    <a:pt x="191" y="749"/>
                    <a:pt x="331" y="911"/>
                    <a:pt x="542" y="911"/>
                  </a:cubicBezTo>
                  <a:cubicBezTo>
                    <a:pt x="635" y="911"/>
                    <a:pt x="719" y="894"/>
                    <a:pt x="782" y="858"/>
                  </a:cubicBezTo>
                  <a:cubicBezTo>
                    <a:pt x="782" y="616"/>
                    <a:pt x="782" y="616"/>
                    <a:pt x="782" y="616"/>
                  </a:cubicBezTo>
                  <a:cubicBezTo>
                    <a:pt x="573" y="616"/>
                    <a:pt x="573" y="616"/>
                    <a:pt x="573" y="616"/>
                  </a:cubicBezTo>
                  <a:cubicBezTo>
                    <a:pt x="573" y="452"/>
                    <a:pt x="573" y="452"/>
                    <a:pt x="573" y="452"/>
                  </a:cubicBezTo>
                  <a:cubicBezTo>
                    <a:pt x="965" y="452"/>
                    <a:pt x="965" y="452"/>
                    <a:pt x="965" y="452"/>
                  </a:cubicBezTo>
                  <a:lnTo>
                    <a:pt x="965" y="975"/>
                  </a:lnTo>
                  <a:close/>
                </a:path>
              </a:pathLst>
            </a:custGeom>
            <a:solidFill>
              <a:srgbClr val="2222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(klein) links, teks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783912" y="2053441"/>
            <a:ext cx="5904000" cy="4608000"/>
          </a:xfrm>
        </p:spPr>
        <p:txBody>
          <a:bodyPr/>
          <a:lstStyle/>
          <a:p>
            <a:pPr lvl="0"/>
            <a:r>
              <a:rPr lang="nl-NL" noProof="1"/>
              <a:t>Klik om de modelstijlen te bewerken</a:t>
            </a:r>
          </a:p>
          <a:p>
            <a:pPr lvl="1"/>
            <a:r>
              <a:rPr lang="nl-NL" noProof="1"/>
              <a:t>Tweede niveau</a:t>
            </a:r>
          </a:p>
          <a:p>
            <a:pPr lvl="2"/>
            <a:r>
              <a:rPr lang="nl-NL" noProof="1"/>
              <a:t>Derde niveau</a:t>
            </a:r>
          </a:p>
          <a:p>
            <a:pPr lvl="3"/>
            <a:r>
              <a:rPr lang="nl-NL" noProof="1"/>
              <a:t>Vierde niveau</a:t>
            </a:r>
          </a:p>
          <a:p>
            <a:pPr lvl="4"/>
            <a:r>
              <a:rPr lang="nl-NL" noProof="1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0" hasCustomPrompt="1"/>
          </p:nvPr>
        </p:nvSpPr>
        <p:spPr>
          <a:xfrm>
            <a:off x="1094400" y="2124000"/>
            <a:ext cx="4358400" cy="4248000"/>
          </a:xfrm>
        </p:spPr>
        <p:txBody>
          <a:bodyPr/>
          <a:lstStyle>
            <a:lvl1pPr marL="0" indent="0">
              <a:buNone/>
              <a:defRPr b="0" baseline="0"/>
            </a:lvl1pPr>
          </a:lstStyle>
          <a:p>
            <a:r>
              <a:rPr lang="nl-NL" dirty="0"/>
              <a:t>Afbeelding formaat: 367 x 476 pixels.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(breed) links, teks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19868" y="2053441"/>
            <a:ext cx="2736000" cy="4176000"/>
          </a:xfrm>
        </p:spPr>
        <p:txBody>
          <a:bodyPr/>
          <a:lstStyle/>
          <a:p>
            <a:pPr lvl="0"/>
            <a:r>
              <a:rPr lang="nl-NL" noProof="1"/>
              <a:t>Klik om de modelstijlen te bewerken</a:t>
            </a:r>
          </a:p>
          <a:p>
            <a:pPr lvl="1"/>
            <a:r>
              <a:rPr lang="nl-NL" noProof="1"/>
              <a:t>Tweede niveau</a:t>
            </a:r>
          </a:p>
          <a:p>
            <a:pPr lvl="2"/>
            <a:r>
              <a:rPr lang="nl-NL" noProof="1"/>
              <a:t>Derde niveau</a:t>
            </a:r>
          </a:p>
          <a:p>
            <a:pPr lvl="3"/>
            <a:r>
              <a:rPr lang="nl-NL" noProof="1"/>
              <a:t>Vierde niveau</a:t>
            </a:r>
          </a:p>
          <a:p>
            <a:pPr lvl="4"/>
            <a:r>
              <a:rPr lang="nl-NL" noProof="1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0" hasCustomPrompt="1"/>
          </p:nvPr>
        </p:nvSpPr>
        <p:spPr>
          <a:xfrm>
            <a:off x="1022400" y="2124000"/>
            <a:ext cx="7627200" cy="3812400"/>
          </a:xfrm>
        </p:spPr>
        <p:txBody>
          <a:bodyPr/>
          <a:lstStyle>
            <a:lvl1pPr marL="0" indent="0">
              <a:buNone/>
              <a:defRPr b="0" baseline="0"/>
            </a:lvl1pPr>
          </a:lstStyle>
          <a:p>
            <a:r>
              <a:rPr lang="nl-NL" dirty="0"/>
              <a:t>Afbeelding formaat: 641 x 427 pixels.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(hoog) links, teks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054356" y="2053441"/>
            <a:ext cx="3671656" cy="4608000"/>
          </a:xfrm>
        </p:spPr>
        <p:txBody>
          <a:bodyPr/>
          <a:lstStyle/>
          <a:p>
            <a:pPr lvl="0"/>
            <a:r>
              <a:rPr lang="nl-NL" noProof="1"/>
              <a:t>Klik om de modelstijlen te bewerken</a:t>
            </a:r>
          </a:p>
          <a:p>
            <a:pPr lvl="1"/>
            <a:r>
              <a:rPr lang="nl-NL" noProof="1"/>
              <a:t>Tweede niveau</a:t>
            </a:r>
          </a:p>
          <a:p>
            <a:pPr lvl="2"/>
            <a:r>
              <a:rPr lang="nl-NL" noProof="1"/>
              <a:t>Derde niveau</a:t>
            </a:r>
          </a:p>
          <a:p>
            <a:pPr lvl="3"/>
            <a:r>
              <a:rPr lang="nl-NL" noProof="1"/>
              <a:t>Vierde niveau</a:t>
            </a:r>
          </a:p>
          <a:p>
            <a:pPr lvl="4"/>
            <a:r>
              <a:rPr lang="nl-NL" noProof="1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0" hasCustomPrompt="1"/>
          </p:nvPr>
        </p:nvSpPr>
        <p:spPr>
          <a:xfrm>
            <a:off x="1056000" y="0"/>
            <a:ext cx="6600000" cy="6858000"/>
          </a:xfrm>
        </p:spPr>
        <p:txBody>
          <a:bodyPr/>
          <a:lstStyle>
            <a:lvl1pPr marL="0" indent="0">
              <a:buNone/>
              <a:defRPr b="0" baseline="0"/>
            </a:lvl1pPr>
          </a:lstStyle>
          <a:p>
            <a:r>
              <a:rPr lang="nl-NL" dirty="0"/>
              <a:t>Afbeelding formaat: 367 x 476 pixels.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2 k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/>
          <p:cNvSpPr>
            <a:spLocks noGrp="1"/>
          </p:cNvSpPr>
          <p:nvPr>
            <p:ph sz="quarter" idx="13"/>
          </p:nvPr>
        </p:nvSpPr>
        <p:spPr>
          <a:xfrm>
            <a:off x="6274628" y="3366000"/>
            <a:ext cx="4896000" cy="2786400"/>
          </a:xfrm>
        </p:spPr>
        <p:txBody>
          <a:bodyPr/>
          <a:lstStyle/>
          <a:p>
            <a:pPr lvl="0"/>
            <a:r>
              <a:rPr lang="nl-NL" noProof="1"/>
              <a:t>Klik om de modelstijlen te bewerken</a:t>
            </a:r>
          </a:p>
          <a:p>
            <a:pPr lvl="1"/>
            <a:r>
              <a:rPr lang="nl-NL" noProof="1"/>
              <a:t>Tweede niveau</a:t>
            </a:r>
          </a:p>
          <a:p>
            <a:pPr lvl="2"/>
            <a:r>
              <a:rPr lang="nl-NL" noProof="1"/>
              <a:t>Derde niveau</a:t>
            </a:r>
          </a:p>
          <a:p>
            <a:pPr lvl="3"/>
            <a:r>
              <a:rPr lang="nl-NL" noProof="1"/>
              <a:t>Vierde niveau</a:t>
            </a:r>
          </a:p>
          <a:p>
            <a:pPr lvl="4"/>
            <a:r>
              <a:rPr lang="nl-NL" noProof="1"/>
              <a:t>Vijfde niveau</a:t>
            </a:r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4"/>
          </p:nvPr>
        </p:nvSpPr>
        <p:spPr>
          <a:xfrm>
            <a:off x="1042628" y="3366000"/>
            <a:ext cx="4896000" cy="2786400"/>
          </a:xfrm>
        </p:spPr>
        <p:txBody>
          <a:bodyPr/>
          <a:lstStyle/>
          <a:p>
            <a:pPr lvl="0"/>
            <a:r>
              <a:rPr lang="nl-NL" noProof="1"/>
              <a:t>Klik om de modelstijlen te bewerken</a:t>
            </a:r>
          </a:p>
          <a:p>
            <a:pPr lvl="1"/>
            <a:r>
              <a:rPr lang="nl-NL" noProof="1"/>
              <a:t>Tweede niveau</a:t>
            </a:r>
          </a:p>
          <a:p>
            <a:pPr lvl="2"/>
            <a:r>
              <a:rPr lang="nl-NL" noProof="1"/>
              <a:t>Derde niveau</a:t>
            </a:r>
          </a:p>
          <a:p>
            <a:pPr lvl="3"/>
            <a:r>
              <a:rPr lang="nl-NL" noProof="1"/>
              <a:t>Vierde niveau</a:t>
            </a:r>
          </a:p>
          <a:p>
            <a:pPr lvl="4"/>
            <a:r>
              <a:rPr lang="nl-NL" noProof="1"/>
              <a:t>Vijfde niveau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042628" y="1998333"/>
            <a:ext cx="101280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fgeronde rechthoek 31"/>
          <p:cNvSpPr>
            <a:spLocks noSelect="1"/>
          </p:cNvSpPr>
          <p:nvPr userDrawn="1"/>
        </p:nvSpPr>
        <p:spPr>
          <a:xfrm>
            <a:off x="-2308591" y="98557"/>
            <a:ext cx="2146029" cy="4320575"/>
          </a:xfrm>
          <a:prstGeom prst="roundRect">
            <a:avLst>
              <a:gd name="adj" fmla="val 970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l"/>
            <a:r>
              <a:rPr lang="nl-NL" sz="900" dirty="0">
                <a:solidFill>
                  <a:schemeClr val="tx1"/>
                </a:solidFill>
              </a:rPr>
              <a:t>Deze dia-indeling</a:t>
            </a:r>
            <a:r>
              <a:rPr lang="nl-NL" sz="900" baseline="0" dirty="0">
                <a:solidFill>
                  <a:schemeClr val="tx1"/>
                </a:solidFill>
              </a:rPr>
              <a:t> is zo gemaakt dat zelf een afbeelding kan worden geplaatst.</a:t>
            </a:r>
          </a:p>
          <a:p>
            <a:pPr algn="l"/>
            <a:endParaRPr lang="nl-NL" sz="900" baseline="0" dirty="0">
              <a:solidFill>
                <a:schemeClr val="tx1"/>
              </a:solidFill>
            </a:endParaRPr>
          </a:p>
          <a:p>
            <a:pPr algn="l"/>
            <a:r>
              <a:rPr lang="nl-NL" sz="900" baseline="0" dirty="0">
                <a:solidFill>
                  <a:schemeClr val="tx1"/>
                </a:solidFill>
              </a:rPr>
              <a:t>Klik met de rechtermuisknop in de achtergrond en kies Achtergrond opmaken.</a:t>
            </a:r>
          </a:p>
          <a:p>
            <a:pPr algn="l"/>
            <a:r>
              <a:rPr lang="nl-NL" sz="900" baseline="0" dirty="0">
                <a:solidFill>
                  <a:schemeClr val="tx1"/>
                </a:solidFill>
              </a:rPr>
              <a:t>Klik op Opvulling met figuur of </a:t>
            </a:r>
            <a:r>
              <a:rPr lang="nl-NL" sz="900" baseline="0" dirty="0" err="1">
                <a:solidFill>
                  <a:schemeClr val="tx1"/>
                </a:solidFill>
              </a:rPr>
              <a:t>bitmappatroon</a:t>
            </a:r>
            <a:r>
              <a:rPr lang="nl-NL" sz="900" baseline="0" dirty="0">
                <a:solidFill>
                  <a:schemeClr val="tx1"/>
                </a:solidFill>
              </a:rPr>
              <a:t> en dan op Bestand.</a:t>
            </a:r>
          </a:p>
          <a:p>
            <a:pPr algn="l"/>
            <a:r>
              <a:rPr lang="nl-NL" sz="900" baseline="0" dirty="0">
                <a:solidFill>
                  <a:schemeClr val="tx1"/>
                </a:solidFill>
              </a:rPr>
              <a:t>Kies de afbeelding en klik op Invoegen, daarna op Sluiten.</a:t>
            </a:r>
          </a:p>
          <a:p>
            <a:pPr algn="l"/>
            <a:endParaRPr lang="nl-NL" sz="900" baseline="0" dirty="0">
              <a:solidFill>
                <a:schemeClr val="tx1"/>
              </a:solidFill>
            </a:endParaRPr>
          </a:p>
          <a:p>
            <a:pPr algn="l"/>
            <a:r>
              <a:rPr lang="nl-NL" sz="900" baseline="0" dirty="0">
                <a:solidFill>
                  <a:schemeClr val="tx1"/>
                </a:solidFill>
              </a:rPr>
              <a:t>Klik niet op overal toepassen, omdat dan de achtergrond van alle dia’s wordt aangepast.</a:t>
            </a:r>
          </a:p>
          <a:p>
            <a:pPr algn="l"/>
            <a:r>
              <a:rPr lang="nl-NL" sz="900" baseline="0" dirty="0">
                <a:solidFill>
                  <a:schemeClr val="tx1"/>
                </a:solidFill>
              </a:rPr>
              <a:t>Met </a:t>
            </a:r>
            <a:r>
              <a:rPr lang="nl-NL" sz="900" baseline="0" dirty="0" err="1">
                <a:solidFill>
                  <a:schemeClr val="tx1"/>
                </a:solidFill>
              </a:rPr>
              <a:t>Ctrl</a:t>
            </a:r>
            <a:r>
              <a:rPr lang="nl-NL" sz="900" baseline="0" dirty="0">
                <a:solidFill>
                  <a:schemeClr val="tx1"/>
                </a:solidFill>
              </a:rPr>
              <a:t>+Z kan dit hersteld worden. </a:t>
            </a:r>
          </a:p>
          <a:p>
            <a:pPr algn="l"/>
            <a:endParaRPr lang="nl-NL" sz="900" baseline="0" dirty="0">
              <a:solidFill>
                <a:schemeClr val="tx1"/>
              </a:solidFill>
            </a:endParaRPr>
          </a:p>
          <a:p>
            <a:pPr algn="l"/>
            <a:r>
              <a:rPr lang="nl-NL" sz="900" baseline="0" dirty="0">
                <a:solidFill>
                  <a:schemeClr val="tx1"/>
                </a:solidFill>
              </a:rPr>
              <a:t>Voor het mooiste resultaat is de verhouding 1024 x 768 pixels.  Dit zorgt ervoor dat de foto in de achtergrond scherp wordt, en niet vervormt.</a:t>
            </a:r>
            <a:endParaRPr lang="nl-NL" sz="900" dirty="0">
              <a:solidFill>
                <a:schemeClr val="tx1"/>
              </a:solidFill>
            </a:endParaRPr>
          </a:p>
        </p:txBody>
      </p:sp>
      <p:grpSp>
        <p:nvGrpSpPr>
          <p:cNvPr id="2" name="Groep 35"/>
          <p:cNvGrpSpPr/>
          <p:nvPr userDrawn="1"/>
        </p:nvGrpSpPr>
        <p:grpSpPr>
          <a:xfrm>
            <a:off x="0" y="0"/>
            <a:ext cx="935312" cy="6858000"/>
            <a:chOff x="0" y="0"/>
            <a:chExt cx="701484" cy="6858000"/>
          </a:xfrm>
        </p:grpSpPr>
        <p:sp>
          <p:nvSpPr>
            <p:cNvPr id="30" name="Rechthoek 29"/>
            <p:cNvSpPr>
              <a:spLocks noSelect="1"/>
            </p:cNvSpPr>
            <p:nvPr userDrawn="1"/>
          </p:nvSpPr>
          <p:spPr>
            <a:xfrm>
              <a:off x="0" y="0"/>
              <a:ext cx="701484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  <p:grpSp>
          <p:nvGrpSpPr>
            <p:cNvPr id="3" name="Groep 30"/>
            <p:cNvGrpSpPr/>
            <p:nvPr userDrawn="1"/>
          </p:nvGrpSpPr>
          <p:grpSpPr>
            <a:xfrm>
              <a:off x="182563" y="163513"/>
              <a:ext cx="425450" cy="1447800"/>
              <a:chOff x="182563" y="163513"/>
              <a:chExt cx="425450" cy="1447800"/>
            </a:xfrm>
            <a:solidFill>
              <a:srgbClr val="FF0000"/>
            </a:solidFill>
          </p:grpSpPr>
          <p:sp>
            <p:nvSpPr>
              <p:cNvPr id="33" name="Freeform 7"/>
              <p:cNvSpPr>
                <a:spLocks noSelect="1"/>
              </p:cNvSpPr>
              <p:nvPr/>
            </p:nvSpPr>
            <p:spPr bwMode="auto">
              <a:xfrm>
                <a:off x="182563" y="1185863"/>
                <a:ext cx="425450" cy="425450"/>
              </a:xfrm>
              <a:custGeom>
                <a:avLst/>
                <a:gdLst/>
                <a:ahLst/>
                <a:cxnLst>
                  <a:cxn ang="0">
                    <a:pos x="0" y="214"/>
                  </a:cxn>
                  <a:cxn ang="0">
                    <a:pos x="81" y="134"/>
                  </a:cxn>
                  <a:cxn ang="0">
                    <a:pos x="0" y="54"/>
                  </a:cxn>
                  <a:cxn ang="0">
                    <a:pos x="54" y="0"/>
                  </a:cxn>
                  <a:cxn ang="0">
                    <a:pos x="134" y="80"/>
                  </a:cxn>
                  <a:cxn ang="0">
                    <a:pos x="214" y="0"/>
                  </a:cxn>
                  <a:cxn ang="0">
                    <a:pos x="268" y="54"/>
                  </a:cxn>
                  <a:cxn ang="0">
                    <a:pos x="188" y="134"/>
                  </a:cxn>
                  <a:cxn ang="0">
                    <a:pos x="268" y="214"/>
                  </a:cxn>
                  <a:cxn ang="0">
                    <a:pos x="214" y="268"/>
                  </a:cxn>
                  <a:cxn ang="0">
                    <a:pos x="134" y="187"/>
                  </a:cxn>
                  <a:cxn ang="0">
                    <a:pos x="54" y="268"/>
                  </a:cxn>
                  <a:cxn ang="0">
                    <a:pos x="0" y="214"/>
                  </a:cxn>
                </a:cxnLst>
                <a:rect l="0" t="0" r="r" b="b"/>
                <a:pathLst>
                  <a:path w="268" h="268">
                    <a:moveTo>
                      <a:pt x="0" y="214"/>
                    </a:moveTo>
                    <a:lnTo>
                      <a:pt x="81" y="134"/>
                    </a:lnTo>
                    <a:lnTo>
                      <a:pt x="0" y="54"/>
                    </a:lnTo>
                    <a:lnTo>
                      <a:pt x="54" y="0"/>
                    </a:lnTo>
                    <a:lnTo>
                      <a:pt x="134" y="80"/>
                    </a:lnTo>
                    <a:lnTo>
                      <a:pt x="214" y="0"/>
                    </a:lnTo>
                    <a:lnTo>
                      <a:pt x="268" y="54"/>
                    </a:lnTo>
                    <a:lnTo>
                      <a:pt x="188" y="134"/>
                    </a:lnTo>
                    <a:lnTo>
                      <a:pt x="268" y="214"/>
                    </a:lnTo>
                    <a:lnTo>
                      <a:pt x="214" y="268"/>
                    </a:lnTo>
                    <a:lnTo>
                      <a:pt x="134" y="187"/>
                    </a:lnTo>
                    <a:lnTo>
                      <a:pt x="54" y="268"/>
                    </a:lnTo>
                    <a:lnTo>
                      <a:pt x="0" y="21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800"/>
              </a:p>
            </p:txBody>
          </p:sp>
          <p:sp>
            <p:nvSpPr>
              <p:cNvPr id="34" name="Freeform 8"/>
              <p:cNvSpPr>
                <a:spLocks noSelect="1"/>
              </p:cNvSpPr>
              <p:nvPr/>
            </p:nvSpPr>
            <p:spPr bwMode="auto">
              <a:xfrm>
                <a:off x="182563" y="163513"/>
                <a:ext cx="425450" cy="425450"/>
              </a:xfrm>
              <a:custGeom>
                <a:avLst/>
                <a:gdLst/>
                <a:ahLst/>
                <a:cxnLst>
                  <a:cxn ang="0">
                    <a:pos x="0" y="215"/>
                  </a:cxn>
                  <a:cxn ang="0">
                    <a:pos x="81" y="134"/>
                  </a:cxn>
                  <a:cxn ang="0">
                    <a:pos x="0" y="54"/>
                  </a:cxn>
                  <a:cxn ang="0">
                    <a:pos x="54" y="0"/>
                  </a:cxn>
                  <a:cxn ang="0">
                    <a:pos x="134" y="81"/>
                  </a:cxn>
                  <a:cxn ang="0">
                    <a:pos x="214" y="0"/>
                  </a:cxn>
                  <a:cxn ang="0">
                    <a:pos x="268" y="54"/>
                  </a:cxn>
                  <a:cxn ang="0">
                    <a:pos x="188" y="134"/>
                  </a:cxn>
                  <a:cxn ang="0">
                    <a:pos x="268" y="215"/>
                  </a:cxn>
                  <a:cxn ang="0">
                    <a:pos x="214" y="268"/>
                  </a:cxn>
                  <a:cxn ang="0">
                    <a:pos x="134" y="188"/>
                  </a:cxn>
                  <a:cxn ang="0">
                    <a:pos x="54" y="268"/>
                  </a:cxn>
                  <a:cxn ang="0">
                    <a:pos x="0" y="215"/>
                  </a:cxn>
                </a:cxnLst>
                <a:rect l="0" t="0" r="r" b="b"/>
                <a:pathLst>
                  <a:path w="268" h="268">
                    <a:moveTo>
                      <a:pt x="0" y="215"/>
                    </a:moveTo>
                    <a:lnTo>
                      <a:pt x="81" y="134"/>
                    </a:lnTo>
                    <a:lnTo>
                      <a:pt x="0" y="54"/>
                    </a:lnTo>
                    <a:lnTo>
                      <a:pt x="54" y="0"/>
                    </a:lnTo>
                    <a:lnTo>
                      <a:pt x="134" y="81"/>
                    </a:lnTo>
                    <a:lnTo>
                      <a:pt x="214" y="0"/>
                    </a:lnTo>
                    <a:lnTo>
                      <a:pt x="268" y="54"/>
                    </a:lnTo>
                    <a:lnTo>
                      <a:pt x="188" y="134"/>
                    </a:lnTo>
                    <a:lnTo>
                      <a:pt x="268" y="215"/>
                    </a:lnTo>
                    <a:lnTo>
                      <a:pt x="214" y="268"/>
                    </a:lnTo>
                    <a:lnTo>
                      <a:pt x="134" y="188"/>
                    </a:lnTo>
                    <a:lnTo>
                      <a:pt x="54" y="268"/>
                    </a:lnTo>
                    <a:lnTo>
                      <a:pt x="0" y="21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800"/>
              </a:p>
            </p:txBody>
          </p:sp>
          <p:sp>
            <p:nvSpPr>
              <p:cNvPr id="35" name="Freeform 9"/>
              <p:cNvSpPr>
                <a:spLocks noSelect="1"/>
              </p:cNvSpPr>
              <p:nvPr/>
            </p:nvSpPr>
            <p:spPr bwMode="auto">
              <a:xfrm>
                <a:off x="182563" y="674688"/>
                <a:ext cx="425450" cy="425450"/>
              </a:xfrm>
              <a:custGeom>
                <a:avLst/>
                <a:gdLst/>
                <a:ahLst/>
                <a:cxnLst>
                  <a:cxn ang="0">
                    <a:pos x="0" y="215"/>
                  </a:cxn>
                  <a:cxn ang="0">
                    <a:pos x="81" y="134"/>
                  </a:cxn>
                  <a:cxn ang="0">
                    <a:pos x="0" y="54"/>
                  </a:cxn>
                  <a:cxn ang="0">
                    <a:pos x="54" y="0"/>
                  </a:cxn>
                  <a:cxn ang="0">
                    <a:pos x="134" y="81"/>
                  </a:cxn>
                  <a:cxn ang="0">
                    <a:pos x="214" y="0"/>
                  </a:cxn>
                  <a:cxn ang="0">
                    <a:pos x="268" y="54"/>
                  </a:cxn>
                  <a:cxn ang="0">
                    <a:pos x="188" y="134"/>
                  </a:cxn>
                  <a:cxn ang="0">
                    <a:pos x="268" y="215"/>
                  </a:cxn>
                  <a:cxn ang="0">
                    <a:pos x="214" y="268"/>
                  </a:cxn>
                  <a:cxn ang="0">
                    <a:pos x="134" y="188"/>
                  </a:cxn>
                  <a:cxn ang="0">
                    <a:pos x="54" y="268"/>
                  </a:cxn>
                  <a:cxn ang="0">
                    <a:pos x="0" y="215"/>
                  </a:cxn>
                </a:cxnLst>
                <a:rect l="0" t="0" r="r" b="b"/>
                <a:pathLst>
                  <a:path w="268" h="268">
                    <a:moveTo>
                      <a:pt x="0" y="215"/>
                    </a:moveTo>
                    <a:lnTo>
                      <a:pt x="81" y="134"/>
                    </a:lnTo>
                    <a:lnTo>
                      <a:pt x="0" y="54"/>
                    </a:lnTo>
                    <a:lnTo>
                      <a:pt x="54" y="0"/>
                    </a:lnTo>
                    <a:lnTo>
                      <a:pt x="134" y="81"/>
                    </a:lnTo>
                    <a:lnTo>
                      <a:pt x="214" y="0"/>
                    </a:lnTo>
                    <a:lnTo>
                      <a:pt x="268" y="54"/>
                    </a:lnTo>
                    <a:lnTo>
                      <a:pt x="188" y="134"/>
                    </a:lnTo>
                    <a:lnTo>
                      <a:pt x="268" y="215"/>
                    </a:lnTo>
                    <a:lnTo>
                      <a:pt x="214" y="268"/>
                    </a:lnTo>
                    <a:lnTo>
                      <a:pt x="134" y="188"/>
                    </a:lnTo>
                    <a:lnTo>
                      <a:pt x="54" y="268"/>
                    </a:lnTo>
                    <a:lnTo>
                      <a:pt x="0" y="21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800"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 11"/>
          <p:cNvGrpSpPr/>
          <p:nvPr/>
        </p:nvGrpSpPr>
        <p:grpSpPr>
          <a:xfrm>
            <a:off x="243417" y="163513"/>
            <a:ext cx="567267" cy="1447800"/>
            <a:chOff x="182563" y="163513"/>
            <a:chExt cx="425450" cy="1447800"/>
          </a:xfrm>
          <a:solidFill>
            <a:srgbClr val="FF0000"/>
          </a:solidFill>
        </p:grpSpPr>
        <p:sp>
          <p:nvSpPr>
            <p:cNvPr id="13" name="Freeform 7"/>
            <p:cNvSpPr>
              <a:spLocks noSelect="1"/>
            </p:cNvSpPr>
            <p:nvPr/>
          </p:nvSpPr>
          <p:spPr bwMode="auto">
            <a:xfrm>
              <a:off x="182563" y="1185863"/>
              <a:ext cx="425450" cy="425450"/>
            </a:xfrm>
            <a:custGeom>
              <a:avLst/>
              <a:gdLst/>
              <a:ahLst/>
              <a:cxnLst>
                <a:cxn ang="0">
                  <a:pos x="0" y="214"/>
                </a:cxn>
                <a:cxn ang="0">
                  <a:pos x="81" y="134"/>
                </a:cxn>
                <a:cxn ang="0">
                  <a:pos x="0" y="54"/>
                </a:cxn>
                <a:cxn ang="0">
                  <a:pos x="54" y="0"/>
                </a:cxn>
                <a:cxn ang="0">
                  <a:pos x="134" y="80"/>
                </a:cxn>
                <a:cxn ang="0">
                  <a:pos x="214" y="0"/>
                </a:cxn>
                <a:cxn ang="0">
                  <a:pos x="268" y="54"/>
                </a:cxn>
                <a:cxn ang="0">
                  <a:pos x="188" y="134"/>
                </a:cxn>
                <a:cxn ang="0">
                  <a:pos x="268" y="214"/>
                </a:cxn>
                <a:cxn ang="0">
                  <a:pos x="214" y="268"/>
                </a:cxn>
                <a:cxn ang="0">
                  <a:pos x="134" y="187"/>
                </a:cxn>
                <a:cxn ang="0">
                  <a:pos x="54" y="268"/>
                </a:cxn>
                <a:cxn ang="0">
                  <a:pos x="0" y="214"/>
                </a:cxn>
              </a:cxnLst>
              <a:rect l="0" t="0" r="r" b="b"/>
              <a:pathLst>
                <a:path w="268" h="268">
                  <a:moveTo>
                    <a:pt x="0" y="214"/>
                  </a:moveTo>
                  <a:lnTo>
                    <a:pt x="81" y="134"/>
                  </a:lnTo>
                  <a:lnTo>
                    <a:pt x="0" y="54"/>
                  </a:lnTo>
                  <a:lnTo>
                    <a:pt x="54" y="0"/>
                  </a:lnTo>
                  <a:lnTo>
                    <a:pt x="134" y="80"/>
                  </a:lnTo>
                  <a:lnTo>
                    <a:pt x="214" y="0"/>
                  </a:lnTo>
                  <a:lnTo>
                    <a:pt x="268" y="54"/>
                  </a:lnTo>
                  <a:lnTo>
                    <a:pt x="188" y="134"/>
                  </a:lnTo>
                  <a:lnTo>
                    <a:pt x="268" y="214"/>
                  </a:lnTo>
                  <a:lnTo>
                    <a:pt x="214" y="268"/>
                  </a:lnTo>
                  <a:lnTo>
                    <a:pt x="134" y="187"/>
                  </a:lnTo>
                  <a:lnTo>
                    <a:pt x="54" y="268"/>
                  </a:lnTo>
                  <a:lnTo>
                    <a:pt x="0" y="2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4" name="Freeform 8"/>
            <p:cNvSpPr>
              <a:spLocks noSelect="1"/>
            </p:cNvSpPr>
            <p:nvPr/>
          </p:nvSpPr>
          <p:spPr bwMode="auto">
            <a:xfrm>
              <a:off x="182563" y="163513"/>
              <a:ext cx="425450" cy="425450"/>
            </a:xfrm>
            <a:custGeom>
              <a:avLst/>
              <a:gdLst/>
              <a:ahLst/>
              <a:cxnLst>
                <a:cxn ang="0">
                  <a:pos x="0" y="215"/>
                </a:cxn>
                <a:cxn ang="0">
                  <a:pos x="81" y="134"/>
                </a:cxn>
                <a:cxn ang="0">
                  <a:pos x="0" y="54"/>
                </a:cxn>
                <a:cxn ang="0">
                  <a:pos x="54" y="0"/>
                </a:cxn>
                <a:cxn ang="0">
                  <a:pos x="134" y="81"/>
                </a:cxn>
                <a:cxn ang="0">
                  <a:pos x="214" y="0"/>
                </a:cxn>
                <a:cxn ang="0">
                  <a:pos x="268" y="54"/>
                </a:cxn>
                <a:cxn ang="0">
                  <a:pos x="188" y="134"/>
                </a:cxn>
                <a:cxn ang="0">
                  <a:pos x="268" y="215"/>
                </a:cxn>
                <a:cxn ang="0">
                  <a:pos x="214" y="268"/>
                </a:cxn>
                <a:cxn ang="0">
                  <a:pos x="134" y="188"/>
                </a:cxn>
                <a:cxn ang="0">
                  <a:pos x="54" y="268"/>
                </a:cxn>
                <a:cxn ang="0">
                  <a:pos x="0" y="215"/>
                </a:cxn>
              </a:cxnLst>
              <a:rect l="0" t="0" r="r" b="b"/>
              <a:pathLst>
                <a:path w="268" h="268">
                  <a:moveTo>
                    <a:pt x="0" y="215"/>
                  </a:moveTo>
                  <a:lnTo>
                    <a:pt x="81" y="134"/>
                  </a:lnTo>
                  <a:lnTo>
                    <a:pt x="0" y="54"/>
                  </a:lnTo>
                  <a:lnTo>
                    <a:pt x="54" y="0"/>
                  </a:lnTo>
                  <a:lnTo>
                    <a:pt x="134" y="81"/>
                  </a:lnTo>
                  <a:lnTo>
                    <a:pt x="214" y="0"/>
                  </a:lnTo>
                  <a:lnTo>
                    <a:pt x="268" y="54"/>
                  </a:lnTo>
                  <a:lnTo>
                    <a:pt x="188" y="134"/>
                  </a:lnTo>
                  <a:lnTo>
                    <a:pt x="268" y="215"/>
                  </a:lnTo>
                  <a:lnTo>
                    <a:pt x="214" y="268"/>
                  </a:lnTo>
                  <a:lnTo>
                    <a:pt x="134" y="188"/>
                  </a:lnTo>
                  <a:lnTo>
                    <a:pt x="54" y="268"/>
                  </a:lnTo>
                  <a:lnTo>
                    <a:pt x="0" y="2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5" name="Freeform 9"/>
            <p:cNvSpPr>
              <a:spLocks noSelect="1"/>
            </p:cNvSpPr>
            <p:nvPr/>
          </p:nvSpPr>
          <p:spPr bwMode="auto">
            <a:xfrm>
              <a:off x="182563" y="674688"/>
              <a:ext cx="425450" cy="425450"/>
            </a:xfrm>
            <a:custGeom>
              <a:avLst/>
              <a:gdLst/>
              <a:ahLst/>
              <a:cxnLst>
                <a:cxn ang="0">
                  <a:pos x="0" y="215"/>
                </a:cxn>
                <a:cxn ang="0">
                  <a:pos x="81" y="134"/>
                </a:cxn>
                <a:cxn ang="0">
                  <a:pos x="0" y="54"/>
                </a:cxn>
                <a:cxn ang="0">
                  <a:pos x="54" y="0"/>
                </a:cxn>
                <a:cxn ang="0">
                  <a:pos x="134" y="81"/>
                </a:cxn>
                <a:cxn ang="0">
                  <a:pos x="214" y="0"/>
                </a:cxn>
                <a:cxn ang="0">
                  <a:pos x="268" y="54"/>
                </a:cxn>
                <a:cxn ang="0">
                  <a:pos x="188" y="134"/>
                </a:cxn>
                <a:cxn ang="0">
                  <a:pos x="268" y="215"/>
                </a:cxn>
                <a:cxn ang="0">
                  <a:pos x="214" y="268"/>
                </a:cxn>
                <a:cxn ang="0">
                  <a:pos x="134" y="188"/>
                </a:cxn>
                <a:cxn ang="0">
                  <a:pos x="54" y="268"/>
                </a:cxn>
                <a:cxn ang="0">
                  <a:pos x="0" y="215"/>
                </a:cxn>
              </a:cxnLst>
              <a:rect l="0" t="0" r="r" b="b"/>
              <a:pathLst>
                <a:path w="268" h="268">
                  <a:moveTo>
                    <a:pt x="0" y="215"/>
                  </a:moveTo>
                  <a:lnTo>
                    <a:pt x="81" y="134"/>
                  </a:lnTo>
                  <a:lnTo>
                    <a:pt x="0" y="54"/>
                  </a:lnTo>
                  <a:lnTo>
                    <a:pt x="54" y="0"/>
                  </a:lnTo>
                  <a:lnTo>
                    <a:pt x="134" y="81"/>
                  </a:lnTo>
                  <a:lnTo>
                    <a:pt x="214" y="0"/>
                  </a:lnTo>
                  <a:lnTo>
                    <a:pt x="268" y="54"/>
                  </a:lnTo>
                  <a:lnTo>
                    <a:pt x="188" y="134"/>
                  </a:lnTo>
                  <a:lnTo>
                    <a:pt x="268" y="215"/>
                  </a:lnTo>
                  <a:lnTo>
                    <a:pt x="214" y="268"/>
                  </a:lnTo>
                  <a:lnTo>
                    <a:pt x="134" y="188"/>
                  </a:lnTo>
                  <a:lnTo>
                    <a:pt x="54" y="268"/>
                  </a:lnTo>
                  <a:lnTo>
                    <a:pt x="0" y="2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</p:grp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042628" y="1998333"/>
            <a:ext cx="10128000" cy="1143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 noProof="1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42084" y="3367564"/>
            <a:ext cx="10128000" cy="2787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1"/>
              <a:t>Klik om de modelstijlen te bewerken</a:t>
            </a:r>
          </a:p>
          <a:p>
            <a:pPr lvl="1"/>
            <a:r>
              <a:rPr lang="nl-NL" noProof="1"/>
              <a:t>Tweede niveau</a:t>
            </a:r>
          </a:p>
          <a:p>
            <a:pPr lvl="2"/>
            <a:r>
              <a:rPr lang="nl-NL" noProof="1"/>
              <a:t>Derde niveau</a:t>
            </a:r>
          </a:p>
          <a:p>
            <a:pPr lvl="3"/>
            <a:r>
              <a:rPr lang="nl-NL" noProof="1"/>
              <a:t>Vierde niveau</a:t>
            </a:r>
          </a:p>
          <a:p>
            <a:pPr lvl="4"/>
            <a:r>
              <a:rPr lang="nl-NL" noProof="1"/>
              <a:t>Vijfde niveau</a:t>
            </a:r>
          </a:p>
          <a:p>
            <a:pPr lvl="5"/>
            <a:r>
              <a:rPr lang="nl-NL" noProof="1"/>
              <a:t>Zesde niveau</a:t>
            </a:r>
          </a:p>
          <a:p>
            <a:pPr lvl="6"/>
            <a:r>
              <a:rPr lang="nl-NL" noProof="1"/>
              <a:t>Zevende niveau</a:t>
            </a:r>
          </a:p>
          <a:p>
            <a:pPr lvl="7"/>
            <a:r>
              <a:rPr lang="nl-NL" noProof="1"/>
              <a:t>Achtste niveau</a:t>
            </a:r>
          </a:p>
          <a:p>
            <a:pPr lvl="8"/>
            <a:r>
              <a:rPr lang="nl-NL" noProof="1"/>
              <a:t>Negende niveau</a:t>
            </a:r>
          </a:p>
        </p:txBody>
      </p:sp>
      <p:grpSp>
        <p:nvGrpSpPr>
          <p:cNvPr id="20" name="Groep 19"/>
          <p:cNvGrpSpPr/>
          <p:nvPr/>
        </p:nvGrpSpPr>
        <p:grpSpPr>
          <a:xfrm>
            <a:off x="12336832" y="-47626"/>
            <a:ext cx="2146029" cy="6948000"/>
            <a:chOff x="9252624" y="-47626"/>
            <a:chExt cx="1609522" cy="6948000"/>
          </a:xfrm>
        </p:grpSpPr>
        <p:sp>
          <p:nvSpPr>
            <p:cNvPr id="16" name="Afgeronde rechthoek 15"/>
            <p:cNvSpPr>
              <a:spLocks noSelect="1"/>
            </p:cNvSpPr>
            <p:nvPr userDrawn="1"/>
          </p:nvSpPr>
          <p:spPr>
            <a:xfrm>
              <a:off x="9252624" y="-47626"/>
              <a:ext cx="1609522" cy="6948000"/>
            </a:xfrm>
            <a:prstGeom prst="roundRect">
              <a:avLst>
                <a:gd name="adj" fmla="val 970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>
              <a:noAutofit/>
            </a:bodyPr>
            <a:lstStyle/>
            <a:p>
              <a:pPr algn="l"/>
              <a:r>
                <a:rPr lang="nl-NL" sz="900" dirty="0">
                  <a:solidFill>
                    <a:schemeClr val="tx1"/>
                  </a:solidFill>
                </a:rPr>
                <a:t>Klik op het pijltje naast Nieuwe dia om een nieuwe dia aan te maken. Kies een van de indelingen.</a:t>
              </a:r>
            </a:p>
            <a:p>
              <a:pPr algn="l"/>
              <a:endParaRPr lang="nl-NL" sz="900" dirty="0">
                <a:solidFill>
                  <a:schemeClr val="tx1"/>
                </a:solidFill>
              </a:endParaRPr>
            </a:p>
            <a:p>
              <a:pPr algn="l"/>
              <a:r>
                <a:rPr lang="nl-NL" sz="900" dirty="0">
                  <a:solidFill>
                    <a:schemeClr val="tx1"/>
                  </a:solidFill>
                </a:rPr>
                <a:t>Klik op Indeling als de dia opnieuw moet worden aangepast aan de huidige indeling, of om een andere indeling toe te passen.</a:t>
              </a:r>
            </a:p>
            <a:p>
              <a:pPr algn="l"/>
              <a:endParaRPr lang="nl-NL" sz="900" dirty="0">
                <a:solidFill>
                  <a:schemeClr val="tx1"/>
                </a:solidFill>
              </a:endParaRPr>
            </a:p>
            <a:p>
              <a:pPr algn="l"/>
              <a:r>
                <a:rPr lang="nl-NL" sz="900" dirty="0">
                  <a:solidFill>
                    <a:schemeClr val="tx1"/>
                  </a:solidFill>
                </a:rPr>
                <a:t>De tekstvakken van de dia’s hebben allen 9 niveaus.</a:t>
              </a:r>
            </a:p>
            <a:p>
              <a:pPr algn="l"/>
              <a:r>
                <a:rPr lang="nl-NL" sz="900" dirty="0">
                  <a:solidFill>
                    <a:schemeClr val="tx1"/>
                  </a:solidFill>
                </a:rPr>
                <a:t>Eerste, tweede en derde niveau hebben</a:t>
              </a:r>
              <a:r>
                <a:rPr lang="nl-NL" sz="900" baseline="0" dirty="0">
                  <a:solidFill>
                    <a:schemeClr val="tx1"/>
                  </a:solidFill>
                </a:rPr>
                <a:t> een opsomming. Het vierde niveau is </a:t>
              </a:r>
              <a:r>
                <a:rPr lang="nl-NL" sz="900" baseline="0" dirty="0" err="1">
                  <a:solidFill>
                    <a:schemeClr val="tx1"/>
                  </a:solidFill>
                </a:rPr>
                <a:t>bold</a:t>
              </a:r>
              <a:r>
                <a:rPr lang="nl-NL" sz="900" baseline="0" dirty="0">
                  <a:solidFill>
                    <a:schemeClr val="tx1"/>
                  </a:solidFill>
                </a:rPr>
                <a:t> en geschikt voor een kopje.</a:t>
              </a:r>
            </a:p>
            <a:p>
              <a:pPr algn="l"/>
              <a:r>
                <a:rPr lang="nl-NL" sz="900" baseline="0" dirty="0">
                  <a:solidFill>
                    <a:schemeClr val="tx1"/>
                  </a:solidFill>
                </a:rPr>
                <a:t>Het vijfde niveau is voor de basistekst. Zowel niveau  vier als vijf lijnen automatisch uit aan de linkerkantlijn.</a:t>
              </a:r>
            </a:p>
            <a:p>
              <a:pPr algn="l"/>
              <a:r>
                <a:rPr lang="nl-NL" sz="900" baseline="0" dirty="0">
                  <a:solidFill>
                    <a:schemeClr val="tx1"/>
                  </a:solidFill>
                </a:rPr>
                <a:t>Het zesde, zevende en achtste niveau lijnen uit onder resp. eerste, tweede en derde opsomming.</a:t>
              </a:r>
            </a:p>
            <a:p>
              <a:pPr algn="l"/>
              <a:r>
                <a:rPr lang="nl-NL" sz="900" baseline="0" dirty="0">
                  <a:solidFill>
                    <a:schemeClr val="tx1"/>
                  </a:solidFill>
                </a:rPr>
                <a:t>Het negende niveau is een kleiner lettertype dat uitlijnt aan de linkermarge. Deze is geschikt voor bijvoorbeeld een bijschrift.</a:t>
              </a:r>
            </a:p>
            <a:p>
              <a:pPr algn="l"/>
              <a:endParaRPr lang="nl-NL" sz="900" baseline="0" dirty="0">
                <a:solidFill>
                  <a:schemeClr val="tx1"/>
                </a:solidFill>
              </a:endParaRPr>
            </a:p>
            <a:p>
              <a:pPr algn="l"/>
              <a:r>
                <a:rPr lang="nl-NL" sz="900" b="1" baseline="0" dirty="0">
                  <a:solidFill>
                    <a:schemeClr val="tx1"/>
                  </a:solidFill>
                </a:rPr>
                <a:t>Let op:</a:t>
              </a:r>
              <a:r>
                <a:rPr lang="nl-NL" sz="900" b="0" baseline="0" dirty="0">
                  <a:solidFill>
                    <a:schemeClr val="tx1"/>
                  </a:solidFill>
                </a:rPr>
                <a:t>  Let op: wissel van stijl met de knoppen              voor lijstniveau verhogen of verlagen, of in MS Office met verkorte toetscombinatie Alt+Shift+← of Alt+Shift+→</a:t>
              </a:r>
            </a:p>
            <a:p>
              <a:pPr algn="l"/>
              <a:endParaRPr lang="nl-NL" sz="900" b="0" baseline="0" dirty="0">
                <a:solidFill>
                  <a:schemeClr val="tx1"/>
                </a:solidFill>
              </a:endParaRPr>
            </a:p>
            <a:p>
              <a:pPr algn="l"/>
              <a:endParaRPr lang="nl-NL" sz="900" b="0" baseline="0" dirty="0">
                <a:solidFill>
                  <a:schemeClr val="tx1"/>
                </a:solidFill>
              </a:endParaRPr>
            </a:p>
            <a:p>
              <a:pPr algn="l"/>
              <a:r>
                <a:rPr lang="nl-NL" sz="900" b="0" baseline="0" dirty="0">
                  <a:solidFill>
                    <a:schemeClr val="tx1"/>
                  </a:solidFill>
                </a:rPr>
                <a:t>Gebruik dus niet de standaard opsomming- knoppen van MS Office om de stijl te veranderen!</a:t>
              </a:r>
              <a:endParaRPr lang="nl-NL" sz="900" b="1" dirty="0">
                <a:solidFill>
                  <a:schemeClr val="tx1"/>
                </a:solidFill>
              </a:endParaRPr>
            </a:p>
          </p:txBody>
        </p:sp>
        <p:pic>
          <p:nvPicPr>
            <p:cNvPr id="17" name="Afbeelding 16" descr="knoppen inspringen.png"/>
            <p:cNvPicPr>
              <a:picLocks noChangeAspect="1"/>
            </p:cNvPicPr>
            <p:nvPr userDrawn="1"/>
          </p:nvPicPr>
          <p:blipFill>
            <a:blip r:embed="rId14"/>
            <a:stretch>
              <a:fillRect/>
            </a:stretch>
          </p:blipFill>
          <p:spPr>
            <a:xfrm>
              <a:off x="9664584" y="5669775"/>
              <a:ext cx="419100" cy="228600"/>
            </a:xfrm>
            <a:prstGeom prst="rect">
              <a:avLst/>
            </a:prstGeom>
          </p:spPr>
        </p:pic>
        <p:grpSp>
          <p:nvGrpSpPr>
            <p:cNvPr id="19" name="Groep 18"/>
            <p:cNvGrpSpPr/>
            <p:nvPr userDrawn="1"/>
          </p:nvGrpSpPr>
          <p:grpSpPr>
            <a:xfrm>
              <a:off x="9632100" y="6521279"/>
              <a:ext cx="752580" cy="285790"/>
              <a:chOff x="9670200" y="6559379"/>
              <a:chExt cx="752580" cy="285790"/>
            </a:xfrm>
          </p:grpSpPr>
          <p:pic>
            <p:nvPicPr>
              <p:cNvPr id="18" name="Afbeelding 17" descr="knoppen ms office niet gebruiken.png"/>
              <p:cNvPicPr>
                <a:picLocks noChangeAspect="1"/>
              </p:cNvPicPr>
              <p:nvPr userDrawn="1"/>
            </p:nvPicPr>
            <p:blipFill>
              <a:blip r:embed="rId15"/>
              <a:stretch>
                <a:fillRect/>
              </a:stretch>
            </p:blipFill>
            <p:spPr>
              <a:xfrm>
                <a:off x="9670200" y="6559379"/>
                <a:ext cx="752580" cy="285790"/>
              </a:xfrm>
              <a:prstGeom prst="rect">
                <a:avLst/>
              </a:prstGeom>
            </p:spPr>
          </p:pic>
          <p:cxnSp>
            <p:nvCxnSpPr>
              <p:cNvPr id="22" name="Rechte verbindingslijn 21"/>
              <p:cNvCxnSpPr/>
              <p:nvPr userDrawn="1"/>
            </p:nvCxnSpPr>
            <p:spPr>
              <a:xfrm flipH="1">
                <a:off x="9702684" y="6565608"/>
                <a:ext cx="677709" cy="279561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Rechte verbindingslijn 23"/>
              <p:cNvCxnSpPr/>
              <p:nvPr userDrawn="1"/>
            </p:nvCxnSpPr>
            <p:spPr>
              <a:xfrm flipH="1" flipV="1">
                <a:off x="9702684" y="6565608"/>
                <a:ext cx="677709" cy="279561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19" r:id="rId2"/>
    <p:sldLayoutId id="2147483718" r:id="rId3"/>
    <p:sldLayoutId id="2147483728" r:id="rId4"/>
    <p:sldLayoutId id="2147483725" r:id="rId5"/>
    <p:sldLayoutId id="2147483730" r:id="rId6"/>
    <p:sldLayoutId id="2147483732" r:id="rId7"/>
    <p:sldLayoutId id="2147483720" r:id="rId8"/>
    <p:sldLayoutId id="2147483735" r:id="rId9"/>
    <p:sldLayoutId id="2147483722" r:id="rId10"/>
    <p:sldLayoutId id="2147483723" r:id="rId11"/>
    <p:sldLayoutId id="2147483736" r:id="rId1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5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spcBef>
          <a:spcPts val="0"/>
        </a:spcBef>
        <a:buClr>
          <a:schemeClr val="accent1"/>
        </a:buClr>
        <a:buSzPct val="65000"/>
        <a:buFont typeface="Wingdings" pitchFamily="2" charset="2"/>
        <a:buChar char=""/>
        <a:defRPr sz="2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spcBef>
          <a:spcPts val="0"/>
        </a:spcBef>
        <a:buFont typeface="Corbe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spcBef>
          <a:spcPts val="0"/>
        </a:spcBef>
        <a:buClrTx/>
        <a:buSzPct val="100000"/>
        <a:buFont typeface="Corbel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buFont typeface="Corbel" pitchFamily="34" charset="0"/>
        <a:buNone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ts val="0"/>
        </a:spcBef>
        <a:buFont typeface="Corbel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00" indent="0" algn="l" defTabSz="914400" rtl="0" eaLnBrk="1" latinLnBrk="0" hangingPunct="1">
        <a:spcBef>
          <a:spcPts val="0"/>
        </a:spcBef>
        <a:buFont typeface="Arial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432000" indent="0" algn="l" defTabSz="914400" rtl="0" eaLnBrk="1" latinLnBrk="0" hangingPunct="1">
        <a:spcBef>
          <a:spcPts val="0"/>
        </a:spcBef>
        <a:buFont typeface="Arial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648000" indent="0" algn="l" defTabSz="914400" rtl="0" eaLnBrk="1" latinLnBrk="0" hangingPunct="1"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jpeg"/><Relationship Id="rId7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jpeg"/><Relationship Id="rId7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tmp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mp"/><Relationship Id="rId5" Type="http://schemas.openxmlformats.org/officeDocument/2006/relationships/image" Target="../media/image17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6.png"/><Relationship Id="rId7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5.png"/><Relationship Id="rId4" Type="http://schemas.openxmlformats.org/officeDocument/2006/relationships/image" Target="../media/image21.png"/><Relationship Id="rId9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55440" y="1196752"/>
            <a:ext cx="11136560" cy="1836000"/>
          </a:xfrm>
        </p:spPr>
        <p:txBody>
          <a:bodyPr/>
          <a:lstStyle/>
          <a:p>
            <a:pPr algn="ctr"/>
            <a:r>
              <a:rPr lang="en-US" sz="4000" dirty="0"/>
              <a:t>Barriers and missed opportunities in</a:t>
            </a:r>
            <a:br>
              <a:rPr lang="en-US" sz="4000" dirty="0"/>
            </a:br>
            <a:r>
              <a:rPr lang="en-US" sz="4000" dirty="0"/>
              <a:t>PrEP uptake, care and use experiences</a:t>
            </a:r>
            <a:br>
              <a:rPr lang="en-US" sz="4000" dirty="0"/>
            </a:br>
            <a:r>
              <a:rPr lang="en-US" sz="4000" dirty="0"/>
              <a:t>among MSM with HIV in the Netherlands:</a:t>
            </a:r>
            <a:br>
              <a:rPr lang="en-US" sz="4000" dirty="0"/>
            </a:br>
            <a:r>
              <a:rPr lang="en-US" sz="4000" dirty="0"/>
              <a:t>a qualitative study</a:t>
            </a:r>
            <a:endParaRPr lang="nl-NL" sz="36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415480" y="6226097"/>
            <a:ext cx="10369152" cy="365125"/>
          </a:xfrm>
        </p:spPr>
        <p:txBody>
          <a:bodyPr anchor="b"/>
          <a:lstStyle/>
          <a:p>
            <a:r>
              <a:rPr lang="nl-NL" sz="2400" dirty="0"/>
              <a:t>Jeffrey Koole MD</a:t>
            </a:r>
          </a:p>
          <a:p>
            <a:r>
              <a:rPr lang="nl-NL" sz="2400" dirty="0"/>
              <a:t>Public Health Service Amsterdam</a:t>
            </a:r>
          </a:p>
          <a:p>
            <a:endParaRPr lang="nl-NL" sz="2200" b="0" dirty="0"/>
          </a:p>
          <a:p>
            <a:r>
              <a:rPr lang="nl-NL" sz="1800" b="0" dirty="0"/>
              <a:t>Abstract: O.05</a:t>
            </a:r>
          </a:p>
          <a:p>
            <a:r>
              <a:rPr lang="nl-NL" sz="1800" b="0" dirty="0" err="1"/>
              <a:t>Session</a:t>
            </a:r>
            <a:r>
              <a:rPr lang="nl-NL" sz="1800" b="0" dirty="0"/>
              <a:t> 2: </a:t>
            </a:r>
            <a:r>
              <a:rPr lang="nl-NL" sz="1800" b="0" dirty="0" err="1"/>
              <a:t>Overcoming</a:t>
            </a:r>
            <a:r>
              <a:rPr lang="nl-NL" sz="1800" b="0" dirty="0"/>
              <a:t> health </a:t>
            </a:r>
            <a:r>
              <a:rPr lang="nl-NL" sz="1800" b="0" dirty="0" err="1"/>
              <a:t>disparities</a:t>
            </a:r>
            <a:endParaRPr lang="nl-NL" sz="1800" b="0" dirty="0"/>
          </a:p>
          <a:p>
            <a:endParaRPr lang="nl-NL" sz="1800" b="0" noProof="1"/>
          </a:p>
          <a:p>
            <a:r>
              <a:rPr lang="nl-NL" sz="1800" b="0" noProof="1"/>
              <a:t>28 November 2023</a:t>
            </a:r>
          </a:p>
          <a:p>
            <a:r>
              <a:rPr lang="en-US" sz="1800" b="0" noProof="1"/>
              <a:t>16</a:t>
            </a:r>
            <a:r>
              <a:rPr lang="en-US" sz="1800" b="0" baseline="30000" noProof="1"/>
              <a:t>th</a:t>
            </a:r>
            <a:r>
              <a:rPr lang="en-US" sz="1800" b="0" noProof="1"/>
              <a:t> Netherlands Conference on HIV Pathogenesis, Epidemiology, Prevention and Treatment (NCHIV)</a:t>
            </a:r>
          </a:p>
        </p:txBody>
      </p:sp>
      <p:pic>
        <p:nvPicPr>
          <p:cNvPr id="8" name="Picture 2" descr="Pers- en nieuwsberichten | Stichting HIV Monitoring">
            <a:extLst>
              <a:ext uri="{FF2B5EF4-FFF2-40B4-BE49-F238E27FC236}">
                <a16:creationId xmlns:a16="http://schemas.microsoft.com/office/drawing/2014/main" id="{2ED32E88-083C-44C9-88DE-B45E583DC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38" y="2032404"/>
            <a:ext cx="702078" cy="70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6B98ED7-D16E-4023-ABC5-EF65FA91A8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1072" y="246686"/>
            <a:ext cx="2913560" cy="501133"/>
          </a:xfrm>
          <a:prstGeom prst="rect">
            <a:avLst/>
          </a:prstGeom>
        </p:spPr>
      </p:pic>
      <p:pic>
        <p:nvPicPr>
          <p:cNvPr id="10" name="Picture 18" descr="GGD Amsterdam - Deelnemers - Weekend van de Wetenschap">
            <a:extLst>
              <a:ext uri="{FF2B5EF4-FFF2-40B4-BE49-F238E27FC236}">
                <a16:creationId xmlns:a16="http://schemas.microsoft.com/office/drawing/2014/main" id="{7E8837B0-F7AA-4001-A1ED-B09BB0C3A0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42"/>
          <a:stretch/>
        </p:blipFill>
        <p:spPr bwMode="auto">
          <a:xfrm>
            <a:off x="215933" y="101740"/>
            <a:ext cx="623483" cy="181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328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AA17C4-E25D-4FE1-90EC-09C5D9623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628800"/>
            <a:ext cx="10128000" cy="4156406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PrEP use</a:t>
            </a:r>
          </a:p>
          <a:p>
            <a:r>
              <a:rPr lang="en-US" sz="2400" b="1" dirty="0"/>
              <a:t>Insufficient protection by informal PrEP</a:t>
            </a:r>
          </a:p>
          <a:p>
            <a:pPr lvl="1"/>
            <a:r>
              <a:rPr lang="en-US" sz="2000" dirty="0"/>
              <a:t>running out of informally obtained pills</a:t>
            </a:r>
          </a:p>
          <a:p>
            <a:pPr lvl="1"/>
            <a:r>
              <a:rPr lang="en-US" sz="2000" dirty="0"/>
              <a:t>not getting HIV tested before initiation</a:t>
            </a:r>
          </a:p>
          <a:p>
            <a:r>
              <a:rPr lang="en-US" sz="2400" b="1" dirty="0"/>
              <a:t>Fearing or experiencing side-effects</a:t>
            </a:r>
          </a:p>
          <a:p>
            <a:r>
              <a:rPr lang="en-US" sz="2400" b="1" dirty="0"/>
              <a:t>PrEP protocol/user-mismatch</a:t>
            </a:r>
          </a:p>
          <a:p>
            <a:pPr lvl="1"/>
            <a:r>
              <a:rPr lang="en-US" sz="2000" dirty="0"/>
              <a:t>burden of daily pill-taking</a:t>
            </a:r>
          </a:p>
          <a:p>
            <a:pPr lvl="1"/>
            <a:r>
              <a:rPr lang="en-US" sz="2000" dirty="0"/>
              <a:t>complexity of event-driven regimen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29F0280-517F-4D25-A9AB-FCD3048EF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464" y="332656"/>
            <a:ext cx="10920536" cy="638944"/>
          </a:xfrm>
        </p:spPr>
        <p:txBody>
          <a:bodyPr/>
          <a:lstStyle/>
          <a:p>
            <a:r>
              <a:rPr lang="nl-NL" dirty="0" err="1"/>
              <a:t>Results</a:t>
            </a:r>
            <a:br>
              <a:rPr lang="nl-NL" dirty="0"/>
            </a:br>
            <a:r>
              <a:rPr lang="nl-NL" sz="2000" dirty="0" err="1"/>
              <a:t>Overview</a:t>
            </a:r>
            <a:r>
              <a:rPr lang="nl-NL" sz="2000" dirty="0"/>
              <a:t> of </a:t>
            </a:r>
            <a:r>
              <a:rPr lang="nl-NL" sz="2000" dirty="0" err="1"/>
              <a:t>barriers</a:t>
            </a:r>
            <a:r>
              <a:rPr lang="nl-NL" sz="2000" dirty="0"/>
              <a:t> </a:t>
            </a:r>
            <a:r>
              <a:rPr lang="nl-NL" sz="2000" dirty="0" err="1"/>
              <a:t>and</a:t>
            </a:r>
            <a:r>
              <a:rPr lang="nl-NL" sz="2000" dirty="0"/>
              <a:t> </a:t>
            </a:r>
            <a:r>
              <a:rPr lang="nl-NL" sz="2000" dirty="0" err="1"/>
              <a:t>missed</a:t>
            </a:r>
            <a:r>
              <a:rPr lang="nl-NL" sz="2000" dirty="0"/>
              <a:t> </a:t>
            </a:r>
            <a:r>
              <a:rPr lang="nl-NL" sz="2000" dirty="0" err="1"/>
              <a:t>opportunities</a:t>
            </a:r>
            <a:r>
              <a:rPr lang="nl-NL" sz="2000" dirty="0"/>
              <a:t> (2/2)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C4C5529-1405-4D18-AF01-4B03A8803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1788" y="6459116"/>
            <a:ext cx="1123304" cy="193208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E25850B-95D8-4977-A10C-451BAE5815C9}"/>
              </a:ext>
            </a:extLst>
          </p:cNvPr>
          <p:cNvSpPr txBox="1">
            <a:spLocks/>
          </p:cNvSpPr>
          <p:nvPr/>
        </p:nvSpPr>
        <p:spPr>
          <a:xfrm>
            <a:off x="9912424" y="6381328"/>
            <a:ext cx="550986" cy="317500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17A844-9855-49E9-A074-F02EAC049F47}" type="slidenum">
              <a:rPr lang="nl-NL"/>
              <a:pPr>
                <a:defRPr/>
              </a:pPr>
              <a:t>10</a:t>
            </a:fld>
            <a:endParaRPr lang="nl-NL" sz="1400" dirty="0">
              <a:latin typeface="Times New Roman" pitchFamily="18" charset="0"/>
            </a:endParaRPr>
          </a:p>
        </p:txBody>
      </p:sp>
      <p:pic>
        <p:nvPicPr>
          <p:cNvPr id="7" name="Picture 2" descr="Pers- en nieuwsberichten | Stichting HIV Monitoring">
            <a:extLst>
              <a:ext uri="{FF2B5EF4-FFF2-40B4-BE49-F238E27FC236}">
                <a16:creationId xmlns:a16="http://schemas.microsoft.com/office/drawing/2014/main" id="{B38F5C83-31BF-4204-BB77-7C30386FE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38" y="2032404"/>
            <a:ext cx="702078" cy="70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GGD Amsterdam - Deelnemers - Weekend van de Wetenschap">
            <a:extLst>
              <a:ext uri="{FF2B5EF4-FFF2-40B4-BE49-F238E27FC236}">
                <a16:creationId xmlns:a16="http://schemas.microsoft.com/office/drawing/2014/main" id="{25309FC8-BE35-4741-842F-0AEBBB96A3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42"/>
          <a:stretch/>
        </p:blipFill>
        <p:spPr bwMode="auto">
          <a:xfrm>
            <a:off x="215933" y="101740"/>
            <a:ext cx="623483" cy="181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140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AA17C4-E25D-4FE1-90EC-09C5D9623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628800"/>
            <a:ext cx="10128000" cy="4156406"/>
          </a:xfrm>
        </p:spPr>
        <p:txBody>
          <a:bodyPr/>
          <a:lstStyle/>
          <a:p>
            <a:r>
              <a:rPr lang="nl-NL" sz="2400" b="1" dirty="0" err="1">
                <a:solidFill>
                  <a:srgbClr val="FF0000"/>
                </a:solidFill>
              </a:rPr>
              <a:t>Uptake</a:t>
            </a:r>
            <a:r>
              <a:rPr lang="nl-NL" sz="2400" b="1" dirty="0">
                <a:solidFill>
                  <a:srgbClr val="FF0000"/>
                </a:solidFill>
              </a:rPr>
              <a:t> delay: </a:t>
            </a:r>
            <a:r>
              <a:rPr lang="nl-NL" sz="2400" b="1" dirty="0" err="1">
                <a:solidFill>
                  <a:srgbClr val="FF0000"/>
                </a:solidFill>
              </a:rPr>
              <a:t>limited</a:t>
            </a:r>
            <a:r>
              <a:rPr lang="nl-NL" sz="2400" b="1" dirty="0">
                <a:solidFill>
                  <a:srgbClr val="FF0000"/>
                </a:solidFill>
              </a:rPr>
              <a:t> </a:t>
            </a:r>
            <a:r>
              <a:rPr lang="nl-NL" sz="2400" b="1" dirty="0" err="1">
                <a:solidFill>
                  <a:srgbClr val="FF0000"/>
                </a:solidFill>
              </a:rPr>
              <a:t>capacity</a:t>
            </a:r>
            <a:r>
              <a:rPr lang="nl-NL" sz="2400" b="1" dirty="0">
                <a:solidFill>
                  <a:srgbClr val="FF0000"/>
                </a:solidFill>
              </a:rPr>
              <a:t> of </a:t>
            </a:r>
            <a:r>
              <a:rPr lang="nl-NL" sz="2400" b="1" dirty="0" err="1">
                <a:solidFill>
                  <a:srgbClr val="FF0000"/>
                </a:solidFill>
              </a:rPr>
              <a:t>national</a:t>
            </a:r>
            <a:r>
              <a:rPr lang="nl-NL" sz="2400" b="1" dirty="0">
                <a:solidFill>
                  <a:srgbClr val="FF0000"/>
                </a:solidFill>
              </a:rPr>
              <a:t> PrEP program</a:t>
            </a:r>
          </a:p>
          <a:p>
            <a:r>
              <a:rPr lang="nl-NL" sz="2400" b="1" dirty="0" err="1">
                <a:solidFill>
                  <a:srgbClr val="FF0000"/>
                </a:solidFill>
              </a:rPr>
              <a:t>Not</a:t>
            </a:r>
            <a:r>
              <a:rPr lang="nl-NL" sz="2400" b="1" dirty="0">
                <a:solidFill>
                  <a:srgbClr val="FF0000"/>
                </a:solidFill>
              </a:rPr>
              <a:t> </a:t>
            </a:r>
            <a:r>
              <a:rPr lang="nl-NL" sz="2400" b="1" dirty="0" err="1">
                <a:solidFill>
                  <a:srgbClr val="FF0000"/>
                </a:solidFill>
              </a:rPr>
              <a:t>getting</a:t>
            </a:r>
            <a:r>
              <a:rPr lang="nl-NL" sz="2400" b="1" dirty="0">
                <a:solidFill>
                  <a:srgbClr val="FF0000"/>
                </a:solidFill>
              </a:rPr>
              <a:t> HIV </a:t>
            </a:r>
            <a:r>
              <a:rPr lang="nl-NL" sz="2400" b="1" dirty="0" err="1">
                <a:solidFill>
                  <a:srgbClr val="FF0000"/>
                </a:solidFill>
              </a:rPr>
              <a:t>tested</a:t>
            </a:r>
            <a:r>
              <a:rPr lang="nl-NL" sz="2400" b="1" dirty="0">
                <a:solidFill>
                  <a:srgbClr val="FF0000"/>
                </a:solidFill>
              </a:rPr>
              <a:t> </a:t>
            </a:r>
            <a:r>
              <a:rPr lang="nl-NL" sz="2400" b="1" dirty="0" err="1">
                <a:solidFill>
                  <a:srgbClr val="FF0000"/>
                </a:solidFill>
              </a:rPr>
              <a:t>before</a:t>
            </a:r>
            <a:r>
              <a:rPr lang="nl-NL" sz="2400" b="1" dirty="0">
                <a:solidFill>
                  <a:srgbClr val="FF0000"/>
                </a:solidFill>
              </a:rPr>
              <a:t> </a:t>
            </a:r>
            <a:r>
              <a:rPr lang="nl-NL" sz="2400" b="1" dirty="0" err="1">
                <a:solidFill>
                  <a:srgbClr val="FF0000"/>
                </a:solidFill>
              </a:rPr>
              <a:t>informal</a:t>
            </a:r>
            <a:r>
              <a:rPr lang="nl-NL" sz="2400" b="1" dirty="0">
                <a:solidFill>
                  <a:srgbClr val="FF0000"/>
                </a:solidFill>
              </a:rPr>
              <a:t> PrEP </a:t>
            </a:r>
            <a:r>
              <a:rPr lang="nl-NL" sz="2400" b="1" dirty="0" err="1">
                <a:solidFill>
                  <a:srgbClr val="FF0000"/>
                </a:solidFill>
              </a:rPr>
              <a:t>initiation</a:t>
            </a:r>
            <a:endParaRPr lang="nl-NL" sz="2400" b="1" dirty="0">
              <a:solidFill>
                <a:srgbClr val="FF0000"/>
              </a:solidFill>
            </a:endParaRPr>
          </a:p>
          <a:p>
            <a:r>
              <a:rPr lang="nl-NL" sz="2400" b="1" dirty="0">
                <a:solidFill>
                  <a:srgbClr val="FF0000"/>
                </a:solidFill>
              </a:rPr>
              <a:t>Running out of </a:t>
            </a:r>
            <a:r>
              <a:rPr lang="nl-NL" sz="2400" b="1" dirty="0" err="1">
                <a:solidFill>
                  <a:srgbClr val="FF0000"/>
                </a:solidFill>
              </a:rPr>
              <a:t>informal</a:t>
            </a:r>
            <a:r>
              <a:rPr lang="nl-NL" sz="2400" b="1" dirty="0">
                <a:solidFill>
                  <a:srgbClr val="FF0000"/>
                </a:solidFill>
              </a:rPr>
              <a:t> </a:t>
            </a:r>
            <a:r>
              <a:rPr lang="nl-NL" sz="2400" b="1" dirty="0" err="1">
                <a:solidFill>
                  <a:srgbClr val="FF0000"/>
                </a:solidFill>
              </a:rPr>
              <a:t>pills</a:t>
            </a:r>
            <a:endParaRPr lang="nl-NL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sz="2400" b="1" dirty="0"/>
          </a:p>
          <a:p>
            <a:pPr marL="0" indent="0">
              <a:buNone/>
            </a:pPr>
            <a:endParaRPr lang="nl-NL" sz="2400" b="1" dirty="0"/>
          </a:p>
          <a:p>
            <a:pPr marL="0" indent="0" algn="just">
              <a:buNone/>
            </a:pPr>
            <a:r>
              <a:rPr lang="en-US" sz="2000" b="1" dirty="0">
                <a:solidFill>
                  <a:srgbClr val="FF0000"/>
                </a:solidFill>
              </a:rPr>
              <a:t>#1</a:t>
            </a:r>
            <a:r>
              <a:rPr lang="en-US" sz="2000" b="1" dirty="0"/>
              <a:t>: “I asked the CSH about entering their PrEP test program, </a:t>
            </a:r>
            <a:r>
              <a:rPr lang="en-US" sz="2000" b="1" dirty="0">
                <a:solidFill>
                  <a:srgbClr val="FF0000"/>
                </a:solidFill>
              </a:rPr>
              <a:t>but there was no spot left.</a:t>
            </a:r>
            <a:r>
              <a:rPr lang="en-US" sz="2000" b="1" dirty="0"/>
              <a:t> It was also too late to enter some double blinded PrEP study at the CSH. After a few months, I asked my GP for PrEP. But at that same time, </a:t>
            </a:r>
            <a:r>
              <a:rPr lang="en-US" sz="2000" b="1" dirty="0">
                <a:solidFill>
                  <a:srgbClr val="FF0000"/>
                </a:solidFill>
              </a:rPr>
              <a:t>I got in touch with someone who had spare PrEP bottles left. </a:t>
            </a:r>
            <a:r>
              <a:rPr lang="en-US" sz="2000" b="1" dirty="0"/>
              <a:t>He still owed me some money, so he gave me bottles for a few months. I thought, maybe I was able to </a:t>
            </a:r>
            <a:r>
              <a:rPr lang="en-US" sz="2000" b="1" dirty="0">
                <a:solidFill>
                  <a:srgbClr val="FF0000"/>
                </a:solidFill>
              </a:rPr>
              <a:t>bridge the time until it [PrEP] was more easily accessible.</a:t>
            </a:r>
            <a:r>
              <a:rPr lang="en-US" sz="2000" b="1" dirty="0"/>
              <a:t>”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No access to formal PrEP; obtaining pills informally</a:t>
            </a:r>
          </a:p>
          <a:p>
            <a:r>
              <a:rPr lang="en-US" sz="2400" dirty="0"/>
              <a:t>After 6 months of use, he ran out of pills</a:t>
            </a:r>
          </a:p>
          <a:p>
            <a:r>
              <a:rPr lang="en-US" sz="2400" dirty="0"/>
              <a:t>Two months later he was diagnosed with HIV</a:t>
            </a:r>
            <a:endParaRPr lang="en-US" sz="2800" strike="sngStrike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29F0280-517F-4D25-A9AB-FCD3048EF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464" y="332656"/>
            <a:ext cx="8928992" cy="638944"/>
          </a:xfrm>
        </p:spPr>
        <p:txBody>
          <a:bodyPr/>
          <a:lstStyle/>
          <a:p>
            <a:r>
              <a:rPr lang="nl-NL" dirty="0" err="1"/>
              <a:t>Results</a:t>
            </a:r>
            <a:br>
              <a:rPr lang="nl-NL" dirty="0"/>
            </a:br>
            <a:r>
              <a:rPr lang="nl-NL" sz="2000" dirty="0" err="1"/>
              <a:t>Example</a:t>
            </a:r>
            <a:r>
              <a:rPr lang="nl-NL" sz="2000" dirty="0"/>
              <a:t> 1 of 4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C4C5529-1405-4D18-AF01-4B03A8803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1788" y="6459116"/>
            <a:ext cx="1123304" cy="193208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E25850B-95D8-4977-A10C-451BAE5815C9}"/>
              </a:ext>
            </a:extLst>
          </p:cNvPr>
          <p:cNvSpPr txBox="1">
            <a:spLocks/>
          </p:cNvSpPr>
          <p:nvPr/>
        </p:nvSpPr>
        <p:spPr>
          <a:xfrm>
            <a:off x="9912424" y="6381328"/>
            <a:ext cx="550986" cy="317500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17A844-9855-49E9-A074-F02EAC049F47}" type="slidenum">
              <a:rPr lang="nl-NL"/>
              <a:pPr>
                <a:defRPr/>
              </a:pPr>
              <a:t>11</a:t>
            </a:fld>
            <a:endParaRPr lang="nl-NL" sz="1400" dirty="0">
              <a:latin typeface="Times New Roman" pitchFamily="18" charset="0"/>
            </a:endParaRPr>
          </a:p>
        </p:txBody>
      </p:sp>
      <p:pic>
        <p:nvPicPr>
          <p:cNvPr id="7" name="Picture 2" descr="Pers- en nieuwsberichten | Stichting HIV Monitoring">
            <a:extLst>
              <a:ext uri="{FF2B5EF4-FFF2-40B4-BE49-F238E27FC236}">
                <a16:creationId xmlns:a16="http://schemas.microsoft.com/office/drawing/2014/main" id="{B38F5C83-31BF-4204-BB77-7C30386FE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38" y="2032404"/>
            <a:ext cx="702078" cy="70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GGD Amsterdam - Deelnemers - Weekend van de Wetenschap">
            <a:extLst>
              <a:ext uri="{FF2B5EF4-FFF2-40B4-BE49-F238E27FC236}">
                <a16:creationId xmlns:a16="http://schemas.microsoft.com/office/drawing/2014/main" id="{25309FC8-BE35-4741-842F-0AEBBB96A3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42"/>
          <a:stretch/>
        </p:blipFill>
        <p:spPr bwMode="auto">
          <a:xfrm>
            <a:off x="215933" y="101740"/>
            <a:ext cx="623483" cy="181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Delay icon PNG and SVG Free Download">
            <a:extLst>
              <a:ext uri="{FF2B5EF4-FFF2-40B4-BE49-F238E27FC236}">
                <a16:creationId xmlns:a16="http://schemas.microsoft.com/office/drawing/2014/main" id="{BF2E0C23-655E-4A3A-AC9A-1F22D7E7F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218" y="620735"/>
            <a:ext cx="684246" cy="56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Free Icon | Networking">
            <a:extLst>
              <a:ext uri="{FF2B5EF4-FFF2-40B4-BE49-F238E27FC236}">
                <a16:creationId xmlns:a16="http://schemas.microsoft.com/office/drawing/2014/main" id="{E274413A-0141-4CB7-8451-A0317D53D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809" y="609839"/>
            <a:ext cx="582455" cy="58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A flat style vector of blood test icon 5096278 Vector Art at Vecteezy">
            <a:extLst>
              <a:ext uri="{FF2B5EF4-FFF2-40B4-BE49-F238E27FC236}">
                <a16:creationId xmlns:a16="http://schemas.microsoft.com/office/drawing/2014/main" id="{790A67AE-EC69-4A98-815A-DA1CD51CE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659" y="552647"/>
            <a:ext cx="696262" cy="69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45,674 Quotation Marks Images, Stock Photos, 3D objects, &amp; Vectors |  Shutterstock">
            <a:extLst>
              <a:ext uri="{FF2B5EF4-FFF2-40B4-BE49-F238E27FC236}">
                <a16:creationId xmlns:a16="http://schemas.microsoft.com/office/drawing/2014/main" id="{6DA7A709-59DD-49E5-908F-AA2B781CAD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5" t="20301" r="50000" b="52699"/>
          <a:stretch/>
        </p:blipFill>
        <p:spPr bwMode="auto">
          <a:xfrm>
            <a:off x="562280" y="3131493"/>
            <a:ext cx="554272" cy="36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45,674 Quotation Marks Images, Stock Photos, 3D objects, &amp; Vectors |  Shutterstock">
            <a:extLst>
              <a:ext uri="{FF2B5EF4-FFF2-40B4-BE49-F238E27FC236}">
                <a16:creationId xmlns:a16="http://schemas.microsoft.com/office/drawing/2014/main" id="{E65DBAB0-A1B0-44B4-B756-1DD2D47244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20" t="46986" r="6385" b="28400"/>
          <a:stretch/>
        </p:blipFill>
        <p:spPr bwMode="auto">
          <a:xfrm>
            <a:off x="11082052" y="3140373"/>
            <a:ext cx="547668" cy="33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397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AA17C4-E25D-4FE1-90EC-09C5D9623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628800"/>
            <a:ext cx="10128000" cy="4156406"/>
          </a:xfrm>
        </p:spPr>
        <p:txBody>
          <a:bodyPr/>
          <a:lstStyle/>
          <a:p>
            <a:r>
              <a:rPr lang="nl-NL" sz="2400" b="1" dirty="0" err="1">
                <a:solidFill>
                  <a:srgbClr val="FF0000"/>
                </a:solidFill>
              </a:rPr>
              <a:t>Uptake</a:t>
            </a:r>
            <a:r>
              <a:rPr lang="nl-NL" sz="2400" b="1" dirty="0">
                <a:solidFill>
                  <a:srgbClr val="FF0000"/>
                </a:solidFill>
              </a:rPr>
              <a:t> delay </a:t>
            </a:r>
            <a:r>
              <a:rPr lang="nl-NL" sz="2400" b="1" dirty="0" err="1">
                <a:solidFill>
                  <a:srgbClr val="FF0000"/>
                </a:solidFill>
              </a:rPr>
              <a:t>and</a:t>
            </a:r>
            <a:r>
              <a:rPr lang="nl-NL" sz="2400" b="1" dirty="0">
                <a:solidFill>
                  <a:srgbClr val="FF0000"/>
                </a:solidFill>
              </a:rPr>
              <a:t> </a:t>
            </a:r>
            <a:r>
              <a:rPr lang="nl-NL" sz="2400" b="1" dirty="0" err="1">
                <a:solidFill>
                  <a:srgbClr val="FF0000"/>
                </a:solidFill>
              </a:rPr>
              <a:t>barriers</a:t>
            </a:r>
            <a:r>
              <a:rPr lang="nl-NL" sz="2400" b="1" dirty="0">
                <a:solidFill>
                  <a:srgbClr val="FF0000"/>
                </a:solidFill>
              </a:rPr>
              <a:t> at GP</a:t>
            </a:r>
          </a:p>
          <a:p>
            <a:pPr lvl="1"/>
            <a:r>
              <a:rPr lang="nl-NL" sz="2400" b="1" dirty="0">
                <a:solidFill>
                  <a:srgbClr val="FF0000"/>
                </a:solidFill>
              </a:rPr>
              <a:t>financial </a:t>
            </a:r>
            <a:r>
              <a:rPr lang="nl-NL" sz="2400" b="1" dirty="0" err="1">
                <a:solidFill>
                  <a:srgbClr val="FF0000"/>
                </a:solidFill>
              </a:rPr>
              <a:t>burden</a:t>
            </a:r>
            <a:endParaRPr lang="nl-NL" sz="2400" b="1" dirty="0">
              <a:solidFill>
                <a:srgbClr val="FF0000"/>
              </a:solidFill>
            </a:endParaRPr>
          </a:p>
          <a:p>
            <a:pPr lvl="1"/>
            <a:r>
              <a:rPr lang="nl-NL" sz="2400" b="1" dirty="0" err="1">
                <a:solidFill>
                  <a:srgbClr val="FF0000"/>
                </a:solidFill>
              </a:rPr>
              <a:t>lack</a:t>
            </a:r>
            <a:r>
              <a:rPr lang="nl-NL" sz="2400" b="1" dirty="0">
                <a:solidFill>
                  <a:srgbClr val="FF0000"/>
                </a:solidFill>
              </a:rPr>
              <a:t> of </a:t>
            </a:r>
            <a:r>
              <a:rPr lang="nl-NL" sz="2400" b="1" dirty="0" err="1">
                <a:solidFill>
                  <a:srgbClr val="FF0000"/>
                </a:solidFill>
              </a:rPr>
              <a:t>sexual</a:t>
            </a:r>
            <a:r>
              <a:rPr lang="nl-NL" sz="2400" b="1" dirty="0">
                <a:solidFill>
                  <a:srgbClr val="FF0000"/>
                </a:solidFill>
              </a:rPr>
              <a:t> health expertise</a:t>
            </a:r>
          </a:p>
          <a:p>
            <a:pPr marL="0" indent="0">
              <a:buNone/>
            </a:pPr>
            <a:endParaRPr lang="nl-NL" sz="2400" b="1" dirty="0"/>
          </a:p>
          <a:p>
            <a:pPr marL="0" indent="0"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#11</a:t>
            </a:r>
            <a:r>
              <a:rPr lang="en-US" sz="2000" b="1" dirty="0"/>
              <a:t>: “I considered asking PrEP from my GP, but it was </a:t>
            </a:r>
            <a:r>
              <a:rPr lang="en-US" sz="2000" b="1" dirty="0">
                <a:solidFill>
                  <a:srgbClr val="FF0000"/>
                </a:solidFill>
              </a:rPr>
              <a:t>more expensive than at the CSH</a:t>
            </a:r>
            <a:r>
              <a:rPr lang="en-US" sz="2000" b="1" dirty="0"/>
              <a:t>, and they had </a:t>
            </a:r>
            <a:r>
              <a:rPr lang="en-US" sz="2000" b="1" dirty="0">
                <a:solidFill>
                  <a:srgbClr val="FF0000"/>
                </a:solidFill>
              </a:rPr>
              <a:t>little expertise in gay-related topics</a:t>
            </a:r>
            <a:r>
              <a:rPr lang="en-US" sz="2000" b="1" dirty="0"/>
              <a:t>. The experiences with their GP varied among my friends, of which some told me they had to </a:t>
            </a:r>
            <a:r>
              <a:rPr lang="en-US" sz="2000" b="1" dirty="0">
                <a:solidFill>
                  <a:srgbClr val="FF0000"/>
                </a:solidFill>
              </a:rPr>
              <a:t>educate their GP about the PrEP protocol</a:t>
            </a:r>
            <a:r>
              <a:rPr lang="en-US" sz="2000" b="1" dirty="0"/>
              <a:t>.”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After 3 months of delay, he entered the national PrEP program at CSH</a:t>
            </a:r>
          </a:p>
          <a:p>
            <a:r>
              <a:rPr lang="en-US" sz="2400" dirty="0"/>
              <a:t>He was diagnosed with </a:t>
            </a:r>
            <a:r>
              <a:rPr lang="en-US" sz="2400" dirty="0">
                <a:solidFill>
                  <a:srgbClr val="FF0000"/>
                </a:solidFill>
              </a:rPr>
              <a:t>acute HIV infection at PrEP intake consultation</a:t>
            </a:r>
            <a:endParaRPr lang="en-US" sz="2400" strike="sngStrike" dirty="0">
              <a:solidFill>
                <a:srgbClr val="FF0000"/>
              </a:solidFill>
            </a:endParaRPr>
          </a:p>
          <a:p>
            <a:endParaRPr lang="en-US" sz="240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29F0280-517F-4D25-A9AB-FCD3048EF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464" y="332656"/>
            <a:ext cx="8928992" cy="638944"/>
          </a:xfrm>
        </p:spPr>
        <p:txBody>
          <a:bodyPr/>
          <a:lstStyle/>
          <a:p>
            <a:r>
              <a:rPr lang="en-US" dirty="0"/>
              <a:t>Results</a:t>
            </a:r>
            <a:br>
              <a:rPr lang="en-US" dirty="0"/>
            </a:br>
            <a:r>
              <a:rPr lang="en-US" sz="2000" dirty="0"/>
              <a:t>Example 2 of 4</a:t>
            </a:r>
            <a:endParaRPr lang="nl-NL" sz="20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C4C5529-1405-4D18-AF01-4B03A8803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1788" y="6459116"/>
            <a:ext cx="1123304" cy="193208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E25850B-95D8-4977-A10C-451BAE5815C9}"/>
              </a:ext>
            </a:extLst>
          </p:cNvPr>
          <p:cNvSpPr txBox="1">
            <a:spLocks/>
          </p:cNvSpPr>
          <p:nvPr/>
        </p:nvSpPr>
        <p:spPr>
          <a:xfrm>
            <a:off x="9912424" y="6381328"/>
            <a:ext cx="550986" cy="317500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17A844-9855-49E9-A074-F02EAC049F47}" type="slidenum">
              <a:rPr lang="nl-NL"/>
              <a:pPr>
                <a:defRPr/>
              </a:pPr>
              <a:t>12</a:t>
            </a:fld>
            <a:endParaRPr lang="nl-NL" sz="1400" dirty="0">
              <a:latin typeface="Times New Roman" pitchFamily="18" charset="0"/>
            </a:endParaRPr>
          </a:p>
        </p:txBody>
      </p:sp>
      <p:pic>
        <p:nvPicPr>
          <p:cNvPr id="7" name="Picture 2" descr="Pers- en nieuwsberichten | Stichting HIV Monitoring">
            <a:extLst>
              <a:ext uri="{FF2B5EF4-FFF2-40B4-BE49-F238E27FC236}">
                <a16:creationId xmlns:a16="http://schemas.microsoft.com/office/drawing/2014/main" id="{B38F5C83-31BF-4204-BB77-7C30386FE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38" y="2032404"/>
            <a:ext cx="702078" cy="70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GGD Amsterdam - Deelnemers - Weekend van de Wetenschap">
            <a:extLst>
              <a:ext uri="{FF2B5EF4-FFF2-40B4-BE49-F238E27FC236}">
                <a16:creationId xmlns:a16="http://schemas.microsoft.com/office/drawing/2014/main" id="{25309FC8-BE35-4741-842F-0AEBBB96A3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42"/>
          <a:stretch/>
        </p:blipFill>
        <p:spPr bwMode="auto">
          <a:xfrm>
            <a:off x="215933" y="101740"/>
            <a:ext cx="623483" cy="181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elay icon PNG and SVG Free Download">
            <a:extLst>
              <a:ext uri="{FF2B5EF4-FFF2-40B4-BE49-F238E27FC236}">
                <a16:creationId xmlns:a16="http://schemas.microsoft.com/office/drawing/2014/main" id="{5BA9C0F6-6127-4AC1-98A5-DC587E53C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464" y="568968"/>
            <a:ext cx="684246" cy="56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9F203A0F-90CD-40E7-9649-F3714632A5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94865" y="566307"/>
            <a:ext cx="717759" cy="573468"/>
          </a:xfrm>
          <a:prstGeom prst="rect">
            <a:avLst/>
          </a:prstGeom>
        </p:spPr>
      </p:pic>
      <p:pic>
        <p:nvPicPr>
          <p:cNvPr id="15" name="Picture 2" descr="Save Money Icon - Free PNG &amp; SVG 3649042 - Noun Project">
            <a:extLst>
              <a:ext uri="{FF2B5EF4-FFF2-40B4-BE49-F238E27FC236}">
                <a16:creationId xmlns:a16="http://schemas.microsoft.com/office/drawing/2014/main" id="{F604D7A1-4D6A-4A8A-A3E9-A357445B8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768" y="404664"/>
            <a:ext cx="888696" cy="88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45,674 Quotation Marks Images, Stock Photos, 3D objects, &amp; Vectors |  Shutterstock">
            <a:extLst>
              <a:ext uri="{FF2B5EF4-FFF2-40B4-BE49-F238E27FC236}">
                <a16:creationId xmlns:a16="http://schemas.microsoft.com/office/drawing/2014/main" id="{14F725FB-2D8D-4225-93F1-0260341C51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5" t="20301" r="50000" b="52699"/>
          <a:stretch/>
        </p:blipFill>
        <p:spPr bwMode="auto">
          <a:xfrm>
            <a:off x="562280" y="3131493"/>
            <a:ext cx="554272" cy="36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45,674 Quotation Marks Images, Stock Photos, 3D objects, &amp; Vectors |  Shutterstock">
            <a:extLst>
              <a:ext uri="{FF2B5EF4-FFF2-40B4-BE49-F238E27FC236}">
                <a16:creationId xmlns:a16="http://schemas.microsoft.com/office/drawing/2014/main" id="{A9E37B94-FD78-48F5-9E1E-8A9FD82A59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20" t="46986" r="6385" b="28400"/>
          <a:stretch/>
        </p:blipFill>
        <p:spPr bwMode="auto">
          <a:xfrm>
            <a:off x="11082052" y="3140373"/>
            <a:ext cx="547668" cy="33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980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AA17C4-E25D-4FE1-90EC-09C5D9623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628800"/>
            <a:ext cx="10128000" cy="4156406"/>
          </a:xfrm>
        </p:spPr>
        <p:txBody>
          <a:bodyPr/>
          <a:lstStyle/>
          <a:p>
            <a:r>
              <a:rPr lang="en-US" sz="2400" b="1" dirty="0">
                <a:solidFill>
                  <a:srgbClr val="FF0000"/>
                </a:solidFill>
              </a:rPr>
              <a:t>Uptake delay: need for parental approval as being a minor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Experiencing side-effects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Lack of counseling on adherence</a:t>
            </a:r>
          </a:p>
          <a:p>
            <a:pPr marL="0" indent="0"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dirty="0"/>
              <a:t>Postponing PrEP pursuit; </a:t>
            </a:r>
            <a:r>
              <a:rPr lang="en-US" sz="2400" dirty="0">
                <a:solidFill>
                  <a:srgbClr val="FF0000"/>
                </a:solidFill>
              </a:rPr>
              <a:t>parental approval</a:t>
            </a:r>
            <a:r>
              <a:rPr lang="en-US" sz="2400" dirty="0"/>
              <a:t> as a minor</a:t>
            </a:r>
          </a:p>
          <a:p>
            <a:r>
              <a:rPr lang="nl-NL" sz="2400" dirty="0"/>
              <a:t>Daily PrEP </a:t>
            </a:r>
            <a:r>
              <a:rPr lang="nl-NL" sz="2400" dirty="0" err="1"/>
              <a:t>through</a:t>
            </a:r>
            <a:r>
              <a:rPr lang="nl-NL" sz="2400" dirty="0"/>
              <a:t> his GP</a:t>
            </a:r>
            <a:endParaRPr lang="en-US" sz="2400" dirty="0"/>
          </a:p>
          <a:p>
            <a:r>
              <a:rPr lang="nl-NL" sz="2400" dirty="0" err="1">
                <a:solidFill>
                  <a:srgbClr val="FF0000"/>
                </a:solidFill>
              </a:rPr>
              <a:t>Because</a:t>
            </a:r>
            <a:r>
              <a:rPr lang="nl-NL" sz="2400" dirty="0">
                <a:solidFill>
                  <a:srgbClr val="FF0000"/>
                </a:solidFill>
              </a:rPr>
              <a:t> of side-</a:t>
            </a:r>
            <a:r>
              <a:rPr lang="nl-NL" sz="2400" dirty="0" err="1">
                <a:solidFill>
                  <a:srgbClr val="FF0000"/>
                </a:solidFill>
              </a:rPr>
              <a:t>effects</a:t>
            </a:r>
            <a:r>
              <a:rPr lang="nl-NL" sz="2400" dirty="0">
                <a:solidFill>
                  <a:srgbClr val="FF0000"/>
                </a:solidFill>
              </a:rPr>
              <a:t>, </a:t>
            </a:r>
            <a:r>
              <a:rPr lang="nl-NL" sz="2400" dirty="0" err="1">
                <a:solidFill>
                  <a:srgbClr val="FF0000"/>
                </a:solidFill>
              </a:rPr>
              <a:t>swiching</a:t>
            </a:r>
            <a:r>
              <a:rPr lang="nl-NL" sz="2400" dirty="0">
                <a:solidFill>
                  <a:srgbClr val="FF0000"/>
                </a:solidFill>
              </a:rPr>
              <a:t> </a:t>
            </a:r>
            <a:r>
              <a:rPr lang="nl-NL" sz="2400" dirty="0" err="1">
                <a:solidFill>
                  <a:srgbClr val="FF0000"/>
                </a:solidFill>
              </a:rPr>
              <a:t>to</a:t>
            </a:r>
            <a:r>
              <a:rPr lang="nl-NL" sz="2400" dirty="0">
                <a:solidFill>
                  <a:srgbClr val="FF0000"/>
                </a:solidFill>
              </a:rPr>
              <a:t> event-</a:t>
            </a:r>
            <a:r>
              <a:rPr lang="nl-NL" sz="2400" dirty="0" err="1">
                <a:solidFill>
                  <a:srgbClr val="FF0000"/>
                </a:solidFill>
              </a:rPr>
              <a:t>driven</a:t>
            </a:r>
            <a:r>
              <a:rPr lang="nl-NL" sz="2400" dirty="0">
                <a:solidFill>
                  <a:srgbClr val="FF0000"/>
                </a:solidFill>
              </a:rPr>
              <a:t> </a:t>
            </a:r>
            <a:r>
              <a:rPr lang="nl-NL" sz="2400" dirty="0" err="1">
                <a:solidFill>
                  <a:srgbClr val="FF0000"/>
                </a:solidFill>
              </a:rPr>
              <a:t>regimen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nl-NL" sz="2400" dirty="0" err="1"/>
              <a:t>Two</a:t>
            </a:r>
            <a:r>
              <a:rPr lang="nl-NL" sz="2400" dirty="0"/>
              <a:t> </a:t>
            </a:r>
            <a:r>
              <a:rPr lang="nl-NL" sz="2400" dirty="0" err="1"/>
              <a:t>months</a:t>
            </a:r>
            <a:r>
              <a:rPr lang="nl-NL" sz="2400" dirty="0"/>
              <a:t> later he was </a:t>
            </a:r>
            <a:r>
              <a:rPr lang="nl-NL" sz="2400" dirty="0" err="1"/>
              <a:t>diagnosed</a:t>
            </a:r>
            <a:r>
              <a:rPr lang="nl-NL" sz="2400" dirty="0"/>
              <a:t> </a:t>
            </a:r>
            <a:r>
              <a:rPr lang="nl-NL" sz="2400" dirty="0" err="1"/>
              <a:t>with</a:t>
            </a:r>
            <a:r>
              <a:rPr lang="nl-NL" sz="2400" dirty="0"/>
              <a:t> HIV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In hindsight, </a:t>
            </a:r>
            <a:r>
              <a:rPr lang="en-US" sz="2400" dirty="0">
                <a:solidFill>
                  <a:srgbClr val="FF0000"/>
                </a:solidFill>
              </a:rPr>
              <a:t>receiving incorrect pill-taking instructions </a:t>
            </a:r>
            <a:r>
              <a:rPr lang="en-US" sz="2400" dirty="0"/>
              <a:t>from his GP (</a:t>
            </a:r>
            <a:r>
              <a:rPr lang="en-US" sz="2400" b="1" dirty="0"/>
              <a:t>1</a:t>
            </a:r>
            <a:r>
              <a:rPr lang="en-US" sz="2400" dirty="0"/>
              <a:t>-1-1 instead of </a:t>
            </a:r>
            <a:r>
              <a:rPr lang="en-US" sz="2400" b="1" dirty="0"/>
              <a:t>2</a:t>
            </a:r>
            <a:r>
              <a:rPr lang="en-US" sz="2400" dirty="0"/>
              <a:t>-1-1)</a:t>
            </a:r>
          </a:p>
          <a:p>
            <a:endParaRPr lang="en-US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29F0280-517F-4D25-A9AB-FCD3048EF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464" y="332656"/>
            <a:ext cx="8928992" cy="638944"/>
          </a:xfrm>
        </p:spPr>
        <p:txBody>
          <a:bodyPr/>
          <a:lstStyle/>
          <a:p>
            <a:r>
              <a:rPr lang="en-US" dirty="0"/>
              <a:t>Results</a:t>
            </a:r>
            <a:br>
              <a:rPr lang="en-US" dirty="0"/>
            </a:br>
            <a:r>
              <a:rPr lang="en-US" sz="2000" dirty="0"/>
              <a:t>Example 3 of 4</a:t>
            </a:r>
            <a:endParaRPr lang="nl-NL" sz="20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C4C5529-1405-4D18-AF01-4B03A8803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1788" y="6459116"/>
            <a:ext cx="1123304" cy="193208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E25850B-95D8-4977-A10C-451BAE5815C9}"/>
              </a:ext>
            </a:extLst>
          </p:cNvPr>
          <p:cNvSpPr txBox="1">
            <a:spLocks/>
          </p:cNvSpPr>
          <p:nvPr/>
        </p:nvSpPr>
        <p:spPr>
          <a:xfrm>
            <a:off x="9912424" y="6381328"/>
            <a:ext cx="550986" cy="317500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17A844-9855-49E9-A074-F02EAC049F47}" type="slidenum">
              <a:rPr lang="nl-NL"/>
              <a:pPr>
                <a:defRPr/>
              </a:pPr>
              <a:t>13</a:t>
            </a:fld>
            <a:endParaRPr lang="nl-NL" sz="1400" dirty="0">
              <a:latin typeface="Times New Roman" pitchFamily="18" charset="0"/>
            </a:endParaRPr>
          </a:p>
        </p:txBody>
      </p:sp>
      <p:pic>
        <p:nvPicPr>
          <p:cNvPr id="7" name="Picture 2" descr="Pers- en nieuwsberichten | Stichting HIV Monitoring">
            <a:extLst>
              <a:ext uri="{FF2B5EF4-FFF2-40B4-BE49-F238E27FC236}">
                <a16:creationId xmlns:a16="http://schemas.microsoft.com/office/drawing/2014/main" id="{B38F5C83-31BF-4204-BB77-7C30386FE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38" y="2032404"/>
            <a:ext cx="702078" cy="70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GGD Amsterdam - Deelnemers - Weekend van de Wetenschap">
            <a:extLst>
              <a:ext uri="{FF2B5EF4-FFF2-40B4-BE49-F238E27FC236}">
                <a16:creationId xmlns:a16="http://schemas.microsoft.com/office/drawing/2014/main" id="{25309FC8-BE35-4741-842F-0AEBBB96A3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42"/>
          <a:stretch/>
        </p:blipFill>
        <p:spPr bwMode="auto">
          <a:xfrm>
            <a:off x="215933" y="101740"/>
            <a:ext cx="623483" cy="181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2,868 Take Pill Icon Images, Stock Photos &amp; Vectors | Shutterstock">
            <a:extLst>
              <a:ext uri="{FF2B5EF4-FFF2-40B4-BE49-F238E27FC236}">
                <a16:creationId xmlns:a16="http://schemas.microsoft.com/office/drawing/2014/main" id="{EE2BD698-0AC3-43EF-9B89-EC80E829B2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01"/>
          <a:stretch/>
        </p:blipFill>
        <p:spPr bwMode="auto">
          <a:xfrm>
            <a:off x="10920536" y="452512"/>
            <a:ext cx="789089" cy="76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Stockvector head pain icon, headache or stress linear sign isolated on  white background - editable stroke vector illustration eps10 | Adobe Stock">
            <a:extLst>
              <a:ext uri="{FF2B5EF4-FFF2-40B4-BE49-F238E27FC236}">
                <a16:creationId xmlns:a16="http://schemas.microsoft.com/office/drawing/2014/main" id="{D1E6E302-7ECD-41CB-A28C-A3DB5E5B0C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1" t="14833" r="18900" b="14167"/>
          <a:stretch/>
        </p:blipFill>
        <p:spPr bwMode="auto">
          <a:xfrm>
            <a:off x="10208992" y="234165"/>
            <a:ext cx="783552" cy="96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parent child Icon - Free PNG &amp; SVG 597126 - Noun Project">
            <a:extLst>
              <a:ext uri="{FF2B5EF4-FFF2-40B4-BE49-F238E27FC236}">
                <a16:creationId xmlns:a16="http://schemas.microsoft.com/office/drawing/2014/main" id="{6FEECADC-F9A6-49E3-9059-9B365C3AF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776" y="326127"/>
            <a:ext cx="888696" cy="88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889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AA17C4-E25D-4FE1-90EC-09C5D9623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628800"/>
            <a:ext cx="10128000" cy="4156406"/>
          </a:xfrm>
        </p:spPr>
        <p:txBody>
          <a:bodyPr/>
          <a:lstStyle/>
          <a:p>
            <a:r>
              <a:rPr lang="en-US" sz="2400" b="1" dirty="0">
                <a:solidFill>
                  <a:srgbClr val="FF0000"/>
                </a:solidFill>
              </a:rPr>
              <a:t>PrEP protocol/user-mismatch: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complexity of event-driven regimen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burden of daily pill-taking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Lack of counseling on safer sex alternatives after discontinuation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Event-driven PrEP through national PrEP program at CSH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/>
              <a:t>After 6-7 months, he discontinued: </a:t>
            </a:r>
            <a:r>
              <a:rPr lang="en-US" sz="2400" dirty="0">
                <a:solidFill>
                  <a:srgbClr val="FF0000"/>
                </a:solidFill>
              </a:rPr>
              <a:t>regimen complexity </a:t>
            </a:r>
            <a:endParaRPr lang="en-US" sz="2400" dirty="0"/>
          </a:p>
          <a:p>
            <a:r>
              <a:rPr lang="en-US" sz="2400" dirty="0"/>
              <a:t>Daily regimen unsuitable: </a:t>
            </a:r>
            <a:r>
              <a:rPr lang="en-US" sz="2400" dirty="0">
                <a:solidFill>
                  <a:srgbClr val="FF0000"/>
                </a:solidFill>
              </a:rPr>
              <a:t>burden of taking daily-pills</a:t>
            </a:r>
          </a:p>
          <a:p>
            <a:r>
              <a:rPr lang="en-US" sz="2400" dirty="0"/>
              <a:t>Two months later he was diagnosed with HIV</a:t>
            </a:r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29F0280-517F-4D25-A9AB-FCD3048EF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464" y="332656"/>
            <a:ext cx="8928992" cy="638944"/>
          </a:xfrm>
        </p:spPr>
        <p:txBody>
          <a:bodyPr/>
          <a:lstStyle/>
          <a:p>
            <a:r>
              <a:rPr lang="en-US" dirty="0"/>
              <a:t>Results</a:t>
            </a:r>
            <a:br>
              <a:rPr lang="en-US" dirty="0"/>
            </a:br>
            <a:r>
              <a:rPr lang="en-US" sz="2000" dirty="0"/>
              <a:t>Example 3 of 4</a:t>
            </a:r>
            <a:endParaRPr lang="nl-NL" sz="20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C4C5529-1405-4D18-AF01-4B03A8803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1788" y="6459116"/>
            <a:ext cx="1123304" cy="193208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E25850B-95D8-4977-A10C-451BAE5815C9}"/>
              </a:ext>
            </a:extLst>
          </p:cNvPr>
          <p:cNvSpPr txBox="1">
            <a:spLocks/>
          </p:cNvSpPr>
          <p:nvPr/>
        </p:nvSpPr>
        <p:spPr>
          <a:xfrm>
            <a:off x="9912424" y="6381328"/>
            <a:ext cx="550986" cy="317500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17A844-9855-49E9-A074-F02EAC049F47}" type="slidenum">
              <a:rPr lang="nl-NL"/>
              <a:pPr>
                <a:defRPr/>
              </a:pPr>
              <a:t>14</a:t>
            </a:fld>
            <a:endParaRPr lang="nl-NL" sz="1400" dirty="0">
              <a:latin typeface="Times New Roman" pitchFamily="18" charset="0"/>
            </a:endParaRPr>
          </a:p>
        </p:txBody>
      </p:sp>
      <p:pic>
        <p:nvPicPr>
          <p:cNvPr id="7" name="Picture 2" descr="Pers- en nieuwsberichten | Stichting HIV Monitoring">
            <a:extLst>
              <a:ext uri="{FF2B5EF4-FFF2-40B4-BE49-F238E27FC236}">
                <a16:creationId xmlns:a16="http://schemas.microsoft.com/office/drawing/2014/main" id="{B38F5C83-31BF-4204-BB77-7C30386FE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38" y="2032404"/>
            <a:ext cx="702078" cy="70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GGD Amsterdam - Deelnemers - Weekend van de Wetenschap">
            <a:extLst>
              <a:ext uri="{FF2B5EF4-FFF2-40B4-BE49-F238E27FC236}">
                <a16:creationId xmlns:a16="http://schemas.microsoft.com/office/drawing/2014/main" id="{25309FC8-BE35-4741-842F-0AEBBB96A3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42"/>
          <a:stretch/>
        </p:blipFill>
        <p:spPr bwMode="auto">
          <a:xfrm>
            <a:off x="215933" y="101740"/>
            <a:ext cx="623483" cy="181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2,868 Take Pill Icon Images, Stock Photos &amp; Vectors | Shutterstock">
            <a:extLst>
              <a:ext uri="{FF2B5EF4-FFF2-40B4-BE49-F238E27FC236}">
                <a16:creationId xmlns:a16="http://schemas.microsoft.com/office/drawing/2014/main" id="{C85B2391-82E3-4083-BE0F-C84BCCC8BF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01"/>
          <a:stretch/>
        </p:blipFill>
        <p:spPr bwMode="auto">
          <a:xfrm>
            <a:off x="10906609" y="516251"/>
            <a:ext cx="789089" cy="76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A524D194-B92D-4921-B29B-BE3BC7D461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8448" y="466835"/>
            <a:ext cx="778161" cy="88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490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AA17C4-E25D-4FE1-90EC-09C5D9623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628800"/>
            <a:ext cx="10128000" cy="4156406"/>
          </a:xfrm>
        </p:spPr>
        <p:txBody>
          <a:bodyPr/>
          <a:lstStyle/>
          <a:p>
            <a:r>
              <a:rPr lang="en-US" sz="2400" b="1" dirty="0">
                <a:solidFill>
                  <a:srgbClr val="FF0000"/>
                </a:solidFill>
              </a:rPr>
              <a:t>PrEP uptake delay</a:t>
            </a:r>
            <a:r>
              <a:rPr lang="en-US" sz="2400" b="1" dirty="0"/>
              <a:t> important in the context of HIV seroconversion</a:t>
            </a:r>
          </a:p>
          <a:p>
            <a:endParaRPr lang="en-US" sz="2400" b="1" dirty="0"/>
          </a:p>
          <a:p>
            <a:r>
              <a:rPr lang="en-US" sz="2400" b="1" dirty="0"/>
              <a:t>Reasons for delay:</a:t>
            </a:r>
          </a:p>
          <a:p>
            <a:pPr marL="673200" lvl="1" indent="-457200">
              <a:buFont typeface="+mj-lt"/>
              <a:buAutoNum type="arabicPeriod"/>
            </a:pPr>
            <a:r>
              <a:rPr lang="en-US" sz="2400" b="1" dirty="0">
                <a:solidFill>
                  <a:srgbClr val="FF0000"/>
                </a:solidFill>
              </a:rPr>
              <a:t>limited capacity of national PrEP program</a:t>
            </a:r>
          </a:p>
          <a:p>
            <a:pPr marL="673200" lvl="1" indent="-457200">
              <a:buFont typeface="+mj-lt"/>
              <a:buAutoNum type="arabicPeriod"/>
            </a:pPr>
            <a:r>
              <a:rPr lang="en-US" sz="2400" b="1" dirty="0">
                <a:solidFill>
                  <a:srgbClr val="FF0000"/>
                </a:solidFill>
              </a:rPr>
              <a:t>high threshold for requesting PrEP through GP</a:t>
            </a:r>
          </a:p>
          <a:p>
            <a:endParaRPr lang="en-US" sz="2400" b="1" dirty="0"/>
          </a:p>
          <a:p>
            <a:r>
              <a:rPr lang="en-US" sz="2400" b="1" dirty="0">
                <a:solidFill>
                  <a:srgbClr val="FF0000"/>
                </a:solidFill>
              </a:rPr>
              <a:t>Mismatch</a:t>
            </a:r>
            <a:r>
              <a:rPr lang="en-US" sz="2400" b="1" dirty="0"/>
              <a:t> between current </a:t>
            </a:r>
            <a:r>
              <a:rPr lang="en-US" sz="2400" b="1" dirty="0">
                <a:solidFill>
                  <a:srgbClr val="FF0000"/>
                </a:solidFill>
              </a:rPr>
              <a:t>PrEP-options and user-needs</a:t>
            </a:r>
          </a:p>
          <a:p>
            <a:pPr marL="0" indent="0">
              <a:buNone/>
            </a:pPr>
            <a:endParaRPr lang="en-US" sz="2400" b="1" dirty="0"/>
          </a:p>
          <a:p>
            <a:r>
              <a:rPr lang="en-US" sz="2400" b="1" dirty="0">
                <a:solidFill>
                  <a:srgbClr val="FF0000"/>
                </a:solidFill>
              </a:rPr>
              <a:t>Lack of counseling </a:t>
            </a:r>
            <a:r>
              <a:rPr lang="en-US" sz="2400" b="1" dirty="0"/>
              <a:t>on adherence and safer sex after discontinuation</a:t>
            </a:r>
          </a:p>
          <a:p>
            <a:endParaRPr lang="en-US" sz="2400" b="1" dirty="0"/>
          </a:p>
          <a:p>
            <a:r>
              <a:rPr lang="en-US" sz="2400" b="1" dirty="0"/>
              <a:t>Informal PrEP use did not prevent HIV</a:t>
            </a:r>
          </a:p>
          <a:p>
            <a:pPr marL="0" indent="0">
              <a:buNone/>
            </a:pPr>
            <a:endParaRPr lang="en-US" sz="2400" b="1" dirty="0"/>
          </a:p>
          <a:p>
            <a:r>
              <a:rPr lang="en-US" sz="2400" b="1" dirty="0"/>
              <a:t>Study limitation: </a:t>
            </a:r>
            <a:r>
              <a:rPr lang="en-US" sz="2400" b="1" dirty="0">
                <a:solidFill>
                  <a:srgbClr val="FF0000"/>
                </a:solidFill>
              </a:rPr>
              <a:t>findings limited to time and setting of data collection</a:t>
            </a:r>
          </a:p>
          <a:p>
            <a:endParaRPr lang="en-US" b="1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29F0280-517F-4D25-A9AB-FCD3048EF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464" y="332656"/>
            <a:ext cx="8928992" cy="638944"/>
          </a:xfrm>
        </p:spPr>
        <p:txBody>
          <a:bodyPr/>
          <a:lstStyle/>
          <a:p>
            <a:r>
              <a:rPr lang="nl-NL" dirty="0" err="1"/>
              <a:t>Discussion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C4C5529-1405-4D18-AF01-4B03A8803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1788" y="6459116"/>
            <a:ext cx="1123304" cy="193208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E25850B-95D8-4977-A10C-451BAE5815C9}"/>
              </a:ext>
            </a:extLst>
          </p:cNvPr>
          <p:cNvSpPr txBox="1">
            <a:spLocks/>
          </p:cNvSpPr>
          <p:nvPr/>
        </p:nvSpPr>
        <p:spPr>
          <a:xfrm>
            <a:off x="9912424" y="6381328"/>
            <a:ext cx="550986" cy="317500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17A844-9855-49E9-A074-F02EAC049F47}" type="slidenum">
              <a:rPr lang="nl-NL"/>
              <a:pPr>
                <a:defRPr/>
              </a:pPr>
              <a:t>15</a:t>
            </a:fld>
            <a:endParaRPr lang="nl-NL" sz="1400" dirty="0">
              <a:latin typeface="Times New Roman" pitchFamily="18" charset="0"/>
            </a:endParaRPr>
          </a:p>
        </p:txBody>
      </p:sp>
      <p:pic>
        <p:nvPicPr>
          <p:cNvPr id="7" name="Picture 2" descr="Pers- en nieuwsberichten | Stichting HIV Monitoring">
            <a:extLst>
              <a:ext uri="{FF2B5EF4-FFF2-40B4-BE49-F238E27FC236}">
                <a16:creationId xmlns:a16="http://schemas.microsoft.com/office/drawing/2014/main" id="{B38F5C83-31BF-4204-BB77-7C30386FE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38" y="2032404"/>
            <a:ext cx="702078" cy="70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GGD Amsterdam - Deelnemers - Weekend van de Wetenschap">
            <a:extLst>
              <a:ext uri="{FF2B5EF4-FFF2-40B4-BE49-F238E27FC236}">
                <a16:creationId xmlns:a16="http://schemas.microsoft.com/office/drawing/2014/main" id="{25309FC8-BE35-4741-842F-0AEBBB96A3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42"/>
          <a:stretch/>
        </p:blipFill>
        <p:spPr bwMode="auto">
          <a:xfrm>
            <a:off x="215933" y="101740"/>
            <a:ext cx="623483" cy="181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532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AA17C4-E25D-4FE1-90EC-09C5D9623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628800"/>
            <a:ext cx="10128000" cy="4156406"/>
          </a:xfrm>
        </p:spPr>
        <p:txBody>
          <a:bodyPr/>
          <a:lstStyle/>
          <a:p>
            <a:r>
              <a:rPr lang="en-US" sz="2400" b="1" dirty="0"/>
              <a:t>Ensure</a:t>
            </a:r>
            <a:r>
              <a:rPr lang="en-US" sz="2400" b="1" dirty="0">
                <a:solidFill>
                  <a:srgbClr val="FF0000"/>
                </a:solidFill>
              </a:rPr>
              <a:t> rapid and timely PrEP access</a:t>
            </a:r>
          </a:p>
          <a:p>
            <a:endParaRPr lang="en-US" sz="2400" b="1" dirty="0"/>
          </a:p>
          <a:p>
            <a:r>
              <a:rPr lang="en-US" sz="2400" b="1" dirty="0"/>
              <a:t>Address </a:t>
            </a:r>
            <a:r>
              <a:rPr lang="en-US" sz="2400" b="1" dirty="0">
                <a:solidFill>
                  <a:srgbClr val="FF0000"/>
                </a:solidFill>
              </a:rPr>
              <a:t>uptake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barriers at GPs,</a:t>
            </a:r>
            <a:r>
              <a:rPr lang="en-US" sz="2400" b="1" dirty="0"/>
              <a:t> and </a:t>
            </a:r>
            <a:r>
              <a:rPr lang="en-US" sz="2400" b="1" dirty="0">
                <a:solidFill>
                  <a:srgbClr val="FF0000"/>
                </a:solidFill>
              </a:rPr>
              <a:t>stigma on sexuality </a:t>
            </a:r>
          </a:p>
          <a:p>
            <a:endParaRPr lang="en-US" sz="2400" b="1" dirty="0"/>
          </a:p>
          <a:p>
            <a:r>
              <a:rPr lang="en-US" sz="2400" b="1" dirty="0"/>
              <a:t>Invest in </a:t>
            </a:r>
            <a:r>
              <a:rPr lang="en-US" sz="2400" b="1" dirty="0">
                <a:solidFill>
                  <a:srgbClr val="FF0000"/>
                </a:solidFill>
              </a:rPr>
              <a:t>counseling on adherence and safer sex after discontinuation, </a:t>
            </a:r>
            <a:r>
              <a:rPr lang="en-US" sz="2400" b="1" dirty="0"/>
              <a:t>            and ensure client understanding</a:t>
            </a:r>
          </a:p>
          <a:p>
            <a:endParaRPr lang="en-US" sz="2400" b="1" dirty="0"/>
          </a:p>
          <a:p>
            <a:r>
              <a:rPr lang="en-US" sz="2400" b="1" dirty="0">
                <a:solidFill>
                  <a:srgbClr val="FF0000"/>
                </a:solidFill>
              </a:rPr>
              <a:t>Early detection of PrEP protocol/user-mismatch; </a:t>
            </a:r>
            <a:r>
              <a:rPr lang="en-US" sz="2400" b="1" dirty="0"/>
              <a:t>those who are behaviorally vulnerable to HIV may benefit from novel options</a:t>
            </a:r>
          </a:p>
          <a:p>
            <a:endParaRPr lang="en-US" sz="2400" b="1" dirty="0"/>
          </a:p>
          <a:p>
            <a:endParaRPr lang="en-US" b="1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29F0280-517F-4D25-A9AB-FCD3048EF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464" y="332656"/>
            <a:ext cx="8928992" cy="638944"/>
          </a:xfrm>
        </p:spPr>
        <p:txBody>
          <a:bodyPr/>
          <a:lstStyle/>
          <a:p>
            <a:r>
              <a:rPr lang="nl-NL" dirty="0" err="1"/>
              <a:t>Conclusions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recommendations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C4C5529-1405-4D18-AF01-4B03A8803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1788" y="6459116"/>
            <a:ext cx="1123304" cy="193208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E25850B-95D8-4977-A10C-451BAE5815C9}"/>
              </a:ext>
            </a:extLst>
          </p:cNvPr>
          <p:cNvSpPr txBox="1">
            <a:spLocks/>
          </p:cNvSpPr>
          <p:nvPr/>
        </p:nvSpPr>
        <p:spPr>
          <a:xfrm>
            <a:off x="9912424" y="6381328"/>
            <a:ext cx="550986" cy="317500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17A844-9855-49E9-A074-F02EAC049F47}" type="slidenum">
              <a:rPr lang="nl-NL"/>
              <a:pPr>
                <a:defRPr/>
              </a:pPr>
              <a:t>16</a:t>
            </a:fld>
            <a:endParaRPr lang="nl-NL" sz="1400" dirty="0">
              <a:latin typeface="Times New Roman" pitchFamily="18" charset="0"/>
            </a:endParaRPr>
          </a:p>
        </p:txBody>
      </p:sp>
      <p:pic>
        <p:nvPicPr>
          <p:cNvPr id="7" name="Picture 2" descr="Pers- en nieuwsberichten | Stichting HIV Monitoring">
            <a:extLst>
              <a:ext uri="{FF2B5EF4-FFF2-40B4-BE49-F238E27FC236}">
                <a16:creationId xmlns:a16="http://schemas.microsoft.com/office/drawing/2014/main" id="{B38F5C83-31BF-4204-BB77-7C30386FE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38" y="2032404"/>
            <a:ext cx="702078" cy="70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GGD Amsterdam - Deelnemers - Weekend van de Wetenschap">
            <a:extLst>
              <a:ext uri="{FF2B5EF4-FFF2-40B4-BE49-F238E27FC236}">
                <a16:creationId xmlns:a16="http://schemas.microsoft.com/office/drawing/2014/main" id="{25309FC8-BE35-4741-842F-0AEBBB96A3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42"/>
          <a:stretch/>
        </p:blipFill>
        <p:spPr bwMode="auto">
          <a:xfrm>
            <a:off x="215933" y="101740"/>
            <a:ext cx="623483" cy="181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974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AA17C4-E25D-4FE1-90EC-09C5D9623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124744"/>
            <a:ext cx="10128000" cy="4156406"/>
          </a:xfrm>
        </p:spPr>
        <p:txBody>
          <a:bodyPr/>
          <a:lstStyle/>
          <a:p>
            <a:r>
              <a:rPr lang="en-US" sz="2000" b="1" dirty="0">
                <a:solidFill>
                  <a:srgbClr val="FF0000"/>
                </a:solidFill>
              </a:rPr>
              <a:t>Study participants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HIV treatment centers </a:t>
            </a:r>
            <a:r>
              <a:rPr lang="en-US" sz="2000" dirty="0"/>
              <a:t>(i.e., OLVG, Amsterdam; UMCU, Utrecht; Amsterdam UMC, location AMC, Amsterdam; </a:t>
            </a:r>
            <a:r>
              <a:rPr lang="en-US" sz="2000" dirty="0" err="1"/>
              <a:t>Maasstad</a:t>
            </a:r>
            <a:r>
              <a:rPr lang="en-US" sz="2000" dirty="0"/>
              <a:t> Hospital, Rotterdam;  DC Clinics, Amsterdam)</a:t>
            </a:r>
          </a:p>
          <a:p>
            <a:r>
              <a:rPr lang="en-US" sz="2000" dirty="0"/>
              <a:t>HIV Monitoring Foundation (</a:t>
            </a:r>
            <a:r>
              <a:rPr lang="en-US" sz="2000" dirty="0">
                <a:solidFill>
                  <a:srgbClr val="FF0000"/>
                </a:solidFill>
              </a:rPr>
              <a:t>SHM</a:t>
            </a:r>
            <a:r>
              <a:rPr lang="en-US" sz="2000" dirty="0"/>
              <a:t>)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/>
              <a:t>National Institute for Public Health and the Environment (</a:t>
            </a:r>
            <a:r>
              <a:rPr lang="en-US" sz="2000" dirty="0">
                <a:solidFill>
                  <a:srgbClr val="FF0000"/>
                </a:solidFill>
              </a:rPr>
              <a:t>RIVM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b="1" dirty="0">
                <a:solidFill>
                  <a:srgbClr val="FF0000"/>
                </a:solidFill>
              </a:rPr>
              <a:t>Study team and co-authors</a:t>
            </a:r>
            <a:r>
              <a:rPr lang="en-US" sz="2000" dirty="0">
                <a:solidFill>
                  <a:srgbClr val="FF0000"/>
                </a:solidFill>
              </a:rPr>
              <a:t>: </a:t>
            </a:r>
            <a:r>
              <a:rPr lang="en-US" sz="2000" dirty="0"/>
              <a:t>Maarten Bedert, Feline de la Court, Irene Bais, Ferdinand de Wit, Janneke Stalenhoef, Tania Mudrikova, Katalin </a:t>
            </a:r>
            <a:r>
              <a:rPr lang="en-US" sz="2000" dirty="0" err="1"/>
              <a:t>Pogany</a:t>
            </a:r>
            <a:r>
              <a:rPr lang="en-US" sz="2000" dirty="0"/>
              <a:t>, Birgit van Benthem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Principal Investigators: </a:t>
            </a:r>
            <a:r>
              <a:rPr lang="en-US" sz="2000" b="1" dirty="0"/>
              <a:t>Udi Davidovich, Marc van der Valk</a:t>
            </a:r>
          </a:p>
          <a:p>
            <a:endParaRPr lang="en-US" sz="200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29F0280-517F-4D25-A9AB-FCD3048EF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464" y="332656"/>
            <a:ext cx="8928992" cy="638944"/>
          </a:xfrm>
        </p:spPr>
        <p:txBody>
          <a:bodyPr/>
          <a:lstStyle/>
          <a:p>
            <a:r>
              <a:rPr lang="nl-NL" dirty="0" err="1"/>
              <a:t>Acknowledgements</a:t>
            </a:r>
            <a:endParaRPr lang="nl-NL" dirty="0"/>
          </a:p>
        </p:txBody>
      </p:sp>
      <p:pic>
        <p:nvPicPr>
          <p:cNvPr id="7" name="Picture 2" descr="Pers- en nieuwsberichten | Stichting HIV Monitoring">
            <a:extLst>
              <a:ext uri="{FF2B5EF4-FFF2-40B4-BE49-F238E27FC236}">
                <a16:creationId xmlns:a16="http://schemas.microsoft.com/office/drawing/2014/main" id="{B38F5C83-31BF-4204-BB77-7C30386FE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38" y="2032404"/>
            <a:ext cx="702078" cy="70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GGD Amsterdam - Deelnemers - Weekend van de Wetenschap">
            <a:extLst>
              <a:ext uri="{FF2B5EF4-FFF2-40B4-BE49-F238E27FC236}">
                <a16:creationId xmlns:a16="http://schemas.microsoft.com/office/drawing/2014/main" id="{25309FC8-BE35-4741-842F-0AEBBB96A3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42"/>
          <a:stretch/>
        </p:blipFill>
        <p:spPr bwMode="auto">
          <a:xfrm>
            <a:off x="215933" y="101740"/>
            <a:ext cx="623483" cy="181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jdelijke aanduiding voor dianummer 5">
            <a:extLst>
              <a:ext uri="{FF2B5EF4-FFF2-40B4-BE49-F238E27FC236}">
                <a16:creationId xmlns:a16="http://schemas.microsoft.com/office/drawing/2014/main" id="{47018B90-5F92-445D-8FE7-69C475667228}"/>
              </a:ext>
            </a:extLst>
          </p:cNvPr>
          <p:cNvSpPr txBox="1">
            <a:spLocks/>
          </p:cNvSpPr>
          <p:nvPr/>
        </p:nvSpPr>
        <p:spPr>
          <a:xfrm>
            <a:off x="8698109" y="6381328"/>
            <a:ext cx="550986" cy="317500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17A844-9855-49E9-A074-F02EAC049F47}" type="slidenum">
              <a:rPr lang="nl-NL"/>
              <a:pPr>
                <a:defRPr/>
              </a:pPr>
              <a:t>17</a:t>
            </a:fld>
            <a:endParaRPr lang="nl-NL" sz="1400" dirty="0">
              <a:latin typeface="Times New Roman" pitchFamily="18" charset="0"/>
            </a:endParaRPr>
          </a:p>
        </p:txBody>
      </p:sp>
      <p:pic>
        <p:nvPicPr>
          <p:cNvPr id="18" name="Picture 2" descr="DC Klinieken">
            <a:extLst>
              <a:ext uri="{FF2B5EF4-FFF2-40B4-BE49-F238E27FC236}">
                <a16:creationId xmlns:a16="http://schemas.microsoft.com/office/drawing/2014/main" id="{06B45561-9111-4A19-8D79-7DA973663D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26" b="33437"/>
          <a:stretch/>
        </p:blipFill>
        <p:spPr bwMode="auto">
          <a:xfrm>
            <a:off x="801061" y="5921525"/>
            <a:ext cx="2644056" cy="93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Geen fotobeschrijving beschikbaar.">
            <a:extLst>
              <a:ext uri="{FF2B5EF4-FFF2-40B4-BE49-F238E27FC236}">
                <a16:creationId xmlns:a16="http://schemas.microsoft.com/office/drawing/2014/main" id="{0453BAA3-E9E3-4FE1-979E-7DE01F4A36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49" b="23914"/>
          <a:stretch/>
        </p:blipFill>
        <p:spPr bwMode="auto">
          <a:xfrm>
            <a:off x="5383124" y="4634451"/>
            <a:ext cx="1641750" cy="84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Maasstad Ziekenhuis Rotterdam - Stichting ICD dragers Nederland">
            <a:extLst>
              <a:ext uri="{FF2B5EF4-FFF2-40B4-BE49-F238E27FC236}">
                <a16:creationId xmlns:a16="http://schemas.microsoft.com/office/drawing/2014/main" id="{887D040F-C20F-434E-8AD2-A77B8921E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923" y="4547714"/>
            <a:ext cx="1892568" cy="124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Pers- en nieuwsberichten | Stichting HIV Monitoring">
            <a:extLst>
              <a:ext uri="{FF2B5EF4-FFF2-40B4-BE49-F238E27FC236}">
                <a16:creationId xmlns:a16="http://schemas.microsoft.com/office/drawing/2014/main" id="{9E30C427-65E5-4DCF-9DD6-B26E30573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51" y="4715323"/>
            <a:ext cx="1368154" cy="136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6" descr="Gezondheidsonderzoek COVID-19 | RIVM">
            <a:extLst>
              <a:ext uri="{FF2B5EF4-FFF2-40B4-BE49-F238E27FC236}">
                <a16:creationId xmlns:a16="http://schemas.microsoft.com/office/drawing/2014/main" id="{F6E7B231-9944-4AC0-819E-0A4F9FDBA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159" y="5582552"/>
            <a:ext cx="3204916" cy="136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8" descr="GGD Amsterdam - Deelnemers - Weekend van de Wetenschap">
            <a:extLst>
              <a:ext uri="{FF2B5EF4-FFF2-40B4-BE49-F238E27FC236}">
                <a16:creationId xmlns:a16="http://schemas.microsoft.com/office/drawing/2014/main" id="{5CC0A320-031B-49EB-B21D-EFDE6D8FC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361" y="4755256"/>
            <a:ext cx="2276825" cy="102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0" descr="Amsterdam UMC (@amsterdamumc) / Twitter">
            <a:extLst>
              <a:ext uri="{FF2B5EF4-FFF2-40B4-BE49-F238E27FC236}">
                <a16:creationId xmlns:a16="http://schemas.microsoft.com/office/drawing/2014/main" id="{F14F6658-93B0-4B45-983D-2231C482A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512" y="5599392"/>
            <a:ext cx="1213984" cy="121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UMC Utrecht, locatie Heidelberglaan - Utrecht">
            <a:extLst>
              <a:ext uri="{FF2B5EF4-FFF2-40B4-BE49-F238E27FC236}">
                <a16:creationId xmlns:a16="http://schemas.microsoft.com/office/drawing/2014/main" id="{D1D3E9DE-DC6E-4D9D-84BD-90517999E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441" y="5458659"/>
            <a:ext cx="1475236" cy="128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D8FBC21F-F1A4-480B-BAD7-C1096FD99F8E}"/>
              </a:ext>
            </a:extLst>
          </p:cNvPr>
          <p:cNvCxnSpPr>
            <a:cxnSpLocks/>
          </p:cNvCxnSpPr>
          <p:nvPr/>
        </p:nvCxnSpPr>
        <p:spPr>
          <a:xfrm>
            <a:off x="1091247" y="4437112"/>
            <a:ext cx="1110075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Afbeelding 28">
            <a:extLst>
              <a:ext uri="{FF2B5EF4-FFF2-40B4-BE49-F238E27FC236}">
                <a16:creationId xmlns:a16="http://schemas.microsoft.com/office/drawing/2014/main" id="{6A54C36D-C35D-413F-98C5-A66A96F186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68408" y="5532028"/>
            <a:ext cx="1990001" cy="34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528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AA17C4-E25D-4FE1-90EC-09C5D9623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124744"/>
            <a:ext cx="10128000" cy="4156406"/>
          </a:xfrm>
        </p:spPr>
        <p:txBody>
          <a:bodyPr/>
          <a:lstStyle/>
          <a:p>
            <a:endParaRPr lang="en-US" sz="200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29F0280-517F-4D25-A9AB-FCD3048EF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464" y="332656"/>
            <a:ext cx="8928992" cy="638944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Table 1. Characteristics and PrEP discourses of MSM with HIV who have PrEP experience, the Netherlands, 2022-2023</a:t>
            </a:r>
          </a:p>
        </p:txBody>
      </p:sp>
      <p:pic>
        <p:nvPicPr>
          <p:cNvPr id="7" name="Picture 2" descr="Pers- en nieuwsberichten | Stichting HIV Monitoring">
            <a:extLst>
              <a:ext uri="{FF2B5EF4-FFF2-40B4-BE49-F238E27FC236}">
                <a16:creationId xmlns:a16="http://schemas.microsoft.com/office/drawing/2014/main" id="{B38F5C83-31BF-4204-BB77-7C30386FE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38" y="2032404"/>
            <a:ext cx="702078" cy="70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GGD Amsterdam - Deelnemers - Weekend van de Wetenschap">
            <a:extLst>
              <a:ext uri="{FF2B5EF4-FFF2-40B4-BE49-F238E27FC236}">
                <a16:creationId xmlns:a16="http://schemas.microsoft.com/office/drawing/2014/main" id="{25309FC8-BE35-4741-842F-0AEBBB96A3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42"/>
          <a:stretch/>
        </p:blipFill>
        <p:spPr bwMode="auto">
          <a:xfrm>
            <a:off x="215933" y="101740"/>
            <a:ext cx="623483" cy="181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jdelijke aanduiding voor dianummer 5">
            <a:extLst>
              <a:ext uri="{FF2B5EF4-FFF2-40B4-BE49-F238E27FC236}">
                <a16:creationId xmlns:a16="http://schemas.microsoft.com/office/drawing/2014/main" id="{47018B90-5F92-445D-8FE7-69C475667228}"/>
              </a:ext>
            </a:extLst>
          </p:cNvPr>
          <p:cNvSpPr txBox="1">
            <a:spLocks/>
          </p:cNvSpPr>
          <p:nvPr/>
        </p:nvSpPr>
        <p:spPr>
          <a:xfrm>
            <a:off x="8698109" y="6381328"/>
            <a:ext cx="550986" cy="317500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17A844-9855-49E9-A074-F02EAC049F47}" type="slidenum">
              <a:rPr lang="nl-NL"/>
              <a:pPr>
                <a:defRPr/>
              </a:pPr>
              <a:t>18</a:t>
            </a:fld>
            <a:endParaRPr lang="nl-NL" sz="1400" dirty="0">
              <a:latin typeface="Times New Roman" pitchFamily="18" charset="0"/>
            </a:endParaRPr>
          </a:p>
        </p:txBody>
      </p:sp>
      <p:graphicFrame>
        <p:nvGraphicFramePr>
          <p:cNvPr id="27" name="Tijdelijke aanduiding voor inhoud 2">
            <a:extLst>
              <a:ext uri="{FF2B5EF4-FFF2-40B4-BE49-F238E27FC236}">
                <a16:creationId xmlns:a16="http://schemas.microsoft.com/office/drawing/2014/main" id="{A280EADB-5115-4784-A721-859C5AD777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4228853"/>
              </p:ext>
            </p:extLst>
          </p:nvPr>
        </p:nvGraphicFramePr>
        <p:xfrm>
          <a:off x="57914" y="1337736"/>
          <a:ext cx="12076171" cy="5309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331">
                  <a:extLst>
                    <a:ext uri="{9D8B030D-6E8A-4147-A177-3AD203B41FA5}">
                      <a16:colId xmlns:a16="http://schemas.microsoft.com/office/drawing/2014/main" val="3735666380"/>
                    </a:ext>
                  </a:extLst>
                </a:gridCol>
                <a:gridCol w="973884">
                  <a:extLst>
                    <a:ext uri="{9D8B030D-6E8A-4147-A177-3AD203B41FA5}">
                      <a16:colId xmlns:a16="http://schemas.microsoft.com/office/drawing/2014/main" val="3300139635"/>
                    </a:ext>
                  </a:extLst>
                </a:gridCol>
                <a:gridCol w="1850380">
                  <a:extLst>
                    <a:ext uri="{9D8B030D-6E8A-4147-A177-3AD203B41FA5}">
                      <a16:colId xmlns:a16="http://schemas.microsoft.com/office/drawing/2014/main" val="1873672528"/>
                    </a:ext>
                  </a:extLst>
                </a:gridCol>
                <a:gridCol w="1266049">
                  <a:extLst>
                    <a:ext uri="{9D8B030D-6E8A-4147-A177-3AD203B41FA5}">
                      <a16:colId xmlns:a16="http://schemas.microsoft.com/office/drawing/2014/main" val="1269325243"/>
                    </a:ext>
                  </a:extLst>
                </a:gridCol>
                <a:gridCol w="1558215">
                  <a:extLst>
                    <a:ext uri="{9D8B030D-6E8A-4147-A177-3AD203B41FA5}">
                      <a16:colId xmlns:a16="http://schemas.microsoft.com/office/drawing/2014/main" val="2897282189"/>
                    </a:ext>
                  </a:extLst>
                </a:gridCol>
                <a:gridCol w="1266049">
                  <a:extLst>
                    <a:ext uri="{9D8B030D-6E8A-4147-A177-3AD203B41FA5}">
                      <a16:colId xmlns:a16="http://schemas.microsoft.com/office/drawing/2014/main" val="902739146"/>
                    </a:ext>
                  </a:extLst>
                </a:gridCol>
                <a:gridCol w="1491506">
                  <a:extLst>
                    <a:ext uri="{9D8B030D-6E8A-4147-A177-3AD203B41FA5}">
                      <a16:colId xmlns:a16="http://schemas.microsoft.com/office/drawing/2014/main" val="85321802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395903223"/>
                    </a:ext>
                  </a:extLst>
                </a:gridCol>
                <a:gridCol w="1789613">
                  <a:extLst>
                    <a:ext uri="{9D8B030D-6E8A-4147-A177-3AD203B41FA5}">
                      <a16:colId xmlns:a16="http://schemas.microsoft.com/office/drawing/2014/main" val="1337561410"/>
                    </a:ext>
                  </a:extLst>
                </a:gridCol>
              </a:tblGrid>
              <a:tr h="340822">
                <a:tc rowSpan="2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  <a:p>
                      <a:pPr algn="ctr"/>
                      <a:endParaRPr lang="en-US" sz="2000" dirty="0"/>
                    </a:p>
                    <a:p>
                      <a:pPr algn="ctr"/>
                      <a:endParaRPr lang="en-US" sz="2000" dirty="0"/>
                    </a:p>
                    <a:p>
                      <a:pPr algn="ctr"/>
                      <a:r>
                        <a:rPr lang="en-US" sz="2000" dirty="0"/>
                        <a:t>#</a:t>
                      </a:r>
                    </a:p>
                  </a:txBody>
                  <a:tcPr marL="83127" marR="83127" marT="41564" marB="41564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  <a:p>
                      <a:pPr algn="ctr"/>
                      <a:endParaRPr lang="en-US" sz="2000" dirty="0"/>
                    </a:p>
                    <a:p>
                      <a:pPr algn="ctr"/>
                      <a:r>
                        <a:rPr lang="en-US" sz="2000" dirty="0"/>
                        <a:t>Age,</a:t>
                      </a:r>
                    </a:p>
                    <a:p>
                      <a:pPr algn="ctr"/>
                      <a:r>
                        <a:rPr lang="en-US" sz="2000" dirty="0"/>
                        <a:t>years</a:t>
                      </a:r>
                    </a:p>
                  </a:txBody>
                  <a:tcPr marL="83127" marR="83127" marT="41564" marB="41564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PrEP uptake, care and use</a:t>
                      </a:r>
                    </a:p>
                  </a:txBody>
                  <a:tcPr marL="83127" marR="83127" marT="41564" marB="4156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Moment of HIV diagnosis</a:t>
                      </a:r>
                    </a:p>
                  </a:txBody>
                  <a:tcPr marL="83127" marR="83127" marT="41564" marB="41564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3147564"/>
                  </a:ext>
                </a:extLst>
              </a:tr>
              <a:tr h="839585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Accessed route</a:t>
                      </a:r>
                    </a:p>
                  </a:txBody>
                  <a:tcPr marL="121706" marR="121706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Uptake delay, months</a:t>
                      </a:r>
                    </a:p>
                  </a:txBody>
                  <a:tcPr marL="121706" marR="121706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HIV test result at start</a:t>
                      </a:r>
                    </a:p>
                  </a:txBody>
                  <a:tcPr marL="121706" marR="121706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Use </a:t>
                      </a:r>
                      <a:r>
                        <a:rPr lang="en-US" sz="20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duration,months</a:t>
                      </a:r>
                      <a:endParaRPr 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706" marR="121706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Self-reported adherence</a:t>
                      </a:r>
                    </a:p>
                  </a:txBody>
                  <a:tcPr marL="121706" marR="121706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Reason to stop</a:t>
                      </a:r>
                    </a:p>
                  </a:txBody>
                  <a:tcPr marL="121706" marR="121706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595264"/>
                  </a:ext>
                </a:extLst>
              </a:tr>
              <a:tr h="83958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 marL="121706" marR="121706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30-40</a:t>
                      </a:r>
                    </a:p>
                  </a:txBody>
                  <a:tcPr marL="121706" marR="121706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Informal, sexual network</a:t>
                      </a:r>
                    </a:p>
                  </a:txBody>
                  <a:tcPr marL="121706" marR="121706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 few</a:t>
                      </a:r>
                    </a:p>
                  </a:txBody>
                  <a:tcPr marL="121706" marR="121706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Not tested</a:t>
                      </a:r>
                    </a:p>
                  </a:txBody>
                  <a:tcPr marL="121706" marR="121706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</a:t>
                      </a:r>
                    </a:p>
                  </a:txBody>
                  <a:tcPr marL="121706" marR="121706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Good</a:t>
                      </a:r>
                    </a:p>
                  </a:txBody>
                  <a:tcPr marL="121706" marR="121706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Ran out of pills</a:t>
                      </a:r>
                    </a:p>
                  </a:txBody>
                  <a:tcPr marL="121706" marR="121706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 months after stop</a:t>
                      </a:r>
                    </a:p>
                  </a:txBody>
                  <a:tcPr marL="121706" marR="121706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28255817"/>
                  </a:ext>
                </a:extLst>
              </a:tr>
              <a:tr h="83958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 marL="121706" marR="121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40-50</a:t>
                      </a:r>
                    </a:p>
                  </a:txBody>
                  <a:tcPr marL="121706" marR="121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Formal, IMS</a:t>
                      </a:r>
                    </a:p>
                  </a:txBody>
                  <a:tcPr marL="121706" marR="121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 marL="121706" marR="121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Positive</a:t>
                      </a:r>
                    </a:p>
                  </a:txBody>
                  <a:tcPr marL="121706" marR="121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N/a</a:t>
                      </a:r>
                    </a:p>
                  </a:txBody>
                  <a:tcPr marL="121706" marR="121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N/a</a:t>
                      </a:r>
                    </a:p>
                  </a:txBody>
                  <a:tcPr marL="121706" marR="121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N/a</a:t>
                      </a:r>
                    </a:p>
                  </a:txBody>
                  <a:tcPr marL="121706" marR="121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At PrEP intake consult </a:t>
                      </a:r>
                    </a:p>
                  </a:txBody>
                  <a:tcPr marL="121706" marR="121706" anchor="ctr"/>
                </a:tc>
                <a:extLst>
                  <a:ext uri="{0D108BD9-81ED-4DB2-BD59-A6C34878D82A}">
                    <a16:rowId xmlns:a16="http://schemas.microsoft.com/office/drawing/2014/main" val="3319150179"/>
                  </a:ext>
                </a:extLst>
              </a:tr>
              <a:tr h="82569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 marL="121706" marR="12170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40-50</a:t>
                      </a:r>
                    </a:p>
                  </a:txBody>
                  <a:tcPr marL="121706" marR="121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Informal, sexual network</a:t>
                      </a:r>
                    </a:p>
                  </a:txBody>
                  <a:tcPr marL="121706" marR="121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 marL="121706" marR="121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Not tested</a:t>
                      </a:r>
                    </a:p>
                  </a:txBody>
                  <a:tcPr marL="121706" marR="121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 marL="121706" marR="121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Good</a:t>
                      </a:r>
                    </a:p>
                  </a:txBody>
                  <a:tcPr marL="121706" marR="121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HIV diagnosis</a:t>
                      </a:r>
                    </a:p>
                  </a:txBody>
                  <a:tcPr marL="121706" marR="121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 month after start</a:t>
                      </a:r>
                    </a:p>
                  </a:txBody>
                  <a:tcPr marL="121706" marR="121706" anchor="ctr"/>
                </a:tc>
                <a:extLst>
                  <a:ext uri="{0D108BD9-81ED-4DB2-BD59-A6C34878D82A}">
                    <a16:rowId xmlns:a16="http://schemas.microsoft.com/office/drawing/2014/main" val="1255395746"/>
                  </a:ext>
                </a:extLst>
              </a:tr>
              <a:tr h="70970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 marL="121706" marR="121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50-60</a:t>
                      </a:r>
                    </a:p>
                  </a:txBody>
                  <a:tcPr marL="121706" marR="121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Formal, CSH</a:t>
                      </a:r>
                    </a:p>
                  </a:txBody>
                  <a:tcPr marL="121706" marR="121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</a:t>
                      </a:r>
                    </a:p>
                  </a:txBody>
                  <a:tcPr marL="121706" marR="121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Negative</a:t>
                      </a:r>
                    </a:p>
                  </a:txBody>
                  <a:tcPr marL="121706" marR="121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 marL="121706" marR="121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Good</a:t>
                      </a:r>
                    </a:p>
                  </a:txBody>
                  <a:tcPr marL="121706" marR="12170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</a:rPr>
                        <a:t>HIV diagnosis</a:t>
                      </a:r>
                    </a:p>
                  </a:txBody>
                  <a:tcPr marL="121706" marR="121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 month after start</a:t>
                      </a:r>
                    </a:p>
                  </a:txBody>
                  <a:tcPr marL="121706" marR="121706" anchor="ctr"/>
                </a:tc>
                <a:extLst>
                  <a:ext uri="{0D108BD9-81ED-4DB2-BD59-A6C34878D82A}">
                    <a16:rowId xmlns:a16="http://schemas.microsoft.com/office/drawing/2014/main" val="1522099601"/>
                  </a:ext>
                </a:extLst>
              </a:tr>
              <a:tr h="59020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</a:p>
                  </a:txBody>
                  <a:tcPr marL="121706" marR="121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60-70</a:t>
                      </a:r>
                    </a:p>
                  </a:txBody>
                  <a:tcPr marL="121706" marR="121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Formal, CSH</a:t>
                      </a:r>
                    </a:p>
                  </a:txBody>
                  <a:tcPr marL="121706" marR="121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</a:t>
                      </a:r>
                    </a:p>
                  </a:txBody>
                  <a:tcPr marL="121706" marR="121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Negative</a:t>
                      </a:r>
                    </a:p>
                  </a:txBody>
                  <a:tcPr marL="121706" marR="121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24</a:t>
                      </a:r>
                    </a:p>
                  </a:txBody>
                  <a:tcPr marL="121706" marR="121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Good</a:t>
                      </a:r>
                    </a:p>
                  </a:txBody>
                  <a:tcPr marL="121706" marR="12170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</a:rPr>
                        <a:t>HIV diagnosis</a:t>
                      </a:r>
                    </a:p>
                  </a:txBody>
                  <a:tcPr marL="121706" marR="121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24 months after start</a:t>
                      </a:r>
                    </a:p>
                  </a:txBody>
                  <a:tcPr marL="121706" marR="121706" anchor="ctr"/>
                </a:tc>
                <a:extLst>
                  <a:ext uri="{0D108BD9-81ED-4DB2-BD59-A6C34878D82A}">
                    <a16:rowId xmlns:a16="http://schemas.microsoft.com/office/drawing/2014/main" val="18115765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9624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AA17C4-E25D-4FE1-90EC-09C5D9623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124744"/>
            <a:ext cx="10128000" cy="4156406"/>
          </a:xfrm>
        </p:spPr>
        <p:txBody>
          <a:bodyPr/>
          <a:lstStyle/>
          <a:p>
            <a:endParaRPr lang="en-US" sz="200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29F0280-517F-4D25-A9AB-FCD3048EF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464" y="332656"/>
            <a:ext cx="8928992" cy="638944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Table 1. Characteristics and PrEP discourses of MSM with HIV who have PrEP experience, the Netherlands, 2022-2023</a:t>
            </a:r>
          </a:p>
        </p:txBody>
      </p:sp>
      <p:pic>
        <p:nvPicPr>
          <p:cNvPr id="7" name="Picture 2" descr="Pers- en nieuwsberichten | Stichting HIV Monitoring">
            <a:extLst>
              <a:ext uri="{FF2B5EF4-FFF2-40B4-BE49-F238E27FC236}">
                <a16:creationId xmlns:a16="http://schemas.microsoft.com/office/drawing/2014/main" id="{B38F5C83-31BF-4204-BB77-7C30386FE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38" y="2032404"/>
            <a:ext cx="702078" cy="70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GGD Amsterdam - Deelnemers - Weekend van de Wetenschap">
            <a:extLst>
              <a:ext uri="{FF2B5EF4-FFF2-40B4-BE49-F238E27FC236}">
                <a16:creationId xmlns:a16="http://schemas.microsoft.com/office/drawing/2014/main" id="{25309FC8-BE35-4741-842F-0AEBBB96A3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42"/>
          <a:stretch/>
        </p:blipFill>
        <p:spPr bwMode="auto">
          <a:xfrm>
            <a:off x="215933" y="101740"/>
            <a:ext cx="623483" cy="181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jdelijke aanduiding voor dianummer 5">
            <a:extLst>
              <a:ext uri="{FF2B5EF4-FFF2-40B4-BE49-F238E27FC236}">
                <a16:creationId xmlns:a16="http://schemas.microsoft.com/office/drawing/2014/main" id="{47018B90-5F92-445D-8FE7-69C475667228}"/>
              </a:ext>
            </a:extLst>
          </p:cNvPr>
          <p:cNvSpPr txBox="1">
            <a:spLocks/>
          </p:cNvSpPr>
          <p:nvPr/>
        </p:nvSpPr>
        <p:spPr>
          <a:xfrm>
            <a:off x="8698109" y="6381328"/>
            <a:ext cx="550986" cy="317500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17A844-9855-49E9-A074-F02EAC049F47}" type="slidenum">
              <a:rPr lang="nl-NL"/>
              <a:pPr>
                <a:defRPr/>
              </a:pPr>
              <a:t>19</a:t>
            </a:fld>
            <a:endParaRPr lang="nl-NL" sz="1400" dirty="0">
              <a:latin typeface="Times New Roman" pitchFamily="18" charset="0"/>
            </a:endParaRPr>
          </a:p>
        </p:txBody>
      </p:sp>
      <p:graphicFrame>
        <p:nvGraphicFramePr>
          <p:cNvPr id="27" name="Tijdelijke aanduiding voor inhoud 2">
            <a:extLst>
              <a:ext uri="{FF2B5EF4-FFF2-40B4-BE49-F238E27FC236}">
                <a16:creationId xmlns:a16="http://schemas.microsoft.com/office/drawing/2014/main" id="{A280EADB-5115-4784-A721-859C5AD777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715010"/>
              </p:ext>
            </p:extLst>
          </p:nvPr>
        </p:nvGraphicFramePr>
        <p:xfrm>
          <a:off x="57914" y="1337736"/>
          <a:ext cx="12076171" cy="5309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331">
                  <a:extLst>
                    <a:ext uri="{9D8B030D-6E8A-4147-A177-3AD203B41FA5}">
                      <a16:colId xmlns:a16="http://schemas.microsoft.com/office/drawing/2014/main" val="3735666380"/>
                    </a:ext>
                  </a:extLst>
                </a:gridCol>
                <a:gridCol w="973884">
                  <a:extLst>
                    <a:ext uri="{9D8B030D-6E8A-4147-A177-3AD203B41FA5}">
                      <a16:colId xmlns:a16="http://schemas.microsoft.com/office/drawing/2014/main" val="3300139635"/>
                    </a:ext>
                  </a:extLst>
                </a:gridCol>
                <a:gridCol w="1850380">
                  <a:extLst>
                    <a:ext uri="{9D8B030D-6E8A-4147-A177-3AD203B41FA5}">
                      <a16:colId xmlns:a16="http://schemas.microsoft.com/office/drawing/2014/main" val="1873672528"/>
                    </a:ext>
                  </a:extLst>
                </a:gridCol>
                <a:gridCol w="1266049">
                  <a:extLst>
                    <a:ext uri="{9D8B030D-6E8A-4147-A177-3AD203B41FA5}">
                      <a16:colId xmlns:a16="http://schemas.microsoft.com/office/drawing/2014/main" val="1269325243"/>
                    </a:ext>
                  </a:extLst>
                </a:gridCol>
                <a:gridCol w="1558215">
                  <a:extLst>
                    <a:ext uri="{9D8B030D-6E8A-4147-A177-3AD203B41FA5}">
                      <a16:colId xmlns:a16="http://schemas.microsoft.com/office/drawing/2014/main" val="2897282189"/>
                    </a:ext>
                  </a:extLst>
                </a:gridCol>
                <a:gridCol w="1266049">
                  <a:extLst>
                    <a:ext uri="{9D8B030D-6E8A-4147-A177-3AD203B41FA5}">
                      <a16:colId xmlns:a16="http://schemas.microsoft.com/office/drawing/2014/main" val="902739146"/>
                    </a:ext>
                  </a:extLst>
                </a:gridCol>
                <a:gridCol w="1491506">
                  <a:extLst>
                    <a:ext uri="{9D8B030D-6E8A-4147-A177-3AD203B41FA5}">
                      <a16:colId xmlns:a16="http://schemas.microsoft.com/office/drawing/2014/main" val="85321802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395903223"/>
                    </a:ext>
                  </a:extLst>
                </a:gridCol>
                <a:gridCol w="1789613">
                  <a:extLst>
                    <a:ext uri="{9D8B030D-6E8A-4147-A177-3AD203B41FA5}">
                      <a16:colId xmlns:a16="http://schemas.microsoft.com/office/drawing/2014/main" val="1337561410"/>
                    </a:ext>
                  </a:extLst>
                </a:gridCol>
              </a:tblGrid>
              <a:tr h="340822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#</a:t>
                      </a:r>
                    </a:p>
                  </a:txBody>
                  <a:tcPr marT="41564" marB="41564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Age,</a:t>
                      </a:r>
                    </a:p>
                    <a:p>
                      <a:pPr algn="ctr"/>
                      <a:r>
                        <a:rPr lang="en-US" sz="2000" dirty="0"/>
                        <a:t>years</a:t>
                      </a:r>
                    </a:p>
                  </a:txBody>
                  <a:tcPr marT="41564" marB="41564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PrEP uptake, care and use</a:t>
                      </a:r>
                    </a:p>
                  </a:txBody>
                  <a:tcPr marT="41564" marB="41564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Moment of HIV diagnosis</a:t>
                      </a:r>
                    </a:p>
                  </a:txBody>
                  <a:tcPr marT="41564" marB="41564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3147564"/>
                  </a:ext>
                </a:extLst>
              </a:tr>
              <a:tr h="839585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Accessed  route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Uptake delay, months</a:t>
                      </a:r>
                    </a:p>
                  </a:txBody>
                  <a:tcPr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HIV test result at start</a:t>
                      </a:r>
                    </a:p>
                  </a:txBody>
                  <a:tcPr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Use duration, months</a:t>
                      </a:r>
                    </a:p>
                  </a:txBody>
                  <a:tcPr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Self-reported adherence</a:t>
                      </a:r>
                    </a:p>
                  </a:txBody>
                  <a:tcPr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Reason  to stop</a:t>
                      </a:r>
                    </a:p>
                  </a:txBody>
                  <a:tcPr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595264"/>
                  </a:ext>
                </a:extLst>
              </a:tr>
              <a:tr h="83958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20-30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Formal, GP abroad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Not tested*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Good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</a:rPr>
                        <a:t>HIV diagnosis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 months after start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28255817"/>
                  </a:ext>
                </a:extLst>
              </a:tr>
              <a:tr h="83958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20-30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Formal, GP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Negative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Not good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</a:rPr>
                        <a:t>HIV diagnosis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 months after start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9150179"/>
                  </a:ext>
                </a:extLst>
              </a:tr>
              <a:tr h="82569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60-70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Formal, GP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Negative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6-7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Good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Regimens  unsuitable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 few months after stop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5395746"/>
                  </a:ext>
                </a:extLst>
              </a:tr>
              <a:tr h="70970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30-40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Formal, GP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Negative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Good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HIV diagnosis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 months after start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2099601"/>
                  </a:ext>
                </a:extLst>
              </a:tr>
              <a:tr h="59020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50-60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Formal, GP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Positive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At PrEP intake consult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15765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8394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5"/>
          <p:cNvSpPr txBox="1">
            <a:spLocks/>
          </p:cNvSpPr>
          <p:nvPr/>
        </p:nvSpPr>
        <p:spPr>
          <a:xfrm>
            <a:off x="9912424" y="6381328"/>
            <a:ext cx="550986" cy="317500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17A844-9855-49E9-A074-F02EAC049F47}" type="slidenum">
              <a:rPr lang="nl-NL"/>
              <a:pPr>
                <a:defRPr/>
              </a:pPr>
              <a:t>2</a:t>
            </a:fld>
            <a:endParaRPr lang="nl-NL" sz="1400" dirty="0">
              <a:latin typeface="Times New Roman" pitchFamily="18" charset="0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42CBDF56-55BE-4747-A381-BCB15A6FA9B5}"/>
              </a:ext>
            </a:extLst>
          </p:cNvPr>
          <p:cNvSpPr/>
          <p:nvPr/>
        </p:nvSpPr>
        <p:spPr>
          <a:xfrm>
            <a:off x="5977217" y="3244334"/>
            <a:ext cx="28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dirty="0"/>
              <a:t>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5FD1250-9215-462B-98C4-D4B2E8249DE7}"/>
              </a:ext>
            </a:extLst>
          </p:cNvPr>
          <p:cNvSpPr txBox="1">
            <a:spLocks/>
          </p:cNvSpPr>
          <p:nvPr/>
        </p:nvSpPr>
        <p:spPr>
          <a:xfrm>
            <a:off x="2334004" y="6453336"/>
            <a:ext cx="7596000" cy="317500"/>
          </a:xfrm>
          <a:prstGeom prst="rect">
            <a:avLst/>
          </a:prstGeom>
        </p:spPr>
        <p:txBody>
          <a:bodyPr anchor="b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200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4F58E077-F9D6-46DB-B22D-7E94ECC8F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1788" y="6459116"/>
            <a:ext cx="1123304" cy="193208"/>
          </a:xfrm>
          <a:prstGeom prst="rect">
            <a:avLst/>
          </a:prstGeom>
        </p:spPr>
      </p:pic>
      <p:sp>
        <p:nvSpPr>
          <p:cNvPr id="13" name="Tijdelijke aanduiding voor inhoud 12">
            <a:extLst>
              <a:ext uri="{FF2B5EF4-FFF2-40B4-BE49-F238E27FC236}">
                <a16:creationId xmlns:a16="http://schemas.microsoft.com/office/drawing/2014/main" id="{E490AF8D-F082-43E8-9697-8B663DEC8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2215362"/>
            <a:ext cx="10128000" cy="2787175"/>
          </a:xfrm>
        </p:spPr>
        <p:txBody>
          <a:bodyPr/>
          <a:lstStyle/>
          <a:p>
            <a:r>
              <a:rPr lang="en-US" sz="2400" dirty="0"/>
              <a:t>Nothing to disclose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F3F05F03-9443-4150-8EAD-5FB4FC28C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464" y="332656"/>
            <a:ext cx="8928992" cy="638944"/>
          </a:xfrm>
        </p:spPr>
        <p:txBody>
          <a:bodyPr/>
          <a:lstStyle/>
          <a:p>
            <a:r>
              <a:rPr lang="nl-NL" dirty="0" err="1"/>
              <a:t>Disclosure</a:t>
            </a:r>
            <a:endParaRPr lang="nl-NL" dirty="0"/>
          </a:p>
        </p:txBody>
      </p:sp>
      <p:pic>
        <p:nvPicPr>
          <p:cNvPr id="17" name="Picture 2" descr="Pers- en nieuwsberichten | Stichting HIV Monitoring">
            <a:extLst>
              <a:ext uri="{FF2B5EF4-FFF2-40B4-BE49-F238E27FC236}">
                <a16:creationId xmlns:a16="http://schemas.microsoft.com/office/drawing/2014/main" id="{6C96995B-7C8B-4699-816E-974A0E3CB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38" y="2032404"/>
            <a:ext cx="702078" cy="70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8" descr="GGD Amsterdam - Deelnemers - Weekend van de Wetenschap">
            <a:extLst>
              <a:ext uri="{FF2B5EF4-FFF2-40B4-BE49-F238E27FC236}">
                <a16:creationId xmlns:a16="http://schemas.microsoft.com/office/drawing/2014/main" id="{C14AC642-4E74-47A8-BDD7-08E1AF555B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42"/>
          <a:stretch/>
        </p:blipFill>
        <p:spPr bwMode="auto">
          <a:xfrm>
            <a:off x="215933" y="101740"/>
            <a:ext cx="623483" cy="181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150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1D02FC14-A951-4F0F-8BB2-86E854BCC5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" t="22700" r="57055"/>
          <a:stretch/>
        </p:blipFill>
        <p:spPr>
          <a:xfrm flipH="1">
            <a:off x="9559609" y="0"/>
            <a:ext cx="2632391" cy="1579435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71464" y="332656"/>
            <a:ext cx="8928992" cy="638944"/>
          </a:xfrm>
        </p:spPr>
        <p:txBody>
          <a:bodyPr/>
          <a:lstStyle/>
          <a:p>
            <a:r>
              <a:rPr lang="nl-NL" dirty="0"/>
              <a:t>Background (1/2)</a:t>
            </a:r>
          </a:p>
        </p:txBody>
      </p:sp>
      <p:sp>
        <p:nvSpPr>
          <p:cNvPr id="5" name="Tijdelijke aanduiding voor dianummer 5"/>
          <p:cNvSpPr txBox="1">
            <a:spLocks/>
          </p:cNvSpPr>
          <p:nvPr/>
        </p:nvSpPr>
        <p:spPr>
          <a:xfrm>
            <a:off x="9912424" y="6381328"/>
            <a:ext cx="550986" cy="317500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17A844-9855-49E9-A074-F02EAC049F47}" type="slidenum">
              <a:rPr lang="nl-NL"/>
              <a:pPr>
                <a:defRPr/>
              </a:pPr>
              <a:t>3</a:t>
            </a:fld>
            <a:endParaRPr lang="nl-NL" sz="1400" dirty="0">
              <a:latin typeface="Times New Roman" pitchFamily="18" charset="0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42CBDF56-55BE-4747-A381-BCB15A6FA9B5}"/>
              </a:ext>
            </a:extLst>
          </p:cNvPr>
          <p:cNvSpPr/>
          <p:nvPr/>
        </p:nvSpPr>
        <p:spPr>
          <a:xfrm>
            <a:off x="5977217" y="3244334"/>
            <a:ext cx="28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dirty="0"/>
              <a:t>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5FD1250-9215-462B-98C4-D4B2E8249DE7}"/>
              </a:ext>
            </a:extLst>
          </p:cNvPr>
          <p:cNvSpPr txBox="1">
            <a:spLocks/>
          </p:cNvSpPr>
          <p:nvPr/>
        </p:nvSpPr>
        <p:spPr>
          <a:xfrm>
            <a:off x="1055440" y="6453336"/>
            <a:ext cx="8874564" cy="317500"/>
          </a:xfrm>
          <a:prstGeom prst="rect">
            <a:avLst/>
          </a:prstGeom>
        </p:spPr>
        <p:txBody>
          <a:bodyPr anchor="b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400" dirty="0"/>
              <a:t>Fonner-AIDS-2016, Molina-NEJM-2015, Van Wees-RIVM rapport 2022-0023, personal </a:t>
            </a:r>
            <a:r>
              <a:rPr lang="nl-NL" sz="1400" dirty="0" err="1"/>
              <a:t>communication</a:t>
            </a:r>
            <a:r>
              <a:rPr lang="nl-NL" sz="1400" dirty="0"/>
              <a:t> </a:t>
            </a:r>
            <a:r>
              <a:rPr lang="nl-NL" sz="1400" dirty="0" err="1"/>
              <a:t>with</a:t>
            </a:r>
            <a:r>
              <a:rPr lang="nl-NL" sz="1400" dirty="0"/>
              <a:t> RIVM</a:t>
            </a:r>
          </a:p>
          <a:p>
            <a:r>
              <a:rPr lang="nl-NL" sz="1400" dirty="0"/>
              <a:t>2-1-1: </a:t>
            </a:r>
            <a:r>
              <a:rPr lang="en-US" sz="1400" dirty="0"/>
              <a:t>2 pills 2-24 hours before sex, 1 pill 24 hours after the first dose, and 1 pill 24 hours after the second dose</a:t>
            </a:r>
            <a:endParaRPr lang="nl-NL" sz="1400" dirty="0"/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A7B8AA3D-C40A-4C3D-8A93-16DAEBAC41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1788" y="6475458"/>
            <a:ext cx="1123304" cy="193208"/>
          </a:xfrm>
          <a:prstGeom prst="rect">
            <a:avLst/>
          </a:prstGeom>
        </p:spPr>
      </p:pic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F398AA86-7495-4E37-9A83-B520B44B5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628800"/>
            <a:ext cx="10441160" cy="3456384"/>
          </a:xfrm>
        </p:spPr>
        <p:txBody>
          <a:bodyPr/>
          <a:lstStyle/>
          <a:p>
            <a:r>
              <a:rPr lang="en-US" sz="2400" dirty="0"/>
              <a:t>Daily and event-driven </a:t>
            </a:r>
            <a:r>
              <a:rPr lang="en-US" sz="2400" dirty="0">
                <a:solidFill>
                  <a:srgbClr val="FF0000"/>
                </a:solidFill>
              </a:rPr>
              <a:t>oral PrEP </a:t>
            </a:r>
            <a:r>
              <a:rPr lang="en-US" sz="2400" dirty="0"/>
              <a:t>prevents HIV acquisition</a:t>
            </a:r>
          </a:p>
          <a:p>
            <a:endParaRPr lang="en-US" sz="2400" dirty="0"/>
          </a:p>
          <a:p>
            <a:r>
              <a:rPr lang="en-US" sz="2400" dirty="0"/>
              <a:t>In the Netherlands, PrEP can be </a:t>
            </a:r>
            <a:r>
              <a:rPr lang="en-US" sz="2400" dirty="0">
                <a:solidFill>
                  <a:schemeClr val="accent1"/>
                </a:solidFill>
              </a:rPr>
              <a:t>accessed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formally:</a:t>
            </a:r>
          </a:p>
          <a:p>
            <a:pPr lvl="1"/>
            <a:r>
              <a:rPr lang="en-US" dirty="0"/>
              <a:t>general practitioners (</a:t>
            </a:r>
            <a:r>
              <a:rPr lang="en-US" dirty="0">
                <a:solidFill>
                  <a:srgbClr val="FF0000"/>
                </a:solidFill>
              </a:rPr>
              <a:t>GP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national PrEP program at Centres for Sexual Health (</a:t>
            </a:r>
            <a:r>
              <a:rPr lang="en-US" dirty="0">
                <a:solidFill>
                  <a:srgbClr val="FF0000"/>
                </a:solidFill>
              </a:rPr>
              <a:t>CSH</a:t>
            </a:r>
            <a:r>
              <a:rPr lang="en-US" dirty="0"/>
              <a:t>);</a:t>
            </a:r>
          </a:p>
          <a:p>
            <a:pPr marL="216000" lvl="1" indent="0">
              <a:buNone/>
            </a:pPr>
            <a:r>
              <a:rPr lang="en-US" sz="2400" dirty="0"/>
              <a:t>or accessed </a:t>
            </a:r>
            <a:r>
              <a:rPr lang="en-US" sz="2400" dirty="0">
                <a:solidFill>
                  <a:schemeClr val="accent1"/>
                </a:solidFill>
              </a:rPr>
              <a:t>informally</a:t>
            </a:r>
            <a:r>
              <a:rPr lang="en-US" sz="2400" dirty="0"/>
              <a:t> (uncommon)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Dutch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national PrEP program:</a:t>
            </a:r>
            <a:r>
              <a:rPr lang="en-US" sz="2400" dirty="0"/>
              <a:t> a government subsidized PrEP pilot</a:t>
            </a:r>
          </a:p>
          <a:p>
            <a:pPr lvl="1"/>
            <a:r>
              <a:rPr lang="en-US" dirty="0"/>
              <a:t>capacity: 8,500 eligible individuals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waitlist: 2,500 individuals (Oct 2023)</a:t>
            </a:r>
          </a:p>
          <a:p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13" name="Picture 2" descr="Pers- en nieuwsberichten | Stichting HIV Monitoring">
            <a:extLst>
              <a:ext uri="{FF2B5EF4-FFF2-40B4-BE49-F238E27FC236}">
                <a16:creationId xmlns:a16="http://schemas.microsoft.com/office/drawing/2014/main" id="{F69D2D4D-EF0D-4C60-B581-38268C11B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38" y="2032404"/>
            <a:ext cx="702078" cy="70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8" descr="GGD Amsterdam - Deelnemers - Weekend van de Wetenschap">
            <a:extLst>
              <a:ext uri="{FF2B5EF4-FFF2-40B4-BE49-F238E27FC236}">
                <a16:creationId xmlns:a16="http://schemas.microsoft.com/office/drawing/2014/main" id="{A27F7106-F7B2-4666-86CC-83AB02AF16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42"/>
          <a:stretch/>
        </p:blipFill>
        <p:spPr bwMode="auto">
          <a:xfrm>
            <a:off x="215933" y="101740"/>
            <a:ext cx="623483" cy="181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903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AA17C4-E25D-4FE1-90EC-09C5D9623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628800"/>
            <a:ext cx="10441160" cy="4156406"/>
          </a:xfrm>
        </p:spPr>
        <p:txBody>
          <a:bodyPr/>
          <a:lstStyle/>
          <a:p>
            <a:r>
              <a:rPr lang="en-US" sz="2400" dirty="0"/>
              <a:t>HIV Monitoring Foundation </a:t>
            </a:r>
            <a:r>
              <a:rPr lang="en-US" sz="2400" dirty="0">
                <a:solidFill>
                  <a:srgbClr val="FF0000"/>
                </a:solidFill>
              </a:rPr>
              <a:t>(SHM) </a:t>
            </a:r>
            <a:r>
              <a:rPr lang="en-US" sz="2400" dirty="0"/>
              <a:t>collects national data on PWH:</a:t>
            </a:r>
          </a:p>
          <a:p>
            <a:pPr lvl="1"/>
            <a:r>
              <a:rPr lang="en-US" sz="2400" dirty="0"/>
              <a:t>From 2018-May 2022, PrEP use data was available for 735/2,500 (29.4%)</a:t>
            </a:r>
          </a:p>
          <a:p>
            <a:pPr lvl="1"/>
            <a:r>
              <a:rPr lang="en-US" sz="2400" dirty="0"/>
              <a:t>Of those, </a:t>
            </a:r>
            <a:r>
              <a:rPr lang="en-US" sz="2400" dirty="0">
                <a:solidFill>
                  <a:srgbClr val="FF0000"/>
                </a:solidFill>
              </a:rPr>
              <a:t>71 MSM indicated PrEP use prior to diagnosis</a:t>
            </a:r>
          </a:p>
          <a:p>
            <a:pPr marL="216000" lvl="1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216000" lvl="1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Study aim</a:t>
            </a:r>
          </a:p>
          <a:p>
            <a:pPr marL="0" indent="0">
              <a:buNone/>
            </a:pPr>
            <a:r>
              <a:rPr lang="en-US" sz="2400" dirty="0"/>
              <a:t>To identify barriers and missed opportunities in </a:t>
            </a:r>
            <a:r>
              <a:rPr lang="en-US" sz="2400" dirty="0">
                <a:solidFill>
                  <a:schemeClr val="accent1"/>
                </a:solidFill>
              </a:rPr>
              <a:t>PrEP uptake, care, and use     </a:t>
            </a:r>
            <a:r>
              <a:rPr lang="en-US" sz="2400" dirty="0"/>
              <a:t>among </a:t>
            </a:r>
            <a:r>
              <a:rPr lang="en-US" sz="2400" dirty="0">
                <a:solidFill>
                  <a:schemeClr val="accent1"/>
                </a:solidFill>
              </a:rPr>
              <a:t>MSM with HIV and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1"/>
                </a:solidFill>
              </a:rPr>
              <a:t>previous PrEP experience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29F0280-517F-4D25-A9AB-FCD3048EF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464" y="332656"/>
            <a:ext cx="8928992" cy="638944"/>
          </a:xfrm>
        </p:spPr>
        <p:txBody>
          <a:bodyPr/>
          <a:lstStyle/>
          <a:p>
            <a:r>
              <a:rPr lang="nl-NL" dirty="0"/>
              <a:t>Background (2/2)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C4C5529-1405-4D18-AF01-4B03A8803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1788" y="6459116"/>
            <a:ext cx="1123304" cy="193208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E25850B-95D8-4977-A10C-451BAE5815C9}"/>
              </a:ext>
            </a:extLst>
          </p:cNvPr>
          <p:cNvSpPr txBox="1">
            <a:spLocks/>
          </p:cNvSpPr>
          <p:nvPr/>
        </p:nvSpPr>
        <p:spPr>
          <a:xfrm>
            <a:off x="9912424" y="6381328"/>
            <a:ext cx="550986" cy="317500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17A844-9855-49E9-A074-F02EAC049F47}" type="slidenum">
              <a:rPr lang="nl-NL"/>
              <a:pPr>
                <a:defRPr/>
              </a:pPr>
              <a:t>4</a:t>
            </a:fld>
            <a:endParaRPr lang="nl-NL" sz="1400" dirty="0">
              <a:latin typeface="Times New Roman" pitchFamily="18" charset="0"/>
            </a:endParaRPr>
          </a:p>
        </p:txBody>
      </p:sp>
      <p:pic>
        <p:nvPicPr>
          <p:cNvPr id="7" name="Picture 2" descr="Pers- en nieuwsberichten | Stichting HIV Monitoring">
            <a:extLst>
              <a:ext uri="{FF2B5EF4-FFF2-40B4-BE49-F238E27FC236}">
                <a16:creationId xmlns:a16="http://schemas.microsoft.com/office/drawing/2014/main" id="{BEC64EAC-4740-4C84-B8F8-59314C9CA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38" y="2032404"/>
            <a:ext cx="702078" cy="70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GGD Amsterdam - Deelnemers - Weekend van de Wetenschap">
            <a:extLst>
              <a:ext uri="{FF2B5EF4-FFF2-40B4-BE49-F238E27FC236}">
                <a16:creationId xmlns:a16="http://schemas.microsoft.com/office/drawing/2014/main" id="{8E1A522C-64F7-4506-9D97-A9C81B5A67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42"/>
          <a:stretch/>
        </p:blipFill>
        <p:spPr bwMode="auto">
          <a:xfrm>
            <a:off x="215933" y="101740"/>
            <a:ext cx="623483" cy="181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ers- en nieuwsberichten | Stichting HIV Monitoring">
            <a:extLst>
              <a:ext uri="{FF2B5EF4-FFF2-40B4-BE49-F238E27FC236}">
                <a16:creationId xmlns:a16="http://schemas.microsoft.com/office/drawing/2014/main" id="{1FC788BF-F827-495E-875B-34FA0F3BB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683" y="330046"/>
            <a:ext cx="849515" cy="84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588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AA17C4-E25D-4FE1-90EC-09C5D9623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628800"/>
            <a:ext cx="10128000" cy="4156406"/>
          </a:xfrm>
        </p:spPr>
        <p:txBody>
          <a:bodyPr/>
          <a:lstStyle/>
          <a:p>
            <a:r>
              <a:rPr lang="en-US" sz="2400" b="1" dirty="0">
                <a:solidFill>
                  <a:schemeClr val="accent1"/>
                </a:solidFill>
              </a:rPr>
              <a:t>Study population</a:t>
            </a:r>
          </a:p>
          <a:p>
            <a:pPr marL="0" indent="0">
              <a:buNone/>
            </a:pPr>
            <a:r>
              <a:rPr lang="en-US" sz="2400" dirty="0"/>
              <a:t>MSM diagnosed with HIV when formal PrEP was available in the Netherlands (from 2019 onwards) with PrEP experience prior to diagnosis</a:t>
            </a:r>
          </a:p>
          <a:p>
            <a:pPr marL="0" indent="0"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chemeClr val="accent1"/>
                </a:solidFill>
              </a:rPr>
              <a:t>Recruitment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SHM data </a:t>
            </a:r>
            <a:r>
              <a:rPr lang="en-US" sz="2400" dirty="0"/>
              <a:t>and </a:t>
            </a:r>
            <a:r>
              <a:rPr lang="en-US" sz="2400" dirty="0">
                <a:solidFill>
                  <a:srgbClr val="FF0000"/>
                </a:solidFill>
              </a:rPr>
              <a:t>HIV treatment centers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rgbClr val="FF0000"/>
                </a:solidFill>
              </a:rPr>
              <a:t>Data collection</a:t>
            </a:r>
          </a:p>
          <a:p>
            <a:pPr marL="0" indent="0">
              <a:buNone/>
            </a:pPr>
            <a:r>
              <a:rPr lang="en-US" sz="2400" dirty="0"/>
              <a:t>Semi-structured </a:t>
            </a:r>
            <a:r>
              <a:rPr lang="en-US" sz="2400" dirty="0">
                <a:solidFill>
                  <a:schemeClr val="accent1"/>
                </a:solidFill>
              </a:rPr>
              <a:t>in-depth interviews </a:t>
            </a:r>
            <a:r>
              <a:rPr lang="en-US" sz="2400" dirty="0"/>
              <a:t>on PrEP uptake, care, use &amp; discontinuation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29F0280-517F-4D25-A9AB-FCD3048EF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464" y="332656"/>
            <a:ext cx="8928992" cy="638944"/>
          </a:xfrm>
        </p:spPr>
        <p:txBody>
          <a:bodyPr/>
          <a:lstStyle/>
          <a:p>
            <a:r>
              <a:rPr lang="nl-NL" dirty="0" err="1"/>
              <a:t>Methods</a:t>
            </a:r>
            <a:r>
              <a:rPr lang="nl-NL" dirty="0"/>
              <a:t> (1/2)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C4C5529-1405-4D18-AF01-4B03A8803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1788" y="6459116"/>
            <a:ext cx="1123304" cy="193208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E25850B-95D8-4977-A10C-451BAE5815C9}"/>
              </a:ext>
            </a:extLst>
          </p:cNvPr>
          <p:cNvSpPr txBox="1">
            <a:spLocks/>
          </p:cNvSpPr>
          <p:nvPr/>
        </p:nvSpPr>
        <p:spPr>
          <a:xfrm>
            <a:off x="9912424" y="6381328"/>
            <a:ext cx="550986" cy="317500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17A844-9855-49E9-A074-F02EAC049F47}" type="slidenum">
              <a:rPr lang="nl-NL"/>
              <a:pPr>
                <a:defRPr/>
              </a:pPr>
              <a:t>5</a:t>
            </a:fld>
            <a:endParaRPr lang="nl-NL" sz="1400" dirty="0">
              <a:latin typeface="Times New Roman" pitchFamily="18" charset="0"/>
            </a:endParaRPr>
          </a:p>
        </p:txBody>
      </p:sp>
      <p:pic>
        <p:nvPicPr>
          <p:cNvPr id="7" name="Picture 4" descr="Recruitment Icon Vector Art, Icons, and Graphics for Free Download">
            <a:extLst>
              <a:ext uri="{FF2B5EF4-FFF2-40B4-BE49-F238E27FC236}">
                <a16:creationId xmlns:a16="http://schemas.microsoft.com/office/drawing/2014/main" id="{32F11101-ED02-4667-814F-A2C1E1B048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0" t="15850" r="4670" b="10784"/>
          <a:stretch/>
        </p:blipFill>
        <p:spPr bwMode="auto">
          <a:xfrm>
            <a:off x="10686699" y="415699"/>
            <a:ext cx="993481" cy="86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ers- en nieuwsberichten | Stichting HIV Monitoring">
            <a:extLst>
              <a:ext uri="{FF2B5EF4-FFF2-40B4-BE49-F238E27FC236}">
                <a16:creationId xmlns:a16="http://schemas.microsoft.com/office/drawing/2014/main" id="{12F08288-5187-4335-8FB4-C77573DB8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38" y="2032404"/>
            <a:ext cx="702078" cy="70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GGD Amsterdam - Deelnemers - Weekend van de Wetenschap">
            <a:extLst>
              <a:ext uri="{FF2B5EF4-FFF2-40B4-BE49-F238E27FC236}">
                <a16:creationId xmlns:a16="http://schemas.microsoft.com/office/drawing/2014/main" id="{A46766EC-EEC3-41B2-9C64-6D565EF47C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42"/>
          <a:stretch/>
        </p:blipFill>
        <p:spPr bwMode="auto">
          <a:xfrm>
            <a:off x="215933" y="101740"/>
            <a:ext cx="623483" cy="181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569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AA17C4-E25D-4FE1-90EC-09C5D9623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628800"/>
            <a:ext cx="10128000" cy="4156406"/>
          </a:xfrm>
        </p:spPr>
        <p:txBody>
          <a:bodyPr/>
          <a:lstStyle/>
          <a:p>
            <a:r>
              <a:rPr lang="en-US" sz="2400" dirty="0"/>
              <a:t>March 2022-March 2023: </a:t>
            </a:r>
            <a:r>
              <a:rPr lang="en-US" sz="2400" dirty="0">
                <a:solidFill>
                  <a:srgbClr val="FF0000"/>
                </a:solidFill>
              </a:rPr>
              <a:t>11 interviewees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Interviews were </a:t>
            </a:r>
            <a:r>
              <a:rPr lang="en-US" sz="2400" dirty="0">
                <a:solidFill>
                  <a:schemeClr val="accent1"/>
                </a:solidFill>
              </a:rPr>
              <a:t>recorded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1"/>
                </a:solidFill>
              </a:rPr>
              <a:t>transcribed</a:t>
            </a:r>
            <a:r>
              <a:rPr lang="en-US" sz="2400" dirty="0"/>
              <a:t>, and </a:t>
            </a:r>
            <a:r>
              <a:rPr lang="en-US" sz="2400" dirty="0">
                <a:solidFill>
                  <a:schemeClr val="accent1"/>
                </a:solidFill>
              </a:rPr>
              <a:t>analyzed (open and axial coding)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Data saturation was reached </a:t>
            </a:r>
            <a:r>
              <a:rPr lang="en-US" sz="2400" dirty="0"/>
              <a:t>(no new topics during the last two interviews)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PrEP uptake delay</a:t>
            </a:r>
            <a:r>
              <a:rPr lang="en-US" sz="2400" dirty="0"/>
              <a:t> definition: time from ‘attempting to access PrEP’ to         either ‘PrEP intake consultation’ or ‘PrEP initiation’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29F0280-517F-4D25-A9AB-FCD3048EF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464" y="332656"/>
            <a:ext cx="8928992" cy="638944"/>
          </a:xfrm>
        </p:spPr>
        <p:txBody>
          <a:bodyPr/>
          <a:lstStyle/>
          <a:p>
            <a:r>
              <a:rPr lang="nl-NL" dirty="0" err="1"/>
              <a:t>Methods</a:t>
            </a:r>
            <a:r>
              <a:rPr lang="nl-NL" dirty="0"/>
              <a:t> (2/2)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C4C5529-1405-4D18-AF01-4B03A8803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1788" y="6459116"/>
            <a:ext cx="1123304" cy="193208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E25850B-95D8-4977-A10C-451BAE5815C9}"/>
              </a:ext>
            </a:extLst>
          </p:cNvPr>
          <p:cNvSpPr txBox="1">
            <a:spLocks/>
          </p:cNvSpPr>
          <p:nvPr/>
        </p:nvSpPr>
        <p:spPr>
          <a:xfrm>
            <a:off x="9912424" y="6381328"/>
            <a:ext cx="550986" cy="317500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17A844-9855-49E9-A074-F02EAC049F47}" type="slidenum">
              <a:rPr lang="nl-NL"/>
              <a:pPr>
                <a:defRPr/>
              </a:pPr>
              <a:t>6</a:t>
            </a:fld>
            <a:endParaRPr lang="nl-NL" sz="1400" dirty="0">
              <a:latin typeface="Times New Roman" pitchFamily="18" charset="0"/>
            </a:endParaRPr>
          </a:p>
        </p:txBody>
      </p:sp>
      <p:pic>
        <p:nvPicPr>
          <p:cNvPr id="7" name="Picture 2" descr="Pers- en nieuwsberichten | Stichting HIV Monitoring">
            <a:extLst>
              <a:ext uri="{FF2B5EF4-FFF2-40B4-BE49-F238E27FC236}">
                <a16:creationId xmlns:a16="http://schemas.microsoft.com/office/drawing/2014/main" id="{78F91E60-4762-47BE-A037-FA32CBE22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38" y="2032404"/>
            <a:ext cx="702078" cy="70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GGD Amsterdam - Deelnemers - Weekend van de Wetenschap">
            <a:extLst>
              <a:ext uri="{FF2B5EF4-FFF2-40B4-BE49-F238E27FC236}">
                <a16:creationId xmlns:a16="http://schemas.microsoft.com/office/drawing/2014/main" id="{CE1C42C8-8995-44E2-BC6F-D2857886C7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42"/>
          <a:stretch/>
        </p:blipFill>
        <p:spPr bwMode="auto">
          <a:xfrm>
            <a:off x="215933" y="101740"/>
            <a:ext cx="623483" cy="181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nterpersoonlijke Relaties in het Onderwijs | Interviews">
            <a:extLst>
              <a:ext uri="{FF2B5EF4-FFF2-40B4-BE49-F238E27FC236}">
                <a16:creationId xmlns:a16="http://schemas.microsoft.com/office/drawing/2014/main" id="{90721348-59F4-4BA7-BC72-93C74E0C32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7" t="16647" r="16647" b="16647"/>
          <a:stretch/>
        </p:blipFill>
        <p:spPr bwMode="auto">
          <a:xfrm>
            <a:off x="10758803" y="426486"/>
            <a:ext cx="846236" cy="84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14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AA17C4-E25D-4FE1-90EC-09C5D9623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628800"/>
            <a:ext cx="10128000" cy="415640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Of the </a:t>
            </a:r>
            <a:r>
              <a:rPr lang="en-US" sz="2400" dirty="0">
                <a:solidFill>
                  <a:schemeClr val="accent1"/>
                </a:solidFill>
              </a:rPr>
              <a:t>11 interviewees</a:t>
            </a:r>
            <a:r>
              <a:rPr lang="en-US" sz="2400" dirty="0"/>
              <a:t>: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2 used informal PrEP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9 accessed formal PrEP</a:t>
            </a:r>
          </a:p>
          <a:p>
            <a:pPr lvl="1"/>
            <a:r>
              <a:rPr lang="en-US" dirty="0"/>
              <a:t>3 were HIV-diagnosed at intake consultation (and did not start PrEP)</a:t>
            </a:r>
          </a:p>
          <a:p>
            <a:pPr lvl="1"/>
            <a:r>
              <a:rPr lang="en-US" dirty="0"/>
              <a:t>5 were HIV-diagnosed during use</a:t>
            </a:r>
          </a:p>
          <a:p>
            <a:pPr lvl="1"/>
            <a:r>
              <a:rPr lang="en-US" dirty="0"/>
              <a:t>1 was HIV-diagnosed after discontinuation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29F0280-517F-4D25-A9AB-FCD3048EF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464" y="332656"/>
            <a:ext cx="8928992" cy="638944"/>
          </a:xfrm>
        </p:spPr>
        <p:txBody>
          <a:bodyPr/>
          <a:lstStyle/>
          <a:p>
            <a:r>
              <a:rPr lang="nl-NL" dirty="0" err="1"/>
              <a:t>Results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C4C5529-1405-4D18-AF01-4B03A8803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1788" y="6459116"/>
            <a:ext cx="1123304" cy="193208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E25850B-95D8-4977-A10C-451BAE5815C9}"/>
              </a:ext>
            </a:extLst>
          </p:cNvPr>
          <p:cNvSpPr txBox="1">
            <a:spLocks/>
          </p:cNvSpPr>
          <p:nvPr/>
        </p:nvSpPr>
        <p:spPr>
          <a:xfrm>
            <a:off x="9912424" y="6381328"/>
            <a:ext cx="550986" cy="317500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17A844-9855-49E9-A074-F02EAC049F47}" type="slidenum">
              <a:rPr lang="nl-NL"/>
              <a:pPr>
                <a:defRPr/>
              </a:pPr>
              <a:t>7</a:t>
            </a:fld>
            <a:endParaRPr lang="nl-NL" sz="1400" dirty="0">
              <a:latin typeface="Times New Roman" pitchFamily="18" charset="0"/>
            </a:endParaRPr>
          </a:p>
        </p:txBody>
      </p:sp>
      <p:pic>
        <p:nvPicPr>
          <p:cNvPr id="7" name="Picture 2" descr="Pers- en nieuwsberichten | Stichting HIV Monitoring">
            <a:extLst>
              <a:ext uri="{FF2B5EF4-FFF2-40B4-BE49-F238E27FC236}">
                <a16:creationId xmlns:a16="http://schemas.microsoft.com/office/drawing/2014/main" id="{B38F5C83-31BF-4204-BB77-7C30386FE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38" y="2032404"/>
            <a:ext cx="702078" cy="70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GGD Amsterdam - Deelnemers - Weekend van de Wetenschap">
            <a:extLst>
              <a:ext uri="{FF2B5EF4-FFF2-40B4-BE49-F238E27FC236}">
                <a16:creationId xmlns:a16="http://schemas.microsoft.com/office/drawing/2014/main" id="{25309FC8-BE35-4741-842F-0AEBBB96A3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42"/>
          <a:stretch/>
        </p:blipFill>
        <p:spPr bwMode="auto">
          <a:xfrm>
            <a:off x="215933" y="101740"/>
            <a:ext cx="623483" cy="181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343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AA17C4-E25D-4FE1-90EC-09C5D9623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628800"/>
            <a:ext cx="10128000" cy="4156406"/>
          </a:xfrm>
        </p:spPr>
        <p:txBody>
          <a:bodyPr/>
          <a:lstStyle/>
          <a:p>
            <a:r>
              <a:rPr lang="en-US" sz="2400" dirty="0"/>
              <a:t>Interviewees were </a:t>
            </a:r>
            <a:r>
              <a:rPr lang="en-US" sz="2400" dirty="0">
                <a:solidFill>
                  <a:srgbClr val="FF0000"/>
                </a:solidFill>
              </a:rPr>
              <a:t>aware of different PrEP access routes</a:t>
            </a:r>
          </a:p>
          <a:p>
            <a:endParaRPr lang="en-US" sz="2400" dirty="0"/>
          </a:p>
          <a:p>
            <a:r>
              <a:rPr lang="en-US" sz="2400" dirty="0"/>
              <a:t>Most preferred national PrEP program at CSH: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comfortable</a:t>
            </a:r>
            <a:r>
              <a:rPr lang="en-US" sz="2400" dirty="0"/>
              <a:t> setting discussing sexuality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familiar </a:t>
            </a:r>
            <a:r>
              <a:rPr lang="en-US" sz="2400" dirty="0"/>
              <a:t>setting because of regular HIV/STI testing</a:t>
            </a:r>
            <a:endParaRPr lang="en-US" sz="2400" strike="sngStrike" dirty="0">
              <a:solidFill>
                <a:srgbClr val="FF0000"/>
              </a:solidFill>
            </a:endParaRPr>
          </a:p>
          <a:p>
            <a:pPr lvl="1"/>
            <a:r>
              <a:rPr lang="en-US" sz="2400" dirty="0"/>
              <a:t>expecting </a:t>
            </a:r>
            <a:r>
              <a:rPr lang="en-US" sz="2400" dirty="0">
                <a:solidFill>
                  <a:srgbClr val="FF0000"/>
                </a:solidFill>
              </a:rPr>
              <a:t>PrEP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expertise</a:t>
            </a:r>
          </a:p>
          <a:p>
            <a:pPr marL="0" indent="0" algn="just">
              <a:buNone/>
            </a:pPr>
            <a:endParaRPr lang="en-US" sz="2400" b="1" dirty="0"/>
          </a:p>
          <a:p>
            <a:pPr marL="0" indent="0" algn="just">
              <a:buNone/>
            </a:pPr>
            <a:endParaRPr lang="en-US" sz="2400" b="1" dirty="0"/>
          </a:p>
          <a:p>
            <a:pPr marL="0" indent="0" algn="just">
              <a:buNone/>
            </a:pPr>
            <a:endParaRPr lang="en-US" sz="2400" b="1" dirty="0"/>
          </a:p>
          <a:p>
            <a:pPr marL="0" indent="0" algn="just">
              <a:buNone/>
            </a:pPr>
            <a:r>
              <a:rPr lang="en-US" sz="2000" b="1" i="1" dirty="0"/>
              <a:t>#1: “I absolutely prefer the CSH because I have had good experiences with the CSH before. Their understanding and knowledge were most up to date. Also, when I go to the CSH, I don’t have to go to my GP. Even though I have a good relationship with him [GP].”</a:t>
            </a:r>
          </a:p>
          <a:p>
            <a:endParaRPr lang="en-US" sz="240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29F0280-517F-4D25-A9AB-FCD3048EF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464" y="332656"/>
            <a:ext cx="8928992" cy="638944"/>
          </a:xfrm>
        </p:spPr>
        <p:txBody>
          <a:bodyPr/>
          <a:lstStyle/>
          <a:p>
            <a:r>
              <a:rPr lang="nl-NL" dirty="0" err="1"/>
              <a:t>Results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C4C5529-1405-4D18-AF01-4B03A8803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1788" y="6459116"/>
            <a:ext cx="1123304" cy="193208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E25850B-95D8-4977-A10C-451BAE5815C9}"/>
              </a:ext>
            </a:extLst>
          </p:cNvPr>
          <p:cNvSpPr txBox="1">
            <a:spLocks/>
          </p:cNvSpPr>
          <p:nvPr/>
        </p:nvSpPr>
        <p:spPr>
          <a:xfrm>
            <a:off x="9912424" y="6381328"/>
            <a:ext cx="550986" cy="317500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17A844-9855-49E9-A074-F02EAC049F47}" type="slidenum">
              <a:rPr lang="nl-NL"/>
              <a:pPr>
                <a:defRPr/>
              </a:pPr>
              <a:t>8</a:t>
            </a:fld>
            <a:endParaRPr lang="nl-NL" sz="1400" dirty="0">
              <a:latin typeface="Times New Roman" pitchFamily="18" charset="0"/>
            </a:endParaRPr>
          </a:p>
        </p:txBody>
      </p:sp>
      <p:pic>
        <p:nvPicPr>
          <p:cNvPr id="7" name="Picture 2" descr="Pers- en nieuwsberichten | Stichting HIV Monitoring">
            <a:extLst>
              <a:ext uri="{FF2B5EF4-FFF2-40B4-BE49-F238E27FC236}">
                <a16:creationId xmlns:a16="http://schemas.microsoft.com/office/drawing/2014/main" id="{B38F5C83-31BF-4204-BB77-7C30386FE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38" y="2032404"/>
            <a:ext cx="702078" cy="70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GGD Amsterdam - Deelnemers - Weekend van de Wetenschap">
            <a:extLst>
              <a:ext uri="{FF2B5EF4-FFF2-40B4-BE49-F238E27FC236}">
                <a16:creationId xmlns:a16="http://schemas.microsoft.com/office/drawing/2014/main" id="{25309FC8-BE35-4741-842F-0AEBBB96A3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42"/>
          <a:stretch/>
        </p:blipFill>
        <p:spPr bwMode="auto">
          <a:xfrm>
            <a:off x="215933" y="101740"/>
            <a:ext cx="623483" cy="181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45,674 Quotation Marks Images, Stock Photos, 3D objects, &amp; Vectors |  Shutterstock">
            <a:extLst>
              <a:ext uri="{FF2B5EF4-FFF2-40B4-BE49-F238E27FC236}">
                <a16:creationId xmlns:a16="http://schemas.microsoft.com/office/drawing/2014/main" id="{96EB4495-AC35-495B-94EA-9C171965EE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5" t="20301" r="50000" b="52699"/>
          <a:stretch/>
        </p:blipFill>
        <p:spPr bwMode="auto">
          <a:xfrm>
            <a:off x="562280" y="4643661"/>
            <a:ext cx="554272" cy="36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45,674 Quotation Marks Images, Stock Photos, 3D objects, &amp; Vectors |  Shutterstock">
            <a:extLst>
              <a:ext uri="{FF2B5EF4-FFF2-40B4-BE49-F238E27FC236}">
                <a16:creationId xmlns:a16="http://schemas.microsoft.com/office/drawing/2014/main" id="{0620876B-0024-42B4-8D6A-888ABE06C7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20" t="46986" r="6385" b="28400"/>
          <a:stretch/>
        </p:blipFill>
        <p:spPr bwMode="auto">
          <a:xfrm>
            <a:off x="11082052" y="4652541"/>
            <a:ext cx="547668" cy="33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oute - Free maps and location icons">
            <a:extLst>
              <a:ext uri="{FF2B5EF4-FFF2-40B4-BE49-F238E27FC236}">
                <a16:creationId xmlns:a16="http://schemas.microsoft.com/office/drawing/2014/main" id="{2FD19FD6-F859-4321-9FFB-C24AE120D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189" y="536634"/>
            <a:ext cx="797395" cy="79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760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AA17C4-E25D-4FE1-90EC-09C5D9623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628800"/>
            <a:ext cx="10128000" cy="4156406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PrEP uptake and care</a:t>
            </a:r>
          </a:p>
          <a:p>
            <a:r>
              <a:rPr lang="en-US" sz="2400" b="1" dirty="0"/>
              <a:t>Limited capacity of national PrEP program</a:t>
            </a:r>
          </a:p>
          <a:p>
            <a:r>
              <a:rPr lang="en-US" sz="2400" b="1" dirty="0"/>
              <a:t>Barriers for requesting PrEP from GPs</a:t>
            </a:r>
          </a:p>
          <a:p>
            <a:pPr lvl="1"/>
            <a:r>
              <a:rPr lang="en-US" dirty="0"/>
              <a:t>stigma on sexual behavior</a:t>
            </a:r>
          </a:p>
          <a:p>
            <a:pPr lvl="1"/>
            <a:r>
              <a:rPr lang="en-US" dirty="0"/>
              <a:t>fearing judgment</a:t>
            </a:r>
          </a:p>
          <a:p>
            <a:pPr lvl="1"/>
            <a:r>
              <a:rPr lang="en-US" dirty="0"/>
              <a:t>lack of sexual health or PrEP expertise</a:t>
            </a:r>
          </a:p>
          <a:p>
            <a:pPr lvl="1"/>
            <a:r>
              <a:rPr lang="en-US" dirty="0"/>
              <a:t>lack of counseling on adherence or safer sex alternatives</a:t>
            </a:r>
          </a:p>
          <a:p>
            <a:pPr lvl="1"/>
            <a:r>
              <a:rPr lang="en-US" dirty="0"/>
              <a:t>financial burden</a:t>
            </a:r>
          </a:p>
          <a:p>
            <a:r>
              <a:rPr lang="en-US" sz="2400" b="1" dirty="0"/>
              <a:t>Need for parental approval to use PrEP as being a minor</a:t>
            </a:r>
          </a:p>
          <a:p>
            <a:pPr marL="0" indent="0"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29F0280-517F-4D25-A9AB-FCD3048EF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464" y="332656"/>
            <a:ext cx="10920536" cy="638944"/>
          </a:xfrm>
        </p:spPr>
        <p:txBody>
          <a:bodyPr/>
          <a:lstStyle/>
          <a:p>
            <a:r>
              <a:rPr lang="nl-NL" dirty="0" err="1"/>
              <a:t>Results</a:t>
            </a:r>
            <a:br>
              <a:rPr lang="nl-NL" dirty="0"/>
            </a:br>
            <a:r>
              <a:rPr lang="nl-NL" sz="2000" dirty="0" err="1"/>
              <a:t>Overview</a:t>
            </a:r>
            <a:r>
              <a:rPr lang="nl-NL" sz="2000" dirty="0"/>
              <a:t> of </a:t>
            </a:r>
            <a:r>
              <a:rPr lang="nl-NL" sz="2000" dirty="0" err="1"/>
              <a:t>barriers</a:t>
            </a:r>
            <a:r>
              <a:rPr lang="nl-NL" sz="2000" dirty="0"/>
              <a:t> </a:t>
            </a:r>
            <a:r>
              <a:rPr lang="nl-NL" sz="2000" dirty="0" err="1"/>
              <a:t>and</a:t>
            </a:r>
            <a:r>
              <a:rPr lang="nl-NL" sz="2000" dirty="0"/>
              <a:t> </a:t>
            </a:r>
            <a:r>
              <a:rPr lang="nl-NL" sz="2000" dirty="0" err="1"/>
              <a:t>missed</a:t>
            </a:r>
            <a:r>
              <a:rPr lang="nl-NL" sz="2000" dirty="0"/>
              <a:t> </a:t>
            </a:r>
            <a:r>
              <a:rPr lang="nl-NL" sz="2000" dirty="0" err="1"/>
              <a:t>opportunities</a:t>
            </a:r>
            <a:r>
              <a:rPr lang="nl-NL" sz="2000" dirty="0"/>
              <a:t> (1/2)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C4C5529-1405-4D18-AF01-4B03A8803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1788" y="6459116"/>
            <a:ext cx="1123304" cy="193208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E25850B-95D8-4977-A10C-451BAE5815C9}"/>
              </a:ext>
            </a:extLst>
          </p:cNvPr>
          <p:cNvSpPr txBox="1">
            <a:spLocks/>
          </p:cNvSpPr>
          <p:nvPr/>
        </p:nvSpPr>
        <p:spPr>
          <a:xfrm>
            <a:off x="9912424" y="6381328"/>
            <a:ext cx="550986" cy="317500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17A844-9855-49E9-A074-F02EAC049F47}" type="slidenum">
              <a:rPr lang="nl-NL"/>
              <a:pPr>
                <a:defRPr/>
              </a:pPr>
              <a:t>9</a:t>
            </a:fld>
            <a:endParaRPr lang="nl-NL" sz="1400" dirty="0">
              <a:latin typeface="Times New Roman" pitchFamily="18" charset="0"/>
            </a:endParaRPr>
          </a:p>
        </p:txBody>
      </p:sp>
      <p:pic>
        <p:nvPicPr>
          <p:cNvPr id="7" name="Picture 2" descr="Pers- en nieuwsberichten | Stichting HIV Monitoring">
            <a:extLst>
              <a:ext uri="{FF2B5EF4-FFF2-40B4-BE49-F238E27FC236}">
                <a16:creationId xmlns:a16="http://schemas.microsoft.com/office/drawing/2014/main" id="{B38F5C83-31BF-4204-BB77-7C30386FE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38" y="2032404"/>
            <a:ext cx="702078" cy="70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GGD Amsterdam - Deelnemers - Weekend van de Wetenschap">
            <a:extLst>
              <a:ext uri="{FF2B5EF4-FFF2-40B4-BE49-F238E27FC236}">
                <a16:creationId xmlns:a16="http://schemas.microsoft.com/office/drawing/2014/main" id="{25309FC8-BE35-4741-842F-0AEBBB96A3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42"/>
          <a:stretch/>
        </p:blipFill>
        <p:spPr bwMode="auto">
          <a:xfrm>
            <a:off x="215933" y="101740"/>
            <a:ext cx="623483" cy="181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906226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e_gemeente_amsterdam_ggd">
  <a:themeElements>
    <a:clrScheme name="Kleurenschema Gemeente Amsterdam">
      <a:dk1>
        <a:srgbClr val="000000"/>
      </a:dk1>
      <a:lt1>
        <a:srgbClr val="FFFFFF"/>
      </a:lt1>
      <a:dk2>
        <a:srgbClr val="000000"/>
      </a:dk2>
      <a:lt2>
        <a:srgbClr val="BEBEBE"/>
      </a:lt2>
      <a:accent1>
        <a:srgbClr val="FF0000"/>
      </a:accent1>
      <a:accent2>
        <a:srgbClr val="FF9100"/>
      </a:accent2>
      <a:accent3>
        <a:srgbClr val="FFE600"/>
      </a:accent3>
      <a:accent4>
        <a:srgbClr val="00A0E6"/>
      </a:accent4>
      <a:accent5>
        <a:srgbClr val="00A03C"/>
      </a:accent5>
      <a:accent6>
        <a:srgbClr val="E60082"/>
      </a:accent6>
      <a:hlink>
        <a:srgbClr val="000000"/>
      </a:hlink>
      <a:folHlink>
        <a:srgbClr val="000000"/>
      </a:folHlink>
    </a:clrScheme>
    <a:fontScheme name="Lettertype Gemeente Amsterdam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leurenschema Gemeente Amsterdam">
      <a:dk1>
        <a:srgbClr val="000000"/>
      </a:dk1>
      <a:lt1>
        <a:srgbClr val="FFFFFF"/>
      </a:lt1>
      <a:dk2>
        <a:srgbClr val="000000"/>
      </a:dk2>
      <a:lt2>
        <a:srgbClr val="BEBEBE"/>
      </a:lt2>
      <a:accent1>
        <a:srgbClr val="FF0000"/>
      </a:accent1>
      <a:accent2>
        <a:srgbClr val="FF9100"/>
      </a:accent2>
      <a:accent3>
        <a:srgbClr val="FFE600"/>
      </a:accent3>
      <a:accent4>
        <a:srgbClr val="00A0E6"/>
      </a:accent4>
      <a:accent5>
        <a:srgbClr val="00A03C"/>
      </a:accent5>
      <a:accent6>
        <a:srgbClr val="E60082"/>
      </a:accent6>
      <a:hlink>
        <a:srgbClr val="000000"/>
      </a:hlink>
      <a:folHlink>
        <a:srgbClr val="000000"/>
      </a:folHlink>
    </a:clrScheme>
    <a:fontScheme name="Lettertype Gemeente Amsterdam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leurenschema Gemeente Amsterdam">
      <a:dk1>
        <a:srgbClr val="000000"/>
      </a:dk1>
      <a:lt1>
        <a:srgbClr val="FFFFFF"/>
      </a:lt1>
      <a:dk2>
        <a:srgbClr val="000000"/>
      </a:dk2>
      <a:lt2>
        <a:srgbClr val="BEBEBE"/>
      </a:lt2>
      <a:accent1>
        <a:srgbClr val="FF0000"/>
      </a:accent1>
      <a:accent2>
        <a:srgbClr val="FF9100"/>
      </a:accent2>
      <a:accent3>
        <a:srgbClr val="FFE600"/>
      </a:accent3>
      <a:accent4>
        <a:srgbClr val="00A0E6"/>
      </a:accent4>
      <a:accent5>
        <a:srgbClr val="00A03C"/>
      </a:accent5>
      <a:accent6>
        <a:srgbClr val="E60082"/>
      </a:accent6>
      <a:hlink>
        <a:srgbClr val="000000"/>
      </a:hlink>
      <a:folHlink>
        <a:srgbClr val="000000"/>
      </a:folHlink>
    </a:clrScheme>
    <a:fontScheme name="Lettertype Gemeente Amsterdam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presentatie_gemeente_amsterdam_ggd</Template>
  <TotalTime>3650</TotalTime>
  <Words>1500</Words>
  <Application>Microsoft Office PowerPoint</Application>
  <PresentationFormat>Breedbeeld</PresentationFormat>
  <Paragraphs>307</Paragraphs>
  <Slides>19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Corbel</vt:lpstr>
      <vt:lpstr>Times New Roman</vt:lpstr>
      <vt:lpstr>Wingdings</vt:lpstr>
      <vt:lpstr>presentatie_gemeente_amsterdam_ggd</vt:lpstr>
      <vt:lpstr>Barriers and missed opportunities in PrEP uptake, care and use experiences among MSM with HIV in the Netherlands: a qualitative study</vt:lpstr>
      <vt:lpstr>Disclosure</vt:lpstr>
      <vt:lpstr>Background (1/2)</vt:lpstr>
      <vt:lpstr>Background (2/2)</vt:lpstr>
      <vt:lpstr>Methods (1/2)</vt:lpstr>
      <vt:lpstr>Methods (2/2)</vt:lpstr>
      <vt:lpstr>Results</vt:lpstr>
      <vt:lpstr>Results</vt:lpstr>
      <vt:lpstr>Results Overview of barriers and missed opportunities (1/2)</vt:lpstr>
      <vt:lpstr>Results Overview of barriers and missed opportunities (2/2)</vt:lpstr>
      <vt:lpstr>Results Example 1 of 4</vt:lpstr>
      <vt:lpstr>Results Example 2 of 4</vt:lpstr>
      <vt:lpstr>Results Example 3 of 4</vt:lpstr>
      <vt:lpstr>Results Example 3 of 4</vt:lpstr>
      <vt:lpstr>Discussion</vt:lpstr>
      <vt:lpstr>Conclusions and recommendations</vt:lpstr>
      <vt:lpstr>Acknowledgements</vt:lpstr>
      <vt:lpstr>Table 1. Characteristics and PrEP discourses of MSM with HIV who have PrEP experience, the Netherlands, 2022-2023</vt:lpstr>
      <vt:lpstr>Table 1. Characteristics and PrEP discourses of MSM with HIV who have PrEP experience, the Netherlands, 2022-2023</vt:lpstr>
    </vt:vector>
  </TitlesOfParts>
  <Company>GGD Amsterdam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Helm, Jannie van der</dc:creator>
  <dc:description>Sjabloonversie 1.1 - 6 juni 2014_x000d_
Sjablonen: www.joulesunlimited.nl</dc:description>
  <cp:lastModifiedBy>Koole, Jeffrey</cp:lastModifiedBy>
  <cp:revision>350</cp:revision>
  <cp:lastPrinted>2023-06-06T13:57:42Z</cp:lastPrinted>
  <dcterms:created xsi:type="dcterms:W3CDTF">2014-11-24T13:25:29Z</dcterms:created>
  <dcterms:modified xsi:type="dcterms:W3CDTF">2023-11-21T11:37:47Z</dcterms:modified>
</cp:coreProperties>
</file>