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6" r:id="rId4"/>
  </p:sldMasterIdLst>
  <p:notesMasterIdLst>
    <p:notesMasterId r:id="rId20"/>
  </p:notesMasterIdLst>
  <p:handoutMasterIdLst>
    <p:handoutMasterId r:id="rId21"/>
  </p:handoutMasterIdLst>
  <p:sldIdLst>
    <p:sldId id="268" r:id="rId5"/>
    <p:sldId id="269" r:id="rId6"/>
    <p:sldId id="271" r:id="rId7"/>
    <p:sldId id="272" r:id="rId8"/>
    <p:sldId id="273" r:id="rId9"/>
    <p:sldId id="275" r:id="rId10"/>
    <p:sldId id="277" r:id="rId11"/>
    <p:sldId id="274" r:id="rId12"/>
    <p:sldId id="279" r:id="rId13"/>
    <p:sldId id="280" r:id="rId14"/>
    <p:sldId id="281" r:id="rId15"/>
    <p:sldId id="282" r:id="rId16"/>
    <p:sldId id="278" r:id="rId17"/>
    <p:sldId id="283" r:id="rId18"/>
    <p:sldId id="285" r:id="rId19"/>
  </p:sldIdLst>
  <p:sldSz cx="9144000" cy="5143500" type="screen16x9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7" userDrawn="1">
          <p15:clr>
            <a:srgbClr val="A4A3A4"/>
          </p15:clr>
        </p15:guide>
        <p15:guide id="2" pos="5057" userDrawn="1">
          <p15:clr>
            <a:srgbClr val="A4A3A4"/>
          </p15:clr>
        </p15:guide>
        <p15:guide id="3" pos="312" userDrawn="1">
          <p15:clr>
            <a:srgbClr val="A4A3A4"/>
          </p15:clr>
        </p15:guide>
        <p15:guide id="4" orient="horz" pos="2916" userDrawn="1">
          <p15:clr>
            <a:srgbClr val="A4A3A4"/>
          </p15:clr>
        </p15:guide>
        <p15:guide id="5" orient="horz" pos="8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074"/>
    <a:srgbClr val="86D2EE"/>
    <a:srgbClr val="79C9DD"/>
    <a:srgbClr val="515151"/>
    <a:srgbClr val="C1C7DC"/>
    <a:srgbClr val="C0DFE2"/>
    <a:srgbClr val="A5DEEB"/>
    <a:srgbClr val="7ECFE2"/>
    <a:srgbClr val="182075"/>
    <a:srgbClr val="0D1F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/>
    <p:restoredTop sz="84317" autoAdjust="0"/>
  </p:normalViewPr>
  <p:slideViewPr>
    <p:cSldViewPr snapToGrid="0" snapToObjects="1">
      <p:cViewPr varScale="1">
        <p:scale>
          <a:sx n="96" d="100"/>
          <a:sy n="96" d="100"/>
        </p:scale>
        <p:origin x="1128" y="84"/>
      </p:cViewPr>
      <p:guideLst>
        <p:guide orient="horz" pos="577"/>
        <p:guide pos="5057"/>
        <p:guide pos="312"/>
        <p:guide orient="horz" pos="2916"/>
        <p:guide orient="horz" pos="8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41BC64-677B-4E4B-B401-7A1727C81DD2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 smtClean="0">
                <a:solidFill>
                  <a:schemeClr val="tx1"/>
                </a:solidFill>
                <a:ea typeface="ＭＳ Ｐゴシック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 smtClean="0">
                <a:solidFill>
                  <a:schemeClr val="tx1"/>
                </a:solidFill>
                <a:ea typeface="ＭＳ Ｐゴシック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43000" y="4343400"/>
            <a:ext cx="4570413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Click to edit Master text styles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/>
              <a:t>Third level</a:t>
            </a:r>
          </a:p>
          <a:p>
            <a:pPr lvl="3"/>
            <a:r>
              <a:rPr lang="nl-NL" noProof="0"/>
              <a:t>Fourth level</a:t>
            </a:r>
          </a:p>
          <a:p>
            <a:pPr lvl="4"/>
            <a:r>
              <a:rPr lang="nl-NL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 smtClean="0">
                <a:solidFill>
                  <a:schemeClr val="tx1"/>
                </a:solidFill>
                <a:ea typeface="ＭＳ Ｐゴシック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</a:defRPr>
            </a:lvl1pPr>
          </a:lstStyle>
          <a:p>
            <a:fld id="{36A3B2E1-E125-244B-8917-BE3A68C7BB7D}" type="slidenum">
              <a:rPr lang="nl-NL" altLang="x-none"/>
              <a:pPr/>
              <a:t>‹#›</a:t>
            </a:fld>
            <a:endParaRPr lang="nl-NL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3B2E1-E125-244B-8917-BE3A68C7BB7D}" type="slidenum">
              <a:rPr lang="nl-NL" altLang="x-none" smtClean="0"/>
              <a:pPr/>
              <a:t>2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1002051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3B2E1-E125-244B-8917-BE3A68C7BB7D}" type="slidenum">
              <a:rPr lang="nl-NL" altLang="x-none" smtClean="0"/>
              <a:pPr/>
              <a:t>11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789943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3B2E1-E125-244B-8917-BE3A68C7BB7D}" type="slidenum">
              <a:rPr lang="nl-NL" altLang="x-none" smtClean="0"/>
              <a:pPr/>
              <a:t>12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1976104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3B2E1-E125-244B-8917-BE3A68C7BB7D}" type="slidenum">
              <a:rPr lang="nl-NL" altLang="x-none" smtClean="0"/>
              <a:pPr/>
              <a:t>13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1975913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3B2E1-E125-244B-8917-BE3A68C7BB7D}" type="slidenum">
              <a:rPr lang="nl-NL" altLang="x-none" smtClean="0"/>
              <a:pPr/>
              <a:t>14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1097243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3B2E1-E125-244B-8917-BE3A68C7BB7D}" type="slidenum">
              <a:rPr lang="nl-NL" altLang="x-none" smtClean="0"/>
              <a:pPr/>
              <a:t>15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1899089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testing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linkage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care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adherence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treatment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viral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suppression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3B2E1-E125-244B-8917-BE3A68C7BB7D}" type="slidenum">
              <a:rPr lang="nl-NL" altLang="x-none" smtClean="0"/>
              <a:pPr/>
              <a:t>3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1608107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3B2E1-E125-244B-8917-BE3A68C7BB7D}" type="slidenum">
              <a:rPr lang="nl-NL" altLang="x-none" smtClean="0"/>
              <a:pPr/>
              <a:t>4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4030540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3B2E1-E125-244B-8917-BE3A68C7BB7D}" type="slidenum">
              <a:rPr lang="nl-NL" altLang="x-none" smtClean="0"/>
              <a:pPr/>
              <a:t>5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308872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3B2E1-E125-244B-8917-BE3A68C7BB7D}" type="slidenum">
              <a:rPr lang="nl-NL" altLang="x-none" smtClean="0"/>
              <a:pPr/>
              <a:t>6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2934581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 smtClean="0"/>
              <a:t/>
            </a:r>
            <a:br>
              <a:rPr lang="nl-NL" baseline="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3B2E1-E125-244B-8917-BE3A68C7BB7D}" type="slidenum">
              <a:rPr lang="nl-NL" altLang="x-none" smtClean="0"/>
              <a:pPr/>
              <a:t>7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3345173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3B2E1-E125-244B-8917-BE3A68C7BB7D}" type="slidenum">
              <a:rPr lang="nl-NL" altLang="x-none" smtClean="0"/>
              <a:pPr/>
              <a:t>8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1381995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3B2E1-E125-244B-8917-BE3A68C7BB7D}" type="slidenum">
              <a:rPr lang="nl-NL" altLang="x-none" smtClean="0"/>
              <a:pPr/>
              <a:t>9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4220106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3B2E1-E125-244B-8917-BE3A68C7BB7D}" type="slidenum">
              <a:rPr lang="nl-NL" altLang="x-none" smtClean="0"/>
              <a:pPr/>
              <a:t>10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344193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algn="l">
              <a:defRPr/>
            </a:lvl1pPr>
            <a:lvl2pPr marL="628650" indent="-285750" algn="l">
              <a:buClr>
                <a:srgbClr val="86D2EE"/>
              </a:buClr>
              <a:buFont typeface="Wingdings" charset="2"/>
              <a:buChar char="§"/>
              <a:defRPr i="0"/>
            </a:lvl2pPr>
            <a:lvl3pPr marL="1028700" indent="-342900" algn="l">
              <a:buFont typeface="Arial" charset="0"/>
              <a:buChar char="•"/>
              <a:defRPr sz="1200" b="0" i="0">
                <a:solidFill>
                  <a:srgbClr val="0C2074"/>
                </a:solidFill>
                <a:latin typeface="+mn-lt"/>
                <a:ea typeface="Arial" charset="0"/>
                <a:cs typeface="Arial" charset="0"/>
              </a:defRPr>
            </a:lvl3pPr>
            <a:lvl4pPr marL="7938" indent="0" algn="l">
              <a:tabLst/>
              <a:defRPr sz="1400" b="0" spc="0">
                <a:solidFill>
                  <a:srgbClr val="0C2074"/>
                </a:solidFill>
              </a:defRPr>
            </a:lvl4pPr>
            <a:lvl5pPr marL="0" indent="0">
              <a:buNone/>
              <a:tabLst/>
              <a:defRPr sz="1400">
                <a:solidFill>
                  <a:srgbClr val="0C2074"/>
                </a:solidFill>
                <a:latin typeface="+mn-lt"/>
              </a:defRPr>
            </a:lvl5pPr>
            <a:lvl6pPr marL="0" indent="0">
              <a:buNone/>
              <a:tabLst/>
              <a:defRPr sz="1400">
                <a:solidFill>
                  <a:srgbClr val="0C2074"/>
                </a:solidFill>
              </a:defRPr>
            </a:lvl6pPr>
            <a:lvl7pPr marL="7938" indent="0">
              <a:buNone/>
              <a:tabLst/>
              <a:defRPr sz="1400">
                <a:solidFill>
                  <a:srgbClr val="0C2074"/>
                </a:solidFill>
                <a:latin typeface="+mn-lt"/>
              </a:defRPr>
            </a:lvl7pPr>
            <a:lvl8pPr marL="0" indent="0">
              <a:buNone/>
              <a:tabLst/>
              <a:defRPr sz="1400">
                <a:solidFill>
                  <a:srgbClr val="0C2074"/>
                </a:solidFill>
                <a:latin typeface="+mn-lt"/>
              </a:defRPr>
            </a:lvl8pPr>
            <a:lvl9pPr marL="0" indent="0">
              <a:buNone/>
              <a:tabLst/>
              <a:defRPr sz="1400">
                <a:solidFill>
                  <a:srgbClr val="0C2074"/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8"/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co-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28650" y="1369219"/>
            <a:ext cx="7886700" cy="3263504"/>
          </a:xfrm>
        </p:spPr>
        <p:txBody>
          <a:bodyPr/>
          <a:lstStyle>
            <a:lvl1pPr algn="l">
              <a:defRPr/>
            </a:lvl1pPr>
            <a:lvl2pPr marL="628650" indent="-285750" algn="l">
              <a:buClr>
                <a:srgbClr val="86D2EE"/>
              </a:buClr>
              <a:buFont typeface="Wingdings" charset="2"/>
              <a:buChar char="§"/>
              <a:defRPr i="0"/>
            </a:lvl2pPr>
            <a:lvl3pPr marL="1028700" indent="-342900" algn="l">
              <a:buFont typeface="Arial" charset="0"/>
              <a:buChar char="•"/>
              <a:defRPr sz="1200" b="0" i="0">
                <a:solidFill>
                  <a:srgbClr val="0C2074"/>
                </a:solidFill>
                <a:latin typeface="+mn-lt"/>
                <a:ea typeface="Arial" charset="0"/>
                <a:cs typeface="Arial" charset="0"/>
              </a:defRPr>
            </a:lvl3pPr>
            <a:lvl4pPr marL="7938" indent="0" algn="l">
              <a:tabLst/>
              <a:defRPr sz="1400" b="0" spc="0">
                <a:solidFill>
                  <a:srgbClr val="0C2074"/>
                </a:solidFill>
              </a:defRPr>
            </a:lvl4pPr>
            <a:lvl5pPr marL="0" indent="0">
              <a:buNone/>
              <a:tabLst/>
              <a:defRPr sz="1400">
                <a:solidFill>
                  <a:srgbClr val="0C2074"/>
                </a:solidFill>
                <a:latin typeface="+mn-lt"/>
              </a:defRPr>
            </a:lvl5pPr>
            <a:lvl6pPr marL="0" indent="0">
              <a:buNone/>
              <a:tabLst/>
              <a:defRPr sz="1400">
                <a:solidFill>
                  <a:srgbClr val="0C2074"/>
                </a:solidFill>
              </a:defRPr>
            </a:lvl6pPr>
            <a:lvl7pPr marL="7938" indent="0">
              <a:buNone/>
              <a:tabLst/>
              <a:defRPr sz="1400">
                <a:solidFill>
                  <a:srgbClr val="0C2074"/>
                </a:solidFill>
                <a:latin typeface="+mn-lt"/>
              </a:defRPr>
            </a:lvl7pPr>
            <a:lvl8pPr marL="0" indent="0">
              <a:buNone/>
              <a:tabLst/>
              <a:defRPr sz="1400">
                <a:solidFill>
                  <a:srgbClr val="0C2074"/>
                </a:solidFill>
                <a:latin typeface="+mn-lt"/>
              </a:defRPr>
            </a:lvl8pPr>
            <a:lvl9pPr marL="0" indent="0">
              <a:buNone/>
              <a:tabLst/>
              <a:defRPr sz="1400">
                <a:solidFill>
                  <a:srgbClr val="0C2074"/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8"/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9" name="Rechthoekige driehoek 8"/>
          <p:cNvSpPr/>
          <p:nvPr userDrawn="1"/>
        </p:nvSpPr>
        <p:spPr>
          <a:xfrm rot="5400000">
            <a:off x="0" y="0"/>
            <a:ext cx="726621" cy="726621"/>
          </a:xfrm>
          <a:prstGeom prst="rtTriangle">
            <a:avLst/>
          </a:prstGeom>
          <a:solidFill>
            <a:srgbClr val="86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588" y="4593931"/>
            <a:ext cx="873461" cy="346473"/>
          </a:xfrm>
          <a:prstGeom prst="rect">
            <a:avLst/>
          </a:prstGeom>
        </p:spPr>
      </p:pic>
      <p:sp>
        <p:nvSpPr>
          <p:cNvPr id="11" name="Rechthoek 10"/>
          <p:cNvSpPr/>
          <p:nvPr userDrawn="1"/>
        </p:nvSpPr>
        <p:spPr>
          <a:xfrm>
            <a:off x="450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450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/>
          <p:cNvSpPr/>
          <p:nvPr userDrawn="1"/>
        </p:nvSpPr>
        <p:spPr>
          <a:xfrm>
            <a:off x="1371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Rechthoek 13"/>
          <p:cNvSpPr/>
          <p:nvPr userDrawn="1"/>
        </p:nvSpPr>
        <p:spPr>
          <a:xfrm>
            <a:off x="1371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Rechthoek 14"/>
          <p:cNvSpPr/>
          <p:nvPr userDrawn="1"/>
        </p:nvSpPr>
        <p:spPr>
          <a:xfrm>
            <a:off x="2387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" name="Rechthoek 15"/>
          <p:cNvSpPr/>
          <p:nvPr userDrawn="1"/>
        </p:nvSpPr>
        <p:spPr>
          <a:xfrm>
            <a:off x="2387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7" name="Rechthoek 16"/>
          <p:cNvSpPr/>
          <p:nvPr userDrawn="1"/>
        </p:nvSpPr>
        <p:spPr>
          <a:xfrm>
            <a:off x="33079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8" name="Rechthoek 17"/>
          <p:cNvSpPr/>
          <p:nvPr userDrawn="1"/>
        </p:nvSpPr>
        <p:spPr>
          <a:xfrm>
            <a:off x="33079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9" name="Rechthoek 18"/>
          <p:cNvSpPr/>
          <p:nvPr userDrawn="1"/>
        </p:nvSpPr>
        <p:spPr>
          <a:xfrm>
            <a:off x="42286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0" name="Rechthoek 19"/>
          <p:cNvSpPr/>
          <p:nvPr userDrawn="1"/>
        </p:nvSpPr>
        <p:spPr>
          <a:xfrm>
            <a:off x="42286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1" name="Rechthoek 20"/>
          <p:cNvSpPr/>
          <p:nvPr userDrawn="1"/>
        </p:nvSpPr>
        <p:spPr>
          <a:xfrm>
            <a:off x="5149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" name="Rechthoek 21"/>
          <p:cNvSpPr/>
          <p:nvPr userDrawn="1"/>
        </p:nvSpPr>
        <p:spPr>
          <a:xfrm>
            <a:off x="5149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3" name="Rechthoek 22"/>
          <p:cNvSpPr/>
          <p:nvPr userDrawn="1"/>
        </p:nvSpPr>
        <p:spPr>
          <a:xfrm>
            <a:off x="6165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6165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5" name="Rechthoek 24"/>
          <p:cNvSpPr/>
          <p:nvPr userDrawn="1"/>
        </p:nvSpPr>
        <p:spPr>
          <a:xfrm>
            <a:off x="7086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6" name="Rechthoek 25"/>
          <p:cNvSpPr/>
          <p:nvPr userDrawn="1"/>
        </p:nvSpPr>
        <p:spPr>
          <a:xfrm>
            <a:off x="7086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7" name="Rechthoek 26"/>
          <p:cNvSpPr/>
          <p:nvPr userDrawn="1"/>
        </p:nvSpPr>
        <p:spPr>
          <a:xfrm>
            <a:off x="8070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8" name="Rechthoek 27"/>
          <p:cNvSpPr/>
          <p:nvPr userDrawn="1"/>
        </p:nvSpPr>
        <p:spPr>
          <a:xfrm>
            <a:off x="8070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9" name="Rechthoek 28"/>
          <p:cNvSpPr/>
          <p:nvPr userDrawn="1"/>
        </p:nvSpPr>
        <p:spPr>
          <a:xfrm>
            <a:off x="8991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0" name="Rechthoek 29"/>
          <p:cNvSpPr/>
          <p:nvPr userDrawn="1"/>
        </p:nvSpPr>
        <p:spPr>
          <a:xfrm>
            <a:off x="8991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1" name="Rechthoek 30"/>
          <p:cNvSpPr/>
          <p:nvPr userDrawn="1"/>
        </p:nvSpPr>
        <p:spPr>
          <a:xfrm>
            <a:off x="10007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2" name="Rechthoek 31"/>
          <p:cNvSpPr/>
          <p:nvPr userDrawn="1"/>
        </p:nvSpPr>
        <p:spPr>
          <a:xfrm>
            <a:off x="10007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3" name="Rechthoek 32"/>
          <p:cNvSpPr/>
          <p:nvPr userDrawn="1"/>
        </p:nvSpPr>
        <p:spPr>
          <a:xfrm>
            <a:off x="109279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4" name="Rechthoek 33"/>
          <p:cNvSpPr/>
          <p:nvPr userDrawn="1"/>
        </p:nvSpPr>
        <p:spPr>
          <a:xfrm>
            <a:off x="109279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5" name="Rechthoek 34"/>
          <p:cNvSpPr/>
          <p:nvPr userDrawn="1"/>
        </p:nvSpPr>
        <p:spPr>
          <a:xfrm>
            <a:off x="118486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6" name="Rechthoek 35"/>
          <p:cNvSpPr/>
          <p:nvPr userDrawn="1"/>
        </p:nvSpPr>
        <p:spPr>
          <a:xfrm>
            <a:off x="118486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7" name="Rechthoek 36"/>
          <p:cNvSpPr/>
          <p:nvPr userDrawn="1"/>
        </p:nvSpPr>
        <p:spPr>
          <a:xfrm>
            <a:off x="12769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8" name="Rechthoek 37"/>
          <p:cNvSpPr/>
          <p:nvPr userDrawn="1"/>
        </p:nvSpPr>
        <p:spPr>
          <a:xfrm>
            <a:off x="12769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9" name="Rechthoek 38"/>
          <p:cNvSpPr/>
          <p:nvPr userDrawn="1"/>
        </p:nvSpPr>
        <p:spPr>
          <a:xfrm>
            <a:off x="13785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0" name="Rechthoek 39"/>
          <p:cNvSpPr/>
          <p:nvPr userDrawn="1"/>
        </p:nvSpPr>
        <p:spPr>
          <a:xfrm>
            <a:off x="13785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1" name="Rechthoek 40"/>
          <p:cNvSpPr/>
          <p:nvPr userDrawn="1"/>
        </p:nvSpPr>
        <p:spPr>
          <a:xfrm>
            <a:off x="14706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2" name="Rechthoek 41"/>
          <p:cNvSpPr/>
          <p:nvPr userDrawn="1"/>
        </p:nvSpPr>
        <p:spPr>
          <a:xfrm>
            <a:off x="14706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3" name="Rechthoek 42"/>
          <p:cNvSpPr/>
          <p:nvPr userDrawn="1"/>
        </p:nvSpPr>
        <p:spPr>
          <a:xfrm>
            <a:off x="15690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4" name="Rechthoek 43"/>
          <p:cNvSpPr/>
          <p:nvPr userDrawn="1"/>
        </p:nvSpPr>
        <p:spPr>
          <a:xfrm>
            <a:off x="15690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5" name="Rechthoek 44"/>
          <p:cNvSpPr/>
          <p:nvPr userDrawn="1"/>
        </p:nvSpPr>
        <p:spPr>
          <a:xfrm>
            <a:off x="16611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6" name="Rechthoek 45"/>
          <p:cNvSpPr/>
          <p:nvPr userDrawn="1"/>
        </p:nvSpPr>
        <p:spPr>
          <a:xfrm>
            <a:off x="16611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7" name="Rechthoek 46"/>
          <p:cNvSpPr/>
          <p:nvPr userDrawn="1"/>
        </p:nvSpPr>
        <p:spPr>
          <a:xfrm>
            <a:off x="17627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8" name="Rechthoek 47"/>
          <p:cNvSpPr/>
          <p:nvPr userDrawn="1"/>
        </p:nvSpPr>
        <p:spPr>
          <a:xfrm>
            <a:off x="17627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9" name="Rechthoek 48"/>
          <p:cNvSpPr/>
          <p:nvPr userDrawn="1"/>
        </p:nvSpPr>
        <p:spPr>
          <a:xfrm>
            <a:off x="185479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0" name="Rechthoek 49"/>
          <p:cNvSpPr/>
          <p:nvPr userDrawn="1"/>
        </p:nvSpPr>
        <p:spPr>
          <a:xfrm>
            <a:off x="185479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1" name="Rechthoek 50"/>
          <p:cNvSpPr/>
          <p:nvPr userDrawn="1"/>
        </p:nvSpPr>
        <p:spPr>
          <a:xfrm>
            <a:off x="194686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2" name="Rechthoek 51"/>
          <p:cNvSpPr/>
          <p:nvPr userDrawn="1"/>
        </p:nvSpPr>
        <p:spPr>
          <a:xfrm>
            <a:off x="194686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3" name="Rechthoek 52"/>
          <p:cNvSpPr/>
          <p:nvPr userDrawn="1"/>
        </p:nvSpPr>
        <p:spPr>
          <a:xfrm>
            <a:off x="20389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4" name="Rechthoek 53"/>
          <p:cNvSpPr/>
          <p:nvPr userDrawn="1"/>
        </p:nvSpPr>
        <p:spPr>
          <a:xfrm>
            <a:off x="20389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5" name="Rechthoek 54"/>
          <p:cNvSpPr/>
          <p:nvPr userDrawn="1"/>
        </p:nvSpPr>
        <p:spPr>
          <a:xfrm>
            <a:off x="21405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6" name="Rechthoek 55"/>
          <p:cNvSpPr/>
          <p:nvPr userDrawn="1"/>
        </p:nvSpPr>
        <p:spPr>
          <a:xfrm>
            <a:off x="21405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7" name="Rechthoek 56"/>
          <p:cNvSpPr/>
          <p:nvPr userDrawn="1"/>
        </p:nvSpPr>
        <p:spPr>
          <a:xfrm>
            <a:off x="22326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8" name="Rechthoek 57"/>
          <p:cNvSpPr/>
          <p:nvPr userDrawn="1"/>
        </p:nvSpPr>
        <p:spPr>
          <a:xfrm>
            <a:off x="22326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9" name="Rechthoek 58"/>
          <p:cNvSpPr/>
          <p:nvPr userDrawn="1"/>
        </p:nvSpPr>
        <p:spPr>
          <a:xfrm>
            <a:off x="23310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0" name="Rechthoek 59"/>
          <p:cNvSpPr/>
          <p:nvPr userDrawn="1"/>
        </p:nvSpPr>
        <p:spPr>
          <a:xfrm>
            <a:off x="23310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1" name="Rechthoek 60"/>
          <p:cNvSpPr/>
          <p:nvPr userDrawn="1"/>
        </p:nvSpPr>
        <p:spPr>
          <a:xfrm>
            <a:off x="24231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2" name="Rechthoek 61"/>
          <p:cNvSpPr/>
          <p:nvPr userDrawn="1"/>
        </p:nvSpPr>
        <p:spPr>
          <a:xfrm>
            <a:off x="24231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3" name="Rechthoek 62"/>
          <p:cNvSpPr/>
          <p:nvPr userDrawn="1"/>
        </p:nvSpPr>
        <p:spPr>
          <a:xfrm>
            <a:off x="25247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4" name="Rechthoek 63"/>
          <p:cNvSpPr/>
          <p:nvPr userDrawn="1"/>
        </p:nvSpPr>
        <p:spPr>
          <a:xfrm>
            <a:off x="25247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5" name="Rechthoek 64"/>
          <p:cNvSpPr/>
          <p:nvPr userDrawn="1"/>
        </p:nvSpPr>
        <p:spPr>
          <a:xfrm>
            <a:off x="261679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6" name="Rechthoek 65"/>
          <p:cNvSpPr/>
          <p:nvPr userDrawn="1"/>
        </p:nvSpPr>
        <p:spPr>
          <a:xfrm>
            <a:off x="261679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7" name="Rechthoek 66"/>
          <p:cNvSpPr/>
          <p:nvPr userDrawn="1"/>
        </p:nvSpPr>
        <p:spPr>
          <a:xfrm>
            <a:off x="270886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8" name="Rechthoek 67"/>
          <p:cNvSpPr/>
          <p:nvPr userDrawn="1"/>
        </p:nvSpPr>
        <p:spPr>
          <a:xfrm>
            <a:off x="270886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9" name="Rechthoek 68"/>
          <p:cNvSpPr/>
          <p:nvPr userDrawn="1"/>
        </p:nvSpPr>
        <p:spPr>
          <a:xfrm>
            <a:off x="28009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0" name="Rechthoek 69"/>
          <p:cNvSpPr/>
          <p:nvPr userDrawn="1"/>
        </p:nvSpPr>
        <p:spPr>
          <a:xfrm>
            <a:off x="28009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1" name="Rechthoek 70"/>
          <p:cNvSpPr/>
          <p:nvPr userDrawn="1"/>
        </p:nvSpPr>
        <p:spPr>
          <a:xfrm>
            <a:off x="29025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2" name="Rechthoek 71"/>
          <p:cNvSpPr/>
          <p:nvPr userDrawn="1"/>
        </p:nvSpPr>
        <p:spPr>
          <a:xfrm>
            <a:off x="29025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3" name="Rechthoek 72"/>
          <p:cNvSpPr/>
          <p:nvPr userDrawn="1"/>
        </p:nvSpPr>
        <p:spPr>
          <a:xfrm>
            <a:off x="300003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4" name="Rechthoek 73"/>
          <p:cNvSpPr/>
          <p:nvPr userDrawn="1"/>
        </p:nvSpPr>
        <p:spPr>
          <a:xfrm>
            <a:off x="300003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5" name="Rechthoek 74"/>
          <p:cNvSpPr/>
          <p:nvPr userDrawn="1"/>
        </p:nvSpPr>
        <p:spPr>
          <a:xfrm>
            <a:off x="309528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6" name="Rechthoek 75"/>
          <p:cNvSpPr/>
          <p:nvPr userDrawn="1"/>
        </p:nvSpPr>
        <p:spPr>
          <a:xfrm>
            <a:off x="309528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7" name="Rechthoek 76"/>
          <p:cNvSpPr/>
          <p:nvPr userDrawn="1"/>
        </p:nvSpPr>
        <p:spPr>
          <a:xfrm>
            <a:off x="31873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8" name="Rechthoek 77"/>
          <p:cNvSpPr/>
          <p:nvPr userDrawn="1"/>
        </p:nvSpPr>
        <p:spPr>
          <a:xfrm>
            <a:off x="31873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9" name="Rechthoek 78"/>
          <p:cNvSpPr/>
          <p:nvPr userDrawn="1"/>
        </p:nvSpPr>
        <p:spPr>
          <a:xfrm>
            <a:off x="32889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0" name="Rechthoek 79"/>
          <p:cNvSpPr/>
          <p:nvPr userDrawn="1"/>
        </p:nvSpPr>
        <p:spPr>
          <a:xfrm>
            <a:off x="32889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1" name="Rechthoek 80"/>
          <p:cNvSpPr/>
          <p:nvPr userDrawn="1"/>
        </p:nvSpPr>
        <p:spPr>
          <a:xfrm>
            <a:off x="338103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2" name="Rechthoek 81"/>
          <p:cNvSpPr/>
          <p:nvPr userDrawn="1"/>
        </p:nvSpPr>
        <p:spPr>
          <a:xfrm>
            <a:off x="338103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3" name="Rechthoek 82"/>
          <p:cNvSpPr/>
          <p:nvPr userDrawn="1"/>
        </p:nvSpPr>
        <p:spPr>
          <a:xfrm>
            <a:off x="347310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4" name="Rechthoek 83"/>
          <p:cNvSpPr/>
          <p:nvPr userDrawn="1"/>
        </p:nvSpPr>
        <p:spPr>
          <a:xfrm>
            <a:off x="347310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5" name="Rechthoek 84"/>
          <p:cNvSpPr/>
          <p:nvPr userDrawn="1"/>
        </p:nvSpPr>
        <p:spPr>
          <a:xfrm>
            <a:off x="356518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6" name="Rechthoek 85"/>
          <p:cNvSpPr/>
          <p:nvPr userDrawn="1"/>
        </p:nvSpPr>
        <p:spPr>
          <a:xfrm>
            <a:off x="356518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7" name="Rechthoek 86"/>
          <p:cNvSpPr/>
          <p:nvPr userDrawn="1"/>
        </p:nvSpPr>
        <p:spPr>
          <a:xfrm>
            <a:off x="366678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8" name="Rechthoek 87"/>
          <p:cNvSpPr/>
          <p:nvPr userDrawn="1"/>
        </p:nvSpPr>
        <p:spPr>
          <a:xfrm>
            <a:off x="366678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9" name="Rechthoek 88"/>
          <p:cNvSpPr/>
          <p:nvPr userDrawn="1"/>
        </p:nvSpPr>
        <p:spPr>
          <a:xfrm>
            <a:off x="37588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0" name="Rechthoek 89"/>
          <p:cNvSpPr/>
          <p:nvPr userDrawn="1"/>
        </p:nvSpPr>
        <p:spPr>
          <a:xfrm>
            <a:off x="37588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1" name="Rechthoek 90"/>
          <p:cNvSpPr/>
          <p:nvPr userDrawn="1"/>
        </p:nvSpPr>
        <p:spPr>
          <a:xfrm>
            <a:off x="385728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2" name="Rechthoek 91"/>
          <p:cNvSpPr/>
          <p:nvPr userDrawn="1"/>
        </p:nvSpPr>
        <p:spPr>
          <a:xfrm>
            <a:off x="385728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3" name="Rechthoek 92"/>
          <p:cNvSpPr/>
          <p:nvPr userDrawn="1"/>
        </p:nvSpPr>
        <p:spPr>
          <a:xfrm>
            <a:off x="39493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4" name="Rechthoek 93"/>
          <p:cNvSpPr/>
          <p:nvPr userDrawn="1"/>
        </p:nvSpPr>
        <p:spPr>
          <a:xfrm>
            <a:off x="39493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5" name="Rechthoek 94"/>
          <p:cNvSpPr/>
          <p:nvPr userDrawn="1"/>
        </p:nvSpPr>
        <p:spPr>
          <a:xfrm>
            <a:off x="40509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6" name="Rechthoek 95"/>
          <p:cNvSpPr/>
          <p:nvPr userDrawn="1"/>
        </p:nvSpPr>
        <p:spPr>
          <a:xfrm>
            <a:off x="40509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7" name="Rechthoek 96"/>
          <p:cNvSpPr/>
          <p:nvPr userDrawn="1"/>
        </p:nvSpPr>
        <p:spPr>
          <a:xfrm>
            <a:off x="414303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8" name="Rechthoek 97"/>
          <p:cNvSpPr/>
          <p:nvPr userDrawn="1"/>
        </p:nvSpPr>
        <p:spPr>
          <a:xfrm>
            <a:off x="414303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9" name="Rechthoek 98"/>
          <p:cNvSpPr/>
          <p:nvPr userDrawn="1"/>
        </p:nvSpPr>
        <p:spPr>
          <a:xfrm>
            <a:off x="423510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0" name="Rechthoek 99"/>
          <p:cNvSpPr/>
          <p:nvPr userDrawn="1"/>
        </p:nvSpPr>
        <p:spPr>
          <a:xfrm>
            <a:off x="423510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1" name="Rechthoek 100"/>
          <p:cNvSpPr/>
          <p:nvPr userDrawn="1"/>
        </p:nvSpPr>
        <p:spPr>
          <a:xfrm>
            <a:off x="432718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2" name="Rechthoek 101"/>
          <p:cNvSpPr/>
          <p:nvPr userDrawn="1"/>
        </p:nvSpPr>
        <p:spPr>
          <a:xfrm>
            <a:off x="432718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3" name="Rechthoek 102"/>
          <p:cNvSpPr/>
          <p:nvPr userDrawn="1"/>
        </p:nvSpPr>
        <p:spPr>
          <a:xfrm>
            <a:off x="442878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4" name="Rechthoek 103"/>
          <p:cNvSpPr/>
          <p:nvPr userDrawn="1"/>
        </p:nvSpPr>
        <p:spPr>
          <a:xfrm>
            <a:off x="442878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5" name="Rechthoek 104"/>
          <p:cNvSpPr/>
          <p:nvPr userDrawn="1"/>
        </p:nvSpPr>
        <p:spPr>
          <a:xfrm>
            <a:off x="45208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6" name="Rechthoek 105"/>
          <p:cNvSpPr/>
          <p:nvPr userDrawn="1"/>
        </p:nvSpPr>
        <p:spPr>
          <a:xfrm>
            <a:off x="45208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7" name="Rechthoek 106"/>
          <p:cNvSpPr/>
          <p:nvPr userDrawn="1"/>
        </p:nvSpPr>
        <p:spPr>
          <a:xfrm>
            <a:off x="461928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8" name="Rechthoek 107"/>
          <p:cNvSpPr/>
          <p:nvPr userDrawn="1"/>
        </p:nvSpPr>
        <p:spPr>
          <a:xfrm>
            <a:off x="461928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9" name="Rechthoek 108"/>
          <p:cNvSpPr/>
          <p:nvPr userDrawn="1"/>
        </p:nvSpPr>
        <p:spPr>
          <a:xfrm>
            <a:off x="47113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0" name="Rechthoek 109"/>
          <p:cNvSpPr/>
          <p:nvPr userDrawn="1"/>
        </p:nvSpPr>
        <p:spPr>
          <a:xfrm>
            <a:off x="47113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1" name="Rechthoek 110"/>
          <p:cNvSpPr/>
          <p:nvPr userDrawn="1"/>
        </p:nvSpPr>
        <p:spPr>
          <a:xfrm>
            <a:off x="48129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2" name="Rechthoek 111"/>
          <p:cNvSpPr/>
          <p:nvPr userDrawn="1"/>
        </p:nvSpPr>
        <p:spPr>
          <a:xfrm>
            <a:off x="48129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3" name="Rechthoek 112"/>
          <p:cNvSpPr/>
          <p:nvPr userDrawn="1"/>
        </p:nvSpPr>
        <p:spPr>
          <a:xfrm>
            <a:off x="490503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4" name="Rechthoek 113"/>
          <p:cNvSpPr/>
          <p:nvPr userDrawn="1"/>
        </p:nvSpPr>
        <p:spPr>
          <a:xfrm>
            <a:off x="490503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5" name="Rechthoek 114"/>
          <p:cNvSpPr/>
          <p:nvPr userDrawn="1"/>
        </p:nvSpPr>
        <p:spPr>
          <a:xfrm>
            <a:off x="499710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6" name="Rechthoek 115"/>
          <p:cNvSpPr/>
          <p:nvPr userDrawn="1"/>
        </p:nvSpPr>
        <p:spPr>
          <a:xfrm>
            <a:off x="499710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7" name="Rechthoek 116"/>
          <p:cNvSpPr/>
          <p:nvPr userDrawn="1"/>
        </p:nvSpPr>
        <p:spPr>
          <a:xfrm>
            <a:off x="508918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8" name="Rechthoek 117"/>
          <p:cNvSpPr/>
          <p:nvPr userDrawn="1"/>
        </p:nvSpPr>
        <p:spPr>
          <a:xfrm>
            <a:off x="508918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9" name="Rechthoek 118"/>
          <p:cNvSpPr/>
          <p:nvPr userDrawn="1"/>
        </p:nvSpPr>
        <p:spPr>
          <a:xfrm>
            <a:off x="519078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0" name="Rechthoek 119"/>
          <p:cNvSpPr/>
          <p:nvPr userDrawn="1"/>
        </p:nvSpPr>
        <p:spPr>
          <a:xfrm>
            <a:off x="519078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1" name="Rechthoek 120"/>
          <p:cNvSpPr/>
          <p:nvPr userDrawn="1"/>
        </p:nvSpPr>
        <p:spPr>
          <a:xfrm>
            <a:off x="52828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2" name="Rechthoek 121"/>
          <p:cNvSpPr/>
          <p:nvPr userDrawn="1"/>
        </p:nvSpPr>
        <p:spPr>
          <a:xfrm>
            <a:off x="52828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3" name="Rechthoek 122"/>
          <p:cNvSpPr/>
          <p:nvPr userDrawn="1"/>
        </p:nvSpPr>
        <p:spPr>
          <a:xfrm>
            <a:off x="538128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4" name="Rechthoek 123"/>
          <p:cNvSpPr/>
          <p:nvPr userDrawn="1"/>
        </p:nvSpPr>
        <p:spPr>
          <a:xfrm>
            <a:off x="538128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5" name="Rechthoek 124"/>
          <p:cNvSpPr/>
          <p:nvPr userDrawn="1"/>
        </p:nvSpPr>
        <p:spPr>
          <a:xfrm>
            <a:off x="54733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6" name="Rechthoek 125"/>
          <p:cNvSpPr/>
          <p:nvPr userDrawn="1"/>
        </p:nvSpPr>
        <p:spPr>
          <a:xfrm>
            <a:off x="54733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7" name="Rechthoek 126"/>
          <p:cNvSpPr/>
          <p:nvPr userDrawn="1"/>
        </p:nvSpPr>
        <p:spPr>
          <a:xfrm>
            <a:off x="55749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8" name="Rechthoek 127"/>
          <p:cNvSpPr/>
          <p:nvPr userDrawn="1"/>
        </p:nvSpPr>
        <p:spPr>
          <a:xfrm>
            <a:off x="55749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9" name="Rechthoek 128"/>
          <p:cNvSpPr/>
          <p:nvPr userDrawn="1"/>
        </p:nvSpPr>
        <p:spPr>
          <a:xfrm>
            <a:off x="566703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0" name="Rechthoek 129"/>
          <p:cNvSpPr/>
          <p:nvPr userDrawn="1"/>
        </p:nvSpPr>
        <p:spPr>
          <a:xfrm>
            <a:off x="566703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1" name="Rechthoek 130"/>
          <p:cNvSpPr/>
          <p:nvPr userDrawn="1"/>
        </p:nvSpPr>
        <p:spPr>
          <a:xfrm>
            <a:off x="5764516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2" name="Rechthoek 131"/>
          <p:cNvSpPr/>
          <p:nvPr userDrawn="1"/>
        </p:nvSpPr>
        <p:spPr>
          <a:xfrm>
            <a:off x="5764516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3" name="Rechthoek 132"/>
          <p:cNvSpPr/>
          <p:nvPr userDrawn="1"/>
        </p:nvSpPr>
        <p:spPr>
          <a:xfrm>
            <a:off x="5856591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4" name="Rechthoek 133"/>
          <p:cNvSpPr/>
          <p:nvPr userDrawn="1"/>
        </p:nvSpPr>
        <p:spPr>
          <a:xfrm>
            <a:off x="5856591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5" name="Rechthoek 134"/>
          <p:cNvSpPr/>
          <p:nvPr userDrawn="1"/>
        </p:nvSpPr>
        <p:spPr>
          <a:xfrm>
            <a:off x="5958191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6" name="Rechthoek 135"/>
          <p:cNvSpPr/>
          <p:nvPr userDrawn="1"/>
        </p:nvSpPr>
        <p:spPr>
          <a:xfrm>
            <a:off x="5958191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7" name="Rechthoek 136"/>
          <p:cNvSpPr/>
          <p:nvPr userDrawn="1"/>
        </p:nvSpPr>
        <p:spPr>
          <a:xfrm>
            <a:off x="6050266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8" name="Rechthoek 137"/>
          <p:cNvSpPr/>
          <p:nvPr userDrawn="1"/>
        </p:nvSpPr>
        <p:spPr>
          <a:xfrm>
            <a:off x="6050266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9" name="Rechthoek 138"/>
          <p:cNvSpPr/>
          <p:nvPr userDrawn="1"/>
        </p:nvSpPr>
        <p:spPr>
          <a:xfrm>
            <a:off x="6152186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0" name="Rechthoek 139"/>
          <p:cNvSpPr/>
          <p:nvPr userDrawn="1"/>
        </p:nvSpPr>
        <p:spPr>
          <a:xfrm>
            <a:off x="6152186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1" name="Rechthoek 140"/>
          <p:cNvSpPr/>
          <p:nvPr userDrawn="1"/>
        </p:nvSpPr>
        <p:spPr>
          <a:xfrm>
            <a:off x="6244261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2" name="Rechthoek 141"/>
          <p:cNvSpPr/>
          <p:nvPr userDrawn="1"/>
        </p:nvSpPr>
        <p:spPr>
          <a:xfrm>
            <a:off x="6244261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3" name="Rechthoek 142"/>
          <p:cNvSpPr/>
          <p:nvPr userDrawn="1"/>
        </p:nvSpPr>
        <p:spPr>
          <a:xfrm>
            <a:off x="6336336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4" name="Rechthoek 143"/>
          <p:cNvSpPr/>
          <p:nvPr userDrawn="1"/>
        </p:nvSpPr>
        <p:spPr>
          <a:xfrm>
            <a:off x="6336336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5" name="Rechthoek 144"/>
          <p:cNvSpPr/>
          <p:nvPr userDrawn="1"/>
        </p:nvSpPr>
        <p:spPr>
          <a:xfrm>
            <a:off x="6428411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6" name="Rechthoek 145"/>
          <p:cNvSpPr/>
          <p:nvPr userDrawn="1"/>
        </p:nvSpPr>
        <p:spPr>
          <a:xfrm>
            <a:off x="6428411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7" name="Rechthoek 146"/>
          <p:cNvSpPr/>
          <p:nvPr userDrawn="1"/>
        </p:nvSpPr>
        <p:spPr>
          <a:xfrm>
            <a:off x="6530011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8" name="Rechthoek 147"/>
          <p:cNvSpPr/>
          <p:nvPr userDrawn="1"/>
        </p:nvSpPr>
        <p:spPr>
          <a:xfrm>
            <a:off x="6530011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9" name="Rechthoek 148"/>
          <p:cNvSpPr/>
          <p:nvPr userDrawn="1"/>
        </p:nvSpPr>
        <p:spPr>
          <a:xfrm>
            <a:off x="6622086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0" name="Rechthoek 149"/>
          <p:cNvSpPr/>
          <p:nvPr userDrawn="1"/>
        </p:nvSpPr>
        <p:spPr>
          <a:xfrm>
            <a:off x="6622086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1" name="Rechthoek 150"/>
          <p:cNvSpPr/>
          <p:nvPr userDrawn="1"/>
        </p:nvSpPr>
        <p:spPr>
          <a:xfrm>
            <a:off x="6720511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2" name="Rechthoek 151"/>
          <p:cNvSpPr/>
          <p:nvPr userDrawn="1"/>
        </p:nvSpPr>
        <p:spPr>
          <a:xfrm>
            <a:off x="6720511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3" name="Rechthoek 152"/>
          <p:cNvSpPr/>
          <p:nvPr userDrawn="1"/>
        </p:nvSpPr>
        <p:spPr>
          <a:xfrm>
            <a:off x="6812586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4" name="Rechthoek 153"/>
          <p:cNvSpPr/>
          <p:nvPr userDrawn="1"/>
        </p:nvSpPr>
        <p:spPr>
          <a:xfrm>
            <a:off x="6812586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5" name="Rechthoek 154"/>
          <p:cNvSpPr/>
          <p:nvPr userDrawn="1"/>
        </p:nvSpPr>
        <p:spPr>
          <a:xfrm>
            <a:off x="6914186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6" name="Rechthoek 155"/>
          <p:cNvSpPr/>
          <p:nvPr userDrawn="1"/>
        </p:nvSpPr>
        <p:spPr>
          <a:xfrm>
            <a:off x="6914186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7" name="Rechthoek 156"/>
          <p:cNvSpPr/>
          <p:nvPr userDrawn="1"/>
        </p:nvSpPr>
        <p:spPr>
          <a:xfrm>
            <a:off x="7006261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8" name="Rechthoek 157"/>
          <p:cNvSpPr/>
          <p:nvPr userDrawn="1"/>
        </p:nvSpPr>
        <p:spPr>
          <a:xfrm>
            <a:off x="7006261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9" name="Rechthoek 158"/>
          <p:cNvSpPr/>
          <p:nvPr userDrawn="1"/>
        </p:nvSpPr>
        <p:spPr>
          <a:xfrm>
            <a:off x="7098336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0" name="Rechthoek 159"/>
          <p:cNvSpPr/>
          <p:nvPr userDrawn="1"/>
        </p:nvSpPr>
        <p:spPr>
          <a:xfrm>
            <a:off x="7098336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1" name="Rechthoek 160"/>
          <p:cNvSpPr/>
          <p:nvPr userDrawn="1"/>
        </p:nvSpPr>
        <p:spPr>
          <a:xfrm>
            <a:off x="7190411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2" name="Rechthoek 161"/>
          <p:cNvSpPr/>
          <p:nvPr userDrawn="1"/>
        </p:nvSpPr>
        <p:spPr>
          <a:xfrm>
            <a:off x="7190411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3" name="Rechthoek 162"/>
          <p:cNvSpPr/>
          <p:nvPr userDrawn="1"/>
        </p:nvSpPr>
        <p:spPr>
          <a:xfrm>
            <a:off x="7292011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4" name="Rechthoek 163"/>
          <p:cNvSpPr/>
          <p:nvPr userDrawn="1"/>
        </p:nvSpPr>
        <p:spPr>
          <a:xfrm>
            <a:off x="7292011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5" name="Rechthoek 164"/>
          <p:cNvSpPr/>
          <p:nvPr userDrawn="1"/>
        </p:nvSpPr>
        <p:spPr>
          <a:xfrm>
            <a:off x="7384086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6" name="Rechthoek 165"/>
          <p:cNvSpPr/>
          <p:nvPr userDrawn="1"/>
        </p:nvSpPr>
        <p:spPr>
          <a:xfrm>
            <a:off x="7482191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7" name="Rechthoek 166"/>
          <p:cNvSpPr/>
          <p:nvPr userDrawn="1"/>
        </p:nvSpPr>
        <p:spPr>
          <a:xfrm>
            <a:off x="7574266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857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78" r:id="rId2"/>
    <p:sldLayoutId id="2147483695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 spc="-150">
          <a:solidFill>
            <a:srgbClr val="0C2074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charset="0"/>
        <a:buNone/>
        <a:defRPr sz="1400" kern="1200">
          <a:solidFill>
            <a:srgbClr val="0C2074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None/>
        <a:defRPr sz="1400" i="1" kern="1200">
          <a:solidFill>
            <a:srgbClr val="0C2074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None/>
        <a:defRPr sz="2400" b="1" i="0" kern="1200">
          <a:solidFill>
            <a:srgbClr val="86D2EE"/>
          </a:solidFill>
          <a:latin typeface="Arial Black" charset="0"/>
          <a:ea typeface="Arial Black" charset="0"/>
          <a:cs typeface="Arial Black" charset="0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None/>
        <a:defRPr sz="4800" b="1" i="0" kern="1200" spc="-150">
          <a:solidFill>
            <a:srgbClr val="0C2074"/>
          </a:solidFill>
          <a:latin typeface="Arial Black" charset="0"/>
          <a:ea typeface="Arial Black" charset="0"/>
          <a:cs typeface="Arial Black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rgbClr val="0C2074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 txBox="1">
            <a:spLocks noChangeArrowheads="1"/>
          </p:cNvSpPr>
          <p:nvPr/>
        </p:nvSpPr>
        <p:spPr bwMode="auto">
          <a:xfrm>
            <a:off x="511386" y="1056053"/>
            <a:ext cx="6806668" cy="11868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i="0" cap="all" baseline="0">
                <a:solidFill>
                  <a:schemeClr val="tx1"/>
                </a:solidFill>
                <a:latin typeface="Avenir Next Heavy" charset="0"/>
                <a:ea typeface="Avenir Next Heavy" charset="0"/>
                <a:cs typeface="Avenir Next Heavy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200" kern="0" cap="none" dirty="0" smtClean="0">
                <a:solidFill>
                  <a:srgbClr val="0C2074"/>
                </a:solidFill>
                <a:latin typeface="Arial Black" charset="0"/>
                <a:ea typeface="Arial Black" charset="0"/>
                <a:cs typeface="Arial Black" charset="0"/>
              </a:rPr>
              <a:t>Perspectives of Dutch healthcare providers</a:t>
            </a:r>
            <a:endParaRPr lang="en-US" sz="2200" kern="0" cap="none" dirty="0">
              <a:solidFill>
                <a:srgbClr val="0C2074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0" name="Rectangle 13"/>
          <p:cNvSpPr txBox="1">
            <a:spLocks noChangeArrowheads="1"/>
          </p:cNvSpPr>
          <p:nvPr/>
        </p:nvSpPr>
        <p:spPr bwMode="auto">
          <a:xfrm>
            <a:off x="521337" y="613105"/>
            <a:ext cx="6787926" cy="3890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i="0" cap="all" baseline="0">
                <a:solidFill>
                  <a:schemeClr val="tx1"/>
                </a:solidFill>
                <a:latin typeface="Avenir Next Heavy" charset="0"/>
                <a:ea typeface="Avenir Next Heavy" charset="0"/>
                <a:cs typeface="Avenir Next Heavy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200" kern="0" cap="none" dirty="0" smtClean="0">
                <a:solidFill>
                  <a:srgbClr val="86D2EE"/>
                </a:solidFill>
                <a:latin typeface="Arial Black" charset="0"/>
                <a:ea typeface="Arial Black" charset="0"/>
                <a:cs typeface="Arial Black" charset="0"/>
              </a:rPr>
              <a:t>Unmasking HIV stigma</a:t>
            </a:r>
            <a:endParaRPr lang="en-US" sz="2200" kern="0" cap="none" dirty="0">
              <a:solidFill>
                <a:srgbClr val="86D2EE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676" y="56791"/>
            <a:ext cx="1034814" cy="11126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528970" y="1816507"/>
            <a:ext cx="6779458" cy="110799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1600" u="sng" dirty="0">
                <a:solidFill>
                  <a:srgbClr val="0C2074"/>
                </a:solidFill>
                <a:latin typeface="+mn-lt"/>
              </a:rPr>
              <a:t>C.C.E Jordans</a:t>
            </a:r>
            <a:r>
              <a:rPr lang="nl-NL" sz="1600" dirty="0">
                <a:solidFill>
                  <a:srgbClr val="0C2074"/>
                </a:solidFill>
                <a:latin typeface="+mn-lt"/>
              </a:rPr>
              <a:t>, A.W. van Bruggen, K. Vliegenthart-Jongbloed, </a:t>
            </a:r>
            <a:endParaRPr lang="nl-NL" sz="1600" dirty="0" smtClean="0">
              <a:solidFill>
                <a:srgbClr val="0C2074"/>
              </a:solidFill>
              <a:latin typeface="+mn-lt"/>
            </a:endParaRPr>
          </a:p>
          <a:p>
            <a:pPr algn="ctr"/>
            <a:r>
              <a:rPr lang="nl-NL" sz="1600" dirty="0" smtClean="0">
                <a:solidFill>
                  <a:srgbClr val="0C2074"/>
                </a:solidFill>
                <a:latin typeface="+mn-lt"/>
              </a:rPr>
              <a:t>S.E</a:t>
            </a:r>
            <a:r>
              <a:rPr lang="nl-NL" sz="1600" dirty="0">
                <a:solidFill>
                  <a:srgbClr val="0C2074"/>
                </a:solidFill>
                <a:latin typeface="+mn-lt"/>
              </a:rPr>
              <a:t>. Stutterheim, J.E.A. van Beek, M. Vriesde, N. van Holten, </a:t>
            </a:r>
            <a:endParaRPr lang="nl-NL" sz="1600" dirty="0" smtClean="0">
              <a:solidFill>
                <a:srgbClr val="0C2074"/>
              </a:solidFill>
              <a:latin typeface="+mn-lt"/>
            </a:endParaRPr>
          </a:p>
          <a:p>
            <a:pPr algn="ctr"/>
            <a:r>
              <a:rPr lang="nl-NL" sz="1600" dirty="0" smtClean="0">
                <a:solidFill>
                  <a:srgbClr val="0C2074"/>
                </a:solidFill>
                <a:latin typeface="+mn-lt"/>
              </a:rPr>
              <a:t>A.H.E</a:t>
            </a:r>
            <a:r>
              <a:rPr lang="nl-NL" sz="1600" dirty="0">
                <a:solidFill>
                  <a:srgbClr val="0C2074"/>
                </a:solidFill>
                <a:latin typeface="+mn-lt"/>
              </a:rPr>
              <a:t>. Roukens, C. Rokx</a:t>
            </a:r>
            <a:endParaRPr lang="en-US" sz="1600" dirty="0">
              <a:solidFill>
                <a:srgbClr val="0C2074"/>
              </a:solidFill>
              <a:latin typeface="+mn-lt"/>
            </a:endParaRPr>
          </a:p>
          <a:p>
            <a:pPr algn="ctr"/>
            <a:r>
              <a:rPr lang="nl-NL" sz="1600" b="1" i="0" kern="0" dirty="0" smtClean="0">
                <a:solidFill>
                  <a:srgbClr val="0C2074"/>
                </a:solidFill>
                <a:latin typeface="+mn-lt"/>
                <a:ea typeface="Arial Black" charset="0"/>
                <a:cs typeface="Arial Black" charset="0"/>
              </a:rPr>
              <a:t>On </a:t>
            </a:r>
            <a:r>
              <a:rPr lang="nl-NL" sz="1600" b="1" i="0" kern="0" dirty="0" err="1" smtClean="0">
                <a:solidFill>
                  <a:srgbClr val="0C2074"/>
                </a:solidFill>
                <a:latin typeface="+mn-lt"/>
                <a:ea typeface="Arial Black" charset="0"/>
                <a:cs typeface="Arial Black" charset="0"/>
              </a:rPr>
              <a:t>behalf</a:t>
            </a:r>
            <a:r>
              <a:rPr lang="nl-NL" sz="1600" b="1" i="0" kern="0" dirty="0" smtClean="0">
                <a:solidFill>
                  <a:srgbClr val="0C2074"/>
                </a:solidFill>
                <a:latin typeface="+mn-lt"/>
                <a:ea typeface="Arial Black" charset="0"/>
                <a:cs typeface="Arial Black" charset="0"/>
              </a:rPr>
              <a:t> of </a:t>
            </a:r>
            <a:r>
              <a:rPr lang="nl-NL" sz="1600" b="1" i="0" kern="0" dirty="0" err="1" smtClean="0">
                <a:solidFill>
                  <a:srgbClr val="0C2074"/>
                </a:solidFill>
                <a:latin typeface="+mn-lt"/>
                <a:ea typeface="Arial Black" charset="0"/>
                <a:cs typeface="Arial Black" charset="0"/>
              </a:rPr>
              <a:t>the</a:t>
            </a:r>
            <a:r>
              <a:rPr lang="nl-NL" sz="1600" b="1" i="0" kern="0" dirty="0" smtClean="0">
                <a:solidFill>
                  <a:srgbClr val="0C2074"/>
                </a:solidFill>
                <a:latin typeface="+mn-lt"/>
                <a:ea typeface="Arial Black" charset="0"/>
                <a:cs typeface="Arial Black" charset="0"/>
              </a:rPr>
              <a:t> #</a:t>
            </a:r>
            <a:r>
              <a:rPr lang="nl-NL" sz="1600" b="1" i="0" kern="0" dirty="0" err="1" smtClean="0">
                <a:solidFill>
                  <a:srgbClr val="0C2074"/>
                </a:solidFill>
                <a:latin typeface="+mn-lt"/>
                <a:ea typeface="Arial Black" charset="0"/>
                <a:cs typeface="Arial Black" charset="0"/>
              </a:rPr>
              <a:t>aware.hiv</a:t>
            </a:r>
            <a:r>
              <a:rPr lang="nl-NL" sz="1600" b="1" i="0" kern="0" dirty="0" smtClean="0">
                <a:solidFill>
                  <a:srgbClr val="0C2074"/>
                </a:solidFill>
                <a:latin typeface="+mn-lt"/>
                <a:ea typeface="Arial Black" charset="0"/>
                <a:cs typeface="Arial Black" charset="0"/>
              </a:rPr>
              <a:t> project </a:t>
            </a:r>
            <a:r>
              <a:rPr lang="nl-NL" sz="1600" b="1" i="0" kern="0" dirty="0" err="1" smtClean="0">
                <a:solidFill>
                  <a:srgbClr val="0C2074"/>
                </a:solidFill>
                <a:latin typeface="+mn-lt"/>
                <a:ea typeface="Arial Black" charset="0"/>
                <a:cs typeface="Arial Black" charset="0"/>
              </a:rPr>
              <a:t>group</a:t>
            </a:r>
            <a:r>
              <a:rPr lang="nl-NL" sz="1600" b="1" i="0" kern="0" dirty="0" smtClean="0">
                <a:solidFill>
                  <a:srgbClr val="0C2074"/>
                </a:solidFill>
                <a:latin typeface="+mn-lt"/>
                <a:ea typeface="Arial Black" charset="0"/>
                <a:cs typeface="Arial Black" charset="0"/>
              </a:rPr>
              <a:t> </a:t>
            </a:r>
          </a:p>
        </p:txBody>
      </p:sp>
      <p:sp>
        <p:nvSpPr>
          <p:cNvPr id="7" name="Tekstvak 14"/>
          <p:cNvSpPr txBox="1"/>
          <p:nvPr/>
        </p:nvSpPr>
        <p:spPr>
          <a:xfrm>
            <a:off x="509925" y="3292954"/>
            <a:ext cx="35399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i="0" dirty="0" smtClean="0">
                <a:solidFill>
                  <a:srgbClr val="0C2074"/>
                </a:solidFill>
                <a:ea typeface="Arial" charset="0"/>
                <a:cs typeface="Arial" charset="0"/>
              </a:rPr>
              <a:t>Carlijn C.E. Jordans, MD</a:t>
            </a:r>
            <a:endParaRPr lang="nl-NL" sz="1200" b="1" i="0" dirty="0">
              <a:solidFill>
                <a:srgbClr val="0C2074"/>
              </a:solidFill>
              <a:ea typeface="Arial" charset="0"/>
              <a:cs typeface="Arial" charset="0"/>
            </a:endParaRPr>
          </a:p>
          <a:p>
            <a:r>
              <a:rPr lang="nl-NL" sz="1200" i="0" dirty="0" smtClean="0">
                <a:solidFill>
                  <a:srgbClr val="0C2074"/>
                </a:solidFill>
                <a:ea typeface="Arial" charset="0"/>
                <a:cs typeface="Arial" charset="0"/>
              </a:rPr>
              <a:t>PhD Candidate </a:t>
            </a:r>
            <a:r>
              <a:rPr lang="nl-NL" sz="1200" i="0" dirty="0" err="1" smtClean="0">
                <a:solidFill>
                  <a:srgbClr val="0C2074"/>
                </a:solidFill>
                <a:ea typeface="Arial" charset="0"/>
                <a:cs typeface="Arial" charset="0"/>
              </a:rPr>
              <a:t>Infectious</a:t>
            </a:r>
            <a:r>
              <a:rPr lang="nl-NL" sz="1200" i="0" dirty="0" smtClean="0">
                <a:solidFill>
                  <a:srgbClr val="0C2074"/>
                </a:solidFill>
                <a:ea typeface="Arial" charset="0"/>
                <a:cs typeface="Arial" charset="0"/>
              </a:rPr>
              <a:t> </a:t>
            </a:r>
            <a:r>
              <a:rPr lang="nl-NL" sz="1200" i="0" dirty="0" err="1" smtClean="0">
                <a:solidFill>
                  <a:srgbClr val="0C2074"/>
                </a:solidFill>
                <a:ea typeface="Arial" charset="0"/>
                <a:cs typeface="Arial" charset="0"/>
              </a:rPr>
              <a:t>Diseases</a:t>
            </a:r>
            <a:endParaRPr lang="nl-NL" sz="1200" i="0" dirty="0" smtClean="0">
              <a:solidFill>
                <a:srgbClr val="0C2074"/>
              </a:solidFill>
              <a:ea typeface="Arial" charset="0"/>
              <a:cs typeface="Arial" charset="0"/>
            </a:endParaRPr>
          </a:p>
          <a:p>
            <a:r>
              <a:rPr lang="nl-NL" sz="1200" i="0" dirty="0" smtClean="0">
                <a:solidFill>
                  <a:srgbClr val="0C2074"/>
                </a:solidFill>
                <a:ea typeface="Arial" charset="0"/>
                <a:cs typeface="Arial" charset="0"/>
              </a:rPr>
              <a:t/>
            </a:r>
            <a:br>
              <a:rPr lang="nl-NL" sz="1200" i="0" dirty="0" smtClean="0">
                <a:solidFill>
                  <a:srgbClr val="0C2074"/>
                </a:solidFill>
                <a:ea typeface="Arial" charset="0"/>
                <a:cs typeface="Arial" charset="0"/>
              </a:rPr>
            </a:br>
            <a:r>
              <a:rPr lang="nl-NL" sz="1200" i="0" dirty="0" smtClean="0">
                <a:solidFill>
                  <a:srgbClr val="0C2074"/>
                </a:solidFill>
                <a:ea typeface="Arial" charset="0"/>
                <a:cs typeface="Arial" charset="0"/>
              </a:rPr>
              <a:t>Erasmus University </a:t>
            </a:r>
            <a:r>
              <a:rPr lang="nl-NL" sz="1200" i="0" dirty="0" err="1" smtClean="0">
                <a:solidFill>
                  <a:srgbClr val="0C2074"/>
                </a:solidFill>
                <a:ea typeface="Arial" charset="0"/>
                <a:cs typeface="Arial" charset="0"/>
              </a:rPr>
              <a:t>Medical</a:t>
            </a:r>
            <a:r>
              <a:rPr lang="nl-NL" sz="1200" i="0" dirty="0" smtClean="0">
                <a:solidFill>
                  <a:srgbClr val="0C2074"/>
                </a:solidFill>
                <a:ea typeface="Arial" charset="0"/>
                <a:cs typeface="Arial" charset="0"/>
              </a:rPr>
              <a:t> Center</a:t>
            </a:r>
          </a:p>
          <a:p>
            <a:r>
              <a:rPr lang="nl-NL" sz="1200" i="0" dirty="0" smtClean="0">
                <a:solidFill>
                  <a:srgbClr val="0C2074"/>
                </a:solidFill>
                <a:ea typeface="Arial" charset="0"/>
                <a:cs typeface="Arial" charset="0"/>
              </a:rPr>
              <a:t>Rotterdam, The Netherlands</a:t>
            </a:r>
            <a:endParaRPr lang="en-US" sz="1200" i="0" dirty="0">
              <a:solidFill>
                <a:srgbClr val="0C2074"/>
              </a:solidFill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521337" y="4243094"/>
            <a:ext cx="2489627" cy="46166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l-NL" sz="1200" i="0" kern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Arial Black" charset="0"/>
                <a:cs typeface="Arial Black" charset="0"/>
              </a:rPr>
              <a:t>c.jordans@erasmusmc.nl</a:t>
            </a:r>
          </a:p>
          <a:p>
            <a:r>
              <a:rPr lang="nl-NL" sz="1200" i="0" kern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Arial Black" charset="0"/>
                <a:cs typeface="Arial Black" charset="0"/>
              </a:rPr>
              <a:t>www.awarehiv.com</a:t>
            </a:r>
            <a:endParaRPr lang="en-US" sz="1200" i="0" kern="0" dirty="0" smtClean="0">
              <a:solidFill>
                <a:schemeClr val="bg1">
                  <a:lumMod val="50000"/>
                </a:schemeClr>
              </a:solidFill>
              <a:latin typeface="+mn-lt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42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Institutional</a:t>
            </a:r>
            <a:r>
              <a:rPr lang="nl-NL" dirty="0" smtClean="0"/>
              <a:t> facilitators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52049" b="22540"/>
          <a:stretch/>
        </p:blipFill>
        <p:spPr>
          <a:xfrm>
            <a:off x="638175" y="1371599"/>
            <a:ext cx="6858000" cy="2657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988" y="-1480"/>
            <a:ext cx="947008" cy="10182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33010" y="3014697"/>
            <a:ext cx="1234440" cy="21031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51885" y="1990725"/>
            <a:ext cx="612648" cy="39319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33010" y="3425034"/>
            <a:ext cx="1234440" cy="21031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4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</a:t>
            </a:r>
            <a:r>
              <a:rPr lang="nl-NL" dirty="0" smtClean="0"/>
              <a:t>ttitudes </a:t>
            </a:r>
            <a:r>
              <a:rPr lang="nl-NL" dirty="0" err="1" smtClean="0"/>
              <a:t>towards</a:t>
            </a:r>
            <a:r>
              <a:rPr lang="nl-NL" dirty="0" smtClean="0"/>
              <a:t> </a:t>
            </a:r>
            <a:r>
              <a:rPr lang="nl-NL" dirty="0" err="1" smtClean="0"/>
              <a:t>people</a:t>
            </a:r>
            <a:r>
              <a:rPr lang="nl-NL" dirty="0" smtClean="0"/>
              <a:t> living </a:t>
            </a:r>
            <a:br>
              <a:rPr lang="nl-NL" dirty="0" smtClean="0"/>
            </a:br>
            <a:r>
              <a:rPr lang="nl-NL" dirty="0" err="1" smtClean="0"/>
              <a:t>with</a:t>
            </a:r>
            <a:r>
              <a:rPr lang="nl-NL" dirty="0" smtClean="0"/>
              <a:t> HIV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988" y="-1480"/>
            <a:ext cx="947008" cy="10182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42316" b="27051"/>
          <a:stretch/>
        </p:blipFill>
        <p:spPr>
          <a:xfrm>
            <a:off x="628650" y="1331114"/>
            <a:ext cx="6858000" cy="25452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79520" y="3641667"/>
            <a:ext cx="1234440" cy="21031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46170" y="2630533"/>
            <a:ext cx="1234440" cy="21031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36670" y="3040469"/>
            <a:ext cx="1234440" cy="21031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9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Barriers </a:t>
            </a:r>
            <a:r>
              <a:rPr lang="nl-NL" dirty="0" err="1" smtClean="0"/>
              <a:t>discussing</a:t>
            </a:r>
            <a:r>
              <a:rPr lang="nl-NL" dirty="0" smtClean="0"/>
              <a:t> HIV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73051" b="1"/>
          <a:stretch/>
        </p:blipFill>
        <p:spPr>
          <a:xfrm>
            <a:off x="628650" y="1369219"/>
            <a:ext cx="6858000" cy="22391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988" y="-1480"/>
            <a:ext cx="947008" cy="10182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33010" y="3015459"/>
            <a:ext cx="1234440" cy="21031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33010" y="2424909"/>
            <a:ext cx="1234440" cy="21031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33010" y="1786734"/>
            <a:ext cx="1234440" cy="21031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1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HIV stigma per </a:t>
            </a:r>
            <a:r>
              <a:rPr lang="nl-NL" dirty="0" err="1" smtClean="0"/>
              <a:t>subgroup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smtClean="0"/>
              <a:t>Healthcare </a:t>
            </a:r>
            <a:r>
              <a:rPr lang="nl-NL" dirty="0" err="1" smtClean="0"/>
              <a:t>workers</a:t>
            </a:r>
            <a:r>
              <a:rPr lang="nl-NL" dirty="0" smtClean="0"/>
              <a:t> </a:t>
            </a:r>
            <a:r>
              <a:rPr lang="en-US" b="1" dirty="0"/>
              <a:t>≤25 years </a:t>
            </a:r>
            <a:r>
              <a:rPr lang="en-US" b="1" dirty="0" smtClean="0"/>
              <a:t>worried more </a:t>
            </a:r>
            <a:r>
              <a:rPr lang="en-US" dirty="0" smtClean="0"/>
              <a:t>about </a:t>
            </a:r>
            <a:r>
              <a:rPr lang="en-US" b="1" dirty="0" smtClean="0"/>
              <a:t>acquiring</a:t>
            </a:r>
            <a:r>
              <a:rPr lang="en-US" dirty="0" smtClean="0"/>
              <a:t> </a:t>
            </a:r>
            <a:r>
              <a:rPr lang="en-US" b="1" dirty="0" smtClean="0"/>
              <a:t>HIV</a:t>
            </a:r>
            <a:r>
              <a:rPr lang="en-US" dirty="0" smtClean="0"/>
              <a:t> at work (OR 44.3, p&lt;0.001), used </a:t>
            </a:r>
            <a:r>
              <a:rPr lang="en-US" b="1" dirty="0" smtClean="0"/>
              <a:t>more</a:t>
            </a:r>
            <a:r>
              <a:rPr lang="en-US" dirty="0" smtClean="0"/>
              <a:t> </a:t>
            </a:r>
            <a:r>
              <a:rPr lang="en-US" b="1" dirty="0" smtClean="0"/>
              <a:t>precautionary</a:t>
            </a:r>
            <a:r>
              <a:rPr lang="en-US" dirty="0" smtClean="0"/>
              <a:t> </a:t>
            </a:r>
            <a:r>
              <a:rPr lang="en-US" b="1" dirty="0" smtClean="0"/>
              <a:t>measures</a:t>
            </a:r>
            <a:r>
              <a:rPr lang="en-US" dirty="0" smtClean="0"/>
              <a:t> (OR 3.0, p=0.026), and expressed </a:t>
            </a:r>
            <a:r>
              <a:rPr lang="en-US" b="1" dirty="0" smtClean="0"/>
              <a:t>more</a:t>
            </a:r>
            <a:r>
              <a:rPr lang="en-US" dirty="0" smtClean="0"/>
              <a:t> </a:t>
            </a:r>
            <a:r>
              <a:rPr lang="en-US" b="1" dirty="0" smtClean="0"/>
              <a:t>negative</a:t>
            </a:r>
            <a:r>
              <a:rPr lang="en-US" dirty="0" smtClean="0"/>
              <a:t> </a:t>
            </a:r>
            <a:r>
              <a:rPr lang="en-US" b="1" dirty="0" smtClean="0"/>
              <a:t>attitudes towards people living with HIV </a:t>
            </a:r>
            <a:r>
              <a:rPr lang="en-US" dirty="0" smtClean="0"/>
              <a:t>(OR 41.2, p&lt;0.001)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dirty="0" smtClean="0"/>
              <a:t>Nurses </a:t>
            </a:r>
            <a:r>
              <a:rPr lang="nl-NL" b="1" dirty="0" err="1" smtClean="0"/>
              <a:t>worried</a:t>
            </a:r>
            <a:r>
              <a:rPr lang="nl-NL" dirty="0" smtClean="0"/>
              <a:t> </a:t>
            </a:r>
            <a:r>
              <a:rPr lang="nl-NL" b="1" dirty="0" smtClean="0"/>
              <a:t>more</a:t>
            </a:r>
            <a:r>
              <a:rPr lang="nl-NL" dirty="0" smtClean="0"/>
              <a:t> </a:t>
            </a:r>
            <a:r>
              <a:rPr lang="nl-NL" dirty="0" err="1" smtClean="0"/>
              <a:t>abouth</a:t>
            </a:r>
            <a:r>
              <a:rPr lang="nl-NL" dirty="0" smtClean="0"/>
              <a:t> </a:t>
            </a:r>
            <a:r>
              <a:rPr lang="nl-NL" b="1" dirty="0" err="1" smtClean="0"/>
              <a:t>acquiring</a:t>
            </a:r>
            <a:r>
              <a:rPr lang="nl-NL" dirty="0" smtClean="0"/>
              <a:t> </a:t>
            </a:r>
            <a:r>
              <a:rPr lang="nl-NL" b="1" dirty="0" smtClean="0"/>
              <a:t>HIV</a:t>
            </a:r>
            <a:r>
              <a:rPr lang="nl-NL" dirty="0" smtClean="0"/>
              <a:t> at </a:t>
            </a:r>
            <a:r>
              <a:rPr lang="nl-NL" dirty="0" err="1" smtClean="0"/>
              <a:t>work</a:t>
            </a:r>
            <a:r>
              <a:rPr lang="nl-NL" dirty="0" smtClean="0"/>
              <a:t> (OR 2.6, p=0.003), </a:t>
            </a:r>
            <a:r>
              <a:rPr lang="nl-NL" dirty="0" err="1" smtClean="0"/>
              <a:t>and</a:t>
            </a:r>
            <a:r>
              <a:rPr lang="nl-NL" dirty="0" smtClean="0"/>
              <a:t> had </a:t>
            </a:r>
            <a:r>
              <a:rPr lang="nl-NL" b="1" dirty="0" smtClean="0"/>
              <a:t>more</a:t>
            </a:r>
            <a:r>
              <a:rPr lang="nl-NL" dirty="0" smtClean="0"/>
              <a:t> </a:t>
            </a:r>
            <a:r>
              <a:rPr lang="nl-NL" b="1" dirty="0" err="1" smtClean="0"/>
              <a:t>negative</a:t>
            </a:r>
            <a:r>
              <a:rPr lang="nl-NL" dirty="0" smtClean="0"/>
              <a:t> </a:t>
            </a:r>
            <a:r>
              <a:rPr lang="nl-NL" b="1" dirty="0" smtClean="0"/>
              <a:t>attitudes</a:t>
            </a:r>
            <a:r>
              <a:rPr lang="nl-NL" dirty="0" smtClean="0"/>
              <a:t> </a:t>
            </a:r>
            <a:r>
              <a:rPr lang="nl-NL" dirty="0" err="1" smtClean="0"/>
              <a:t>towards</a:t>
            </a:r>
            <a:r>
              <a:rPr lang="nl-NL" dirty="0" smtClean="0"/>
              <a:t> </a:t>
            </a:r>
            <a:r>
              <a:rPr lang="nl-NL" dirty="0" err="1" smtClean="0"/>
              <a:t>people</a:t>
            </a:r>
            <a:r>
              <a:rPr lang="nl-NL" dirty="0" smtClean="0"/>
              <a:t> living </a:t>
            </a:r>
            <a:r>
              <a:rPr lang="nl-NL" dirty="0" err="1" smtClean="0"/>
              <a:t>with</a:t>
            </a:r>
            <a:r>
              <a:rPr lang="nl-NL" dirty="0" smtClean="0"/>
              <a:t> HIV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smtClean="0"/>
              <a:t>Over 50% of </a:t>
            </a:r>
            <a:r>
              <a:rPr lang="nl-NL" dirty="0" err="1" smtClean="0"/>
              <a:t>healthcare</a:t>
            </a:r>
            <a:r>
              <a:rPr lang="nl-NL" dirty="0" smtClean="0"/>
              <a:t> </a:t>
            </a:r>
            <a:r>
              <a:rPr lang="nl-NL" dirty="0" err="1" smtClean="0"/>
              <a:t>workers</a:t>
            </a:r>
            <a:r>
              <a:rPr lang="nl-NL" dirty="0" smtClean="0"/>
              <a:t> in </a:t>
            </a:r>
            <a:r>
              <a:rPr lang="nl-NL" dirty="0" err="1" smtClean="0"/>
              <a:t>all</a:t>
            </a:r>
            <a:r>
              <a:rPr lang="nl-NL" dirty="0" smtClean="0"/>
              <a:t> </a:t>
            </a:r>
            <a:r>
              <a:rPr lang="nl-NL" dirty="0" err="1" smtClean="0"/>
              <a:t>departments</a:t>
            </a:r>
            <a:r>
              <a:rPr lang="nl-NL" dirty="0" smtClean="0"/>
              <a:t> </a:t>
            </a:r>
            <a:r>
              <a:rPr lang="nl-NL" dirty="0" err="1" smtClean="0"/>
              <a:t>expressed</a:t>
            </a:r>
            <a:r>
              <a:rPr lang="nl-NL" dirty="0" smtClean="0"/>
              <a:t> </a:t>
            </a:r>
            <a:r>
              <a:rPr lang="nl-NL" b="1" dirty="0" smtClean="0"/>
              <a:t>concerns</a:t>
            </a:r>
            <a:r>
              <a:rPr lang="nl-NL" dirty="0" smtClean="0"/>
              <a:t> </a:t>
            </a:r>
            <a:r>
              <a:rPr lang="nl-NL" b="1" dirty="0" err="1" smtClean="0"/>
              <a:t>about</a:t>
            </a:r>
            <a:r>
              <a:rPr lang="nl-NL" dirty="0" smtClean="0"/>
              <a:t> </a:t>
            </a:r>
            <a:r>
              <a:rPr lang="nl-NL" b="1" dirty="0" err="1" smtClean="0"/>
              <a:t>acquiring</a:t>
            </a:r>
            <a:r>
              <a:rPr lang="nl-NL" dirty="0" smtClean="0"/>
              <a:t> </a:t>
            </a:r>
            <a:r>
              <a:rPr lang="nl-NL" b="1" dirty="0" smtClean="0"/>
              <a:t>HIV</a:t>
            </a:r>
            <a:r>
              <a:rPr lang="nl-NL" dirty="0" smtClean="0"/>
              <a:t> at </a:t>
            </a:r>
            <a:r>
              <a:rPr lang="nl-NL" dirty="0" err="1" smtClean="0"/>
              <a:t>work</a:t>
            </a:r>
            <a:endParaRPr lang="nl-NL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dirty="0" err="1" smtClean="0"/>
              <a:t>Difficulties</a:t>
            </a:r>
            <a:r>
              <a:rPr lang="nl-NL" dirty="0" smtClean="0"/>
              <a:t> </a:t>
            </a:r>
            <a:r>
              <a:rPr lang="nl-NL" b="1" dirty="0" err="1" smtClean="0"/>
              <a:t>discussing</a:t>
            </a:r>
            <a:r>
              <a:rPr lang="nl-NL" dirty="0" smtClean="0"/>
              <a:t> </a:t>
            </a:r>
            <a:r>
              <a:rPr lang="nl-NL" b="1" dirty="0" smtClean="0"/>
              <a:t>HIV-</a:t>
            </a:r>
            <a:r>
              <a:rPr lang="nl-NL" b="1" dirty="0" err="1" smtClean="0"/>
              <a:t>related</a:t>
            </a:r>
            <a:r>
              <a:rPr lang="nl-NL" dirty="0" smtClean="0"/>
              <a:t> </a:t>
            </a:r>
            <a:r>
              <a:rPr lang="nl-NL" b="1" dirty="0" err="1" smtClean="0"/>
              <a:t>matters</a:t>
            </a:r>
            <a:r>
              <a:rPr lang="nl-NL" dirty="0" smtClean="0"/>
              <a:t> </a:t>
            </a:r>
            <a:r>
              <a:rPr lang="nl-NL" dirty="0" err="1" smtClean="0"/>
              <a:t>were</a:t>
            </a:r>
            <a:r>
              <a:rPr lang="nl-NL" dirty="0" smtClean="0"/>
              <a:t> </a:t>
            </a:r>
            <a:r>
              <a:rPr lang="nl-NL" b="1" dirty="0" err="1" smtClean="0"/>
              <a:t>comparable</a:t>
            </a:r>
            <a:r>
              <a:rPr lang="nl-NL" dirty="0" smtClean="0"/>
              <a:t> </a:t>
            </a:r>
            <a:r>
              <a:rPr lang="nl-NL" dirty="0" err="1" smtClean="0"/>
              <a:t>across</a:t>
            </a:r>
            <a:r>
              <a:rPr lang="nl-NL" dirty="0" smtClean="0"/>
              <a:t> </a:t>
            </a:r>
            <a:r>
              <a:rPr lang="nl-NL" dirty="0" err="1" smtClean="0"/>
              <a:t>departments</a:t>
            </a:r>
            <a:r>
              <a:rPr lang="nl-NL" dirty="0" smtClean="0"/>
              <a:t> (range 60-100%)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988" y="-1480"/>
            <a:ext cx="947008" cy="101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dirty="0" smtClean="0"/>
              <a:t>HIV</a:t>
            </a:r>
            <a:r>
              <a:rPr lang="nl-NL" dirty="0" smtClean="0"/>
              <a:t> </a:t>
            </a:r>
            <a:r>
              <a:rPr lang="nl-NL" b="1" dirty="0" smtClean="0"/>
              <a:t>stigma</a:t>
            </a:r>
            <a:r>
              <a:rPr lang="nl-NL" dirty="0" smtClean="0"/>
              <a:t> is </a:t>
            </a:r>
            <a:r>
              <a:rPr lang="nl-NL" b="1" dirty="0" smtClean="0"/>
              <a:t>prevalent</a:t>
            </a:r>
            <a:r>
              <a:rPr lang="nl-NL" dirty="0" smtClean="0"/>
              <a:t> </a:t>
            </a:r>
            <a:r>
              <a:rPr lang="nl-NL" dirty="0" err="1" smtClean="0"/>
              <a:t>among</a:t>
            </a:r>
            <a:r>
              <a:rPr lang="nl-NL" dirty="0" smtClean="0"/>
              <a:t> Dutch </a:t>
            </a:r>
            <a:r>
              <a:rPr lang="nl-NL" dirty="0" err="1" smtClean="0"/>
              <a:t>healthcare</a:t>
            </a:r>
            <a:r>
              <a:rPr lang="nl-NL" dirty="0" smtClean="0"/>
              <a:t> </a:t>
            </a:r>
            <a:r>
              <a:rPr lang="nl-NL" dirty="0" err="1" smtClean="0"/>
              <a:t>workers</a:t>
            </a:r>
            <a:r>
              <a:rPr lang="nl-NL" dirty="0" smtClean="0"/>
              <a:t>, more prominent </a:t>
            </a:r>
            <a:r>
              <a:rPr lang="nl-NL" dirty="0" err="1" smtClean="0"/>
              <a:t>among</a:t>
            </a:r>
            <a:r>
              <a:rPr lang="nl-NL" dirty="0" smtClean="0"/>
              <a:t> </a:t>
            </a:r>
            <a:r>
              <a:rPr lang="nl-NL" b="1" dirty="0" err="1" smtClean="0"/>
              <a:t>younger</a:t>
            </a:r>
            <a:r>
              <a:rPr lang="nl-NL" dirty="0" smtClean="0"/>
              <a:t> </a:t>
            </a:r>
            <a:r>
              <a:rPr lang="nl-NL" b="1" dirty="0" err="1" smtClean="0"/>
              <a:t>healthcare</a:t>
            </a:r>
            <a:r>
              <a:rPr lang="nl-NL" dirty="0" smtClean="0"/>
              <a:t> </a:t>
            </a:r>
            <a:r>
              <a:rPr lang="nl-NL" b="1" dirty="0" err="1" smtClean="0"/>
              <a:t>workers</a:t>
            </a:r>
            <a:endParaRPr lang="nl-NL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dirty="0" smtClean="0"/>
              <a:t>Target</a:t>
            </a:r>
            <a:r>
              <a:rPr lang="nl-NL" dirty="0" smtClean="0"/>
              <a:t> </a:t>
            </a:r>
            <a:r>
              <a:rPr lang="nl-NL" b="1" dirty="0" smtClean="0"/>
              <a:t>approaches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reduce</a:t>
            </a:r>
            <a:r>
              <a:rPr lang="nl-NL" dirty="0" smtClean="0"/>
              <a:t> HIV stigma in </a:t>
            </a:r>
            <a:r>
              <a:rPr lang="nl-NL" dirty="0" err="1" smtClean="0"/>
              <a:t>healthcare</a:t>
            </a:r>
            <a:r>
              <a:rPr lang="nl-NL" dirty="0" smtClean="0"/>
              <a:t> are </a:t>
            </a:r>
            <a:r>
              <a:rPr lang="nl-NL" dirty="0" err="1" smtClean="0"/>
              <a:t>needed</a:t>
            </a:r>
            <a:endParaRPr lang="nl-NL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smtClean="0"/>
              <a:t>In a safe </a:t>
            </a:r>
            <a:r>
              <a:rPr lang="nl-NL" dirty="0" err="1" smtClean="0"/>
              <a:t>and</a:t>
            </a:r>
            <a:r>
              <a:rPr lang="nl-NL" dirty="0" smtClean="0"/>
              <a:t> non-</a:t>
            </a:r>
            <a:r>
              <a:rPr lang="nl-NL" dirty="0" err="1" smtClean="0"/>
              <a:t>judgment</a:t>
            </a:r>
            <a:r>
              <a:rPr lang="nl-NL" dirty="0" smtClean="0"/>
              <a:t> context, target:</a:t>
            </a:r>
          </a:p>
          <a:p>
            <a:pPr marL="9144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smtClean="0"/>
              <a:t>Concerns </a:t>
            </a:r>
            <a:r>
              <a:rPr lang="nl-NL" dirty="0" err="1" smtClean="0"/>
              <a:t>about</a:t>
            </a:r>
            <a:r>
              <a:rPr lang="nl-NL" dirty="0" smtClean="0"/>
              <a:t> </a:t>
            </a:r>
            <a:r>
              <a:rPr lang="nl-NL" b="1" dirty="0" err="1" smtClean="0"/>
              <a:t>occupational</a:t>
            </a:r>
            <a:r>
              <a:rPr lang="nl-NL" dirty="0" smtClean="0"/>
              <a:t> </a:t>
            </a:r>
            <a:r>
              <a:rPr lang="nl-NL" b="1" dirty="0" err="1" smtClean="0"/>
              <a:t>infection</a:t>
            </a:r>
            <a:endParaRPr lang="nl-NL" b="1" dirty="0" smtClean="0"/>
          </a:p>
          <a:p>
            <a:pPr marL="9144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err="1" smtClean="0"/>
              <a:t>Overcoming</a:t>
            </a:r>
            <a:r>
              <a:rPr lang="nl-NL" dirty="0" smtClean="0"/>
              <a:t> </a:t>
            </a:r>
            <a:r>
              <a:rPr lang="nl-NL" dirty="0" err="1" smtClean="0"/>
              <a:t>barriers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b="1" dirty="0" err="1" smtClean="0"/>
              <a:t>discussing</a:t>
            </a:r>
            <a:r>
              <a:rPr lang="nl-NL" dirty="0" smtClean="0"/>
              <a:t> </a:t>
            </a:r>
            <a:r>
              <a:rPr lang="nl-NL" b="1" dirty="0" smtClean="0"/>
              <a:t>HIV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patients</a:t>
            </a:r>
            <a:endParaRPr lang="nl-NL" dirty="0" smtClean="0"/>
          </a:p>
          <a:p>
            <a:pPr marL="9144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err="1" smtClean="0"/>
              <a:t>Reflecting</a:t>
            </a:r>
            <a:r>
              <a:rPr lang="nl-NL" dirty="0" smtClean="0"/>
              <a:t> on </a:t>
            </a:r>
            <a:r>
              <a:rPr lang="nl-NL" b="1" dirty="0" err="1" smtClean="0"/>
              <a:t>prejudices</a:t>
            </a:r>
            <a:r>
              <a:rPr lang="nl-NL" dirty="0" smtClean="0"/>
              <a:t> </a:t>
            </a:r>
            <a:r>
              <a:rPr lang="nl-NL" dirty="0" err="1" smtClean="0"/>
              <a:t>against</a:t>
            </a:r>
            <a:r>
              <a:rPr lang="nl-NL" dirty="0" smtClean="0"/>
              <a:t> </a:t>
            </a:r>
            <a:r>
              <a:rPr lang="nl-NL" dirty="0" err="1" smtClean="0"/>
              <a:t>people</a:t>
            </a:r>
            <a:r>
              <a:rPr lang="nl-NL" dirty="0" smtClean="0"/>
              <a:t> living </a:t>
            </a:r>
            <a:r>
              <a:rPr lang="nl-NL" dirty="0" err="1" smtClean="0"/>
              <a:t>with</a:t>
            </a:r>
            <a:r>
              <a:rPr lang="nl-NL" dirty="0" smtClean="0"/>
              <a:t> HIV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988" y="-1480"/>
            <a:ext cx="947008" cy="101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1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Questions</a:t>
            </a:r>
            <a:r>
              <a:rPr lang="nl-NL" dirty="0" smtClean="0"/>
              <a:t>?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321" y="36979"/>
            <a:ext cx="1012058" cy="10881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t="608"/>
          <a:stretch/>
        </p:blipFill>
        <p:spPr>
          <a:xfrm>
            <a:off x="3347999" y="810526"/>
            <a:ext cx="2593227" cy="3673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4644612" y="4145506"/>
            <a:ext cx="2489627" cy="33855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l-NL" sz="1600" i="0" kern="0" dirty="0" smtClean="0">
                <a:solidFill>
                  <a:srgbClr val="CD0033"/>
                </a:solidFill>
                <a:latin typeface="Arial Black" charset="0"/>
                <a:ea typeface="Arial Black" charset="0"/>
                <a:cs typeface="Arial Black" charset="0"/>
              </a:rPr>
              <a:t>www.awarehiv.com</a:t>
            </a:r>
            <a:endParaRPr lang="en-US" sz="1600" i="0" kern="0" dirty="0" smtClean="0">
              <a:solidFill>
                <a:srgbClr val="CD0033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87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219950" cy="994172"/>
          </a:xfrm>
        </p:spPr>
        <p:txBody>
          <a:bodyPr/>
          <a:lstStyle/>
          <a:p>
            <a:r>
              <a:rPr lang="nl-NL" dirty="0" err="1" smtClean="0"/>
              <a:t>Disclosures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NL" dirty="0" err="1"/>
              <a:t>This</a:t>
            </a:r>
            <a:r>
              <a:rPr lang="nl-NL" dirty="0"/>
              <a:t> </a:t>
            </a:r>
            <a:r>
              <a:rPr lang="en-US" dirty="0"/>
              <a:t>work was supported by the Dutch Federation Medical Specialist </a:t>
            </a:r>
            <a:r>
              <a:rPr lang="nl-NL" dirty="0"/>
              <a:t>(</a:t>
            </a:r>
            <a:r>
              <a:rPr lang="nl-NL" i="1" dirty="0"/>
              <a:t>Stichting Kwaliteitsgelden federatie Medisch Specialisten</a:t>
            </a:r>
            <a:r>
              <a:rPr lang="nl-NL" dirty="0"/>
              <a:t>)</a:t>
            </a:r>
          </a:p>
          <a:p>
            <a:pPr>
              <a:lnSpc>
                <a:spcPct val="150000"/>
              </a:lnSpc>
            </a:pPr>
            <a:r>
              <a:rPr lang="nl-NL" dirty="0"/>
              <a:t>I have </a:t>
            </a:r>
            <a:r>
              <a:rPr lang="nl-NL" dirty="0" err="1"/>
              <a:t>received</a:t>
            </a:r>
            <a:r>
              <a:rPr lang="nl-NL" dirty="0"/>
              <a:t> </a:t>
            </a:r>
            <a:r>
              <a:rPr lang="nl-NL" dirty="0" err="1"/>
              <a:t>travel</a:t>
            </a:r>
            <a:r>
              <a:rPr lang="nl-NL" dirty="0"/>
              <a:t> </a:t>
            </a:r>
            <a:r>
              <a:rPr lang="nl-NL" dirty="0" err="1"/>
              <a:t>reimbursement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Gilead</a:t>
            </a:r>
            <a:r>
              <a:rPr lang="nl-NL" dirty="0"/>
              <a:t> Sciences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compensation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a </a:t>
            </a:r>
            <a:r>
              <a:rPr lang="nl-NL" dirty="0" err="1"/>
              <a:t>presentation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ViiV</a:t>
            </a:r>
            <a:r>
              <a:rPr lang="nl-NL" dirty="0"/>
              <a:t> Healthcare.</a:t>
            </a:r>
          </a:p>
          <a:p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988" y="-1480"/>
            <a:ext cx="947008" cy="101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4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219950" cy="994172"/>
          </a:xfrm>
        </p:spPr>
        <p:txBody>
          <a:bodyPr/>
          <a:lstStyle/>
          <a:p>
            <a:r>
              <a:rPr lang="nl-NL" dirty="0" smtClean="0"/>
              <a:t>HIV stigma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HIV stigma </a:t>
            </a:r>
            <a:r>
              <a:rPr lang="en-US" b="1" dirty="0" smtClean="0"/>
              <a:t>impacts</a:t>
            </a:r>
            <a:r>
              <a:rPr lang="en-US" dirty="0" smtClean="0"/>
              <a:t> the </a:t>
            </a:r>
            <a:r>
              <a:rPr lang="en-US" b="1" dirty="0" smtClean="0"/>
              <a:t>full</a:t>
            </a:r>
            <a:r>
              <a:rPr lang="en-US" dirty="0" smtClean="0"/>
              <a:t> </a:t>
            </a:r>
            <a:r>
              <a:rPr lang="en-US" b="1" dirty="0" smtClean="0"/>
              <a:t>cascade</a:t>
            </a:r>
            <a:r>
              <a:rPr lang="en-US" dirty="0" smtClean="0"/>
              <a:t> </a:t>
            </a:r>
            <a:r>
              <a:rPr lang="en-US" b="1" dirty="0" smtClean="0"/>
              <a:t>of</a:t>
            </a:r>
            <a:r>
              <a:rPr lang="en-US" dirty="0" smtClean="0"/>
              <a:t> </a:t>
            </a:r>
            <a:r>
              <a:rPr lang="en-US" b="1" dirty="0" smtClean="0"/>
              <a:t>care</a:t>
            </a:r>
            <a:r>
              <a:rPr lang="en-US" dirty="0" smtClean="0"/>
              <a:t> and remains </a:t>
            </a:r>
            <a:r>
              <a:rPr lang="en-US" b="1" dirty="0" smtClean="0"/>
              <a:t>stubbornly</a:t>
            </a:r>
            <a:r>
              <a:rPr lang="en-US" dirty="0" smtClean="0"/>
              <a:t> </a:t>
            </a:r>
            <a:r>
              <a:rPr lang="en-US" b="1" dirty="0" err="1" smtClean="0"/>
              <a:t>persistant</a:t>
            </a:r>
            <a:endParaRPr lang="en-US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smtClean="0"/>
              <a:t>UNAIDS set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b="1" dirty="0" smtClean="0"/>
              <a:t>10%</a:t>
            </a:r>
            <a:r>
              <a:rPr lang="nl-NL" dirty="0" smtClean="0"/>
              <a:t> </a:t>
            </a:r>
            <a:r>
              <a:rPr lang="nl-NL" b="1" dirty="0" smtClean="0"/>
              <a:t>target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end </a:t>
            </a:r>
            <a:r>
              <a:rPr lang="nl-NL" dirty="0" err="1" smtClean="0"/>
              <a:t>the</a:t>
            </a:r>
            <a:r>
              <a:rPr lang="nl-NL" dirty="0" smtClean="0"/>
              <a:t> HIV </a:t>
            </a:r>
            <a:r>
              <a:rPr lang="nl-NL" dirty="0" err="1" smtClean="0"/>
              <a:t>epidemic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reach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2025</a:t>
            </a:r>
          </a:p>
          <a:p>
            <a:pPr marL="9144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/>
              <a:t>&lt;</a:t>
            </a:r>
            <a:r>
              <a:rPr lang="nl-NL" dirty="0" smtClean="0"/>
              <a:t>10% of </a:t>
            </a:r>
            <a:r>
              <a:rPr lang="nl-NL" dirty="0" err="1" smtClean="0"/>
              <a:t>people</a:t>
            </a:r>
            <a:r>
              <a:rPr lang="nl-NL" dirty="0" smtClean="0"/>
              <a:t> living </a:t>
            </a:r>
            <a:r>
              <a:rPr lang="nl-NL" dirty="0" err="1" smtClean="0"/>
              <a:t>with</a:t>
            </a:r>
            <a:r>
              <a:rPr lang="nl-NL" dirty="0" smtClean="0"/>
              <a:t> HIV </a:t>
            </a:r>
            <a:r>
              <a:rPr lang="nl-NL" dirty="0" err="1" smtClean="0"/>
              <a:t>should</a:t>
            </a:r>
            <a:r>
              <a:rPr lang="nl-NL" dirty="0" smtClean="0"/>
              <a:t> </a:t>
            </a:r>
            <a:r>
              <a:rPr lang="nl-NL" dirty="0" err="1" smtClean="0"/>
              <a:t>experience</a:t>
            </a:r>
            <a:r>
              <a:rPr lang="nl-NL" dirty="0" smtClean="0"/>
              <a:t> stigma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discrimination</a:t>
            </a:r>
            <a:endParaRPr lang="nl-NL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smtClean="0"/>
              <a:t>Research on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b="1" dirty="0" err="1" smtClean="0"/>
              <a:t>perspectives</a:t>
            </a:r>
            <a:r>
              <a:rPr lang="nl-NL" dirty="0" smtClean="0"/>
              <a:t> of </a:t>
            </a:r>
            <a:r>
              <a:rPr lang="nl-NL" b="1" dirty="0" err="1" smtClean="0"/>
              <a:t>people</a:t>
            </a:r>
            <a:r>
              <a:rPr lang="nl-NL" b="1" dirty="0" smtClean="0"/>
              <a:t> living </a:t>
            </a:r>
            <a:r>
              <a:rPr lang="nl-NL" b="1" dirty="0" err="1" smtClean="0"/>
              <a:t>with</a:t>
            </a:r>
            <a:r>
              <a:rPr lang="nl-NL" b="1" dirty="0" smtClean="0"/>
              <a:t> HIV</a:t>
            </a:r>
            <a:r>
              <a:rPr lang="nl-NL" dirty="0" smtClean="0"/>
              <a:t> shows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b="1" dirty="0" err="1" smtClean="0"/>
              <a:t>increase</a:t>
            </a:r>
            <a:r>
              <a:rPr lang="nl-NL" b="1" dirty="0" smtClean="0"/>
              <a:t> in </a:t>
            </a:r>
            <a:r>
              <a:rPr lang="nl-NL" b="1" dirty="0" err="1" smtClean="0"/>
              <a:t>experienced</a:t>
            </a:r>
            <a:r>
              <a:rPr lang="nl-NL" b="1" dirty="0" smtClean="0"/>
              <a:t> stigma </a:t>
            </a:r>
            <a:r>
              <a:rPr lang="nl-NL" dirty="0" smtClean="0"/>
              <a:t>in </a:t>
            </a:r>
            <a:r>
              <a:rPr lang="nl-NL" b="1" dirty="0" smtClean="0"/>
              <a:t>Dutch</a:t>
            </a:r>
            <a:r>
              <a:rPr lang="nl-NL" dirty="0" smtClean="0"/>
              <a:t> </a:t>
            </a:r>
            <a:r>
              <a:rPr lang="nl-NL" b="1" dirty="0" err="1" smtClean="0"/>
              <a:t>healthcare</a:t>
            </a:r>
            <a:r>
              <a:rPr lang="nl-NL" dirty="0" smtClean="0"/>
              <a:t> </a:t>
            </a:r>
            <a:r>
              <a:rPr lang="nl-NL" b="1" dirty="0" err="1" smtClean="0"/>
              <a:t>settings</a:t>
            </a:r>
            <a:r>
              <a:rPr lang="nl-NL" dirty="0" smtClean="0"/>
              <a:t> over </a:t>
            </a:r>
            <a:r>
              <a:rPr lang="nl-NL" dirty="0" err="1" smtClean="0"/>
              <a:t>the</a:t>
            </a:r>
            <a:r>
              <a:rPr lang="nl-NL" dirty="0" smtClean="0"/>
              <a:t> past decade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err="1" smtClean="0"/>
              <a:t>Aim</a:t>
            </a:r>
            <a:r>
              <a:rPr lang="nl-NL" dirty="0" smtClean="0"/>
              <a:t> of </a:t>
            </a:r>
            <a:r>
              <a:rPr lang="nl-NL" dirty="0" err="1" smtClean="0"/>
              <a:t>this</a:t>
            </a:r>
            <a:r>
              <a:rPr lang="nl-NL" dirty="0" smtClean="0"/>
              <a:t> </a:t>
            </a:r>
            <a:r>
              <a:rPr lang="nl-NL" dirty="0" err="1" smtClean="0"/>
              <a:t>study</a:t>
            </a:r>
            <a:r>
              <a:rPr lang="nl-NL" dirty="0" smtClean="0"/>
              <a:t>: </a:t>
            </a:r>
            <a:r>
              <a:rPr lang="nl-NL" b="1" dirty="0" err="1" smtClean="0"/>
              <a:t>to</a:t>
            </a:r>
            <a:r>
              <a:rPr lang="nl-NL" b="1" dirty="0" smtClean="0"/>
              <a:t> </a:t>
            </a:r>
            <a:r>
              <a:rPr lang="nl-NL" b="1" dirty="0" err="1" smtClean="0"/>
              <a:t>investigate</a:t>
            </a:r>
            <a:r>
              <a:rPr lang="nl-NL" b="1" dirty="0" smtClean="0"/>
              <a:t> HIV stigma in </a:t>
            </a:r>
            <a:r>
              <a:rPr lang="nl-NL" b="1" dirty="0" err="1" smtClean="0"/>
              <a:t>healthcare</a:t>
            </a:r>
            <a:r>
              <a:rPr lang="nl-NL" b="1" dirty="0" smtClean="0"/>
              <a:t> </a:t>
            </a:r>
            <a:r>
              <a:rPr lang="nl-NL" b="1" dirty="0" err="1" smtClean="0"/>
              <a:t>settings</a:t>
            </a:r>
            <a:r>
              <a:rPr lang="nl-NL" b="1" dirty="0" smtClean="0"/>
              <a:t> </a:t>
            </a:r>
            <a:r>
              <a:rPr lang="nl-NL" b="1" dirty="0" err="1" smtClean="0"/>
              <a:t>from</a:t>
            </a:r>
            <a:r>
              <a:rPr lang="nl-NL" b="1" dirty="0" smtClean="0"/>
              <a:t> </a:t>
            </a:r>
            <a:r>
              <a:rPr lang="nl-NL" b="1" dirty="0" err="1" smtClean="0"/>
              <a:t>the</a:t>
            </a:r>
            <a:r>
              <a:rPr lang="nl-NL" b="1" dirty="0" smtClean="0"/>
              <a:t> </a:t>
            </a:r>
            <a:r>
              <a:rPr lang="nl-NL" b="1" dirty="0" err="1" smtClean="0"/>
              <a:t>perspective</a:t>
            </a:r>
            <a:r>
              <a:rPr lang="nl-NL" b="1" dirty="0" smtClean="0"/>
              <a:t> of </a:t>
            </a:r>
            <a:r>
              <a:rPr lang="nl-NL" b="1" dirty="0" err="1" smtClean="0"/>
              <a:t>healthcare</a:t>
            </a:r>
            <a:r>
              <a:rPr lang="nl-NL" b="1" dirty="0" smtClean="0"/>
              <a:t> </a:t>
            </a:r>
            <a:r>
              <a:rPr lang="nl-NL" b="1" dirty="0" err="1" smtClean="0"/>
              <a:t>workers</a:t>
            </a:r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988" y="-1480"/>
            <a:ext cx="947008" cy="101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smtClean="0"/>
              <a:t>A cross-</a:t>
            </a:r>
            <a:r>
              <a:rPr lang="nl-NL" dirty="0" err="1" smtClean="0"/>
              <a:t>sectional</a:t>
            </a:r>
            <a:r>
              <a:rPr lang="nl-NL" dirty="0" smtClean="0"/>
              <a:t> survey was </a:t>
            </a:r>
            <a:r>
              <a:rPr lang="nl-NL" dirty="0" err="1" smtClean="0"/>
              <a:t>conducted</a:t>
            </a:r>
            <a:r>
              <a:rPr lang="nl-NL" dirty="0" smtClean="0"/>
              <a:t> </a:t>
            </a:r>
            <a:r>
              <a:rPr lang="nl-NL" dirty="0" err="1" smtClean="0"/>
              <a:t>between</a:t>
            </a:r>
            <a:r>
              <a:rPr lang="nl-NL" dirty="0" smtClean="0"/>
              <a:t> </a:t>
            </a:r>
            <a:r>
              <a:rPr lang="nl-NL" b="1" dirty="0" smtClean="0"/>
              <a:t>April </a:t>
            </a:r>
            <a:r>
              <a:rPr lang="nl-NL" dirty="0" err="1" smtClean="0"/>
              <a:t>and</a:t>
            </a:r>
            <a:r>
              <a:rPr lang="nl-NL" b="1" dirty="0" smtClean="0"/>
              <a:t> August 2023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err="1" smtClean="0"/>
              <a:t>Two</a:t>
            </a:r>
            <a:r>
              <a:rPr lang="nl-NL" dirty="0" smtClean="0"/>
              <a:t> </a:t>
            </a:r>
            <a:r>
              <a:rPr lang="nl-NL" dirty="0" err="1" smtClean="0"/>
              <a:t>tertiary</a:t>
            </a:r>
            <a:r>
              <a:rPr lang="nl-NL" dirty="0" smtClean="0"/>
              <a:t> centers (</a:t>
            </a:r>
            <a:r>
              <a:rPr lang="nl-NL" b="1" dirty="0" smtClean="0"/>
              <a:t>Erasmus</a:t>
            </a:r>
            <a:r>
              <a:rPr lang="nl-NL" dirty="0" smtClean="0"/>
              <a:t> </a:t>
            </a:r>
            <a:r>
              <a:rPr lang="nl-NL" b="1" dirty="0" smtClean="0"/>
              <a:t>MC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b="1" dirty="0" smtClean="0"/>
              <a:t>LUMC</a:t>
            </a:r>
            <a:r>
              <a:rPr lang="nl-NL" dirty="0" smtClean="0"/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smtClean="0"/>
              <a:t>Relevant </a:t>
            </a:r>
            <a:r>
              <a:rPr lang="nl-NL" dirty="0" err="1" smtClean="0"/>
              <a:t>questions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healthcare</a:t>
            </a:r>
            <a:r>
              <a:rPr lang="nl-NL" dirty="0" smtClean="0"/>
              <a:t> </a:t>
            </a:r>
            <a:r>
              <a:rPr lang="nl-NL" dirty="0" err="1" smtClean="0"/>
              <a:t>workers</a:t>
            </a:r>
            <a:r>
              <a:rPr lang="nl-NL" dirty="0" smtClean="0"/>
              <a:t> </a:t>
            </a:r>
            <a:r>
              <a:rPr lang="nl-NL" dirty="0" err="1" smtClean="0"/>
              <a:t>were</a:t>
            </a:r>
            <a:r>
              <a:rPr lang="nl-NL" dirty="0" smtClean="0"/>
              <a:t> </a:t>
            </a:r>
            <a:r>
              <a:rPr lang="nl-NL" dirty="0" err="1" smtClean="0"/>
              <a:t>selected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a </a:t>
            </a:r>
            <a:r>
              <a:rPr lang="nl-NL" b="1" dirty="0" err="1" smtClean="0"/>
              <a:t>standardized</a:t>
            </a:r>
            <a:r>
              <a:rPr lang="nl-NL" dirty="0" smtClean="0"/>
              <a:t> </a:t>
            </a:r>
            <a:r>
              <a:rPr lang="nl-NL" b="1" dirty="0" smtClean="0"/>
              <a:t>questionnaire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HIV stigma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smtClean="0"/>
              <a:t>Questionnaire was </a:t>
            </a:r>
            <a:r>
              <a:rPr lang="nl-NL" dirty="0" err="1" smtClean="0"/>
              <a:t>distributed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all</a:t>
            </a:r>
            <a:r>
              <a:rPr lang="nl-NL" dirty="0" smtClean="0"/>
              <a:t> </a:t>
            </a:r>
            <a:r>
              <a:rPr lang="nl-NL" dirty="0" err="1" smtClean="0"/>
              <a:t>healthcare</a:t>
            </a:r>
            <a:r>
              <a:rPr lang="nl-NL" dirty="0" smtClean="0"/>
              <a:t> </a:t>
            </a:r>
            <a:r>
              <a:rPr lang="nl-NL" dirty="0" err="1" smtClean="0"/>
              <a:t>workers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b="1" dirty="0" smtClean="0"/>
              <a:t>mail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through</a:t>
            </a:r>
            <a:r>
              <a:rPr lang="nl-NL" dirty="0" smtClean="0"/>
              <a:t> </a:t>
            </a:r>
            <a:r>
              <a:rPr lang="nl-NL" b="1" dirty="0" err="1" smtClean="0"/>
              <a:t>focussed</a:t>
            </a:r>
            <a:r>
              <a:rPr lang="nl-NL" dirty="0" smtClean="0"/>
              <a:t> </a:t>
            </a:r>
            <a:r>
              <a:rPr lang="nl-NL" b="1" dirty="0" smtClean="0"/>
              <a:t>meetings</a:t>
            </a:r>
            <a:r>
              <a:rPr lang="nl-NL" dirty="0" smtClean="0"/>
              <a:t> at large </a:t>
            </a:r>
            <a:r>
              <a:rPr lang="en-US" dirty="0" smtClean="0"/>
              <a:t>departments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988" y="-1480"/>
            <a:ext cx="947008" cy="101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0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Prevalence</a:t>
            </a:r>
            <a:r>
              <a:rPr lang="nl-NL" dirty="0" smtClean="0"/>
              <a:t> of HIV stigma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smtClean="0"/>
              <a:t>HIV stigma indicators:</a:t>
            </a:r>
          </a:p>
          <a:p>
            <a:pPr marL="9144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err="1"/>
              <a:t>F</a:t>
            </a:r>
            <a:r>
              <a:rPr lang="nl-NL" dirty="0" err="1" smtClean="0"/>
              <a:t>ear</a:t>
            </a:r>
            <a:r>
              <a:rPr lang="nl-NL" dirty="0" smtClean="0"/>
              <a:t> of </a:t>
            </a:r>
            <a:r>
              <a:rPr lang="nl-NL" dirty="0" err="1" smtClean="0"/>
              <a:t>infection</a:t>
            </a:r>
            <a:endParaRPr lang="nl-NL" dirty="0" smtClean="0"/>
          </a:p>
          <a:p>
            <a:pPr marL="9144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err="1" smtClean="0"/>
              <a:t>Observed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anticipated</a:t>
            </a:r>
            <a:r>
              <a:rPr lang="nl-NL" dirty="0" smtClean="0"/>
              <a:t> stigma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discrimination</a:t>
            </a:r>
            <a:endParaRPr lang="nl-NL" dirty="0" smtClean="0"/>
          </a:p>
          <a:p>
            <a:pPr marL="9144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err="1" smtClean="0"/>
              <a:t>Institutional</a:t>
            </a:r>
            <a:r>
              <a:rPr lang="nl-NL" dirty="0" smtClean="0"/>
              <a:t>-level facilitators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barriers</a:t>
            </a:r>
            <a:endParaRPr lang="nl-NL" dirty="0" smtClean="0"/>
          </a:p>
          <a:p>
            <a:pPr marL="9144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smtClean="0"/>
              <a:t>Attitudes </a:t>
            </a:r>
            <a:r>
              <a:rPr lang="nl-NL" dirty="0" err="1" smtClean="0"/>
              <a:t>towards</a:t>
            </a:r>
            <a:r>
              <a:rPr lang="nl-NL" dirty="0" smtClean="0"/>
              <a:t> </a:t>
            </a:r>
            <a:r>
              <a:rPr lang="nl-NL" dirty="0" err="1" smtClean="0"/>
              <a:t>people</a:t>
            </a:r>
            <a:r>
              <a:rPr lang="nl-NL" dirty="0" smtClean="0"/>
              <a:t> living </a:t>
            </a:r>
            <a:r>
              <a:rPr lang="nl-NL" dirty="0" err="1" smtClean="0"/>
              <a:t>with</a:t>
            </a:r>
            <a:r>
              <a:rPr lang="nl-NL" dirty="0" smtClean="0"/>
              <a:t> HIV</a:t>
            </a:r>
          </a:p>
          <a:p>
            <a:pPr marL="9144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smtClean="0"/>
              <a:t>Barriers </a:t>
            </a:r>
            <a:r>
              <a:rPr lang="nl-NL" dirty="0" err="1" smtClean="0"/>
              <a:t>discussing</a:t>
            </a:r>
            <a:r>
              <a:rPr lang="nl-NL" dirty="0" smtClean="0"/>
              <a:t> HIV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patients</a:t>
            </a:r>
            <a:endParaRPr lang="nl-NL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988" y="-1480"/>
            <a:ext cx="947008" cy="101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5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Participants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988" y="-1480"/>
            <a:ext cx="947008" cy="101821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b="67500"/>
          <a:stretch/>
        </p:blipFill>
        <p:spPr>
          <a:xfrm>
            <a:off x="628652" y="1359683"/>
            <a:ext cx="6126480" cy="279249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927835" y="2091094"/>
            <a:ext cx="1463040" cy="18288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927835" y="2641909"/>
            <a:ext cx="1463040" cy="18288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927835" y="3380652"/>
            <a:ext cx="1463040" cy="18288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768933" y="1737435"/>
            <a:ext cx="941832" cy="18288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3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err="1" smtClean="0"/>
              <a:t>Participants</a:t>
            </a:r>
            <a:r>
              <a:rPr lang="nl-NL" dirty="0" smtClean="0"/>
              <a:t> </a:t>
            </a:r>
            <a:r>
              <a:rPr lang="nl-NL" b="1" dirty="0" err="1" smtClean="0"/>
              <a:t>worked</a:t>
            </a:r>
            <a:r>
              <a:rPr lang="nl-NL" dirty="0" smtClean="0"/>
              <a:t> </a:t>
            </a:r>
            <a:r>
              <a:rPr lang="nl-NL" b="1" dirty="0" smtClean="0"/>
              <a:t>in</a:t>
            </a:r>
            <a:r>
              <a:rPr lang="nl-NL" dirty="0" smtClean="0"/>
              <a:t> </a:t>
            </a:r>
            <a:r>
              <a:rPr lang="nl-NL" b="1" dirty="0" err="1" smtClean="0"/>
              <a:t>healthcare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a </a:t>
            </a:r>
            <a:r>
              <a:rPr lang="nl-NL" dirty="0" err="1" smtClean="0"/>
              <a:t>median</a:t>
            </a:r>
            <a:r>
              <a:rPr lang="nl-NL" dirty="0" smtClean="0"/>
              <a:t> of </a:t>
            </a:r>
            <a:r>
              <a:rPr lang="nl-NL" b="1" dirty="0" smtClean="0"/>
              <a:t>8.0 </a:t>
            </a:r>
            <a:r>
              <a:rPr lang="nl-NL" b="1" dirty="0" err="1" smtClean="0"/>
              <a:t>years</a:t>
            </a:r>
            <a:r>
              <a:rPr lang="nl-NL" b="1" dirty="0" smtClean="0"/>
              <a:t> </a:t>
            </a:r>
            <a:r>
              <a:rPr lang="nl-NL" dirty="0" smtClean="0"/>
              <a:t>(IQR 4.9-15.0 </a:t>
            </a:r>
            <a:r>
              <a:rPr lang="nl-NL" dirty="0" err="1" smtClean="0"/>
              <a:t>years</a:t>
            </a:r>
            <a:r>
              <a:rPr lang="nl-NL" dirty="0" smtClean="0"/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smtClean="0"/>
              <a:t>Participant </a:t>
            </a:r>
            <a:r>
              <a:rPr lang="nl-NL" b="1" dirty="0" err="1" smtClean="0"/>
              <a:t>treated</a:t>
            </a:r>
            <a:r>
              <a:rPr lang="nl-NL" dirty="0" smtClean="0"/>
              <a:t> a </a:t>
            </a:r>
            <a:r>
              <a:rPr lang="nl-NL" dirty="0" err="1" smtClean="0"/>
              <a:t>median</a:t>
            </a:r>
            <a:r>
              <a:rPr lang="nl-NL" dirty="0" smtClean="0"/>
              <a:t> </a:t>
            </a:r>
            <a:r>
              <a:rPr lang="nl-NL" dirty="0" err="1" smtClean="0"/>
              <a:t>number</a:t>
            </a:r>
            <a:r>
              <a:rPr lang="nl-NL" dirty="0" smtClean="0"/>
              <a:t> of </a:t>
            </a:r>
            <a:r>
              <a:rPr lang="nl-NL" b="1" dirty="0" smtClean="0"/>
              <a:t>4.0 </a:t>
            </a:r>
            <a:r>
              <a:rPr lang="nl-NL" b="1" dirty="0" err="1" smtClean="0"/>
              <a:t>patients</a:t>
            </a:r>
            <a:r>
              <a:rPr lang="nl-NL" b="1" dirty="0" smtClean="0"/>
              <a:t> </a:t>
            </a:r>
            <a:r>
              <a:rPr lang="nl-NL" b="1" dirty="0" err="1" smtClean="0"/>
              <a:t>with</a:t>
            </a:r>
            <a:r>
              <a:rPr lang="nl-NL" b="1" dirty="0" smtClean="0"/>
              <a:t> HIV per </a:t>
            </a:r>
            <a:r>
              <a:rPr lang="nl-NL" b="1" dirty="0" err="1" smtClean="0"/>
              <a:t>year</a:t>
            </a:r>
            <a:r>
              <a:rPr lang="nl-NL" b="1" dirty="0" smtClean="0"/>
              <a:t> </a:t>
            </a:r>
            <a:r>
              <a:rPr lang="nl-NL" dirty="0" smtClean="0"/>
              <a:t>(IQR 2.0-8.0 </a:t>
            </a:r>
            <a:r>
              <a:rPr lang="nl-NL" dirty="0" err="1" smtClean="0"/>
              <a:t>patients</a:t>
            </a:r>
            <a:r>
              <a:rPr lang="nl-NL" dirty="0" smtClean="0"/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smtClean="0"/>
              <a:t>Most </a:t>
            </a:r>
            <a:r>
              <a:rPr lang="nl-NL" dirty="0" err="1"/>
              <a:t>were</a:t>
            </a:r>
            <a:r>
              <a:rPr lang="nl-NL" dirty="0"/>
              <a:t> </a:t>
            </a:r>
            <a:r>
              <a:rPr lang="nl-NL" dirty="0" err="1"/>
              <a:t>working</a:t>
            </a:r>
            <a:r>
              <a:rPr lang="nl-NL" dirty="0"/>
              <a:t> at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b="1" dirty="0" err="1" smtClean="0"/>
              <a:t>internal</a:t>
            </a:r>
            <a:r>
              <a:rPr lang="nl-NL" dirty="0" smtClean="0"/>
              <a:t> </a:t>
            </a:r>
            <a:r>
              <a:rPr lang="nl-NL" b="1" dirty="0" err="1"/>
              <a:t>medicine</a:t>
            </a:r>
            <a:r>
              <a:rPr lang="nl-NL" dirty="0"/>
              <a:t> </a:t>
            </a:r>
            <a:r>
              <a:rPr lang="nl-NL" b="1" dirty="0" err="1"/>
              <a:t>department</a:t>
            </a:r>
            <a:r>
              <a:rPr lang="nl-NL" dirty="0"/>
              <a:t> (n=48, 15.3%),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b="1" dirty="0" err="1" smtClean="0"/>
              <a:t>emergency</a:t>
            </a:r>
            <a:r>
              <a:rPr lang="nl-NL" dirty="0" smtClean="0"/>
              <a:t> </a:t>
            </a:r>
            <a:r>
              <a:rPr lang="nl-NL" b="1" dirty="0" err="1"/>
              <a:t>department</a:t>
            </a:r>
            <a:r>
              <a:rPr lang="nl-NL" dirty="0"/>
              <a:t> (n=35, 11.1</a:t>
            </a:r>
            <a:r>
              <a:rPr lang="nl-NL" dirty="0" smtClean="0"/>
              <a:t>%)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smtClean="0"/>
              <a:t>The </a:t>
            </a:r>
            <a:r>
              <a:rPr lang="nl-NL" b="1" dirty="0" err="1" smtClean="0"/>
              <a:t>minority</a:t>
            </a:r>
            <a:r>
              <a:rPr lang="nl-NL" dirty="0"/>
              <a:t> (n=31, 10.2</a:t>
            </a:r>
            <a:r>
              <a:rPr lang="nl-NL" dirty="0" smtClean="0"/>
              <a:t>%) </a:t>
            </a:r>
            <a:r>
              <a:rPr lang="nl-NL" dirty="0" err="1" smtClean="0"/>
              <a:t>received</a:t>
            </a:r>
            <a:r>
              <a:rPr lang="nl-NL" dirty="0" smtClean="0"/>
              <a:t> </a:t>
            </a:r>
            <a:r>
              <a:rPr lang="nl-NL" dirty="0" err="1" smtClean="0"/>
              <a:t>any</a:t>
            </a:r>
            <a:r>
              <a:rPr lang="nl-NL" dirty="0" smtClean="0"/>
              <a:t> </a:t>
            </a:r>
            <a:r>
              <a:rPr lang="nl-NL" b="1" dirty="0" smtClean="0"/>
              <a:t>training</a:t>
            </a:r>
            <a:r>
              <a:rPr lang="nl-NL" dirty="0" smtClean="0"/>
              <a:t> on </a:t>
            </a:r>
            <a:r>
              <a:rPr lang="nl-NL" b="1" dirty="0" smtClean="0"/>
              <a:t>HIV stigma </a:t>
            </a:r>
            <a:r>
              <a:rPr lang="nl-NL" b="1" dirty="0" err="1" smtClean="0"/>
              <a:t>and</a:t>
            </a:r>
            <a:r>
              <a:rPr lang="nl-NL" b="1" dirty="0" smtClean="0"/>
              <a:t> </a:t>
            </a:r>
            <a:r>
              <a:rPr lang="nl-NL" b="1" dirty="0" err="1" smtClean="0"/>
              <a:t>discrimination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988" y="-1480"/>
            <a:ext cx="947008" cy="101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7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</a:t>
            </a:r>
            <a:r>
              <a:rPr lang="nl-NL" dirty="0" err="1" smtClean="0"/>
              <a:t>ear</a:t>
            </a:r>
            <a:r>
              <a:rPr lang="nl-NL" dirty="0" smtClean="0"/>
              <a:t> of </a:t>
            </a:r>
            <a:r>
              <a:rPr lang="nl-NL" dirty="0" err="1" smtClean="0"/>
              <a:t>infection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988" y="-1480"/>
            <a:ext cx="947008" cy="10182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5783" b="65890"/>
          <a:stretch/>
        </p:blipFill>
        <p:spPr>
          <a:xfrm>
            <a:off x="628650" y="1352550"/>
            <a:ext cx="6858000" cy="29623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33010" y="2824197"/>
            <a:ext cx="1234440" cy="21031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33010" y="4081497"/>
            <a:ext cx="1234440" cy="21031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33010" y="2405097"/>
            <a:ext cx="1234440" cy="21031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33010" y="2205072"/>
            <a:ext cx="1234440" cy="21031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233010" y="3671922"/>
            <a:ext cx="1234440" cy="21031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0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Observed</a:t>
            </a:r>
            <a:r>
              <a:rPr lang="nl-NL" dirty="0" smtClean="0"/>
              <a:t> stigma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3947" b="47903"/>
          <a:stretch/>
        </p:blipFill>
        <p:spPr>
          <a:xfrm>
            <a:off x="628650" y="1362075"/>
            <a:ext cx="6858000" cy="1898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988" y="-1480"/>
            <a:ext cx="947008" cy="10182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33010" y="3024636"/>
            <a:ext cx="1234440" cy="21031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4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-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FAA26D3D-D897-4be2-8F04-BA451C77F1D7}">
            <ma14:placeholderFlag xmlns:ma14="http://schemas.microsoft.com/office/mac/drawingml/2011/main" xmlns="" val="1"/>
          </a:ext>
          <a:ext uri="{909E8E84-426E-40dd-AFC4-6F175D3DCCD1}">
            <a14:hiddenFill xmlns="" xmlns:a14="http://schemas.microsoft.com/office/drawing/2010/main" xmlns:p="http://schemas.openxmlformats.org/presentationml/2006/main" xmlns:r="http://schemas.openxmlformats.org/officeDocument/2006/relationships">
              <a:solidFill>
                <a:srgbClr val="0D1F74"/>
              </a:solidFill>
            </a14:hiddenFill>
          </a:ext>
          <a:ext uri="{91240B29-F687-4f45-9708-019B960494DF}">
            <a14:hiddenLine xmlns="" xmlns:a14="http://schemas.microsoft.com/office/drawing/2010/main" xmlns:p="http://schemas.openxmlformats.org/presentationml/2006/main" xmlns:r="http://schemas.openxmlformats.org/officeDocument/2006/relationships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 xmlns:p="http://schemas.openxmlformats.org/presentationml/2006/main" xmlns:r="http://schemas.openxmlformats.org/officeDocument/2006/relationships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 sz="4800" kern="0" dirty="0" smtClean="0">
            <a:solidFill>
              <a:srgbClr val="0C2074"/>
            </a:solidFill>
            <a:latin typeface="Arial Black" charset="0"/>
            <a:ea typeface="Arial Black" charset="0"/>
            <a:cs typeface="Arial Black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041217_Basis_PPT_NL_LB_PPTfix_mrt18" id="{D41153CF-5DE5-413D-9DF1-62BA906F5D9F}" vid="{671D0581-CC42-4C4B-86D0-171D951134A6}"/>
    </a:ext>
  </a:ext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C4D1781F103C4CAE9C36F6A0638E4F" ma:contentTypeVersion="7" ma:contentTypeDescription="Een nieuw document maken." ma:contentTypeScope="" ma:versionID="b74c8aab2f23c1dbe02606436280f9ab">
  <xsd:schema xmlns:xsd="http://www.w3.org/2001/XMLSchema" xmlns:xs="http://www.w3.org/2001/XMLSchema" xmlns:p="http://schemas.microsoft.com/office/2006/metadata/properties" xmlns:ns2="d8beefeb-2a5f-4d95-bbb5-4376f9afd5c1" xmlns:ns3="937a07c1-e8ba-40d3-98df-4dc5151a23ea" targetNamespace="http://schemas.microsoft.com/office/2006/metadata/properties" ma:root="true" ma:fieldsID="8437adb886e3c69d8d6a7301d738799c" ns2:_="" ns3:_="">
    <xsd:import namespace="d8beefeb-2a5f-4d95-bbb5-4376f9afd5c1"/>
    <xsd:import namespace="937a07c1-e8ba-40d3-98df-4dc5151a23e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beefeb-2a5f-4d95-bbb5-4376f9afd5c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7a07c1-e8ba-40d3-98df-4dc5151a23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3F461E-5362-4315-B5F4-1A7053F216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beefeb-2a5f-4d95-bbb5-4376f9afd5c1"/>
    <ds:schemaRef ds:uri="937a07c1-e8ba-40d3-98df-4dc5151a23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F6D9DE-7FDD-4B09-9580-000548A552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F5AB97-943F-436E-97BE-EB02E60E97DF}">
  <ds:schemaRefs>
    <ds:schemaRef ds:uri="http://purl.org/dc/terms/"/>
    <ds:schemaRef ds:uri="937a07c1-e8ba-40d3-98df-4dc5151a23ea"/>
    <ds:schemaRef ds:uri="http://schemas.microsoft.com/office/2006/documentManagement/types"/>
    <ds:schemaRef ds:uri="d8beefeb-2a5f-4d95-bbb5-4376f9afd5c1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041217_Basis_PPT_NL_LB_PPTfix_mrt18_V2</Template>
  <TotalTime>605</TotalTime>
  <Words>547</Words>
  <Application>Microsoft Office PowerPoint</Application>
  <PresentationFormat>On-screen Show (16:9)</PresentationFormat>
  <Paragraphs>80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ＭＳ Ｐゴシック</vt:lpstr>
      <vt:lpstr>Arial</vt:lpstr>
      <vt:lpstr>Arial Black</vt:lpstr>
      <vt:lpstr>Wingdings</vt:lpstr>
      <vt:lpstr>Basis-slide</vt:lpstr>
      <vt:lpstr>PowerPoint Presentation</vt:lpstr>
      <vt:lpstr>Disclosures</vt:lpstr>
      <vt:lpstr>HIV stigma</vt:lpstr>
      <vt:lpstr>Methods</vt:lpstr>
      <vt:lpstr>Prevalence of HIV stigma</vt:lpstr>
      <vt:lpstr>Participants</vt:lpstr>
      <vt:lpstr>Participants</vt:lpstr>
      <vt:lpstr>Fear of infection</vt:lpstr>
      <vt:lpstr>Observed stigma</vt:lpstr>
      <vt:lpstr>Institutional facilitators</vt:lpstr>
      <vt:lpstr>Attitudes towards people living  with HIV</vt:lpstr>
      <vt:lpstr>Barriers discussing HIV</vt:lpstr>
      <vt:lpstr>HIV stigma per subgroup</vt:lpstr>
      <vt:lpstr>Conclusion</vt:lpstr>
      <vt:lpstr>Questions?</vt:lpstr>
    </vt:vector>
  </TitlesOfParts>
  <Company>Erasmus 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C.C.E. Jordans</dc:creator>
  <cp:lastModifiedBy>Carlijn Jordans</cp:lastModifiedBy>
  <cp:revision>57</cp:revision>
  <dcterms:created xsi:type="dcterms:W3CDTF">2019-11-15T13:12:50Z</dcterms:created>
  <dcterms:modified xsi:type="dcterms:W3CDTF">2023-11-20T09:33:48Z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0x0101005FC4D1781F103C4CAE9C36F6A0638E4F</vt:lpwstr>
  </property>
</Properties>
</file>