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032" r:id="rId2"/>
    <p:sldId id="356" r:id="rId3"/>
    <p:sldId id="635" r:id="rId4"/>
    <p:sldId id="714" r:id="rId5"/>
    <p:sldId id="539" r:id="rId6"/>
    <p:sldId id="2134806295" r:id="rId7"/>
    <p:sldId id="2134806061" r:id="rId8"/>
    <p:sldId id="2134806314" r:id="rId9"/>
    <p:sldId id="2134806119" r:id="rId10"/>
    <p:sldId id="2134806296" r:id="rId11"/>
    <p:sldId id="2134806297" r:id="rId12"/>
    <p:sldId id="2134806118" r:id="rId13"/>
    <p:sldId id="2134806298" r:id="rId14"/>
    <p:sldId id="2134806306" r:id="rId15"/>
    <p:sldId id="2134806317" r:id="rId16"/>
    <p:sldId id="2134806310" r:id="rId17"/>
    <p:sldId id="2134806104" r:id="rId18"/>
    <p:sldId id="2134806105" r:id="rId19"/>
    <p:sldId id="2134806301" r:id="rId20"/>
    <p:sldId id="2134806302" r:id="rId21"/>
    <p:sldId id="2134806303" r:id="rId22"/>
    <p:sldId id="2134806304" r:id="rId23"/>
    <p:sldId id="2134805998" r:id="rId24"/>
    <p:sldId id="272" r:id="rId25"/>
    <p:sldId id="259" r:id="rId26"/>
    <p:sldId id="2134806311" r:id="rId27"/>
    <p:sldId id="2134806312" r:id="rId28"/>
    <p:sldId id="2134806067" r:id="rId29"/>
    <p:sldId id="2134806043" r:id="rId3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94" autoAdjust="0"/>
  </p:normalViewPr>
  <p:slideViewPr>
    <p:cSldViewPr snapToObjects="1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E209C-0F1F-ED47-B5DA-ACA5DCE11F66}" type="datetimeFigureOut">
              <a:rPr lang="nl-NL" smtClean="0"/>
              <a:t>24-11-2023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65B88-820A-9341-A800-FDF89C32AAF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378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3EA5D-B308-4647-93CE-C50BF997A7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84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CDA4B-6271-214C-B44A-5D4ADE085C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90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1D671-2A78-4445-9991-E8B2484095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165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1D671-2A78-4445-9991-E8B2484095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45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1D671-2A78-4445-9991-E8B2484095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284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1D671-2A78-4445-9991-E8B2484095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15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1D671-2A78-4445-9991-E8B2484095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11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F3792-3498-4054-95B8-1B40D74B396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55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1D671-2A78-4445-9991-E8B2484095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02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ECD7-3024-3B47-8EA5-2906536AF6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98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6BB0B-3661-4948-B1E2-F6703C4A82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82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0292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032F8-8857-4A41-BA6D-8919A079B8D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63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1D671-2A78-4445-9991-E8B24840956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1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1D671-2A78-4445-9991-E8B2484095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55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52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1D671-2A78-4445-9991-E8B2484095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77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1D671-2A78-4445-9991-E8B2484095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71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80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C43F4-B047-0742-9100-07DC484211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6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80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C43F4-B047-0742-9100-07DC484211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2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00151"/>
            <a:ext cx="8291264" cy="238363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EE003-DDB3-984D-BC70-CC7BB3DB74D8}" type="datetime1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C2EFE-E32F-B840-955A-50AF815BA3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91264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15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C1B7F-150C-454E-B6D6-478FFFE0A1E9}" type="datetime1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2C89F-E2E6-6547-9B5B-6325275092C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2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C329A6-F1A7-9644-BE88-53E3B5CA3D58}" type="datetime1">
              <a:rPr lang="en-US" smtClean="0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983B90-C586-6647-89A3-3D348E9F108C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graphicFrame>
        <p:nvGraphicFramePr>
          <p:cNvPr id="9" name="Tabel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54693124"/>
              </p:ext>
            </p:extLst>
          </p:nvPr>
        </p:nvGraphicFramePr>
        <p:xfrm>
          <a:off x="457200" y="1165623"/>
          <a:ext cx="8229600" cy="2094514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0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Arial" charset="0"/>
                          <a:cs typeface="Verdana"/>
                        </a:rPr>
                        <a:t>(Potential) conflict of interest</a:t>
                      </a:r>
                      <a:endParaRPr kumimoji="0" lang="nl-NL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/>
                        <a:ea typeface="Arial" charset="0"/>
                        <a:cs typeface="Verdan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None/See below</a:t>
                      </a:r>
                      <a:endParaRPr kumimoji="0" lang="nl-NL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/>
                        <a:ea typeface="Calibri" charset="0"/>
                        <a:cs typeface="Verdana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9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 sz="2250" b="1"/>
            </a:lvl1pPr>
          </a:lstStyle>
          <a:p>
            <a:r>
              <a:rPr lang="nl-NL" dirty="0" err="1"/>
              <a:t>Disclosure</a:t>
            </a:r>
            <a:r>
              <a:rPr lang="nl-NL" dirty="0"/>
              <a:t> of </a:t>
            </a:r>
            <a:r>
              <a:rPr lang="nl-NL" dirty="0" err="1"/>
              <a:t>speaker’s</a:t>
            </a:r>
            <a:r>
              <a:rPr lang="nl-NL" dirty="0"/>
              <a:t> </a:t>
            </a:r>
            <a:r>
              <a:rPr lang="nl-NL" dirty="0" err="1"/>
              <a:t>interests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93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91264" cy="857250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100264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100264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F227E-D29A-A549-901E-4F9B29563ACD}" type="datetime1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1D979-C357-8546-991E-FBDE7FAE9F8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3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6274-0564-A74B-8472-D8DDB58D90CA}" type="datetime1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6917F-F5AD-9446-AFCC-6C6B83AEC09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4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2517F-2B35-4193-8FBC-A3B1A47FF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185DA-F5EC-4D9B-91DE-8F3C00A16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D5E89-B6A0-4DC9-9E90-6D1E01A7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1332-770F-4314-8B70-69F8B4F8F1DA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490EF-9E10-47BE-B52B-6314C9C1B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2227F-1440-4903-961E-76228F525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7C7C6-E5F7-4BD0-AF7E-14F7A5A24B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4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A7169-1566-4D75-8653-3D71AB50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D08A40-6FE5-48C2-B908-758A6A62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91332-770F-4314-8B70-69F8B4F8F1DA}" type="datetimeFigureOut">
              <a:rPr lang="en-US" smtClean="0"/>
              <a:t>11/24/2023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6F593B-3D32-42AF-A4E0-03BBDDFC4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725D2-1694-4822-9A67-A778C4CE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27C7C6-E5F7-4BD0-AF7E-14F7A5A24B8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91264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91264" cy="33944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7AC329A6-F1A7-9644-BE88-53E3B5CA3D58}" type="datetime1">
              <a:rPr lang="en-US"/>
              <a:pPr>
                <a:defRPr/>
              </a:pPr>
              <a:t>11/24/2023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chemeClr val="bg1"/>
                </a:solidFill>
                <a:latin typeface="Verdana" pitchFamily="-111" charset="0"/>
                <a:ea typeface="Verdana" pitchFamily="-111" charset="0"/>
                <a:cs typeface="Verdan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D4983B90-C586-6647-89A3-3D348E9F108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B04892A-459F-D24D-9DB6-33F1C08660F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444083" y="4371950"/>
            <a:ext cx="1304381" cy="3676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2" r:id="rId4"/>
    <p:sldLayoutId id="2147483655" r:id="rId5"/>
    <p:sldLayoutId id="2147483657" r:id="rId6"/>
    <p:sldLayoutId id="2147483658" r:id="rId7"/>
  </p:sldLayoutIdLst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49.emf"/><Relationship Id="rId5" Type="http://schemas.openxmlformats.org/officeDocument/2006/relationships/image" Target="../media/image44.tiff"/><Relationship Id="rId10" Type="http://schemas.openxmlformats.org/officeDocument/2006/relationships/image" Target="../media/image48.emf"/><Relationship Id="rId4" Type="http://schemas.openxmlformats.org/officeDocument/2006/relationships/image" Target="../media/image43.png"/><Relationship Id="rId9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tiff"/><Relationship Id="rId4" Type="http://schemas.openxmlformats.org/officeDocument/2006/relationships/image" Target="../media/image56.jpeg"/><Relationship Id="rId9" Type="http://schemas.openxmlformats.org/officeDocument/2006/relationships/image" Target="../media/image61.png"/><Relationship Id="rId14" Type="http://schemas.openxmlformats.org/officeDocument/2006/relationships/image" Target="../media/image6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5.tiff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F32E7F4-608D-41C8-87BC-59D0499E1BB9}"/>
              </a:ext>
            </a:extLst>
          </p:cNvPr>
          <p:cNvSpPr txBox="1">
            <a:spLocks/>
          </p:cNvSpPr>
          <p:nvPr/>
        </p:nvSpPr>
        <p:spPr>
          <a:xfrm>
            <a:off x="0" y="1131590"/>
            <a:ext cx="9141117" cy="12545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2700" b="1" dirty="0">
                <a:solidFill>
                  <a:srgbClr val="000090"/>
                </a:solidFill>
                <a:latin typeface="Garamond" pitchFamily="18" charset="0"/>
                <a:ea typeface="ＭＳ Ｐゴシック" pitchFamily="34" charset="-128"/>
              </a:rPr>
              <a:t>Immune selection of HIV-1 reservoir cells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7501712-4EA0-4CEC-8D6A-8F6D1965EA6F}"/>
              </a:ext>
            </a:extLst>
          </p:cNvPr>
          <p:cNvSpPr txBox="1">
            <a:spLocks/>
          </p:cNvSpPr>
          <p:nvPr/>
        </p:nvSpPr>
        <p:spPr>
          <a:xfrm>
            <a:off x="1504234" y="2859782"/>
            <a:ext cx="6349430" cy="1364714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altLang="zh-CN" sz="7200" dirty="0">
                <a:latin typeface="Garamond" pitchFamily="18" charset="0"/>
                <a:ea typeface="ＭＳ Ｐゴシック" pitchFamily="34" charset="-128"/>
                <a:cs typeface="Arial" charset="0"/>
              </a:rPr>
              <a:t>Mathias Lichterfeld, M.D., Ph.D.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altLang="zh-CN" sz="5200" dirty="0">
                <a:latin typeface="Garamond" pitchFamily="18" charset="0"/>
                <a:ea typeface="ＭＳ Ｐゴシック" pitchFamily="34" charset="-128"/>
                <a:cs typeface="Arial" charset="0"/>
              </a:rPr>
              <a:t>Professor of Medicine, Harvard Medical School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altLang="zh-CN" sz="5200" dirty="0">
                <a:latin typeface="Garamond" pitchFamily="18" charset="0"/>
                <a:ea typeface="ＭＳ Ｐゴシック" pitchFamily="34" charset="-128"/>
                <a:cs typeface="Arial" charset="0"/>
              </a:rPr>
              <a:t>Member, </a:t>
            </a:r>
            <a:r>
              <a:rPr lang="en-US" altLang="zh-CN" sz="5200" dirty="0" err="1">
                <a:latin typeface="Garamond" pitchFamily="18" charset="0"/>
                <a:ea typeface="ＭＳ Ｐゴシック" pitchFamily="34" charset="-128"/>
                <a:cs typeface="Arial" charset="0"/>
              </a:rPr>
              <a:t>Ragon</a:t>
            </a:r>
            <a:r>
              <a:rPr lang="en-US" altLang="zh-CN" sz="5200" dirty="0">
                <a:latin typeface="Garamond" pitchFamily="18" charset="0"/>
                <a:ea typeface="ＭＳ Ｐゴシック" pitchFamily="34" charset="-128"/>
                <a:cs typeface="Arial" charset="0"/>
              </a:rPr>
              <a:t> Institute of MGH, MIT and Harvard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altLang="zh-CN" sz="5200" dirty="0">
                <a:latin typeface="Garamond" pitchFamily="18" charset="0"/>
                <a:ea typeface="ＭＳ Ｐゴシック" pitchFamily="34" charset="-128"/>
                <a:cs typeface="Arial" charset="0"/>
              </a:rPr>
              <a:t>Senior Staff Physician, Infectious Disease Division, Brigham and Women’s Hospital and Massachusetts General Hospital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None/>
            </a:pPr>
            <a:endParaRPr lang="en-US" altLang="zh-CN" sz="5400" dirty="0">
              <a:latin typeface="Garamond" pitchFamily="18" charset="0"/>
              <a:ea typeface="ＭＳ Ｐゴシック" pitchFamily="34" charset="-128"/>
              <a:cs typeface="Arial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  <a:buNone/>
            </a:pPr>
            <a:r>
              <a:rPr lang="en-US" altLang="zh-CN" sz="5400" dirty="0">
                <a:latin typeface="Garamond" pitchFamily="18" charset="0"/>
                <a:ea typeface="ＭＳ Ｐゴシック" pitchFamily="34" charset="-128"/>
                <a:cs typeface="Arial" charset="0"/>
              </a:rPr>
              <a:t> </a:t>
            </a:r>
          </a:p>
          <a:p>
            <a:pPr algn="ctr"/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67950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E2DD204-CF80-B1CC-B796-5AC6B551927D}"/>
              </a:ext>
            </a:extLst>
          </p:cNvPr>
          <p:cNvGrpSpPr/>
          <p:nvPr/>
        </p:nvGrpSpPr>
        <p:grpSpPr>
          <a:xfrm>
            <a:off x="7657161" y="3303300"/>
            <a:ext cx="1475132" cy="680644"/>
            <a:chOff x="8664743" y="129529"/>
            <a:chExt cx="1966842" cy="90752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A81E478-A033-4E3C-2D13-0CD4BFB8A4F3}"/>
                </a:ext>
              </a:extLst>
            </p:cNvPr>
            <p:cNvGrpSpPr/>
            <p:nvPr/>
          </p:nvGrpSpPr>
          <p:grpSpPr>
            <a:xfrm>
              <a:off x="8668348" y="232175"/>
              <a:ext cx="275781" cy="109952"/>
              <a:chOff x="7680325" y="438150"/>
              <a:chExt cx="485775" cy="193675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7A1F3AD1-3F9F-3DF2-976B-791E83B86617}"/>
                  </a:ext>
                </a:extLst>
              </p:cNvPr>
              <p:cNvSpPr/>
              <p:nvPr/>
            </p:nvSpPr>
            <p:spPr>
              <a:xfrm>
                <a:off x="7820025" y="438150"/>
                <a:ext cx="193675" cy="193675"/>
              </a:xfrm>
              <a:prstGeom prst="ellipse">
                <a:avLst/>
              </a:prstGeom>
              <a:solidFill>
                <a:srgbClr val="A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0B5C1D38-255E-AF2A-1263-B783B4ECEA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80325" y="536575"/>
                <a:ext cx="485775" cy="0"/>
              </a:xfrm>
              <a:prstGeom prst="line">
                <a:avLst/>
              </a:prstGeom>
              <a:ln w="12700">
                <a:solidFill>
                  <a:srgbClr val="A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951A3DF-814D-AA04-E6CD-2502F66E54BB}"/>
                </a:ext>
              </a:extLst>
            </p:cNvPr>
            <p:cNvGrpSpPr/>
            <p:nvPr/>
          </p:nvGrpSpPr>
          <p:grpSpPr>
            <a:xfrm>
              <a:off x="8664743" y="424121"/>
              <a:ext cx="275781" cy="109952"/>
              <a:chOff x="7680325" y="438150"/>
              <a:chExt cx="485775" cy="193675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F373E45-B915-55C4-1424-3005B07F769A}"/>
                  </a:ext>
                </a:extLst>
              </p:cNvPr>
              <p:cNvSpPr/>
              <p:nvPr/>
            </p:nvSpPr>
            <p:spPr>
              <a:xfrm>
                <a:off x="7820025" y="438150"/>
                <a:ext cx="193675" cy="193675"/>
              </a:xfrm>
              <a:prstGeom prst="ellipse">
                <a:avLst/>
              </a:prstGeom>
              <a:noFill/>
              <a:ln>
                <a:solidFill>
                  <a:srgbClr val="A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E41D55EA-D39D-698E-813D-3744FAB46C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80325" y="536575"/>
                <a:ext cx="485775" cy="0"/>
              </a:xfrm>
              <a:prstGeom prst="line">
                <a:avLst/>
              </a:prstGeom>
              <a:ln w="12700">
                <a:solidFill>
                  <a:srgbClr val="A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46D871C-ECFB-675C-53AA-7310F7F36617}"/>
                </a:ext>
              </a:extLst>
            </p:cNvPr>
            <p:cNvGrpSpPr/>
            <p:nvPr/>
          </p:nvGrpSpPr>
          <p:grpSpPr>
            <a:xfrm>
              <a:off x="8664743" y="611631"/>
              <a:ext cx="275781" cy="109952"/>
              <a:chOff x="7680325" y="438150"/>
              <a:chExt cx="485775" cy="193675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E62F149-8A00-FE9A-93DA-065AA01E332B}"/>
                  </a:ext>
                </a:extLst>
              </p:cNvPr>
              <p:cNvSpPr/>
              <p:nvPr/>
            </p:nvSpPr>
            <p:spPr>
              <a:xfrm>
                <a:off x="7820025" y="438150"/>
                <a:ext cx="193675" cy="193675"/>
              </a:xfrm>
              <a:prstGeom prst="rect">
                <a:avLst/>
              </a:prstGeom>
              <a:solidFill>
                <a:srgbClr val="1B6393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8F5D935F-E623-09BA-6F5E-FB87E01F7F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80325" y="536575"/>
                <a:ext cx="485775" cy="0"/>
              </a:xfrm>
              <a:prstGeom prst="line">
                <a:avLst/>
              </a:prstGeom>
              <a:ln w="12700">
                <a:solidFill>
                  <a:srgbClr val="1B639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62BBA99-63F5-EBD3-2599-8CBF0360D1EF}"/>
                </a:ext>
              </a:extLst>
            </p:cNvPr>
            <p:cNvSpPr txBox="1"/>
            <p:nvPr/>
          </p:nvSpPr>
          <p:spPr>
            <a:xfrm>
              <a:off x="8936919" y="129529"/>
              <a:ext cx="135550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HIV copies/ml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1BC0855-87BD-0893-5A8D-45026B7366B3}"/>
                </a:ext>
              </a:extLst>
            </p:cNvPr>
            <p:cNvSpPr txBox="1"/>
            <p:nvPr/>
          </p:nvSpPr>
          <p:spPr>
            <a:xfrm>
              <a:off x="8936920" y="331792"/>
              <a:ext cx="1577783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Undetectable VL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EC3D4A3-29BC-F71F-E60A-35EBC2AAA073}"/>
                </a:ext>
              </a:extLst>
            </p:cNvPr>
            <p:cNvSpPr txBox="1"/>
            <p:nvPr/>
          </p:nvSpPr>
          <p:spPr>
            <a:xfrm>
              <a:off x="8940524" y="512718"/>
              <a:ext cx="1691061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CD4+ T-cell count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1ABBCF8-991E-0931-75EC-FABD51143337}"/>
                </a:ext>
              </a:extLst>
            </p:cNvPr>
            <p:cNvSpPr/>
            <p:nvPr/>
          </p:nvSpPr>
          <p:spPr>
            <a:xfrm>
              <a:off x="8664743" y="799257"/>
              <a:ext cx="279385" cy="105438"/>
            </a:xfrm>
            <a:prstGeom prst="rect">
              <a:avLst/>
            </a:prstGeom>
            <a:solidFill>
              <a:srgbClr val="FCFDD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3862044-C697-C2D3-1F3F-643ECDB24312}"/>
                </a:ext>
              </a:extLst>
            </p:cNvPr>
            <p:cNvSpPr txBox="1"/>
            <p:nvPr/>
          </p:nvSpPr>
          <p:spPr>
            <a:xfrm>
              <a:off x="8940524" y="698500"/>
              <a:ext cx="90665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Therapy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F7B0AC7-6DD0-2BBD-3981-75524C728615}"/>
              </a:ext>
            </a:extLst>
          </p:cNvPr>
          <p:cNvGrpSpPr>
            <a:grpSpLocks noChangeAspect="1"/>
          </p:cNvGrpSpPr>
          <p:nvPr/>
        </p:nvGrpSpPr>
        <p:grpSpPr>
          <a:xfrm>
            <a:off x="1418812" y="1225223"/>
            <a:ext cx="5962767" cy="3554907"/>
            <a:chOff x="1467694" y="905548"/>
            <a:chExt cx="9265586" cy="574658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8C40012-B065-A29B-DAAE-EF3700CFA899}"/>
                </a:ext>
              </a:extLst>
            </p:cNvPr>
            <p:cNvGrpSpPr/>
            <p:nvPr/>
          </p:nvGrpSpPr>
          <p:grpSpPr>
            <a:xfrm>
              <a:off x="1467694" y="905548"/>
              <a:ext cx="9265586" cy="5746583"/>
              <a:chOff x="1268413" y="135292"/>
              <a:chExt cx="9656762" cy="6182958"/>
            </a:xfrm>
          </p:grpSpPr>
          <p:graphicFrame>
            <p:nvGraphicFramePr>
              <p:cNvPr id="46" name="Object 45">
                <a:extLst>
                  <a:ext uri="{FF2B5EF4-FFF2-40B4-BE49-F238E27FC236}">
                    <a16:creationId xmlns:a16="http://schemas.microsoft.com/office/drawing/2014/main" id="{EC780E30-0E59-3D33-32E6-63F0E4B5DE2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68413" y="538163"/>
              <a:ext cx="9656762" cy="578008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4" name="Prism 8" r:id="rId4" imgW="9656679" imgH="5780112" progId="Prism8.Document">
                      <p:embed/>
                    </p:oleObj>
                  </mc:Choice>
                  <mc:Fallback>
                    <p:oleObj name="Prism 8" r:id="rId4" imgW="9656679" imgH="5780112" progId="Prism8.Document">
                      <p:embed/>
                      <p:pic>
                        <p:nvPicPr>
                          <p:cNvPr id="46" name="Object 45">
                            <a:extLst>
                              <a:ext uri="{FF2B5EF4-FFF2-40B4-BE49-F238E27FC236}">
                                <a16:creationId xmlns:a16="http://schemas.microsoft.com/office/drawing/2014/main" id="{EC780E30-0E59-3D33-32E6-63F0E4B5DE2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268413" y="538163"/>
                            <a:ext cx="9656762" cy="578008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F15DF45-C95E-58F1-96F3-70F4541B2F3F}"/>
                  </a:ext>
                </a:extLst>
              </p:cNvPr>
              <p:cNvSpPr txBox="1"/>
              <p:nvPr/>
            </p:nvSpPr>
            <p:spPr>
              <a:xfrm>
                <a:off x="4395057" y="157419"/>
                <a:ext cx="1005204" cy="642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  <a:cs typeface="EucrosiaUPC" panose="020B0502040204020203" pitchFamily="18" charset="-34"/>
                  </a:rPr>
                  <a:t>2000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FB27235-BABD-4CC2-9E37-FCD62DAAEA1B}"/>
                  </a:ext>
                </a:extLst>
              </p:cNvPr>
              <p:cNvSpPr txBox="1"/>
              <p:nvPr/>
            </p:nvSpPr>
            <p:spPr>
              <a:xfrm>
                <a:off x="7305873" y="135292"/>
                <a:ext cx="892609" cy="1124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  <a:cs typeface="EucrosiaUPC" panose="020B0502040204020203" pitchFamily="18" charset="-34"/>
                  </a:rPr>
                  <a:t>2012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FC4AD53-3EC5-7B44-2DA2-01466BC1F8E5}"/>
                  </a:ext>
                </a:extLst>
              </p:cNvPr>
              <p:cNvSpPr txBox="1"/>
              <p:nvPr/>
            </p:nvSpPr>
            <p:spPr>
              <a:xfrm>
                <a:off x="9064884" y="168832"/>
                <a:ext cx="1005204" cy="642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  <a:cs typeface="EucrosiaUPC" panose="020B0502040204020203" pitchFamily="18" charset="-34"/>
                  </a:rPr>
                  <a:t>2019</a:t>
                </a:r>
              </a:p>
            </p:txBody>
          </p:sp>
          <p:sp>
            <p:nvSpPr>
              <p:cNvPr id="50" name="Arrow: Down 49">
                <a:extLst>
                  <a:ext uri="{FF2B5EF4-FFF2-40B4-BE49-F238E27FC236}">
                    <a16:creationId xmlns:a16="http://schemas.microsoft.com/office/drawing/2014/main" id="{FE0EE84E-4E39-4421-9CFC-723272FF5FAD}"/>
                  </a:ext>
                </a:extLst>
              </p:cNvPr>
              <p:cNvSpPr/>
              <p:nvPr/>
            </p:nvSpPr>
            <p:spPr>
              <a:xfrm>
                <a:off x="9439520" y="524176"/>
                <a:ext cx="254643" cy="524344"/>
              </a:xfrm>
              <a:prstGeom prst="downArrow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EucrosiaUPC" panose="020B0502040204020203" pitchFamily="18" charset="-34"/>
                </a:endParaRPr>
              </a:p>
            </p:txBody>
          </p:sp>
          <p:sp>
            <p:nvSpPr>
              <p:cNvPr id="51" name="Arrow: Down 50">
                <a:extLst>
                  <a:ext uri="{FF2B5EF4-FFF2-40B4-BE49-F238E27FC236}">
                    <a16:creationId xmlns:a16="http://schemas.microsoft.com/office/drawing/2014/main" id="{B23365F7-F6E1-27C6-B016-893A3EC61BF6}"/>
                  </a:ext>
                </a:extLst>
              </p:cNvPr>
              <p:cNvSpPr/>
              <p:nvPr/>
            </p:nvSpPr>
            <p:spPr>
              <a:xfrm>
                <a:off x="7631862" y="499634"/>
                <a:ext cx="254643" cy="524344"/>
              </a:xfrm>
              <a:prstGeom prst="downArrow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EucrosiaUPC" panose="020B0502040204020203" pitchFamily="18" charset="-34"/>
                </a:endParaRPr>
              </a:p>
            </p:txBody>
          </p:sp>
          <p:sp>
            <p:nvSpPr>
              <p:cNvPr id="52" name="Arrow: Down 51">
                <a:extLst>
                  <a:ext uri="{FF2B5EF4-FFF2-40B4-BE49-F238E27FC236}">
                    <a16:creationId xmlns:a16="http://schemas.microsoft.com/office/drawing/2014/main" id="{7349BC43-D793-9149-F41C-C5E6F2837CBF}"/>
                  </a:ext>
                </a:extLst>
              </p:cNvPr>
              <p:cNvSpPr/>
              <p:nvPr/>
            </p:nvSpPr>
            <p:spPr>
              <a:xfrm>
                <a:off x="4770149" y="524176"/>
                <a:ext cx="254643" cy="524344"/>
              </a:xfrm>
              <a:prstGeom prst="downArrow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EucrosiaUPC" panose="020B0502040204020203" pitchFamily="18" charset="-34"/>
                </a:endParaRPr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71212BD-17C3-2080-F59B-BACA5E8C87D5}"/>
                </a:ext>
              </a:extLst>
            </p:cNvPr>
            <p:cNvSpPr/>
            <p:nvPr/>
          </p:nvSpPr>
          <p:spPr>
            <a:xfrm>
              <a:off x="5638800" y="1266985"/>
              <a:ext cx="856452" cy="4645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78A9F6D-0016-A51A-301B-78F6495659AD}"/>
              </a:ext>
            </a:extLst>
          </p:cNvPr>
          <p:cNvSpPr txBox="1"/>
          <p:nvPr/>
        </p:nvSpPr>
        <p:spPr>
          <a:xfrm>
            <a:off x="6936188" y="4897895"/>
            <a:ext cx="2205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Lian, </a:t>
            </a:r>
            <a:r>
              <a:rPr lang="en-US" altLang="zh-CN" sz="1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Cell Host &amp; Microbe.</a:t>
            </a:r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 2023</a:t>
            </a: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D27041-1450-1AA6-8EC6-16534EFE2D1F}"/>
              </a:ext>
            </a:extLst>
          </p:cNvPr>
          <p:cNvSpPr/>
          <p:nvPr/>
        </p:nvSpPr>
        <p:spPr>
          <a:xfrm>
            <a:off x="0" y="224532"/>
            <a:ext cx="9144000" cy="573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Immune Selection of Intact Proviruses in Heterochromatin Locations </a:t>
            </a:r>
          </a:p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in People Living with HIV on Suppressive ART?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F0CC97-D1E2-BDD1-E739-9E2EFFB44CCE}"/>
              </a:ext>
            </a:extLst>
          </p:cNvPr>
          <p:cNvSpPr txBox="1"/>
          <p:nvPr/>
        </p:nvSpPr>
        <p:spPr>
          <a:xfrm>
            <a:off x="1060826" y="1244507"/>
            <a:ext cx="198788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Garamond" panose="02020404030301010803" pitchFamily="18" charset="0"/>
              </a:rPr>
              <a:t>Participant LT03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1C1E6-BA2B-1CF1-890A-FE6D1833477F}"/>
              </a:ext>
            </a:extLst>
          </p:cNvPr>
          <p:cNvSpPr txBox="1"/>
          <p:nvPr/>
        </p:nvSpPr>
        <p:spPr>
          <a:xfrm>
            <a:off x="-3220" y="4894887"/>
            <a:ext cx="3083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Steve Deeks, Michael Peluso</a:t>
            </a:r>
          </a:p>
        </p:txBody>
      </p:sp>
    </p:spTree>
    <p:extLst>
      <p:ext uri="{BB962C8B-B14F-4D97-AF65-F5344CB8AC3E}">
        <p14:creationId xmlns:p14="http://schemas.microsoft.com/office/powerpoint/2010/main" val="413256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95674D0F-5E24-4D5B-B19F-0E1C70AD3BAB}"/>
              </a:ext>
            </a:extLst>
          </p:cNvPr>
          <p:cNvSpPr/>
          <p:nvPr/>
        </p:nvSpPr>
        <p:spPr>
          <a:xfrm>
            <a:off x="5944" y="89819"/>
            <a:ext cx="9144000" cy="573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A Progressive Accumulation of Intact Proviruses in Heterochromatin </a:t>
            </a:r>
          </a:p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With Deep Latency During Long-Term 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9BE89-8D5F-06AC-0322-898A835E6B5D}"/>
              </a:ext>
            </a:extLst>
          </p:cNvPr>
          <p:cNvSpPr txBox="1"/>
          <p:nvPr/>
        </p:nvSpPr>
        <p:spPr>
          <a:xfrm>
            <a:off x="3956" y="4894055"/>
            <a:ext cx="2630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Lian, et al., </a:t>
            </a:r>
            <a:r>
              <a:rPr lang="en-US" altLang="zh-CN" sz="1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Cell Host &amp; Microbe.</a:t>
            </a:r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 2023</a:t>
            </a:r>
            <a:endParaRPr lang="en-US" sz="12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E68ACA-EF95-E474-1FE2-D5282399EC96}"/>
              </a:ext>
            </a:extLst>
          </p:cNvPr>
          <p:cNvGrpSpPr/>
          <p:nvPr/>
        </p:nvGrpSpPr>
        <p:grpSpPr>
          <a:xfrm>
            <a:off x="5639" y="1633944"/>
            <a:ext cx="4874850" cy="3062520"/>
            <a:chOff x="7432410" y="1899417"/>
            <a:chExt cx="5478154" cy="3422462"/>
          </a:xfrm>
        </p:grpSpPr>
        <p:grpSp>
          <p:nvGrpSpPr>
            <p:cNvPr id="21" name="Graphic 1539">
              <a:extLst>
                <a:ext uri="{FF2B5EF4-FFF2-40B4-BE49-F238E27FC236}">
                  <a16:creationId xmlns:a16="http://schemas.microsoft.com/office/drawing/2014/main" id="{0E2E7187-71C1-D446-E813-14218C121881}"/>
                </a:ext>
              </a:extLst>
            </p:cNvPr>
            <p:cNvGrpSpPr/>
            <p:nvPr/>
          </p:nvGrpSpPr>
          <p:grpSpPr>
            <a:xfrm>
              <a:off x="8929837" y="2245106"/>
              <a:ext cx="69704" cy="156395"/>
              <a:chOff x="9004273" y="2372702"/>
              <a:chExt cx="69704" cy="156395"/>
            </a:xfrm>
            <a:solidFill>
              <a:srgbClr val="808285"/>
            </a:solidFill>
          </p:grpSpPr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DE41439C-B275-135C-1119-D9B954F1DB8C}"/>
                  </a:ext>
                </a:extLst>
              </p:cNvPr>
              <p:cNvSpPr/>
              <p:nvPr/>
            </p:nvSpPr>
            <p:spPr>
              <a:xfrm>
                <a:off x="9004273" y="2372702"/>
                <a:ext cx="56084" cy="134121"/>
              </a:xfrm>
              <a:custGeom>
                <a:avLst/>
                <a:gdLst>
                  <a:gd name="connsiteX0" fmla="*/ 0 w 56084"/>
                  <a:gd name="connsiteY0" fmla="*/ 0 h 134121"/>
                  <a:gd name="connsiteX1" fmla="*/ 56084 w 56084"/>
                  <a:gd name="connsiteY1" fmla="*/ 134122 h 134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84" h="134121">
                    <a:moveTo>
                      <a:pt x="0" y="0"/>
                    </a:moveTo>
                    <a:lnTo>
                      <a:pt x="56084" y="134122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A97CC47B-8CB5-9136-C543-7747FB67FF22}"/>
                  </a:ext>
                </a:extLst>
              </p:cNvPr>
              <p:cNvSpPr/>
              <p:nvPr/>
            </p:nvSpPr>
            <p:spPr>
              <a:xfrm>
                <a:off x="9038886" y="2490159"/>
                <a:ext cx="35092" cy="38938"/>
              </a:xfrm>
              <a:custGeom>
                <a:avLst/>
                <a:gdLst>
                  <a:gd name="connsiteX0" fmla="*/ 30766 w 35092"/>
                  <a:gd name="connsiteY0" fmla="*/ 38939 h 38938"/>
                  <a:gd name="connsiteX1" fmla="*/ 0 w 35092"/>
                  <a:gd name="connsiteY1" fmla="*/ 14742 h 38938"/>
                  <a:gd name="connsiteX2" fmla="*/ 20190 w 35092"/>
                  <a:gd name="connsiteY2" fmla="*/ 13781 h 38938"/>
                  <a:gd name="connsiteX3" fmla="*/ 35093 w 35092"/>
                  <a:gd name="connsiteY3" fmla="*/ 0 h 38938"/>
                  <a:gd name="connsiteX4" fmla="*/ 30766 w 35092"/>
                  <a:gd name="connsiteY4" fmla="*/ 38939 h 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92" h="38938">
                    <a:moveTo>
                      <a:pt x="30766" y="38939"/>
                    </a:moveTo>
                    <a:cubicBezTo>
                      <a:pt x="22434" y="30125"/>
                      <a:pt x="10416" y="19870"/>
                      <a:pt x="0" y="14742"/>
                    </a:cubicBezTo>
                    <a:lnTo>
                      <a:pt x="20190" y="13781"/>
                    </a:lnTo>
                    <a:lnTo>
                      <a:pt x="35093" y="0"/>
                    </a:lnTo>
                    <a:cubicBezTo>
                      <a:pt x="31568" y="11057"/>
                      <a:pt x="30286" y="26760"/>
                      <a:pt x="30766" y="38939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22" name="Graphic 1539">
              <a:extLst>
                <a:ext uri="{FF2B5EF4-FFF2-40B4-BE49-F238E27FC236}">
                  <a16:creationId xmlns:a16="http://schemas.microsoft.com/office/drawing/2014/main" id="{CFE3A434-F12D-8DA6-8188-54D57506AE80}"/>
                </a:ext>
              </a:extLst>
            </p:cNvPr>
            <p:cNvGrpSpPr/>
            <p:nvPr/>
          </p:nvGrpSpPr>
          <p:grpSpPr>
            <a:xfrm>
              <a:off x="10678787" y="4428115"/>
              <a:ext cx="148543" cy="96945"/>
              <a:chOff x="11008410" y="4428115"/>
              <a:chExt cx="148543" cy="96945"/>
            </a:xfrm>
            <a:solidFill>
              <a:srgbClr val="808285"/>
            </a:solidFill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5F130A8-1F1F-02F9-BE94-D705B019E770}"/>
                  </a:ext>
                </a:extLst>
              </p:cNvPr>
              <p:cNvSpPr/>
              <p:nvPr/>
            </p:nvSpPr>
            <p:spPr>
              <a:xfrm>
                <a:off x="11028760" y="4441255"/>
                <a:ext cx="128192" cy="83806"/>
              </a:xfrm>
              <a:custGeom>
                <a:avLst/>
                <a:gdLst>
                  <a:gd name="connsiteX0" fmla="*/ 128193 w 128192"/>
                  <a:gd name="connsiteY0" fmla="*/ 83806 h 83806"/>
                  <a:gd name="connsiteX1" fmla="*/ 0 w 128192"/>
                  <a:gd name="connsiteY1" fmla="*/ 0 h 83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92" h="83806">
                    <a:moveTo>
                      <a:pt x="128193" y="83806"/>
                    </a:moveTo>
                    <a:lnTo>
                      <a:pt x="0" y="0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117B2C26-F5FF-CEA4-B116-58638CA1934F}"/>
                  </a:ext>
                </a:extLst>
              </p:cNvPr>
              <p:cNvSpPr/>
              <p:nvPr/>
            </p:nvSpPr>
            <p:spPr>
              <a:xfrm>
                <a:off x="11008410" y="4428115"/>
                <a:ext cx="39098" cy="34612"/>
              </a:xfrm>
              <a:custGeom>
                <a:avLst/>
                <a:gdLst>
                  <a:gd name="connsiteX0" fmla="*/ 0 w 39098"/>
                  <a:gd name="connsiteY0" fmla="*/ 0 h 34612"/>
                  <a:gd name="connsiteX1" fmla="*/ 39099 w 39098"/>
                  <a:gd name="connsiteY1" fmla="*/ 2724 h 34612"/>
                  <a:gd name="connsiteX2" fmla="*/ 22914 w 39098"/>
                  <a:gd name="connsiteY2" fmla="*/ 14903 h 34612"/>
                  <a:gd name="connsiteX3" fmla="*/ 18267 w 39098"/>
                  <a:gd name="connsiteY3" fmla="*/ 34612 h 34612"/>
                  <a:gd name="connsiteX4" fmla="*/ 0 w 39098"/>
                  <a:gd name="connsiteY4" fmla="*/ 0 h 34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8" h="34612">
                    <a:moveTo>
                      <a:pt x="0" y="0"/>
                    </a:moveTo>
                    <a:cubicBezTo>
                      <a:pt x="11858" y="2724"/>
                      <a:pt x="27562" y="4327"/>
                      <a:pt x="39099" y="2724"/>
                    </a:cubicBezTo>
                    <a:lnTo>
                      <a:pt x="22914" y="14903"/>
                    </a:lnTo>
                    <a:lnTo>
                      <a:pt x="18267" y="34612"/>
                    </a:lnTo>
                    <a:cubicBezTo>
                      <a:pt x="15223" y="23395"/>
                      <a:pt x="7211" y="9615"/>
                      <a:pt x="0" y="0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23" name="Graphic 1539">
              <a:extLst>
                <a:ext uri="{FF2B5EF4-FFF2-40B4-BE49-F238E27FC236}">
                  <a16:creationId xmlns:a16="http://schemas.microsoft.com/office/drawing/2014/main" id="{F3BCF677-F704-280A-0933-2D38B7E9DBDF}"/>
                </a:ext>
              </a:extLst>
            </p:cNvPr>
            <p:cNvGrpSpPr/>
            <p:nvPr/>
          </p:nvGrpSpPr>
          <p:grpSpPr>
            <a:xfrm>
              <a:off x="11028433" y="3536395"/>
              <a:ext cx="95023" cy="38137"/>
              <a:chOff x="11358056" y="3472597"/>
              <a:chExt cx="95023" cy="38137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FC2B1036-97F4-191D-DD6C-AD2BA1FB7944}"/>
                  </a:ext>
                </a:extLst>
              </p:cNvPr>
              <p:cNvSpPr/>
              <p:nvPr/>
            </p:nvSpPr>
            <p:spPr>
              <a:xfrm>
                <a:off x="11382413" y="3490705"/>
                <a:ext cx="70666" cy="1121"/>
              </a:xfrm>
              <a:custGeom>
                <a:avLst/>
                <a:gdLst>
                  <a:gd name="connsiteX0" fmla="*/ 70666 w 70666"/>
                  <a:gd name="connsiteY0" fmla="*/ 0 h 1121"/>
                  <a:gd name="connsiteX1" fmla="*/ 0 w 70666"/>
                  <a:gd name="connsiteY1" fmla="*/ 1122 h 1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66" h="1121">
                    <a:moveTo>
                      <a:pt x="70666" y="0"/>
                    </a:moveTo>
                    <a:cubicBezTo>
                      <a:pt x="57206" y="160"/>
                      <a:pt x="24517" y="801"/>
                      <a:pt x="0" y="1122"/>
                    </a:cubicBezTo>
                  </a:path>
                </a:pathLst>
              </a:custGeom>
              <a:noFill/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9063D1BE-D0F2-E148-4361-A888BC0984C5}"/>
                  </a:ext>
                </a:extLst>
              </p:cNvPr>
              <p:cNvSpPr/>
              <p:nvPr/>
            </p:nvSpPr>
            <p:spPr>
              <a:xfrm>
                <a:off x="11358056" y="3472597"/>
                <a:ext cx="34612" cy="38137"/>
              </a:xfrm>
              <a:custGeom>
                <a:avLst/>
                <a:gdLst>
                  <a:gd name="connsiteX0" fmla="*/ 0 w 34612"/>
                  <a:gd name="connsiteY0" fmla="*/ 19549 h 38137"/>
                  <a:gd name="connsiteX1" fmla="*/ 33971 w 34612"/>
                  <a:gd name="connsiteY1" fmla="*/ 0 h 38137"/>
                  <a:gd name="connsiteX2" fmla="*/ 27401 w 34612"/>
                  <a:gd name="connsiteY2" fmla="*/ 19229 h 38137"/>
                  <a:gd name="connsiteX3" fmla="*/ 34612 w 34612"/>
                  <a:gd name="connsiteY3" fmla="*/ 38137 h 38137"/>
                  <a:gd name="connsiteX4" fmla="*/ 0 w 34612"/>
                  <a:gd name="connsiteY4" fmla="*/ 19549 h 3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12" h="38137">
                    <a:moveTo>
                      <a:pt x="0" y="19549"/>
                    </a:moveTo>
                    <a:cubicBezTo>
                      <a:pt x="11377" y="15223"/>
                      <a:pt x="25318" y="7692"/>
                      <a:pt x="33971" y="0"/>
                    </a:cubicBezTo>
                    <a:lnTo>
                      <a:pt x="27401" y="19229"/>
                    </a:lnTo>
                    <a:lnTo>
                      <a:pt x="34612" y="38137"/>
                    </a:lnTo>
                    <a:cubicBezTo>
                      <a:pt x="25799" y="30606"/>
                      <a:pt x="11537" y="23555"/>
                      <a:pt x="0" y="19549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B655EF3-8EF1-C7CF-84B2-3A497272416E}"/>
                </a:ext>
              </a:extLst>
            </p:cNvPr>
            <p:cNvSpPr/>
            <p:nvPr/>
          </p:nvSpPr>
          <p:spPr>
            <a:xfrm>
              <a:off x="11044457" y="3753820"/>
              <a:ext cx="455084" cy="164407"/>
            </a:xfrm>
            <a:custGeom>
              <a:avLst/>
              <a:gdLst>
                <a:gd name="connsiteX0" fmla="*/ 0 w 455084"/>
                <a:gd name="connsiteY0" fmla="*/ 0 h 164407"/>
                <a:gd name="connsiteX1" fmla="*/ 455085 w 455084"/>
                <a:gd name="connsiteY1" fmla="*/ 0 h 164407"/>
                <a:gd name="connsiteX2" fmla="*/ 455085 w 455084"/>
                <a:gd name="connsiteY2" fmla="*/ 164407 h 164407"/>
                <a:gd name="connsiteX3" fmla="*/ 0 w 455084"/>
                <a:gd name="connsiteY3" fmla="*/ 164407 h 16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084" h="164407">
                  <a:moveTo>
                    <a:pt x="0" y="0"/>
                  </a:moveTo>
                  <a:lnTo>
                    <a:pt x="455085" y="0"/>
                  </a:lnTo>
                  <a:lnTo>
                    <a:pt x="455085" y="164407"/>
                  </a:lnTo>
                  <a:lnTo>
                    <a:pt x="0" y="164407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C46816-18CA-DE7A-84A5-A2D2DFBC6A58}"/>
                </a:ext>
              </a:extLst>
            </p:cNvPr>
            <p:cNvSpPr txBox="1"/>
            <p:nvPr/>
          </p:nvSpPr>
          <p:spPr>
            <a:xfrm>
              <a:off x="11888384" y="2499907"/>
              <a:ext cx="1022180" cy="412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latin typeface="Garamond" panose="02020404030301010803" pitchFamily="18" charset="0"/>
                  <a:cs typeface="Arial"/>
                  <a:sym typeface="Arial"/>
                  <a:rtl val="0"/>
                </a:rPr>
                <a:t>1y ART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DDDF1F9-EE93-7BCE-4510-D66C5DE7924A}"/>
                </a:ext>
              </a:extLst>
            </p:cNvPr>
            <p:cNvSpPr/>
            <p:nvPr/>
          </p:nvSpPr>
          <p:spPr>
            <a:xfrm>
              <a:off x="10481209" y="4649408"/>
              <a:ext cx="531359" cy="187001"/>
            </a:xfrm>
            <a:custGeom>
              <a:avLst/>
              <a:gdLst>
                <a:gd name="connsiteX0" fmla="*/ 0 w 531359"/>
                <a:gd name="connsiteY0" fmla="*/ 0 h 187001"/>
                <a:gd name="connsiteX1" fmla="*/ 531360 w 531359"/>
                <a:gd name="connsiteY1" fmla="*/ 0 h 187001"/>
                <a:gd name="connsiteX2" fmla="*/ 531360 w 531359"/>
                <a:gd name="connsiteY2" fmla="*/ 187001 h 187001"/>
                <a:gd name="connsiteX3" fmla="*/ 0 w 531359"/>
                <a:gd name="connsiteY3" fmla="*/ 187001 h 18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359" h="187001">
                  <a:moveTo>
                    <a:pt x="0" y="0"/>
                  </a:moveTo>
                  <a:lnTo>
                    <a:pt x="531360" y="0"/>
                  </a:lnTo>
                  <a:lnTo>
                    <a:pt x="531360" y="187001"/>
                  </a:lnTo>
                  <a:lnTo>
                    <a:pt x="0" y="187001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143B43-E0D1-72DD-2415-3083DB12FBBA}"/>
                </a:ext>
              </a:extLst>
            </p:cNvPr>
            <p:cNvSpPr txBox="1"/>
            <p:nvPr/>
          </p:nvSpPr>
          <p:spPr>
            <a:xfrm>
              <a:off x="10389335" y="4798244"/>
              <a:ext cx="1144674" cy="412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latin typeface="Garamond" panose="02020404030301010803" pitchFamily="18" charset="0"/>
                  <a:cs typeface="Arial"/>
                  <a:sym typeface="Arial"/>
                  <a:rtl val="0"/>
                </a:rPr>
                <a:t>12y ART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89B0EF5-785B-B4EF-5A86-F75F7EA5C152}"/>
                </a:ext>
              </a:extLst>
            </p:cNvPr>
            <p:cNvSpPr/>
            <p:nvPr/>
          </p:nvSpPr>
          <p:spPr>
            <a:xfrm>
              <a:off x="8141893" y="2830511"/>
              <a:ext cx="436016" cy="163445"/>
            </a:xfrm>
            <a:custGeom>
              <a:avLst/>
              <a:gdLst>
                <a:gd name="connsiteX0" fmla="*/ 0 w 436016"/>
                <a:gd name="connsiteY0" fmla="*/ 0 h 163445"/>
                <a:gd name="connsiteX1" fmla="*/ 436016 w 436016"/>
                <a:gd name="connsiteY1" fmla="*/ 0 h 163445"/>
                <a:gd name="connsiteX2" fmla="*/ 436016 w 436016"/>
                <a:gd name="connsiteY2" fmla="*/ 163446 h 163445"/>
                <a:gd name="connsiteX3" fmla="*/ 0 w 436016"/>
                <a:gd name="connsiteY3" fmla="*/ 163446 h 16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016" h="163445">
                  <a:moveTo>
                    <a:pt x="0" y="0"/>
                  </a:moveTo>
                  <a:lnTo>
                    <a:pt x="436016" y="0"/>
                  </a:lnTo>
                  <a:lnTo>
                    <a:pt x="436016" y="163446"/>
                  </a:lnTo>
                  <a:lnTo>
                    <a:pt x="0" y="163446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4694BA-9DEF-1D0E-966C-0E4160619FDF}"/>
                </a:ext>
              </a:extLst>
            </p:cNvPr>
            <p:cNvSpPr txBox="1"/>
            <p:nvPr/>
          </p:nvSpPr>
          <p:spPr>
            <a:xfrm>
              <a:off x="7432410" y="2668019"/>
              <a:ext cx="1164490" cy="412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latin typeface="Garamond" panose="02020404030301010803" pitchFamily="18" charset="0"/>
                  <a:cs typeface="Arial"/>
                  <a:sym typeface="Arial"/>
                  <a:rtl val="0"/>
                </a:rPr>
                <a:t>20y ART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48631BA-C0E3-10C3-E3B4-78301C18CE31}"/>
                </a:ext>
              </a:extLst>
            </p:cNvPr>
            <p:cNvSpPr/>
            <p:nvPr/>
          </p:nvSpPr>
          <p:spPr>
            <a:xfrm>
              <a:off x="9901938" y="2240663"/>
              <a:ext cx="150626" cy="95824"/>
            </a:xfrm>
            <a:custGeom>
              <a:avLst/>
              <a:gdLst>
                <a:gd name="connsiteX0" fmla="*/ 9935 w 150626"/>
                <a:gd name="connsiteY0" fmla="*/ 0 h 95824"/>
                <a:gd name="connsiteX1" fmla="*/ 150627 w 150626"/>
                <a:gd name="connsiteY1" fmla="*/ 32849 h 95824"/>
                <a:gd name="connsiteX2" fmla="*/ 130757 w 150626"/>
                <a:gd name="connsiteY2" fmla="*/ 95824 h 95824"/>
                <a:gd name="connsiteX3" fmla="*/ 0 w 150626"/>
                <a:gd name="connsiteY3" fmla="*/ 65218 h 95824"/>
                <a:gd name="connsiteX4" fmla="*/ 9935 w 150626"/>
                <a:gd name="connsiteY4" fmla="*/ 0 h 9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626" h="95824">
                  <a:moveTo>
                    <a:pt x="9935" y="0"/>
                  </a:moveTo>
                  <a:cubicBezTo>
                    <a:pt x="57527" y="7371"/>
                    <a:pt x="104637" y="18428"/>
                    <a:pt x="150627" y="32849"/>
                  </a:cubicBezTo>
                  <a:lnTo>
                    <a:pt x="130757" y="95824"/>
                  </a:lnTo>
                  <a:cubicBezTo>
                    <a:pt x="87972" y="82364"/>
                    <a:pt x="44227" y="72109"/>
                    <a:pt x="0" y="65218"/>
                  </a:cubicBezTo>
                  <a:lnTo>
                    <a:pt x="9935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DE36F-7DE7-C28B-13FF-45E871450AA7}"/>
                </a:ext>
              </a:extLst>
            </p:cNvPr>
            <p:cNvSpPr/>
            <p:nvPr/>
          </p:nvSpPr>
          <p:spPr>
            <a:xfrm>
              <a:off x="10087978" y="2290979"/>
              <a:ext cx="153991" cy="113130"/>
            </a:xfrm>
            <a:custGeom>
              <a:avLst/>
              <a:gdLst>
                <a:gd name="connsiteX0" fmla="*/ 20030 w 153991"/>
                <a:gd name="connsiteY0" fmla="*/ 0 h 113130"/>
                <a:gd name="connsiteX1" fmla="*/ 153992 w 153991"/>
                <a:gd name="connsiteY1" fmla="*/ 54001 h 113130"/>
                <a:gd name="connsiteX2" fmla="*/ 124668 w 153991"/>
                <a:gd name="connsiteY2" fmla="*/ 113130 h 113130"/>
                <a:gd name="connsiteX3" fmla="*/ 0 w 153991"/>
                <a:gd name="connsiteY3" fmla="*/ 62975 h 113130"/>
                <a:gd name="connsiteX4" fmla="*/ 20030 w 153991"/>
                <a:gd name="connsiteY4" fmla="*/ 0 h 113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91" h="113130">
                  <a:moveTo>
                    <a:pt x="20030" y="0"/>
                  </a:moveTo>
                  <a:cubicBezTo>
                    <a:pt x="66020" y="14582"/>
                    <a:pt x="110727" y="32529"/>
                    <a:pt x="153992" y="54001"/>
                  </a:cubicBezTo>
                  <a:lnTo>
                    <a:pt x="124668" y="113130"/>
                  </a:lnTo>
                  <a:cubicBezTo>
                    <a:pt x="84447" y="93260"/>
                    <a:pt x="42784" y="76435"/>
                    <a:pt x="0" y="62975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B18973D-F786-8AC6-41D4-EC184DC55C5D}"/>
                </a:ext>
              </a:extLst>
            </p:cNvPr>
            <p:cNvSpPr/>
            <p:nvPr/>
          </p:nvSpPr>
          <p:spPr>
            <a:xfrm>
              <a:off x="10264243" y="2370298"/>
              <a:ext cx="153511" cy="127872"/>
            </a:xfrm>
            <a:custGeom>
              <a:avLst/>
              <a:gdLst>
                <a:gd name="connsiteX0" fmla="*/ 29324 w 153511"/>
                <a:gd name="connsiteY0" fmla="*/ 0 h 127872"/>
                <a:gd name="connsiteX1" fmla="*/ 153511 w 153511"/>
                <a:gd name="connsiteY1" fmla="*/ 73871 h 127872"/>
                <a:gd name="connsiteX2" fmla="*/ 115534 w 153511"/>
                <a:gd name="connsiteY2" fmla="*/ 127872 h 127872"/>
                <a:gd name="connsiteX3" fmla="*/ 0 w 153511"/>
                <a:gd name="connsiteY3" fmla="*/ 59289 h 127872"/>
                <a:gd name="connsiteX4" fmla="*/ 29324 w 153511"/>
                <a:gd name="connsiteY4" fmla="*/ 0 h 12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511" h="127872">
                  <a:moveTo>
                    <a:pt x="29324" y="0"/>
                  </a:moveTo>
                  <a:cubicBezTo>
                    <a:pt x="72589" y="21472"/>
                    <a:pt x="114092" y="46149"/>
                    <a:pt x="153511" y="73871"/>
                  </a:cubicBezTo>
                  <a:lnTo>
                    <a:pt x="115534" y="127872"/>
                  </a:lnTo>
                  <a:cubicBezTo>
                    <a:pt x="78839" y="102074"/>
                    <a:pt x="40221" y="79159"/>
                    <a:pt x="0" y="59289"/>
                  </a:cubicBezTo>
                  <a:lnTo>
                    <a:pt x="29324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20C4275-D584-EFD5-BB76-6B6C24B2F66E}"/>
                </a:ext>
              </a:extLst>
            </p:cNvPr>
            <p:cNvSpPr/>
            <p:nvPr/>
          </p:nvSpPr>
          <p:spPr>
            <a:xfrm>
              <a:off x="10426247" y="2477340"/>
              <a:ext cx="149505" cy="139409"/>
            </a:xfrm>
            <a:custGeom>
              <a:avLst/>
              <a:gdLst>
                <a:gd name="connsiteX0" fmla="*/ 38137 w 149505"/>
                <a:gd name="connsiteY0" fmla="*/ 0 h 139409"/>
                <a:gd name="connsiteX1" fmla="*/ 149505 w 149505"/>
                <a:gd name="connsiteY1" fmla="*/ 91818 h 139409"/>
                <a:gd name="connsiteX2" fmla="*/ 103676 w 149505"/>
                <a:gd name="connsiteY2" fmla="*/ 139410 h 139409"/>
                <a:gd name="connsiteX3" fmla="*/ 0 w 149505"/>
                <a:gd name="connsiteY3" fmla="*/ 54001 h 139409"/>
                <a:gd name="connsiteX4" fmla="*/ 38137 w 149505"/>
                <a:gd name="connsiteY4" fmla="*/ 0 h 13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05" h="139409">
                  <a:moveTo>
                    <a:pt x="38137" y="0"/>
                  </a:moveTo>
                  <a:cubicBezTo>
                    <a:pt x="77557" y="27722"/>
                    <a:pt x="114893" y="58488"/>
                    <a:pt x="149505" y="91818"/>
                  </a:cubicBezTo>
                  <a:lnTo>
                    <a:pt x="103676" y="139410"/>
                  </a:lnTo>
                  <a:cubicBezTo>
                    <a:pt x="71307" y="108323"/>
                    <a:pt x="36695" y="79800"/>
                    <a:pt x="0" y="54001"/>
                  </a:cubicBezTo>
                  <a:lnTo>
                    <a:pt x="38137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160F8DF-D2D6-D0F1-8954-C55D71F49BA0}"/>
                </a:ext>
              </a:extLst>
            </p:cNvPr>
            <p:cNvSpPr/>
            <p:nvPr/>
          </p:nvSpPr>
          <p:spPr>
            <a:xfrm>
              <a:off x="10572066" y="2609699"/>
              <a:ext cx="141973" cy="147902"/>
            </a:xfrm>
            <a:custGeom>
              <a:avLst/>
              <a:gdLst>
                <a:gd name="connsiteX0" fmla="*/ 45829 w 141973"/>
                <a:gd name="connsiteY0" fmla="*/ 0 h 147902"/>
                <a:gd name="connsiteX1" fmla="*/ 141974 w 141973"/>
                <a:gd name="connsiteY1" fmla="*/ 107842 h 147902"/>
                <a:gd name="connsiteX2" fmla="*/ 89415 w 141973"/>
                <a:gd name="connsiteY2" fmla="*/ 147903 h 147902"/>
                <a:gd name="connsiteX3" fmla="*/ 0 w 141973"/>
                <a:gd name="connsiteY3" fmla="*/ 47592 h 147902"/>
                <a:gd name="connsiteX4" fmla="*/ 45829 w 141973"/>
                <a:gd name="connsiteY4" fmla="*/ 0 h 14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73" h="147902">
                  <a:moveTo>
                    <a:pt x="45829" y="0"/>
                  </a:moveTo>
                  <a:cubicBezTo>
                    <a:pt x="80601" y="33490"/>
                    <a:pt x="112650" y="69545"/>
                    <a:pt x="141974" y="107842"/>
                  </a:cubicBezTo>
                  <a:lnTo>
                    <a:pt x="89415" y="147903"/>
                  </a:lnTo>
                  <a:cubicBezTo>
                    <a:pt x="62174" y="112169"/>
                    <a:pt x="32369" y="78678"/>
                    <a:pt x="0" y="47592"/>
                  </a:cubicBezTo>
                  <a:lnTo>
                    <a:pt x="45829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A4CA4A9-9487-D4B9-0AA5-811F00282E46}"/>
                </a:ext>
              </a:extLst>
            </p:cNvPr>
            <p:cNvSpPr/>
            <p:nvPr/>
          </p:nvSpPr>
          <p:spPr>
            <a:xfrm>
              <a:off x="10696253" y="2763530"/>
              <a:ext cx="131077" cy="152870"/>
            </a:xfrm>
            <a:custGeom>
              <a:avLst/>
              <a:gdLst>
                <a:gd name="connsiteX0" fmla="*/ 52559 w 131077"/>
                <a:gd name="connsiteY0" fmla="*/ 0 h 152870"/>
                <a:gd name="connsiteX1" fmla="*/ 131077 w 131077"/>
                <a:gd name="connsiteY1" fmla="*/ 121303 h 152870"/>
                <a:gd name="connsiteX2" fmla="*/ 73070 w 131077"/>
                <a:gd name="connsiteY2" fmla="*/ 152870 h 152870"/>
                <a:gd name="connsiteX3" fmla="*/ 0 w 131077"/>
                <a:gd name="connsiteY3" fmla="*/ 40060 h 152870"/>
                <a:gd name="connsiteX4" fmla="*/ 52559 w 131077"/>
                <a:gd name="connsiteY4" fmla="*/ 0 h 1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077" h="152870">
                  <a:moveTo>
                    <a:pt x="52559" y="0"/>
                  </a:moveTo>
                  <a:cubicBezTo>
                    <a:pt x="81723" y="38298"/>
                    <a:pt x="108002" y="78839"/>
                    <a:pt x="131077" y="121303"/>
                  </a:cubicBezTo>
                  <a:lnTo>
                    <a:pt x="73070" y="152870"/>
                  </a:lnTo>
                  <a:cubicBezTo>
                    <a:pt x="51598" y="113451"/>
                    <a:pt x="27241" y="75794"/>
                    <a:pt x="0" y="40060"/>
                  </a:cubicBezTo>
                  <a:lnTo>
                    <a:pt x="52559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12519CA-92FC-3E35-4379-FE1B0AC87AF2}"/>
                </a:ext>
              </a:extLst>
            </p:cNvPr>
            <p:cNvSpPr/>
            <p:nvPr/>
          </p:nvSpPr>
          <p:spPr>
            <a:xfrm>
              <a:off x="10797045" y="2935469"/>
              <a:ext cx="117136" cy="154151"/>
            </a:xfrm>
            <a:custGeom>
              <a:avLst/>
              <a:gdLst>
                <a:gd name="connsiteX0" fmla="*/ 58007 w 117136"/>
                <a:gd name="connsiteY0" fmla="*/ 0 h 154151"/>
                <a:gd name="connsiteX1" fmla="*/ 117136 w 117136"/>
                <a:gd name="connsiteY1" fmla="*/ 131878 h 154151"/>
                <a:gd name="connsiteX2" fmla="*/ 54963 w 117136"/>
                <a:gd name="connsiteY2" fmla="*/ 154152 h 154151"/>
                <a:gd name="connsiteX3" fmla="*/ 0 w 117136"/>
                <a:gd name="connsiteY3" fmla="*/ 31568 h 154151"/>
                <a:gd name="connsiteX4" fmla="*/ 58007 w 117136"/>
                <a:gd name="connsiteY4" fmla="*/ 0 h 15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36" h="154151">
                  <a:moveTo>
                    <a:pt x="58007" y="0"/>
                  </a:moveTo>
                  <a:cubicBezTo>
                    <a:pt x="81082" y="42304"/>
                    <a:pt x="100792" y="86370"/>
                    <a:pt x="117136" y="131878"/>
                  </a:cubicBezTo>
                  <a:lnTo>
                    <a:pt x="54963" y="154152"/>
                  </a:lnTo>
                  <a:cubicBezTo>
                    <a:pt x="39740" y="112009"/>
                    <a:pt x="21473" y="70987"/>
                    <a:pt x="0" y="31568"/>
                  </a:cubicBezTo>
                  <a:lnTo>
                    <a:pt x="58007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01DCA13-6EFB-5662-BFF5-0A242A618785}"/>
                </a:ext>
              </a:extLst>
            </p:cNvPr>
            <p:cNvSpPr/>
            <p:nvPr/>
          </p:nvSpPr>
          <p:spPr>
            <a:xfrm>
              <a:off x="10871877" y="3121188"/>
              <a:ext cx="100471" cy="151748"/>
            </a:xfrm>
            <a:custGeom>
              <a:avLst/>
              <a:gdLst>
                <a:gd name="connsiteX0" fmla="*/ 62174 w 100471"/>
                <a:gd name="connsiteY0" fmla="*/ 0 h 151748"/>
                <a:gd name="connsiteX1" fmla="*/ 100471 w 100471"/>
                <a:gd name="connsiteY1" fmla="*/ 139250 h 151748"/>
                <a:gd name="connsiteX2" fmla="*/ 35574 w 100471"/>
                <a:gd name="connsiteY2" fmla="*/ 151748 h 151748"/>
                <a:gd name="connsiteX3" fmla="*/ 0 w 100471"/>
                <a:gd name="connsiteY3" fmla="*/ 22274 h 151748"/>
                <a:gd name="connsiteX4" fmla="*/ 62174 w 100471"/>
                <a:gd name="connsiteY4" fmla="*/ 0 h 151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71" h="151748">
                  <a:moveTo>
                    <a:pt x="62174" y="0"/>
                  </a:moveTo>
                  <a:cubicBezTo>
                    <a:pt x="78518" y="45348"/>
                    <a:pt x="91338" y="91978"/>
                    <a:pt x="100471" y="139250"/>
                  </a:cubicBezTo>
                  <a:lnTo>
                    <a:pt x="35574" y="151748"/>
                  </a:lnTo>
                  <a:cubicBezTo>
                    <a:pt x="27081" y="107682"/>
                    <a:pt x="15063" y="64417"/>
                    <a:pt x="0" y="22274"/>
                  </a:cubicBezTo>
                  <a:lnTo>
                    <a:pt x="62174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AF7BB8A-C413-C8BC-73CB-1ED99B5F9F84}"/>
                </a:ext>
              </a:extLst>
            </p:cNvPr>
            <p:cNvSpPr/>
            <p:nvPr/>
          </p:nvSpPr>
          <p:spPr>
            <a:xfrm>
              <a:off x="10918508" y="3317484"/>
              <a:ext cx="81402" cy="145979"/>
            </a:xfrm>
            <a:custGeom>
              <a:avLst/>
              <a:gdLst>
                <a:gd name="connsiteX0" fmla="*/ 64898 w 81402"/>
                <a:gd name="connsiteY0" fmla="*/ 0 h 145979"/>
                <a:gd name="connsiteX1" fmla="*/ 81403 w 81402"/>
                <a:gd name="connsiteY1" fmla="*/ 143416 h 145979"/>
                <a:gd name="connsiteX2" fmla="*/ 15383 w 81402"/>
                <a:gd name="connsiteY2" fmla="*/ 145980 h 145979"/>
                <a:gd name="connsiteX3" fmla="*/ 0 w 81402"/>
                <a:gd name="connsiteY3" fmla="*/ 12499 h 145979"/>
                <a:gd name="connsiteX4" fmla="*/ 64898 w 81402"/>
                <a:gd name="connsiteY4" fmla="*/ 0 h 14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02" h="145979">
                  <a:moveTo>
                    <a:pt x="64898" y="0"/>
                  </a:moveTo>
                  <a:cubicBezTo>
                    <a:pt x="74031" y="47271"/>
                    <a:pt x="79640" y="95343"/>
                    <a:pt x="81403" y="143416"/>
                  </a:cubicBezTo>
                  <a:lnTo>
                    <a:pt x="15383" y="145980"/>
                  </a:lnTo>
                  <a:cubicBezTo>
                    <a:pt x="13621" y="101112"/>
                    <a:pt x="8493" y="56565"/>
                    <a:pt x="0" y="12499"/>
                  </a:cubicBezTo>
                  <a:lnTo>
                    <a:pt x="64898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4842591-2842-87ED-37C5-97856BECF53C}"/>
                </a:ext>
              </a:extLst>
            </p:cNvPr>
            <p:cNvSpPr/>
            <p:nvPr/>
          </p:nvSpPr>
          <p:spPr>
            <a:xfrm>
              <a:off x="10930366" y="3517946"/>
              <a:ext cx="71870" cy="144377"/>
            </a:xfrm>
            <a:custGeom>
              <a:avLst/>
              <a:gdLst>
                <a:gd name="connsiteX0" fmla="*/ 71147 w 71870"/>
                <a:gd name="connsiteY0" fmla="*/ 0 h 144377"/>
                <a:gd name="connsiteX1" fmla="*/ 65539 w 71870"/>
                <a:gd name="connsiteY1" fmla="*/ 144377 h 144377"/>
                <a:gd name="connsiteX2" fmla="*/ 0 w 71870"/>
                <a:gd name="connsiteY2" fmla="*/ 136846 h 144377"/>
                <a:gd name="connsiteX3" fmla="*/ 5128 w 71870"/>
                <a:gd name="connsiteY3" fmla="*/ 2564 h 144377"/>
                <a:gd name="connsiteX4" fmla="*/ 71147 w 71870"/>
                <a:gd name="connsiteY4" fmla="*/ 0 h 14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70" h="144377">
                  <a:moveTo>
                    <a:pt x="71147" y="0"/>
                  </a:moveTo>
                  <a:cubicBezTo>
                    <a:pt x="73070" y="48232"/>
                    <a:pt x="71147" y="96465"/>
                    <a:pt x="65539" y="144377"/>
                  </a:cubicBezTo>
                  <a:lnTo>
                    <a:pt x="0" y="136846"/>
                  </a:lnTo>
                  <a:cubicBezTo>
                    <a:pt x="5128" y="92299"/>
                    <a:pt x="6890" y="47431"/>
                    <a:pt x="5128" y="2564"/>
                  </a:cubicBezTo>
                  <a:lnTo>
                    <a:pt x="71147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A1F3181-DE58-E910-FA16-FA1321DF402E}"/>
                </a:ext>
              </a:extLst>
            </p:cNvPr>
            <p:cNvSpPr/>
            <p:nvPr/>
          </p:nvSpPr>
          <p:spPr>
            <a:xfrm>
              <a:off x="10898477" y="3711837"/>
              <a:ext cx="91177" cy="149344"/>
            </a:xfrm>
            <a:custGeom>
              <a:avLst/>
              <a:gdLst>
                <a:gd name="connsiteX0" fmla="*/ 91177 w 91177"/>
                <a:gd name="connsiteY0" fmla="*/ 7531 h 149344"/>
                <a:gd name="connsiteX1" fmla="*/ 63616 w 91177"/>
                <a:gd name="connsiteY1" fmla="*/ 149345 h 149344"/>
                <a:gd name="connsiteX2" fmla="*/ 0 w 91177"/>
                <a:gd name="connsiteY2" fmla="*/ 131878 h 149344"/>
                <a:gd name="connsiteX3" fmla="*/ 25639 w 91177"/>
                <a:gd name="connsiteY3" fmla="*/ 0 h 149344"/>
                <a:gd name="connsiteX4" fmla="*/ 91177 w 91177"/>
                <a:gd name="connsiteY4" fmla="*/ 7531 h 14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77" h="149344">
                  <a:moveTo>
                    <a:pt x="91177" y="7531"/>
                  </a:moveTo>
                  <a:cubicBezTo>
                    <a:pt x="85569" y="55443"/>
                    <a:pt x="76435" y="102875"/>
                    <a:pt x="63616" y="149345"/>
                  </a:cubicBezTo>
                  <a:lnTo>
                    <a:pt x="0" y="131878"/>
                  </a:lnTo>
                  <a:cubicBezTo>
                    <a:pt x="11858" y="88613"/>
                    <a:pt x="20511" y="44547"/>
                    <a:pt x="25639" y="0"/>
                  </a:cubicBezTo>
                  <a:lnTo>
                    <a:pt x="91177" y="7531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1A3B52E-D21F-2CDA-160E-227A5C7850AC}"/>
                </a:ext>
              </a:extLst>
            </p:cNvPr>
            <p:cNvSpPr/>
            <p:nvPr/>
          </p:nvSpPr>
          <p:spPr>
            <a:xfrm>
              <a:off x="10749934" y="4078790"/>
              <a:ext cx="124507" cy="153831"/>
            </a:xfrm>
            <a:custGeom>
              <a:avLst/>
              <a:gdLst>
                <a:gd name="connsiteX0" fmla="*/ 124507 w 124507"/>
                <a:gd name="connsiteY0" fmla="*/ 26921 h 153831"/>
                <a:gd name="connsiteX1" fmla="*/ 55444 w 124507"/>
                <a:gd name="connsiteY1" fmla="*/ 153831 h 153831"/>
                <a:gd name="connsiteX2" fmla="*/ 0 w 124507"/>
                <a:gd name="connsiteY2" fmla="*/ 117937 h 153831"/>
                <a:gd name="connsiteX3" fmla="*/ 64096 w 124507"/>
                <a:gd name="connsiteY3" fmla="*/ 0 h 153831"/>
                <a:gd name="connsiteX4" fmla="*/ 124507 w 124507"/>
                <a:gd name="connsiteY4" fmla="*/ 26921 h 1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507" h="153831">
                  <a:moveTo>
                    <a:pt x="124507" y="26921"/>
                  </a:moveTo>
                  <a:cubicBezTo>
                    <a:pt x="104798" y="70987"/>
                    <a:pt x="81723" y="113290"/>
                    <a:pt x="55444" y="153831"/>
                  </a:cubicBezTo>
                  <a:lnTo>
                    <a:pt x="0" y="117937"/>
                  </a:lnTo>
                  <a:cubicBezTo>
                    <a:pt x="24357" y="80281"/>
                    <a:pt x="45829" y="40861"/>
                    <a:pt x="64096" y="0"/>
                  </a:cubicBezTo>
                  <a:lnTo>
                    <a:pt x="124507" y="26921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BD73730-574F-FEC6-9C82-228AD66D72CF}"/>
                </a:ext>
              </a:extLst>
            </p:cNvPr>
            <p:cNvSpPr/>
            <p:nvPr/>
          </p:nvSpPr>
          <p:spPr>
            <a:xfrm>
              <a:off x="10636964" y="4244960"/>
              <a:ext cx="136845" cy="150786"/>
            </a:xfrm>
            <a:custGeom>
              <a:avLst/>
              <a:gdLst>
                <a:gd name="connsiteX0" fmla="*/ 136846 w 136845"/>
                <a:gd name="connsiteY0" fmla="*/ 35894 h 150786"/>
                <a:gd name="connsiteX1" fmla="*/ 49354 w 136845"/>
                <a:gd name="connsiteY1" fmla="*/ 150787 h 150786"/>
                <a:gd name="connsiteX2" fmla="*/ 0 w 136845"/>
                <a:gd name="connsiteY2" fmla="*/ 106881 h 150786"/>
                <a:gd name="connsiteX3" fmla="*/ 81403 w 136845"/>
                <a:gd name="connsiteY3" fmla="*/ 0 h 150786"/>
                <a:gd name="connsiteX4" fmla="*/ 136846 w 136845"/>
                <a:gd name="connsiteY4" fmla="*/ 35894 h 15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45" h="150786">
                  <a:moveTo>
                    <a:pt x="136846" y="35894"/>
                  </a:moveTo>
                  <a:cubicBezTo>
                    <a:pt x="110566" y="76435"/>
                    <a:pt x="81403" y="114732"/>
                    <a:pt x="49354" y="150787"/>
                  </a:cubicBezTo>
                  <a:lnTo>
                    <a:pt x="0" y="106881"/>
                  </a:lnTo>
                  <a:cubicBezTo>
                    <a:pt x="29805" y="73390"/>
                    <a:pt x="57046" y="37657"/>
                    <a:pt x="81403" y="0"/>
                  </a:cubicBezTo>
                  <a:lnTo>
                    <a:pt x="136846" y="35894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D4A4466-68F0-AFD7-0B87-905EAC3513A9}"/>
                </a:ext>
              </a:extLst>
            </p:cNvPr>
            <p:cNvSpPr/>
            <p:nvPr/>
          </p:nvSpPr>
          <p:spPr>
            <a:xfrm>
              <a:off x="10502201" y="4395426"/>
              <a:ext cx="145979" cy="144056"/>
            </a:xfrm>
            <a:custGeom>
              <a:avLst/>
              <a:gdLst>
                <a:gd name="connsiteX0" fmla="*/ 145980 w 145979"/>
                <a:gd name="connsiteY0" fmla="*/ 43906 h 144056"/>
                <a:gd name="connsiteX1" fmla="*/ 41983 w 145979"/>
                <a:gd name="connsiteY1" fmla="*/ 144057 h 144056"/>
                <a:gd name="connsiteX2" fmla="*/ 0 w 145979"/>
                <a:gd name="connsiteY2" fmla="*/ 93100 h 144056"/>
                <a:gd name="connsiteX3" fmla="*/ 96786 w 145979"/>
                <a:gd name="connsiteY3" fmla="*/ 0 h 144056"/>
                <a:gd name="connsiteX4" fmla="*/ 145980 w 145979"/>
                <a:gd name="connsiteY4" fmla="*/ 43906 h 1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979" h="144056">
                  <a:moveTo>
                    <a:pt x="145980" y="43906"/>
                  </a:moveTo>
                  <a:cubicBezTo>
                    <a:pt x="113931" y="79960"/>
                    <a:pt x="79159" y="113451"/>
                    <a:pt x="41983" y="144057"/>
                  </a:cubicBezTo>
                  <a:lnTo>
                    <a:pt x="0" y="93100"/>
                  </a:lnTo>
                  <a:cubicBezTo>
                    <a:pt x="34612" y="64577"/>
                    <a:pt x="66981" y="33490"/>
                    <a:pt x="96786" y="0"/>
                  </a:cubicBezTo>
                  <a:lnTo>
                    <a:pt x="145980" y="43906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69FDE8D-A7C5-3999-719D-B7FA6589E66E}"/>
                </a:ext>
              </a:extLst>
            </p:cNvPr>
            <p:cNvSpPr/>
            <p:nvPr/>
          </p:nvSpPr>
          <p:spPr>
            <a:xfrm>
              <a:off x="10347088" y="4525221"/>
              <a:ext cx="151908" cy="133961"/>
            </a:xfrm>
            <a:custGeom>
              <a:avLst/>
              <a:gdLst>
                <a:gd name="connsiteX0" fmla="*/ 151909 w 151908"/>
                <a:gd name="connsiteY0" fmla="*/ 50796 h 133961"/>
                <a:gd name="connsiteX1" fmla="*/ 33811 w 151908"/>
                <a:gd name="connsiteY1" fmla="*/ 133962 h 133961"/>
                <a:gd name="connsiteX2" fmla="*/ 0 w 151908"/>
                <a:gd name="connsiteY2" fmla="*/ 77236 h 133961"/>
                <a:gd name="connsiteX3" fmla="*/ 109925 w 151908"/>
                <a:gd name="connsiteY3" fmla="*/ 0 h 133961"/>
                <a:gd name="connsiteX4" fmla="*/ 151909 w 151908"/>
                <a:gd name="connsiteY4" fmla="*/ 50796 h 13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" h="133961">
                  <a:moveTo>
                    <a:pt x="151909" y="50796"/>
                  </a:moveTo>
                  <a:cubicBezTo>
                    <a:pt x="114733" y="81403"/>
                    <a:pt x="75153" y="109285"/>
                    <a:pt x="33811" y="133962"/>
                  </a:cubicBezTo>
                  <a:lnTo>
                    <a:pt x="0" y="77236"/>
                  </a:lnTo>
                  <a:cubicBezTo>
                    <a:pt x="38618" y="54322"/>
                    <a:pt x="75314" y="28523"/>
                    <a:pt x="109925" y="0"/>
                  </a:cubicBezTo>
                  <a:lnTo>
                    <a:pt x="151909" y="50796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0392530-B73D-26FF-D5F9-B6BBB494AE4E}"/>
                </a:ext>
              </a:extLst>
            </p:cNvPr>
            <p:cNvSpPr/>
            <p:nvPr/>
          </p:nvSpPr>
          <p:spPr>
            <a:xfrm>
              <a:off x="10177553" y="4631621"/>
              <a:ext cx="154151" cy="120821"/>
            </a:xfrm>
            <a:custGeom>
              <a:avLst/>
              <a:gdLst>
                <a:gd name="connsiteX0" fmla="*/ 154152 w 154151"/>
                <a:gd name="connsiteY0" fmla="*/ 56726 h 120821"/>
                <a:gd name="connsiteX1" fmla="*/ 24677 w 154151"/>
                <a:gd name="connsiteY1" fmla="*/ 120822 h 120821"/>
                <a:gd name="connsiteX2" fmla="*/ 0 w 154151"/>
                <a:gd name="connsiteY2" fmla="*/ 59610 h 120821"/>
                <a:gd name="connsiteX3" fmla="*/ 120341 w 154151"/>
                <a:gd name="connsiteY3" fmla="*/ 0 h 120821"/>
                <a:gd name="connsiteX4" fmla="*/ 154152 w 154151"/>
                <a:gd name="connsiteY4" fmla="*/ 56726 h 120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151" h="120821">
                  <a:moveTo>
                    <a:pt x="154152" y="56726"/>
                  </a:moveTo>
                  <a:cubicBezTo>
                    <a:pt x="112650" y="81403"/>
                    <a:pt x="69384" y="102715"/>
                    <a:pt x="24677" y="120822"/>
                  </a:cubicBezTo>
                  <a:lnTo>
                    <a:pt x="0" y="59610"/>
                  </a:lnTo>
                  <a:cubicBezTo>
                    <a:pt x="41663" y="42784"/>
                    <a:pt x="81883" y="22915"/>
                    <a:pt x="120341" y="0"/>
                  </a:cubicBezTo>
                  <a:lnTo>
                    <a:pt x="154152" y="56726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E56EC44-FFD6-32BF-EC13-29CB6E1AD066}"/>
                </a:ext>
              </a:extLst>
            </p:cNvPr>
            <p:cNvSpPr/>
            <p:nvPr/>
          </p:nvSpPr>
          <p:spPr>
            <a:xfrm>
              <a:off x="9995679" y="4713505"/>
              <a:ext cx="152709" cy="104797"/>
            </a:xfrm>
            <a:custGeom>
              <a:avLst/>
              <a:gdLst>
                <a:gd name="connsiteX0" fmla="*/ 152710 w 152709"/>
                <a:gd name="connsiteY0" fmla="*/ 61212 h 104797"/>
                <a:gd name="connsiteX1" fmla="*/ 15063 w 152709"/>
                <a:gd name="connsiteY1" fmla="*/ 104798 h 104797"/>
                <a:gd name="connsiteX2" fmla="*/ 0 w 152709"/>
                <a:gd name="connsiteY2" fmla="*/ 40541 h 104797"/>
                <a:gd name="connsiteX3" fmla="*/ 128033 w 152709"/>
                <a:gd name="connsiteY3" fmla="*/ 0 h 104797"/>
                <a:gd name="connsiteX4" fmla="*/ 152710 w 152709"/>
                <a:gd name="connsiteY4" fmla="*/ 61212 h 1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709" h="104797">
                  <a:moveTo>
                    <a:pt x="152710" y="61212"/>
                  </a:moveTo>
                  <a:cubicBezTo>
                    <a:pt x="108003" y="79159"/>
                    <a:pt x="62013" y="93741"/>
                    <a:pt x="15063" y="104798"/>
                  </a:cubicBezTo>
                  <a:lnTo>
                    <a:pt x="0" y="40541"/>
                  </a:lnTo>
                  <a:cubicBezTo>
                    <a:pt x="43586" y="30286"/>
                    <a:pt x="86530" y="16825"/>
                    <a:pt x="128033" y="0"/>
                  </a:cubicBezTo>
                  <a:lnTo>
                    <a:pt x="152710" y="61212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BDB5E76-5252-820D-E3A2-2A845FD91D37}"/>
                </a:ext>
              </a:extLst>
            </p:cNvPr>
            <p:cNvSpPr/>
            <p:nvPr/>
          </p:nvSpPr>
          <p:spPr>
            <a:xfrm>
              <a:off x="9806434" y="4766705"/>
              <a:ext cx="147902" cy="86369"/>
            </a:xfrm>
            <a:custGeom>
              <a:avLst/>
              <a:gdLst>
                <a:gd name="connsiteX0" fmla="*/ 147903 w 147902"/>
                <a:gd name="connsiteY0" fmla="*/ 64257 h 86369"/>
                <a:gd name="connsiteX1" fmla="*/ 5128 w 147902"/>
                <a:gd name="connsiteY1" fmla="*/ 86370 h 86369"/>
                <a:gd name="connsiteX2" fmla="*/ 0 w 147902"/>
                <a:gd name="connsiteY2" fmla="*/ 20511 h 86369"/>
                <a:gd name="connsiteX3" fmla="*/ 132680 w 147902"/>
                <a:gd name="connsiteY3" fmla="*/ 0 h 86369"/>
                <a:gd name="connsiteX4" fmla="*/ 147903 w 147902"/>
                <a:gd name="connsiteY4" fmla="*/ 64257 h 8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02" h="86369">
                  <a:moveTo>
                    <a:pt x="147903" y="64257"/>
                  </a:moveTo>
                  <a:cubicBezTo>
                    <a:pt x="100952" y="75313"/>
                    <a:pt x="53200" y="82684"/>
                    <a:pt x="5128" y="86370"/>
                  </a:cubicBezTo>
                  <a:lnTo>
                    <a:pt x="0" y="20511"/>
                  </a:lnTo>
                  <a:cubicBezTo>
                    <a:pt x="44707" y="17146"/>
                    <a:pt x="89094" y="10255"/>
                    <a:pt x="132680" y="0"/>
                  </a:cubicBezTo>
                  <a:lnTo>
                    <a:pt x="147903" y="64257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73D54AD-A567-43E9-0CF8-5DEC4DDAB58C}"/>
                </a:ext>
              </a:extLst>
            </p:cNvPr>
            <p:cNvSpPr/>
            <p:nvPr/>
          </p:nvSpPr>
          <p:spPr>
            <a:xfrm>
              <a:off x="9610139" y="4791863"/>
              <a:ext cx="144377" cy="68623"/>
            </a:xfrm>
            <a:custGeom>
              <a:avLst/>
              <a:gdLst>
                <a:gd name="connsiteX0" fmla="*/ 144377 w 144377"/>
                <a:gd name="connsiteY0" fmla="*/ 65859 h 68623"/>
                <a:gd name="connsiteX1" fmla="*/ 0 w 144377"/>
                <a:gd name="connsiteY1" fmla="*/ 65859 h 68623"/>
                <a:gd name="connsiteX2" fmla="*/ 5128 w 144377"/>
                <a:gd name="connsiteY2" fmla="*/ 0 h 68623"/>
                <a:gd name="connsiteX3" fmla="*/ 139410 w 144377"/>
                <a:gd name="connsiteY3" fmla="*/ 0 h 68623"/>
                <a:gd name="connsiteX4" fmla="*/ 144377 w 144377"/>
                <a:gd name="connsiteY4" fmla="*/ 65859 h 6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77" h="68623">
                  <a:moveTo>
                    <a:pt x="144377" y="65859"/>
                  </a:moveTo>
                  <a:cubicBezTo>
                    <a:pt x="96305" y="69545"/>
                    <a:pt x="48072" y="69545"/>
                    <a:pt x="0" y="65859"/>
                  </a:cubicBezTo>
                  <a:lnTo>
                    <a:pt x="5128" y="0"/>
                  </a:lnTo>
                  <a:cubicBezTo>
                    <a:pt x="49835" y="3365"/>
                    <a:pt x="94702" y="3365"/>
                    <a:pt x="139410" y="0"/>
                  </a:cubicBezTo>
                  <a:lnTo>
                    <a:pt x="144377" y="65859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38F9D5-6AF4-0A20-96BB-B753DC0F4EF3}"/>
                </a:ext>
              </a:extLst>
            </p:cNvPr>
            <p:cNvSpPr/>
            <p:nvPr/>
          </p:nvSpPr>
          <p:spPr>
            <a:xfrm>
              <a:off x="9216426" y="4713505"/>
              <a:ext cx="152709" cy="104797"/>
            </a:xfrm>
            <a:custGeom>
              <a:avLst/>
              <a:gdLst>
                <a:gd name="connsiteX0" fmla="*/ 137647 w 152709"/>
                <a:gd name="connsiteY0" fmla="*/ 104798 h 104797"/>
                <a:gd name="connsiteX1" fmla="*/ 0 w 152709"/>
                <a:gd name="connsiteY1" fmla="*/ 61212 h 104797"/>
                <a:gd name="connsiteX2" fmla="*/ 24677 w 152709"/>
                <a:gd name="connsiteY2" fmla="*/ 0 h 104797"/>
                <a:gd name="connsiteX3" fmla="*/ 152710 w 152709"/>
                <a:gd name="connsiteY3" fmla="*/ 40541 h 104797"/>
                <a:gd name="connsiteX4" fmla="*/ 137647 w 152709"/>
                <a:gd name="connsiteY4" fmla="*/ 104798 h 1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709" h="104797">
                  <a:moveTo>
                    <a:pt x="137647" y="104798"/>
                  </a:moveTo>
                  <a:cubicBezTo>
                    <a:pt x="90697" y="93741"/>
                    <a:pt x="44707" y="79319"/>
                    <a:pt x="0" y="61212"/>
                  </a:cubicBezTo>
                  <a:lnTo>
                    <a:pt x="24677" y="0"/>
                  </a:lnTo>
                  <a:cubicBezTo>
                    <a:pt x="66340" y="16825"/>
                    <a:pt x="109124" y="30286"/>
                    <a:pt x="152710" y="40541"/>
                  </a:cubicBezTo>
                  <a:lnTo>
                    <a:pt x="137647" y="104798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E1CFBF0-5270-80FF-DBC3-B9A5AB27AB33}"/>
                </a:ext>
              </a:extLst>
            </p:cNvPr>
            <p:cNvSpPr/>
            <p:nvPr/>
          </p:nvSpPr>
          <p:spPr>
            <a:xfrm>
              <a:off x="9032950" y="4631621"/>
              <a:ext cx="154152" cy="120821"/>
            </a:xfrm>
            <a:custGeom>
              <a:avLst/>
              <a:gdLst>
                <a:gd name="connsiteX0" fmla="*/ 129475 w 154152"/>
                <a:gd name="connsiteY0" fmla="*/ 120822 h 120821"/>
                <a:gd name="connsiteX1" fmla="*/ 0 w 154152"/>
                <a:gd name="connsiteY1" fmla="*/ 56726 h 120821"/>
                <a:gd name="connsiteX2" fmla="*/ 33811 w 154152"/>
                <a:gd name="connsiteY2" fmla="*/ 0 h 120821"/>
                <a:gd name="connsiteX3" fmla="*/ 154152 w 154152"/>
                <a:gd name="connsiteY3" fmla="*/ 59610 h 120821"/>
                <a:gd name="connsiteX4" fmla="*/ 129475 w 154152"/>
                <a:gd name="connsiteY4" fmla="*/ 120822 h 120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152" h="120821">
                  <a:moveTo>
                    <a:pt x="129475" y="120822"/>
                  </a:moveTo>
                  <a:cubicBezTo>
                    <a:pt x="84768" y="102875"/>
                    <a:pt x="41503" y="81403"/>
                    <a:pt x="0" y="56726"/>
                  </a:cubicBezTo>
                  <a:lnTo>
                    <a:pt x="33811" y="0"/>
                  </a:lnTo>
                  <a:cubicBezTo>
                    <a:pt x="72429" y="22915"/>
                    <a:pt x="112650" y="42784"/>
                    <a:pt x="154152" y="59610"/>
                  </a:cubicBezTo>
                  <a:lnTo>
                    <a:pt x="129475" y="120822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BF88B36-E6D3-D13C-1FAF-FDD6422C3788}"/>
                </a:ext>
              </a:extLst>
            </p:cNvPr>
            <p:cNvSpPr/>
            <p:nvPr/>
          </p:nvSpPr>
          <p:spPr>
            <a:xfrm>
              <a:off x="8865658" y="4524901"/>
              <a:ext cx="151908" cy="134121"/>
            </a:xfrm>
            <a:custGeom>
              <a:avLst/>
              <a:gdLst>
                <a:gd name="connsiteX0" fmla="*/ 118098 w 151908"/>
                <a:gd name="connsiteY0" fmla="*/ 134122 h 134121"/>
                <a:gd name="connsiteX1" fmla="*/ 0 w 151908"/>
                <a:gd name="connsiteY1" fmla="*/ 50957 h 134121"/>
                <a:gd name="connsiteX2" fmla="*/ 41983 w 151908"/>
                <a:gd name="connsiteY2" fmla="*/ 0 h 134121"/>
                <a:gd name="connsiteX3" fmla="*/ 151909 w 151908"/>
                <a:gd name="connsiteY3" fmla="*/ 77236 h 134121"/>
                <a:gd name="connsiteX4" fmla="*/ 118098 w 151908"/>
                <a:gd name="connsiteY4" fmla="*/ 134122 h 13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" h="134121">
                  <a:moveTo>
                    <a:pt x="118098" y="134122"/>
                  </a:moveTo>
                  <a:cubicBezTo>
                    <a:pt x="76595" y="109444"/>
                    <a:pt x="37176" y="81723"/>
                    <a:pt x="0" y="50957"/>
                  </a:cubicBezTo>
                  <a:lnTo>
                    <a:pt x="41983" y="0"/>
                  </a:lnTo>
                  <a:cubicBezTo>
                    <a:pt x="76595" y="28523"/>
                    <a:pt x="113291" y="54322"/>
                    <a:pt x="151909" y="77236"/>
                  </a:cubicBezTo>
                  <a:lnTo>
                    <a:pt x="118098" y="134122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CC6FB88-799C-B5DA-226B-5484B07F1897}"/>
                </a:ext>
              </a:extLst>
            </p:cNvPr>
            <p:cNvSpPr/>
            <p:nvPr/>
          </p:nvSpPr>
          <p:spPr>
            <a:xfrm>
              <a:off x="8716473" y="4395426"/>
              <a:ext cx="146139" cy="144056"/>
            </a:xfrm>
            <a:custGeom>
              <a:avLst/>
              <a:gdLst>
                <a:gd name="connsiteX0" fmla="*/ 103997 w 146139"/>
                <a:gd name="connsiteY0" fmla="*/ 144057 h 144056"/>
                <a:gd name="connsiteX1" fmla="*/ 0 w 146139"/>
                <a:gd name="connsiteY1" fmla="*/ 43906 h 144056"/>
                <a:gd name="connsiteX2" fmla="*/ 49354 w 146139"/>
                <a:gd name="connsiteY2" fmla="*/ 0 h 144056"/>
                <a:gd name="connsiteX3" fmla="*/ 146140 w 146139"/>
                <a:gd name="connsiteY3" fmla="*/ 93100 h 144056"/>
                <a:gd name="connsiteX4" fmla="*/ 103997 w 146139"/>
                <a:gd name="connsiteY4" fmla="*/ 144057 h 1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139" h="144056">
                  <a:moveTo>
                    <a:pt x="103997" y="144057"/>
                  </a:moveTo>
                  <a:cubicBezTo>
                    <a:pt x="66821" y="113451"/>
                    <a:pt x="32048" y="79960"/>
                    <a:pt x="0" y="43906"/>
                  </a:cubicBezTo>
                  <a:lnTo>
                    <a:pt x="49354" y="0"/>
                  </a:lnTo>
                  <a:cubicBezTo>
                    <a:pt x="79159" y="33490"/>
                    <a:pt x="111528" y="64577"/>
                    <a:pt x="146140" y="93100"/>
                  </a:cubicBezTo>
                  <a:lnTo>
                    <a:pt x="103997" y="144057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A5A3ED3-DB6C-DC04-78F0-31F5C145A0E3}"/>
                </a:ext>
              </a:extLst>
            </p:cNvPr>
            <p:cNvSpPr/>
            <p:nvPr/>
          </p:nvSpPr>
          <p:spPr>
            <a:xfrm>
              <a:off x="8590844" y="4244960"/>
              <a:ext cx="136845" cy="150786"/>
            </a:xfrm>
            <a:custGeom>
              <a:avLst/>
              <a:gdLst>
                <a:gd name="connsiteX0" fmla="*/ 87492 w 136845"/>
                <a:gd name="connsiteY0" fmla="*/ 150787 h 150786"/>
                <a:gd name="connsiteX1" fmla="*/ 0 w 136845"/>
                <a:gd name="connsiteY1" fmla="*/ 35894 h 150786"/>
                <a:gd name="connsiteX2" fmla="*/ 55443 w 136845"/>
                <a:gd name="connsiteY2" fmla="*/ 0 h 150786"/>
                <a:gd name="connsiteX3" fmla="*/ 136846 w 136845"/>
                <a:gd name="connsiteY3" fmla="*/ 106881 h 150786"/>
                <a:gd name="connsiteX4" fmla="*/ 87492 w 136845"/>
                <a:gd name="connsiteY4" fmla="*/ 150787 h 15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45" h="150786">
                  <a:moveTo>
                    <a:pt x="87492" y="150787"/>
                  </a:moveTo>
                  <a:cubicBezTo>
                    <a:pt x="55443" y="114732"/>
                    <a:pt x="26119" y="76435"/>
                    <a:pt x="0" y="35894"/>
                  </a:cubicBezTo>
                  <a:lnTo>
                    <a:pt x="55443" y="0"/>
                  </a:lnTo>
                  <a:cubicBezTo>
                    <a:pt x="79800" y="37657"/>
                    <a:pt x="107041" y="73390"/>
                    <a:pt x="136846" y="106881"/>
                  </a:cubicBezTo>
                  <a:lnTo>
                    <a:pt x="87492" y="150787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46A15A5-057F-BDB4-38EE-D740E7B0CD86}"/>
                </a:ext>
              </a:extLst>
            </p:cNvPr>
            <p:cNvSpPr/>
            <p:nvPr/>
          </p:nvSpPr>
          <p:spPr>
            <a:xfrm>
              <a:off x="8490053" y="4078629"/>
              <a:ext cx="124347" cy="153991"/>
            </a:xfrm>
            <a:custGeom>
              <a:avLst/>
              <a:gdLst>
                <a:gd name="connsiteX0" fmla="*/ 69064 w 124347"/>
                <a:gd name="connsiteY0" fmla="*/ 153992 h 153991"/>
                <a:gd name="connsiteX1" fmla="*/ 0 w 124347"/>
                <a:gd name="connsiteY1" fmla="*/ 27081 h 153991"/>
                <a:gd name="connsiteX2" fmla="*/ 60251 w 124347"/>
                <a:gd name="connsiteY2" fmla="*/ 0 h 153991"/>
                <a:gd name="connsiteX3" fmla="*/ 124347 w 124347"/>
                <a:gd name="connsiteY3" fmla="*/ 117937 h 153991"/>
                <a:gd name="connsiteX4" fmla="*/ 69064 w 124347"/>
                <a:gd name="connsiteY4" fmla="*/ 153992 h 15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47" h="153991">
                  <a:moveTo>
                    <a:pt x="69064" y="153992"/>
                  </a:moveTo>
                  <a:cubicBezTo>
                    <a:pt x="42784" y="113451"/>
                    <a:pt x="19710" y="71147"/>
                    <a:pt x="0" y="27081"/>
                  </a:cubicBezTo>
                  <a:lnTo>
                    <a:pt x="60251" y="0"/>
                  </a:lnTo>
                  <a:cubicBezTo>
                    <a:pt x="78518" y="40862"/>
                    <a:pt x="99991" y="80441"/>
                    <a:pt x="124347" y="117937"/>
                  </a:cubicBezTo>
                  <a:lnTo>
                    <a:pt x="69064" y="153992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8F8AD9B-E061-45BE-C35B-21ED5E635CA1}"/>
                </a:ext>
              </a:extLst>
            </p:cNvPr>
            <p:cNvSpPr/>
            <p:nvPr/>
          </p:nvSpPr>
          <p:spPr>
            <a:xfrm>
              <a:off x="8417463" y="3899159"/>
              <a:ext cx="108963" cy="153350"/>
            </a:xfrm>
            <a:custGeom>
              <a:avLst/>
              <a:gdLst>
                <a:gd name="connsiteX0" fmla="*/ 48874 w 108963"/>
                <a:gd name="connsiteY0" fmla="*/ 153351 h 153350"/>
                <a:gd name="connsiteX1" fmla="*/ 0 w 108963"/>
                <a:gd name="connsiteY1" fmla="*/ 17466 h 153350"/>
                <a:gd name="connsiteX2" fmla="*/ 63616 w 108963"/>
                <a:gd name="connsiteY2" fmla="*/ 0 h 153350"/>
                <a:gd name="connsiteX3" fmla="*/ 108964 w 108963"/>
                <a:gd name="connsiteY3" fmla="*/ 126430 h 153350"/>
                <a:gd name="connsiteX4" fmla="*/ 48874 w 108963"/>
                <a:gd name="connsiteY4" fmla="*/ 153351 h 15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63" h="153350">
                  <a:moveTo>
                    <a:pt x="48874" y="153351"/>
                  </a:moveTo>
                  <a:cubicBezTo>
                    <a:pt x="29164" y="109284"/>
                    <a:pt x="12819" y="63936"/>
                    <a:pt x="0" y="17466"/>
                  </a:cubicBezTo>
                  <a:lnTo>
                    <a:pt x="63616" y="0"/>
                  </a:lnTo>
                  <a:cubicBezTo>
                    <a:pt x="75474" y="43265"/>
                    <a:pt x="90697" y="85569"/>
                    <a:pt x="108964" y="126430"/>
                  </a:cubicBezTo>
                  <a:lnTo>
                    <a:pt x="48874" y="153351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580801E-6031-A0E4-2D8C-8259D5D9BD84}"/>
                </a:ext>
              </a:extLst>
            </p:cNvPr>
            <p:cNvSpPr/>
            <p:nvPr/>
          </p:nvSpPr>
          <p:spPr>
            <a:xfrm>
              <a:off x="8374839" y="3711837"/>
              <a:ext cx="91177" cy="149344"/>
            </a:xfrm>
            <a:custGeom>
              <a:avLst/>
              <a:gdLst>
                <a:gd name="connsiteX0" fmla="*/ 27562 w 91177"/>
                <a:gd name="connsiteY0" fmla="*/ 149345 h 149344"/>
                <a:gd name="connsiteX1" fmla="*/ 0 w 91177"/>
                <a:gd name="connsiteY1" fmla="*/ 7531 h 149344"/>
                <a:gd name="connsiteX2" fmla="*/ 65539 w 91177"/>
                <a:gd name="connsiteY2" fmla="*/ 0 h 149344"/>
                <a:gd name="connsiteX3" fmla="*/ 91177 w 91177"/>
                <a:gd name="connsiteY3" fmla="*/ 131878 h 149344"/>
                <a:gd name="connsiteX4" fmla="*/ 27562 w 91177"/>
                <a:gd name="connsiteY4" fmla="*/ 149345 h 14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77" h="149344">
                  <a:moveTo>
                    <a:pt x="27562" y="149345"/>
                  </a:moveTo>
                  <a:cubicBezTo>
                    <a:pt x="14742" y="102875"/>
                    <a:pt x="5608" y="55443"/>
                    <a:pt x="0" y="7531"/>
                  </a:cubicBezTo>
                  <a:lnTo>
                    <a:pt x="65539" y="0"/>
                  </a:lnTo>
                  <a:cubicBezTo>
                    <a:pt x="70666" y="44547"/>
                    <a:pt x="79159" y="88613"/>
                    <a:pt x="91177" y="131878"/>
                  </a:cubicBezTo>
                  <a:lnTo>
                    <a:pt x="27562" y="149345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A799BB2-420A-718E-8C28-596B83F3F17B}"/>
                </a:ext>
              </a:extLst>
            </p:cNvPr>
            <p:cNvSpPr/>
            <p:nvPr/>
          </p:nvSpPr>
          <p:spPr>
            <a:xfrm>
              <a:off x="8362325" y="3517946"/>
              <a:ext cx="71803" cy="144377"/>
            </a:xfrm>
            <a:custGeom>
              <a:avLst/>
              <a:gdLst>
                <a:gd name="connsiteX0" fmla="*/ 6264 w 71803"/>
                <a:gd name="connsiteY0" fmla="*/ 144377 h 144377"/>
                <a:gd name="connsiteX1" fmla="*/ 656 w 71803"/>
                <a:gd name="connsiteY1" fmla="*/ 0 h 144377"/>
                <a:gd name="connsiteX2" fmla="*/ 66675 w 71803"/>
                <a:gd name="connsiteY2" fmla="*/ 2564 h 144377"/>
                <a:gd name="connsiteX3" fmla="*/ 71803 w 71803"/>
                <a:gd name="connsiteY3" fmla="*/ 136846 h 144377"/>
                <a:gd name="connsiteX4" fmla="*/ 6264 w 71803"/>
                <a:gd name="connsiteY4" fmla="*/ 144377 h 14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03" h="144377">
                  <a:moveTo>
                    <a:pt x="6264" y="144377"/>
                  </a:moveTo>
                  <a:cubicBezTo>
                    <a:pt x="656" y="96465"/>
                    <a:pt x="-1107" y="48232"/>
                    <a:pt x="656" y="0"/>
                  </a:cubicBezTo>
                  <a:lnTo>
                    <a:pt x="66675" y="2564"/>
                  </a:lnTo>
                  <a:cubicBezTo>
                    <a:pt x="64913" y="47431"/>
                    <a:pt x="66675" y="92299"/>
                    <a:pt x="71803" y="136846"/>
                  </a:cubicBezTo>
                  <a:lnTo>
                    <a:pt x="6264" y="144377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33377AD-8B7D-D9E9-C1BB-322099C19E61}"/>
                </a:ext>
              </a:extLst>
            </p:cNvPr>
            <p:cNvSpPr/>
            <p:nvPr/>
          </p:nvSpPr>
          <p:spPr>
            <a:xfrm>
              <a:off x="8364584" y="3317484"/>
              <a:ext cx="81402" cy="145979"/>
            </a:xfrm>
            <a:custGeom>
              <a:avLst/>
              <a:gdLst>
                <a:gd name="connsiteX0" fmla="*/ 0 w 81402"/>
                <a:gd name="connsiteY0" fmla="*/ 143416 h 145979"/>
                <a:gd name="connsiteX1" fmla="*/ 16505 w 81402"/>
                <a:gd name="connsiteY1" fmla="*/ 0 h 145979"/>
                <a:gd name="connsiteX2" fmla="*/ 81402 w 81402"/>
                <a:gd name="connsiteY2" fmla="*/ 12499 h 145979"/>
                <a:gd name="connsiteX3" fmla="*/ 66019 w 81402"/>
                <a:gd name="connsiteY3" fmla="*/ 145980 h 145979"/>
                <a:gd name="connsiteX4" fmla="*/ 0 w 81402"/>
                <a:gd name="connsiteY4" fmla="*/ 143416 h 14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02" h="145979">
                  <a:moveTo>
                    <a:pt x="0" y="143416"/>
                  </a:moveTo>
                  <a:cubicBezTo>
                    <a:pt x="1923" y="95183"/>
                    <a:pt x="7371" y="47271"/>
                    <a:pt x="16505" y="0"/>
                  </a:cubicBezTo>
                  <a:lnTo>
                    <a:pt x="81402" y="12499"/>
                  </a:lnTo>
                  <a:cubicBezTo>
                    <a:pt x="72910" y="56565"/>
                    <a:pt x="67782" y="101112"/>
                    <a:pt x="66019" y="145980"/>
                  </a:cubicBezTo>
                  <a:lnTo>
                    <a:pt x="0" y="143416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1193AB9-3699-CAB8-F651-CD663E6EFE51}"/>
                </a:ext>
              </a:extLst>
            </p:cNvPr>
            <p:cNvSpPr/>
            <p:nvPr/>
          </p:nvSpPr>
          <p:spPr>
            <a:xfrm>
              <a:off x="8392306" y="3121188"/>
              <a:ext cx="100471" cy="151748"/>
            </a:xfrm>
            <a:custGeom>
              <a:avLst/>
              <a:gdLst>
                <a:gd name="connsiteX0" fmla="*/ 0 w 100471"/>
                <a:gd name="connsiteY0" fmla="*/ 139250 h 151748"/>
                <a:gd name="connsiteX1" fmla="*/ 38298 w 100471"/>
                <a:gd name="connsiteY1" fmla="*/ 0 h 151748"/>
                <a:gd name="connsiteX2" fmla="*/ 100471 w 100471"/>
                <a:gd name="connsiteY2" fmla="*/ 22274 h 151748"/>
                <a:gd name="connsiteX3" fmla="*/ 64898 w 100471"/>
                <a:gd name="connsiteY3" fmla="*/ 151748 h 151748"/>
                <a:gd name="connsiteX4" fmla="*/ 0 w 100471"/>
                <a:gd name="connsiteY4" fmla="*/ 139250 h 151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71" h="151748">
                  <a:moveTo>
                    <a:pt x="0" y="139250"/>
                  </a:moveTo>
                  <a:cubicBezTo>
                    <a:pt x="9134" y="91978"/>
                    <a:pt x="21953" y="45348"/>
                    <a:pt x="38298" y="0"/>
                  </a:cubicBezTo>
                  <a:lnTo>
                    <a:pt x="100471" y="22274"/>
                  </a:lnTo>
                  <a:cubicBezTo>
                    <a:pt x="85248" y="64417"/>
                    <a:pt x="73390" y="107842"/>
                    <a:pt x="64898" y="151748"/>
                  </a:cubicBezTo>
                  <a:lnTo>
                    <a:pt x="0" y="139250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851C62A-9712-E0C5-277B-6BA76DC6062A}"/>
                </a:ext>
              </a:extLst>
            </p:cNvPr>
            <p:cNvSpPr/>
            <p:nvPr/>
          </p:nvSpPr>
          <p:spPr>
            <a:xfrm>
              <a:off x="8450473" y="2935309"/>
              <a:ext cx="117136" cy="154152"/>
            </a:xfrm>
            <a:custGeom>
              <a:avLst/>
              <a:gdLst>
                <a:gd name="connsiteX0" fmla="*/ 0 w 117136"/>
                <a:gd name="connsiteY0" fmla="*/ 131879 h 154152"/>
                <a:gd name="connsiteX1" fmla="*/ 59129 w 117136"/>
                <a:gd name="connsiteY1" fmla="*/ 0 h 154152"/>
                <a:gd name="connsiteX2" fmla="*/ 117136 w 117136"/>
                <a:gd name="connsiteY2" fmla="*/ 31568 h 154152"/>
                <a:gd name="connsiteX3" fmla="*/ 62174 w 117136"/>
                <a:gd name="connsiteY3" fmla="*/ 154152 h 154152"/>
                <a:gd name="connsiteX4" fmla="*/ 0 w 117136"/>
                <a:gd name="connsiteY4" fmla="*/ 131879 h 15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36" h="154152">
                  <a:moveTo>
                    <a:pt x="0" y="131879"/>
                  </a:moveTo>
                  <a:cubicBezTo>
                    <a:pt x="16345" y="86530"/>
                    <a:pt x="36054" y="42464"/>
                    <a:pt x="59129" y="0"/>
                  </a:cubicBezTo>
                  <a:lnTo>
                    <a:pt x="117136" y="31568"/>
                  </a:lnTo>
                  <a:cubicBezTo>
                    <a:pt x="95664" y="70987"/>
                    <a:pt x="77396" y="112009"/>
                    <a:pt x="62174" y="154152"/>
                  </a:cubicBezTo>
                  <a:lnTo>
                    <a:pt x="0" y="131879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8597E2-87DF-2EFA-7282-B115FCD65D65}"/>
                </a:ext>
              </a:extLst>
            </p:cNvPr>
            <p:cNvSpPr/>
            <p:nvPr/>
          </p:nvSpPr>
          <p:spPr>
            <a:xfrm>
              <a:off x="8537324" y="2763530"/>
              <a:ext cx="130276" cy="151908"/>
            </a:xfrm>
            <a:custGeom>
              <a:avLst/>
              <a:gdLst>
                <a:gd name="connsiteX0" fmla="*/ 130276 w 130276"/>
                <a:gd name="connsiteY0" fmla="*/ 38939 h 151908"/>
                <a:gd name="connsiteX1" fmla="*/ 56886 w 130276"/>
                <a:gd name="connsiteY1" fmla="*/ 151909 h 151908"/>
                <a:gd name="connsiteX2" fmla="*/ 0 w 130276"/>
                <a:gd name="connsiteY2" fmla="*/ 120822 h 151908"/>
                <a:gd name="connsiteX3" fmla="*/ 78678 w 130276"/>
                <a:gd name="connsiteY3" fmla="*/ 0 h 151908"/>
                <a:gd name="connsiteX4" fmla="*/ 130276 w 130276"/>
                <a:gd name="connsiteY4" fmla="*/ 38939 h 151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276" h="151908">
                  <a:moveTo>
                    <a:pt x="130276" y="38939"/>
                  </a:moveTo>
                  <a:cubicBezTo>
                    <a:pt x="102554" y="74672"/>
                    <a:pt x="78038" y="112329"/>
                    <a:pt x="56886" y="151909"/>
                  </a:cubicBezTo>
                  <a:lnTo>
                    <a:pt x="0" y="120822"/>
                  </a:lnTo>
                  <a:cubicBezTo>
                    <a:pt x="23075" y="78518"/>
                    <a:pt x="48874" y="38298"/>
                    <a:pt x="78678" y="0"/>
                  </a:cubicBezTo>
                  <a:lnTo>
                    <a:pt x="130276" y="38939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8C1D1EF-0D1F-3659-F1ED-AB7E64BD0213}"/>
                </a:ext>
              </a:extLst>
            </p:cNvPr>
            <p:cNvSpPr/>
            <p:nvPr/>
          </p:nvSpPr>
          <p:spPr>
            <a:xfrm>
              <a:off x="8594209" y="2802629"/>
              <a:ext cx="74031" cy="113610"/>
            </a:xfrm>
            <a:custGeom>
              <a:avLst/>
              <a:gdLst>
                <a:gd name="connsiteX0" fmla="*/ 74031 w 74031"/>
                <a:gd name="connsiteY0" fmla="*/ 641 h 113610"/>
                <a:gd name="connsiteX1" fmla="*/ 1282 w 74031"/>
                <a:gd name="connsiteY1" fmla="*/ 113611 h 113610"/>
                <a:gd name="connsiteX2" fmla="*/ 0 w 74031"/>
                <a:gd name="connsiteY2" fmla="*/ 112970 h 113610"/>
                <a:gd name="connsiteX3" fmla="*/ 73390 w 74031"/>
                <a:gd name="connsiteY3" fmla="*/ 0 h 113610"/>
                <a:gd name="connsiteX4" fmla="*/ 74031 w 74031"/>
                <a:gd name="connsiteY4" fmla="*/ 641 h 11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31" h="113610">
                  <a:moveTo>
                    <a:pt x="74031" y="641"/>
                  </a:moveTo>
                  <a:cubicBezTo>
                    <a:pt x="46951" y="36375"/>
                    <a:pt x="22434" y="74031"/>
                    <a:pt x="1282" y="113611"/>
                  </a:cubicBezTo>
                  <a:lnTo>
                    <a:pt x="0" y="112970"/>
                  </a:lnTo>
                  <a:cubicBezTo>
                    <a:pt x="21152" y="73390"/>
                    <a:pt x="45669" y="35734"/>
                    <a:pt x="73390" y="0"/>
                  </a:cubicBezTo>
                  <a:lnTo>
                    <a:pt x="74031" y="641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CDE6DD8-B14E-ED05-55E9-5C361F031BCA}"/>
                </a:ext>
              </a:extLst>
            </p:cNvPr>
            <p:cNvSpPr/>
            <p:nvPr/>
          </p:nvSpPr>
          <p:spPr>
            <a:xfrm>
              <a:off x="8650614" y="2609699"/>
              <a:ext cx="141973" cy="147902"/>
            </a:xfrm>
            <a:custGeom>
              <a:avLst/>
              <a:gdLst>
                <a:gd name="connsiteX0" fmla="*/ 0 w 141973"/>
                <a:gd name="connsiteY0" fmla="*/ 107842 h 147902"/>
                <a:gd name="connsiteX1" fmla="*/ 96145 w 141973"/>
                <a:gd name="connsiteY1" fmla="*/ 0 h 147902"/>
                <a:gd name="connsiteX2" fmla="*/ 141974 w 141973"/>
                <a:gd name="connsiteY2" fmla="*/ 47592 h 147902"/>
                <a:gd name="connsiteX3" fmla="*/ 52559 w 141973"/>
                <a:gd name="connsiteY3" fmla="*/ 147903 h 147902"/>
                <a:gd name="connsiteX4" fmla="*/ 0 w 141973"/>
                <a:gd name="connsiteY4" fmla="*/ 107842 h 14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73" h="147902">
                  <a:moveTo>
                    <a:pt x="0" y="107842"/>
                  </a:moveTo>
                  <a:cubicBezTo>
                    <a:pt x="29164" y="69545"/>
                    <a:pt x="61372" y="33490"/>
                    <a:pt x="96145" y="0"/>
                  </a:cubicBezTo>
                  <a:lnTo>
                    <a:pt x="141974" y="47592"/>
                  </a:lnTo>
                  <a:cubicBezTo>
                    <a:pt x="109605" y="78678"/>
                    <a:pt x="79800" y="112169"/>
                    <a:pt x="52559" y="147903"/>
                  </a:cubicBezTo>
                  <a:lnTo>
                    <a:pt x="0" y="107842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6B52187-83D4-1332-3CEA-0A9D4F378F76}"/>
                </a:ext>
              </a:extLst>
            </p:cNvPr>
            <p:cNvSpPr/>
            <p:nvPr/>
          </p:nvSpPr>
          <p:spPr>
            <a:xfrm>
              <a:off x="8788742" y="2477500"/>
              <a:ext cx="149344" cy="139409"/>
            </a:xfrm>
            <a:custGeom>
              <a:avLst/>
              <a:gdLst>
                <a:gd name="connsiteX0" fmla="*/ 0 w 149344"/>
                <a:gd name="connsiteY0" fmla="*/ 91818 h 139409"/>
                <a:gd name="connsiteX1" fmla="*/ 111368 w 149344"/>
                <a:gd name="connsiteY1" fmla="*/ 0 h 139409"/>
                <a:gd name="connsiteX2" fmla="*/ 149345 w 149344"/>
                <a:gd name="connsiteY2" fmla="*/ 54001 h 139409"/>
                <a:gd name="connsiteX3" fmla="*/ 45669 w 149344"/>
                <a:gd name="connsiteY3" fmla="*/ 139410 h 139409"/>
                <a:gd name="connsiteX4" fmla="*/ 0 w 149344"/>
                <a:gd name="connsiteY4" fmla="*/ 91818 h 13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344" h="139409">
                  <a:moveTo>
                    <a:pt x="0" y="91818"/>
                  </a:moveTo>
                  <a:cubicBezTo>
                    <a:pt x="34772" y="58328"/>
                    <a:pt x="71948" y="27722"/>
                    <a:pt x="111368" y="0"/>
                  </a:cubicBezTo>
                  <a:lnTo>
                    <a:pt x="149345" y="54001"/>
                  </a:lnTo>
                  <a:cubicBezTo>
                    <a:pt x="112650" y="79800"/>
                    <a:pt x="78037" y="108323"/>
                    <a:pt x="45669" y="139410"/>
                  </a:cubicBezTo>
                  <a:lnTo>
                    <a:pt x="0" y="91818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12C61E0-6961-03F4-82F7-5CF73BC3273E}"/>
                </a:ext>
              </a:extLst>
            </p:cNvPr>
            <p:cNvSpPr/>
            <p:nvPr/>
          </p:nvSpPr>
          <p:spPr>
            <a:xfrm>
              <a:off x="8946900" y="2370298"/>
              <a:ext cx="153511" cy="127712"/>
            </a:xfrm>
            <a:custGeom>
              <a:avLst/>
              <a:gdLst>
                <a:gd name="connsiteX0" fmla="*/ 0 w 153511"/>
                <a:gd name="connsiteY0" fmla="*/ 73871 h 127712"/>
                <a:gd name="connsiteX1" fmla="*/ 124187 w 153511"/>
                <a:gd name="connsiteY1" fmla="*/ 0 h 127712"/>
                <a:gd name="connsiteX2" fmla="*/ 153511 w 153511"/>
                <a:gd name="connsiteY2" fmla="*/ 59129 h 127712"/>
                <a:gd name="connsiteX3" fmla="*/ 37977 w 153511"/>
                <a:gd name="connsiteY3" fmla="*/ 127712 h 127712"/>
                <a:gd name="connsiteX4" fmla="*/ 0 w 153511"/>
                <a:gd name="connsiteY4" fmla="*/ 73871 h 12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511" h="127712">
                  <a:moveTo>
                    <a:pt x="0" y="73871"/>
                  </a:moveTo>
                  <a:cubicBezTo>
                    <a:pt x="39419" y="46149"/>
                    <a:pt x="80922" y="21472"/>
                    <a:pt x="124187" y="0"/>
                  </a:cubicBezTo>
                  <a:lnTo>
                    <a:pt x="153511" y="59129"/>
                  </a:lnTo>
                  <a:cubicBezTo>
                    <a:pt x="113291" y="78999"/>
                    <a:pt x="74672" y="101913"/>
                    <a:pt x="37977" y="127712"/>
                  </a:cubicBezTo>
                  <a:lnTo>
                    <a:pt x="0" y="73871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A89A31F-F12F-E361-B458-B33EFF83D52D}"/>
                </a:ext>
              </a:extLst>
            </p:cNvPr>
            <p:cNvSpPr/>
            <p:nvPr/>
          </p:nvSpPr>
          <p:spPr>
            <a:xfrm>
              <a:off x="9122525" y="2290979"/>
              <a:ext cx="153831" cy="113130"/>
            </a:xfrm>
            <a:custGeom>
              <a:avLst/>
              <a:gdLst>
                <a:gd name="connsiteX0" fmla="*/ 0 w 153831"/>
                <a:gd name="connsiteY0" fmla="*/ 54001 h 113130"/>
                <a:gd name="connsiteX1" fmla="*/ 133962 w 153831"/>
                <a:gd name="connsiteY1" fmla="*/ 0 h 113130"/>
                <a:gd name="connsiteX2" fmla="*/ 153832 w 153831"/>
                <a:gd name="connsiteY2" fmla="*/ 62975 h 113130"/>
                <a:gd name="connsiteX3" fmla="*/ 29164 w 153831"/>
                <a:gd name="connsiteY3" fmla="*/ 113130 h 113130"/>
                <a:gd name="connsiteX4" fmla="*/ 0 w 153831"/>
                <a:gd name="connsiteY4" fmla="*/ 54001 h 113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831" h="113130">
                  <a:moveTo>
                    <a:pt x="0" y="54001"/>
                  </a:moveTo>
                  <a:cubicBezTo>
                    <a:pt x="43265" y="32529"/>
                    <a:pt x="87972" y="14582"/>
                    <a:pt x="133962" y="0"/>
                  </a:cubicBezTo>
                  <a:lnTo>
                    <a:pt x="153832" y="62975"/>
                  </a:lnTo>
                  <a:cubicBezTo>
                    <a:pt x="111047" y="76435"/>
                    <a:pt x="69384" y="93260"/>
                    <a:pt x="29164" y="113130"/>
                  </a:cubicBezTo>
                  <a:lnTo>
                    <a:pt x="0" y="54001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FACC845-5D49-BE2B-96D9-648C6EA95F04}"/>
                </a:ext>
              </a:extLst>
            </p:cNvPr>
            <p:cNvSpPr/>
            <p:nvPr/>
          </p:nvSpPr>
          <p:spPr>
            <a:xfrm>
              <a:off x="9312090" y="2240663"/>
              <a:ext cx="150787" cy="95824"/>
            </a:xfrm>
            <a:custGeom>
              <a:avLst/>
              <a:gdLst>
                <a:gd name="connsiteX0" fmla="*/ 0 w 150787"/>
                <a:gd name="connsiteY0" fmla="*/ 32849 h 95824"/>
                <a:gd name="connsiteX1" fmla="*/ 140692 w 150787"/>
                <a:gd name="connsiteY1" fmla="*/ 0 h 95824"/>
                <a:gd name="connsiteX2" fmla="*/ 150787 w 150787"/>
                <a:gd name="connsiteY2" fmla="*/ 65218 h 95824"/>
                <a:gd name="connsiteX3" fmla="*/ 20030 w 150787"/>
                <a:gd name="connsiteY3" fmla="*/ 95824 h 95824"/>
                <a:gd name="connsiteX4" fmla="*/ 0 w 150787"/>
                <a:gd name="connsiteY4" fmla="*/ 32849 h 9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7" h="95824">
                  <a:moveTo>
                    <a:pt x="0" y="32849"/>
                  </a:moveTo>
                  <a:cubicBezTo>
                    <a:pt x="45989" y="18267"/>
                    <a:pt x="92940" y="7371"/>
                    <a:pt x="140692" y="0"/>
                  </a:cubicBezTo>
                  <a:lnTo>
                    <a:pt x="150787" y="65218"/>
                  </a:lnTo>
                  <a:cubicBezTo>
                    <a:pt x="106400" y="72109"/>
                    <a:pt x="62815" y="82364"/>
                    <a:pt x="20030" y="95824"/>
                  </a:cubicBezTo>
                  <a:lnTo>
                    <a:pt x="0" y="32849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606217C-7576-91AA-7531-D35228AED7E5}"/>
                </a:ext>
              </a:extLst>
            </p:cNvPr>
            <p:cNvSpPr/>
            <p:nvPr/>
          </p:nvSpPr>
          <p:spPr>
            <a:xfrm>
              <a:off x="9509667" y="2220793"/>
              <a:ext cx="144056" cy="76274"/>
            </a:xfrm>
            <a:custGeom>
              <a:avLst/>
              <a:gdLst>
                <a:gd name="connsiteX0" fmla="*/ 0 w 144056"/>
                <a:gd name="connsiteY0" fmla="*/ 11057 h 76274"/>
                <a:gd name="connsiteX1" fmla="*/ 144057 w 144056"/>
                <a:gd name="connsiteY1" fmla="*/ 0 h 76274"/>
                <a:gd name="connsiteX2" fmla="*/ 144057 w 144056"/>
                <a:gd name="connsiteY2" fmla="*/ 66019 h 76274"/>
                <a:gd name="connsiteX3" fmla="*/ 10095 w 144056"/>
                <a:gd name="connsiteY3" fmla="*/ 76275 h 76274"/>
                <a:gd name="connsiteX4" fmla="*/ 0 w 144056"/>
                <a:gd name="connsiteY4" fmla="*/ 11057 h 7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56" h="76274">
                  <a:moveTo>
                    <a:pt x="0" y="11057"/>
                  </a:moveTo>
                  <a:cubicBezTo>
                    <a:pt x="47592" y="3686"/>
                    <a:pt x="95824" y="0"/>
                    <a:pt x="144057" y="0"/>
                  </a:cubicBezTo>
                  <a:lnTo>
                    <a:pt x="144057" y="66019"/>
                  </a:lnTo>
                  <a:cubicBezTo>
                    <a:pt x="99189" y="66019"/>
                    <a:pt x="54482" y="69384"/>
                    <a:pt x="10095" y="76275"/>
                  </a:cubicBezTo>
                  <a:lnTo>
                    <a:pt x="0" y="11057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0CFFD0A-E45A-905E-BD75-D322B248A117}"/>
                </a:ext>
              </a:extLst>
            </p:cNvPr>
            <p:cNvSpPr/>
            <p:nvPr/>
          </p:nvSpPr>
          <p:spPr>
            <a:xfrm>
              <a:off x="8428437" y="2306042"/>
              <a:ext cx="1869456" cy="2486113"/>
            </a:xfrm>
            <a:custGeom>
              <a:avLst/>
              <a:gdLst>
                <a:gd name="connsiteX0" fmla="*/ 1510837 w 1869456"/>
                <a:gd name="connsiteY0" fmla="*/ 2460663 h 2486113"/>
                <a:gd name="connsiteX1" fmla="*/ 1869457 w 1869456"/>
                <a:gd name="connsiteY1" fmla="*/ 2325740 h 2486113"/>
                <a:gd name="connsiteX2" fmla="*/ 1034280 w 1869456"/>
                <a:gd name="connsiteY2" fmla="*/ 0 h 2486113"/>
                <a:gd name="connsiteX3" fmla="*/ 83 w 1869456"/>
                <a:gd name="connsiteY3" fmla="*/ 1250362 h 2486113"/>
                <a:gd name="connsiteX4" fmla="*/ 1510837 w 1869456"/>
                <a:gd name="connsiteY4" fmla="*/ 2460663 h 248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9456" h="2486113">
                  <a:moveTo>
                    <a:pt x="1510837" y="2460663"/>
                  </a:moveTo>
                  <a:cubicBezTo>
                    <a:pt x="1667232" y="2428134"/>
                    <a:pt x="1788855" y="2371088"/>
                    <a:pt x="1869457" y="2325740"/>
                  </a:cubicBezTo>
                  <a:cubicBezTo>
                    <a:pt x="1408443" y="1723233"/>
                    <a:pt x="1060559" y="735667"/>
                    <a:pt x="1034280" y="0"/>
                  </a:cubicBezTo>
                  <a:cubicBezTo>
                    <a:pt x="498593" y="85409"/>
                    <a:pt x="-7448" y="578150"/>
                    <a:pt x="83" y="1250362"/>
                  </a:cubicBezTo>
                  <a:cubicBezTo>
                    <a:pt x="22998" y="2073681"/>
                    <a:pt x="763472" y="2611931"/>
                    <a:pt x="1510837" y="2460663"/>
                  </a:cubicBezTo>
                  <a:close/>
                </a:path>
              </a:pathLst>
            </a:custGeom>
            <a:solidFill>
              <a:srgbClr val="00AEEF">
                <a:alpha val="30000"/>
              </a:srgbClr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C2B6C96-37E3-9B30-A030-F951D76BA522}"/>
                </a:ext>
              </a:extLst>
            </p:cNvPr>
            <p:cNvSpPr/>
            <p:nvPr/>
          </p:nvSpPr>
          <p:spPr>
            <a:xfrm>
              <a:off x="10384059" y="2967037"/>
              <a:ext cx="561189" cy="1229690"/>
            </a:xfrm>
            <a:custGeom>
              <a:avLst/>
              <a:gdLst>
                <a:gd name="connsiteX0" fmla="*/ 423606 w 561189"/>
                <a:gd name="connsiteY0" fmla="*/ 0 h 1229690"/>
                <a:gd name="connsiteX1" fmla="*/ 376495 w 561189"/>
                <a:gd name="connsiteY1" fmla="*/ 1229690 h 1229690"/>
                <a:gd name="connsiteX2" fmla="*/ 423606 w 561189"/>
                <a:gd name="connsiteY2" fmla="*/ 0 h 122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189" h="1229690">
                  <a:moveTo>
                    <a:pt x="423606" y="0"/>
                  </a:moveTo>
                  <a:cubicBezTo>
                    <a:pt x="-118169" y="212480"/>
                    <a:pt x="-147173" y="976349"/>
                    <a:pt x="376495" y="1229690"/>
                  </a:cubicBezTo>
                  <a:cubicBezTo>
                    <a:pt x="566541" y="914977"/>
                    <a:pt x="652911" y="433933"/>
                    <a:pt x="423606" y="0"/>
                  </a:cubicBezTo>
                  <a:close/>
                </a:path>
              </a:pathLst>
            </a:custGeom>
            <a:solidFill>
              <a:srgbClr val="E84327">
                <a:alpha val="30000"/>
              </a:srgbClr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2C8EA12-9CDA-C1C2-BB9D-4BE4147099B4}"/>
                </a:ext>
              </a:extLst>
            </p:cNvPr>
            <p:cNvSpPr/>
            <p:nvPr/>
          </p:nvSpPr>
          <p:spPr>
            <a:xfrm>
              <a:off x="10410649" y="4172957"/>
              <a:ext cx="307718" cy="315569"/>
            </a:xfrm>
            <a:custGeom>
              <a:avLst/>
              <a:gdLst>
                <a:gd name="connsiteX0" fmla="*/ 307718 w 307718"/>
                <a:gd name="connsiteY0" fmla="*/ 72003 h 315569"/>
                <a:gd name="connsiteX1" fmla="*/ 34026 w 307718"/>
                <a:gd name="connsiteY1" fmla="*/ 49249 h 315569"/>
                <a:gd name="connsiteX2" fmla="*/ 91553 w 307718"/>
                <a:gd name="connsiteY2" fmla="*/ 315570 h 315569"/>
                <a:gd name="connsiteX3" fmla="*/ 307718 w 307718"/>
                <a:gd name="connsiteY3" fmla="*/ 72003 h 31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718" h="315569">
                  <a:moveTo>
                    <a:pt x="307718" y="72003"/>
                  </a:moveTo>
                  <a:cubicBezTo>
                    <a:pt x="227437" y="-22699"/>
                    <a:pt x="91873" y="-17251"/>
                    <a:pt x="34026" y="49249"/>
                  </a:cubicBezTo>
                  <a:cubicBezTo>
                    <a:pt x="-23180" y="114948"/>
                    <a:pt x="-11002" y="248108"/>
                    <a:pt x="91553" y="315570"/>
                  </a:cubicBezTo>
                  <a:cubicBezTo>
                    <a:pt x="166706" y="252755"/>
                    <a:pt x="257562" y="149079"/>
                    <a:pt x="307718" y="72003"/>
                  </a:cubicBezTo>
                  <a:close/>
                </a:path>
              </a:pathLst>
            </a:custGeom>
            <a:solidFill>
              <a:srgbClr val="F7941D">
                <a:alpha val="30000"/>
              </a:srgbClr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1D4EFE8-343C-C468-A66A-3AB168C5E8B5}"/>
                </a:ext>
              </a:extLst>
            </p:cNvPr>
            <p:cNvSpPr/>
            <p:nvPr/>
          </p:nvSpPr>
          <p:spPr>
            <a:xfrm>
              <a:off x="11165760" y="3441350"/>
              <a:ext cx="1036760" cy="397718"/>
            </a:xfrm>
            <a:custGeom>
              <a:avLst/>
              <a:gdLst>
                <a:gd name="connsiteX0" fmla="*/ 0 w 1036760"/>
                <a:gd name="connsiteY0" fmla="*/ 0 h 397718"/>
                <a:gd name="connsiteX1" fmla="*/ 1036760 w 1036760"/>
                <a:gd name="connsiteY1" fmla="*/ 0 h 397718"/>
                <a:gd name="connsiteX2" fmla="*/ 1036760 w 1036760"/>
                <a:gd name="connsiteY2" fmla="*/ 397718 h 397718"/>
                <a:gd name="connsiteX3" fmla="*/ 0 w 1036760"/>
                <a:gd name="connsiteY3" fmla="*/ 397718 h 39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6760" h="397718">
                  <a:moveTo>
                    <a:pt x="0" y="0"/>
                  </a:moveTo>
                  <a:lnTo>
                    <a:pt x="1036760" y="0"/>
                  </a:lnTo>
                  <a:lnTo>
                    <a:pt x="1036760" y="397718"/>
                  </a:lnTo>
                  <a:lnTo>
                    <a:pt x="0" y="397718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9883F77-332E-762A-C1EA-447E097F1E39}"/>
                </a:ext>
              </a:extLst>
            </p:cNvPr>
            <p:cNvSpPr txBox="1"/>
            <p:nvPr/>
          </p:nvSpPr>
          <p:spPr>
            <a:xfrm>
              <a:off x="11074400" y="3379760"/>
              <a:ext cx="113523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16: 30476673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1A39AF9-71F8-6C9F-C1FA-46E2BE9E898C}"/>
                </a:ext>
              </a:extLst>
            </p:cNvPr>
            <p:cNvSpPr txBox="1"/>
            <p:nvPr/>
          </p:nvSpPr>
          <p:spPr>
            <a:xfrm>
              <a:off x="11074400" y="3514368"/>
              <a:ext cx="598422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ITGAL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68081CF-8000-EDBD-3632-8CE6085A4519}"/>
                </a:ext>
              </a:extLst>
            </p:cNvPr>
            <p:cNvSpPr txBox="1"/>
            <p:nvPr/>
          </p:nvSpPr>
          <p:spPr>
            <a:xfrm>
              <a:off x="7978013" y="1899417"/>
              <a:ext cx="113523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18: 20148837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7642B69-F190-151A-A65B-CC3577A0D0AF}"/>
                </a:ext>
              </a:extLst>
            </p:cNvPr>
            <p:cNvSpPr txBox="1"/>
            <p:nvPr/>
          </p:nvSpPr>
          <p:spPr>
            <a:xfrm>
              <a:off x="7978013" y="2034020"/>
              <a:ext cx="1563966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Centromeric satellite DNA</a:t>
              </a: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382D1C3-E633-3FA7-59F2-F219FCCE7BA4}"/>
                </a:ext>
              </a:extLst>
            </p:cNvPr>
            <p:cNvSpPr/>
            <p:nvPr/>
          </p:nvSpPr>
          <p:spPr>
            <a:xfrm>
              <a:off x="10877165" y="4507114"/>
              <a:ext cx="1421659" cy="412460"/>
            </a:xfrm>
            <a:custGeom>
              <a:avLst/>
              <a:gdLst>
                <a:gd name="connsiteX0" fmla="*/ 0 w 1421659"/>
                <a:gd name="connsiteY0" fmla="*/ 0 h 412460"/>
                <a:gd name="connsiteX1" fmla="*/ 1421659 w 1421659"/>
                <a:gd name="connsiteY1" fmla="*/ 0 h 412460"/>
                <a:gd name="connsiteX2" fmla="*/ 1421659 w 1421659"/>
                <a:gd name="connsiteY2" fmla="*/ 412461 h 412460"/>
                <a:gd name="connsiteX3" fmla="*/ 0 w 1421659"/>
                <a:gd name="connsiteY3" fmla="*/ 412461 h 41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1659" h="412460">
                  <a:moveTo>
                    <a:pt x="0" y="0"/>
                  </a:moveTo>
                  <a:lnTo>
                    <a:pt x="1421659" y="0"/>
                  </a:lnTo>
                  <a:lnTo>
                    <a:pt x="1421659" y="412461"/>
                  </a:lnTo>
                  <a:lnTo>
                    <a:pt x="0" y="412461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ECAC27D-529B-A9ED-5566-E5A281A39F51}"/>
                </a:ext>
              </a:extLst>
            </p:cNvPr>
            <p:cNvSpPr txBox="1"/>
            <p:nvPr/>
          </p:nvSpPr>
          <p:spPr>
            <a:xfrm>
              <a:off x="10785709" y="4445594"/>
              <a:ext cx="1073988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4: 26877038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167FEA1-21AE-7612-6203-37FEC587CD7D}"/>
                </a:ext>
              </a:extLst>
            </p:cNvPr>
            <p:cNvSpPr txBox="1"/>
            <p:nvPr/>
          </p:nvSpPr>
          <p:spPr>
            <a:xfrm>
              <a:off x="10785709" y="4580213"/>
              <a:ext cx="556990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STIM2</a:t>
              </a: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9FF8355-8E54-321B-F7F0-7CC927766AA4}"/>
                </a:ext>
              </a:extLst>
            </p:cNvPr>
            <p:cNvSpPr/>
            <p:nvPr/>
          </p:nvSpPr>
          <p:spPr>
            <a:xfrm>
              <a:off x="10989655" y="2873295"/>
              <a:ext cx="1470373" cy="266801"/>
            </a:xfrm>
            <a:custGeom>
              <a:avLst/>
              <a:gdLst>
                <a:gd name="connsiteX0" fmla="*/ 0 w 1470373"/>
                <a:gd name="connsiteY0" fmla="*/ 0 h 266801"/>
                <a:gd name="connsiteX1" fmla="*/ 1470373 w 1470373"/>
                <a:gd name="connsiteY1" fmla="*/ 0 h 266801"/>
                <a:gd name="connsiteX2" fmla="*/ 1470373 w 1470373"/>
                <a:gd name="connsiteY2" fmla="*/ 266802 h 266801"/>
                <a:gd name="connsiteX3" fmla="*/ 0 w 1470373"/>
                <a:gd name="connsiteY3" fmla="*/ 266802 h 26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0373" h="266801">
                  <a:moveTo>
                    <a:pt x="0" y="0"/>
                  </a:moveTo>
                  <a:lnTo>
                    <a:pt x="1470373" y="0"/>
                  </a:lnTo>
                  <a:lnTo>
                    <a:pt x="1470373" y="266802"/>
                  </a:lnTo>
                  <a:lnTo>
                    <a:pt x="0" y="266802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3AE1DEF-380E-7A5E-3592-0BDA592C5F80}"/>
                </a:ext>
              </a:extLst>
            </p:cNvPr>
            <p:cNvSpPr txBox="1"/>
            <p:nvPr/>
          </p:nvSpPr>
          <p:spPr>
            <a:xfrm>
              <a:off x="10888222" y="2907632"/>
              <a:ext cx="113523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17: 46153160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C05E933-7984-8A52-91C2-EEE29CFA5679}"/>
                </a:ext>
              </a:extLst>
            </p:cNvPr>
            <p:cNvSpPr txBox="1"/>
            <p:nvPr/>
          </p:nvSpPr>
          <p:spPr>
            <a:xfrm>
              <a:off x="11199859" y="3042240"/>
              <a:ext cx="69389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KANSL1</a:t>
              </a: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E04BAE9-CCD9-C2BE-3173-D7D200800926}"/>
                </a:ext>
              </a:extLst>
            </p:cNvPr>
            <p:cNvSpPr/>
            <p:nvPr/>
          </p:nvSpPr>
          <p:spPr>
            <a:xfrm>
              <a:off x="10914822" y="2665623"/>
              <a:ext cx="1538796" cy="152709"/>
            </a:xfrm>
            <a:custGeom>
              <a:avLst/>
              <a:gdLst>
                <a:gd name="connsiteX0" fmla="*/ 0 w 1538796"/>
                <a:gd name="connsiteY0" fmla="*/ 0 h 152709"/>
                <a:gd name="connsiteX1" fmla="*/ 1538796 w 1538796"/>
                <a:gd name="connsiteY1" fmla="*/ 0 h 152709"/>
                <a:gd name="connsiteX2" fmla="*/ 1538796 w 1538796"/>
                <a:gd name="connsiteY2" fmla="*/ 152710 h 152709"/>
                <a:gd name="connsiteX3" fmla="*/ 0 w 1538796"/>
                <a:gd name="connsiteY3" fmla="*/ 152710 h 15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8796" h="152709">
                  <a:moveTo>
                    <a:pt x="0" y="0"/>
                  </a:moveTo>
                  <a:lnTo>
                    <a:pt x="1538796" y="0"/>
                  </a:lnTo>
                  <a:lnTo>
                    <a:pt x="1538796" y="152710"/>
                  </a:lnTo>
                  <a:lnTo>
                    <a:pt x="0" y="152710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A832558-9E47-98D4-2FCA-299C3821E603}"/>
                </a:ext>
              </a:extLst>
            </p:cNvPr>
            <p:cNvSpPr txBox="1"/>
            <p:nvPr/>
          </p:nvSpPr>
          <p:spPr>
            <a:xfrm>
              <a:off x="10823350" y="2604019"/>
              <a:ext cx="113523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15: 48747525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3F36384-6850-4B14-82A7-294B00E0A254}"/>
                </a:ext>
              </a:extLst>
            </p:cNvPr>
            <p:cNvSpPr txBox="1"/>
            <p:nvPr/>
          </p:nvSpPr>
          <p:spPr>
            <a:xfrm>
              <a:off x="10989654" y="2721046"/>
              <a:ext cx="630847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CEP152</a:t>
              </a: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5E05490-35E0-2AEA-66A9-95AC451DD24C}"/>
                </a:ext>
              </a:extLst>
            </p:cNvPr>
            <p:cNvSpPr/>
            <p:nvPr/>
          </p:nvSpPr>
          <p:spPr>
            <a:xfrm>
              <a:off x="10718366" y="2497850"/>
              <a:ext cx="1696793" cy="258468"/>
            </a:xfrm>
            <a:custGeom>
              <a:avLst/>
              <a:gdLst>
                <a:gd name="connsiteX0" fmla="*/ 0 w 1696793"/>
                <a:gd name="connsiteY0" fmla="*/ 0 h 258468"/>
                <a:gd name="connsiteX1" fmla="*/ 1696794 w 1696793"/>
                <a:gd name="connsiteY1" fmla="*/ 0 h 258468"/>
                <a:gd name="connsiteX2" fmla="*/ 1696794 w 1696793"/>
                <a:gd name="connsiteY2" fmla="*/ 258469 h 258468"/>
                <a:gd name="connsiteX3" fmla="*/ 0 w 1696793"/>
                <a:gd name="connsiteY3" fmla="*/ 258469 h 2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793" h="258468">
                  <a:moveTo>
                    <a:pt x="0" y="0"/>
                  </a:moveTo>
                  <a:lnTo>
                    <a:pt x="1696794" y="0"/>
                  </a:lnTo>
                  <a:lnTo>
                    <a:pt x="1696794" y="258469"/>
                  </a:lnTo>
                  <a:lnTo>
                    <a:pt x="0" y="258469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64399F7-631C-B9EE-0CC5-1BAC33BAD46F}"/>
                </a:ext>
              </a:extLst>
            </p:cNvPr>
            <p:cNvSpPr txBox="1"/>
            <p:nvPr/>
          </p:nvSpPr>
          <p:spPr>
            <a:xfrm>
              <a:off x="10607337" y="2341569"/>
              <a:ext cx="1073988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9: 92401628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17A1222-42CC-A8AC-3DFD-052BBE22C2C1}"/>
                </a:ext>
              </a:extLst>
            </p:cNvPr>
            <p:cNvSpPr txBox="1"/>
            <p:nvPr/>
          </p:nvSpPr>
          <p:spPr>
            <a:xfrm>
              <a:off x="10779764" y="2458035"/>
              <a:ext cx="962302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CENPP/OGN</a:t>
              </a: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A8FDB54-A925-05C0-2A14-B36389B844D6}"/>
                </a:ext>
              </a:extLst>
            </p:cNvPr>
            <p:cNvSpPr/>
            <p:nvPr/>
          </p:nvSpPr>
          <p:spPr>
            <a:xfrm>
              <a:off x="10527038" y="2290979"/>
              <a:ext cx="1505305" cy="129154"/>
            </a:xfrm>
            <a:custGeom>
              <a:avLst/>
              <a:gdLst>
                <a:gd name="connsiteX0" fmla="*/ 0 w 1505305"/>
                <a:gd name="connsiteY0" fmla="*/ 0 h 129154"/>
                <a:gd name="connsiteX1" fmla="*/ 1505306 w 1505305"/>
                <a:gd name="connsiteY1" fmla="*/ 0 h 129154"/>
                <a:gd name="connsiteX2" fmla="*/ 1505306 w 1505305"/>
                <a:gd name="connsiteY2" fmla="*/ 129154 h 129154"/>
                <a:gd name="connsiteX3" fmla="*/ 0 w 1505305"/>
                <a:gd name="connsiteY3" fmla="*/ 129154 h 12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5305" h="129154">
                  <a:moveTo>
                    <a:pt x="0" y="0"/>
                  </a:moveTo>
                  <a:lnTo>
                    <a:pt x="1505306" y="0"/>
                  </a:lnTo>
                  <a:lnTo>
                    <a:pt x="1505306" y="129154"/>
                  </a:lnTo>
                  <a:lnTo>
                    <a:pt x="0" y="129154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F0DA050-43E7-E168-9D25-6E9E7ADE9CAC}"/>
                </a:ext>
              </a:extLst>
            </p:cNvPr>
            <p:cNvSpPr txBox="1"/>
            <p:nvPr/>
          </p:nvSpPr>
          <p:spPr>
            <a:xfrm>
              <a:off x="10414503" y="2144934"/>
              <a:ext cx="113523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21: 43915816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ACA187A-2CDC-D75E-04C1-BFFCB9F3E386}"/>
                </a:ext>
              </a:extLst>
            </p:cNvPr>
            <p:cNvSpPr txBox="1"/>
            <p:nvPr/>
          </p:nvSpPr>
          <p:spPr>
            <a:xfrm>
              <a:off x="11406994" y="2144707"/>
              <a:ext cx="702902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AGPAT3</a:t>
              </a: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D457E01-84E4-361D-0E07-88BD8523D29F}"/>
                </a:ext>
              </a:extLst>
            </p:cNvPr>
            <p:cNvSpPr/>
            <p:nvPr/>
          </p:nvSpPr>
          <p:spPr>
            <a:xfrm>
              <a:off x="10365996" y="2123367"/>
              <a:ext cx="1610904" cy="90055"/>
            </a:xfrm>
            <a:custGeom>
              <a:avLst/>
              <a:gdLst>
                <a:gd name="connsiteX0" fmla="*/ 0 w 1610904"/>
                <a:gd name="connsiteY0" fmla="*/ 0 h 90055"/>
                <a:gd name="connsiteX1" fmla="*/ 1610905 w 1610904"/>
                <a:gd name="connsiteY1" fmla="*/ 0 h 90055"/>
                <a:gd name="connsiteX2" fmla="*/ 1610905 w 1610904"/>
                <a:gd name="connsiteY2" fmla="*/ 90056 h 90055"/>
                <a:gd name="connsiteX3" fmla="*/ 0 w 1610904"/>
                <a:gd name="connsiteY3" fmla="*/ 90056 h 9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0904" h="90055">
                  <a:moveTo>
                    <a:pt x="0" y="0"/>
                  </a:moveTo>
                  <a:lnTo>
                    <a:pt x="1610905" y="0"/>
                  </a:lnTo>
                  <a:lnTo>
                    <a:pt x="1610905" y="90056"/>
                  </a:lnTo>
                  <a:lnTo>
                    <a:pt x="0" y="90056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9B4B7D6-684C-316D-23CE-7BE0C9E4CF27}"/>
                </a:ext>
              </a:extLst>
            </p:cNvPr>
            <p:cNvSpPr txBox="1"/>
            <p:nvPr/>
          </p:nvSpPr>
          <p:spPr>
            <a:xfrm>
              <a:off x="10199792" y="1925088"/>
              <a:ext cx="113523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16: 57007676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9FE8968-2577-4C02-C85B-7B0FE4882FC4}"/>
                </a:ext>
              </a:extLst>
            </p:cNvPr>
            <p:cNvSpPr txBox="1"/>
            <p:nvPr/>
          </p:nvSpPr>
          <p:spPr>
            <a:xfrm>
              <a:off x="11212872" y="1923462"/>
              <a:ext cx="614634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NLRC5</a:t>
              </a:r>
            </a:p>
          </p:txBody>
        </p:sp>
        <p:grpSp>
          <p:nvGrpSpPr>
            <p:cNvPr id="95" name="Graphic 1539">
              <a:extLst>
                <a:ext uri="{FF2B5EF4-FFF2-40B4-BE49-F238E27FC236}">
                  <a16:creationId xmlns:a16="http://schemas.microsoft.com/office/drawing/2014/main" id="{55AF31FD-1531-55F2-42BF-CC632DA525A2}"/>
                </a:ext>
              </a:extLst>
            </p:cNvPr>
            <p:cNvGrpSpPr/>
            <p:nvPr/>
          </p:nvGrpSpPr>
          <p:grpSpPr>
            <a:xfrm rot="356916">
              <a:off x="10848442" y="2865674"/>
              <a:ext cx="156715" cy="63615"/>
              <a:chOff x="11156953" y="2833716"/>
              <a:chExt cx="156715" cy="63615"/>
            </a:xfrm>
            <a:solidFill>
              <a:srgbClr val="808285"/>
            </a:solidFill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D71CD41-06FC-0A0D-7495-A22AD73FC44C}"/>
                  </a:ext>
                </a:extLst>
              </p:cNvPr>
              <p:cNvSpPr/>
              <p:nvPr/>
            </p:nvSpPr>
            <p:spPr>
              <a:xfrm>
                <a:off x="11179708" y="2848138"/>
                <a:ext cx="133961" cy="49194"/>
              </a:xfrm>
              <a:custGeom>
                <a:avLst/>
                <a:gdLst>
                  <a:gd name="connsiteX0" fmla="*/ 133962 w 133961"/>
                  <a:gd name="connsiteY0" fmla="*/ 49194 h 49194"/>
                  <a:gd name="connsiteX1" fmla="*/ 0 w 133961"/>
                  <a:gd name="connsiteY1" fmla="*/ 0 h 49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961" h="49194">
                    <a:moveTo>
                      <a:pt x="133962" y="49194"/>
                    </a:moveTo>
                    <a:lnTo>
                      <a:pt x="0" y="0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2F511E9-CF20-D95D-70AF-DB1F2B6FFBBB}"/>
                  </a:ext>
                </a:extLst>
              </p:cNvPr>
              <p:cNvSpPr/>
              <p:nvPr/>
            </p:nvSpPr>
            <p:spPr>
              <a:xfrm>
                <a:off x="11156953" y="2833716"/>
                <a:ext cx="38778" cy="35733"/>
              </a:xfrm>
              <a:custGeom>
                <a:avLst/>
                <a:gdLst>
                  <a:gd name="connsiteX0" fmla="*/ 0 w 38778"/>
                  <a:gd name="connsiteY0" fmla="*/ 6089 h 35733"/>
                  <a:gd name="connsiteX1" fmla="*/ 38778 w 38778"/>
                  <a:gd name="connsiteY1" fmla="*/ 0 h 35733"/>
                  <a:gd name="connsiteX2" fmla="*/ 25799 w 38778"/>
                  <a:gd name="connsiteY2" fmla="*/ 15543 h 35733"/>
                  <a:gd name="connsiteX3" fmla="*/ 25639 w 38778"/>
                  <a:gd name="connsiteY3" fmla="*/ 35734 h 35733"/>
                  <a:gd name="connsiteX4" fmla="*/ 0 w 38778"/>
                  <a:gd name="connsiteY4" fmla="*/ 6089 h 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78" h="35733">
                    <a:moveTo>
                      <a:pt x="0" y="6089"/>
                    </a:moveTo>
                    <a:cubicBezTo>
                      <a:pt x="12178" y="6089"/>
                      <a:pt x="27882" y="4166"/>
                      <a:pt x="38778" y="0"/>
                    </a:cubicBezTo>
                    <a:lnTo>
                      <a:pt x="25799" y="15543"/>
                    </a:lnTo>
                    <a:lnTo>
                      <a:pt x="25639" y="35734"/>
                    </a:lnTo>
                    <a:cubicBezTo>
                      <a:pt x="20030" y="25639"/>
                      <a:pt x="9294" y="14101"/>
                      <a:pt x="0" y="6089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96" name="Graphic 1539">
              <a:extLst>
                <a:ext uri="{FF2B5EF4-FFF2-40B4-BE49-F238E27FC236}">
                  <a16:creationId xmlns:a16="http://schemas.microsoft.com/office/drawing/2014/main" id="{C59A0C90-037D-FA5E-8CA4-44B1582B5F7A}"/>
                </a:ext>
              </a:extLst>
            </p:cNvPr>
            <p:cNvGrpSpPr/>
            <p:nvPr/>
          </p:nvGrpSpPr>
          <p:grpSpPr>
            <a:xfrm>
              <a:off x="10725257" y="2658733"/>
              <a:ext cx="146460" cy="40861"/>
              <a:chOff x="11054880" y="2658733"/>
              <a:chExt cx="146460" cy="40861"/>
            </a:xfrm>
            <a:solidFill>
              <a:srgbClr val="808285"/>
            </a:solidFill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E955822-C664-8067-7A44-750B7C4CF9EC}"/>
                  </a:ext>
                </a:extLst>
              </p:cNvPr>
              <p:cNvSpPr/>
              <p:nvPr/>
            </p:nvSpPr>
            <p:spPr>
              <a:xfrm>
                <a:off x="11078595" y="2675558"/>
                <a:ext cx="122744" cy="24036"/>
              </a:xfrm>
              <a:custGeom>
                <a:avLst/>
                <a:gdLst>
                  <a:gd name="connsiteX0" fmla="*/ 122745 w 122744"/>
                  <a:gd name="connsiteY0" fmla="*/ 24036 h 24036"/>
                  <a:gd name="connsiteX1" fmla="*/ 0 w 122744"/>
                  <a:gd name="connsiteY1" fmla="*/ 0 h 24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744" h="24036">
                    <a:moveTo>
                      <a:pt x="122745" y="24036"/>
                    </a:moveTo>
                    <a:lnTo>
                      <a:pt x="0" y="0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43766617-5B06-07AB-C415-D918C82F2B78}"/>
                  </a:ext>
                </a:extLst>
              </p:cNvPr>
              <p:cNvSpPr/>
              <p:nvPr/>
            </p:nvSpPr>
            <p:spPr>
              <a:xfrm>
                <a:off x="11054880" y="2658733"/>
                <a:ext cx="37336" cy="37336"/>
              </a:xfrm>
              <a:custGeom>
                <a:avLst/>
                <a:gdLst>
                  <a:gd name="connsiteX0" fmla="*/ 0 w 37336"/>
                  <a:gd name="connsiteY0" fmla="*/ 12178 h 37336"/>
                  <a:gd name="connsiteX1" fmla="*/ 37336 w 37336"/>
                  <a:gd name="connsiteY1" fmla="*/ 0 h 37336"/>
                  <a:gd name="connsiteX2" fmla="*/ 26920 w 37336"/>
                  <a:gd name="connsiteY2" fmla="*/ 17306 h 37336"/>
                  <a:gd name="connsiteX3" fmla="*/ 29965 w 37336"/>
                  <a:gd name="connsiteY3" fmla="*/ 37336 h 37336"/>
                  <a:gd name="connsiteX4" fmla="*/ 0 w 37336"/>
                  <a:gd name="connsiteY4" fmla="*/ 12178 h 3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36" h="37336">
                    <a:moveTo>
                      <a:pt x="0" y="12178"/>
                    </a:moveTo>
                    <a:cubicBezTo>
                      <a:pt x="12018" y="10255"/>
                      <a:pt x="27241" y="5929"/>
                      <a:pt x="37336" y="0"/>
                    </a:cubicBezTo>
                    <a:lnTo>
                      <a:pt x="26920" y="17306"/>
                    </a:lnTo>
                    <a:lnTo>
                      <a:pt x="29965" y="37336"/>
                    </a:lnTo>
                    <a:cubicBezTo>
                      <a:pt x="22754" y="28363"/>
                      <a:pt x="10416" y="18588"/>
                      <a:pt x="0" y="12178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97" name="Graphic 1539">
              <a:extLst>
                <a:ext uri="{FF2B5EF4-FFF2-40B4-BE49-F238E27FC236}">
                  <a16:creationId xmlns:a16="http://schemas.microsoft.com/office/drawing/2014/main" id="{F00A157B-99C5-CF21-E4B9-EB83189BBA86}"/>
                </a:ext>
              </a:extLst>
            </p:cNvPr>
            <p:cNvGrpSpPr/>
            <p:nvPr/>
          </p:nvGrpSpPr>
          <p:grpSpPr>
            <a:xfrm>
              <a:off x="10575912" y="2510029"/>
              <a:ext cx="129474" cy="38137"/>
              <a:chOff x="10905535" y="2510029"/>
              <a:chExt cx="129474" cy="38137"/>
            </a:xfrm>
            <a:solidFill>
              <a:srgbClr val="808285"/>
            </a:solidFill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7B24857-7A02-FC72-B736-7CC289660E64}"/>
                  </a:ext>
                </a:extLst>
              </p:cNvPr>
              <p:cNvSpPr/>
              <p:nvPr/>
            </p:nvSpPr>
            <p:spPr>
              <a:xfrm>
                <a:off x="10929731" y="2529097"/>
                <a:ext cx="105278" cy="16024"/>
              </a:xfrm>
              <a:custGeom>
                <a:avLst/>
                <a:gdLst>
                  <a:gd name="connsiteX0" fmla="*/ 105278 w 105278"/>
                  <a:gd name="connsiteY0" fmla="*/ 0 h 16024"/>
                  <a:gd name="connsiteX1" fmla="*/ 0 w 105278"/>
                  <a:gd name="connsiteY1" fmla="*/ 0 h 1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5278" h="16024">
                    <a:moveTo>
                      <a:pt x="105278" y="0"/>
                    </a:moveTo>
                    <a:lnTo>
                      <a:pt x="0" y="0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B078192-42BD-BFBC-7430-5A432A75C48A}"/>
                  </a:ext>
                </a:extLst>
              </p:cNvPr>
              <p:cNvSpPr/>
              <p:nvPr/>
            </p:nvSpPr>
            <p:spPr>
              <a:xfrm>
                <a:off x="10905535" y="2510029"/>
                <a:ext cx="34291" cy="38137"/>
              </a:xfrm>
              <a:custGeom>
                <a:avLst/>
                <a:gdLst>
                  <a:gd name="connsiteX0" fmla="*/ 0 w 34291"/>
                  <a:gd name="connsiteY0" fmla="*/ 19069 h 38137"/>
                  <a:gd name="connsiteX1" fmla="*/ 34292 w 34291"/>
                  <a:gd name="connsiteY1" fmla="*/ 0 h 38137"/>
                  <a:gd name="connsiteX2" fmla="*/ 27401 w 34291"/>
                  <a:gd name="connsiteY2" fmla="*/ 19069 h 38137"/>
                  <a:gd name="connsiteX3" fmla="*/ 34292 w 34291"/>
                  <a:gd name="connsiteY3" fmla="*/ 38137 h 38137"/>
                  <a:gd name="connsiteX4" fmla="*/ 0 w 34291"/>
                  <a:gd name="connsiteY4" fmla="*/ 19069 h 3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1" h="38137">
                    <a:moveTo>
                      <a:pt x="0" y="19069"/>
                    </a:moveTo>
                    <a:cubicBezTo>
                      <a:pt x="11377" y="14902"/>
                      <a:pt x="25479" y="7692"/>
                      <a:pt x="34292" y="0"/>
                    </a:cubicBezTo>
                    <a:lnTo>
                      <a:pt x="27401" y="19069"/>
                    </a:lnTo>
                    <a:lnTo>
                      <a:pt x="34292" y="38137"/>
                    </a:lnTo>
                    <a:cubicBezTo>
                      <a:pt x="25479" y="30446"/>
                      <a:pt x="11377" y="23235"/>
                      <a:pt x="0" y="19069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98" name="Graphic 1539">
              <a:extLst>
                <a:ext uri="{FF2B5EF4-FFF2-40B4-BE49-F238E27FC236}">
                  <a16:creationId xmlns:a16="http://schemas.microsoft.com/office/drawing/2014/main" id="{326DDE70-9D97-DC34-CCF1-758CBEA1E2EA}"/>
                </a:ext>
              </a:extLst>
            </p:cNvPr>
            <p:cNvGrpSpPr/>
            <p:nvPr/>
          </p:nvGrpSpPr>
          <p:grpSpPr>
            <a:xfrm>
              <a:off x="10387629" y="2347544"/>
              <a:ext cx="121462" cy="51437"/>
              <a:chOff x="10717252" y="2347544"/>
              <a:chExt cx="121462" cy="51437"/>
            </a:xfrm>
            <a:solidFill>
              <a:srgbClr val="808285"/>
            </a:solidFill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3449E86B-51F7-CA32-F8E5-BD1CB9F5041E}"/>
                  </a:ext>
                </a:extLst>
              </p:cNvPr>
              <p:cNvSpPr/>
              <p:nvPr/>
            </p:nvSpPr>
            <p:spPr>
              <a:xfrm>
                <a:off x="10739846" y="2347544"/>
                <a:ext cx="98868" cy="37336"/>
              </a:xfrm>
              <a:custGeom>
                <a:avLst/>
                <a:gdLst>
                  <a:gd name="connsiteX0" fmla="*/ 98869 w 98868"/>
                  <a:gd name="connsiteY0" fmla="*/ 0 h 37336"/>
                  <a:gd name="connsiteX1" fmla="*/ 0 w 98868"/>
                  <a:gd name="connsiteY1" fmla="*/ 37336 h 3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868" h="37336">
                    <a:moveTo>
                      <a:pt x="98869" y="0"/>
                    </a:moveTo>
                    <a:lnTo>
                      <a:pt x="0" y="37336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ABD8C925-F032-B5F8-0E03-550381D9B67E}"/>
                  </a:ext>
                </a:extLst>
              </p:cNvPr>
              <p:cNvSpPr/>
              <p:nvPr/>
            </p:nvSpPr>
            <p:spPr>
              <a:xfrm>
                <a:off x="10717252" y="2363408"/>
                <a:ext cx="38778" cy="35573"/>
              </a:xfrm>
              <a:custGeom>
                <a:avLst/>
                <a:gdLst>
                  <a:gd name="connsiteX0" fmla="*/ 0 w 38778"/>
                  <a:gd name="connsiteY0" fmla="*/ 29965 h 35573"/>
                  <a:gd name="connsiteX1" fmla="*/ 25318 w 38778"/>
                  <a:gd name="connsiteY1" fmla="*/ 0 h 35573"/>
                  <a:gd name="connsiteX2" fmla="*/ 25639 w 38778"/>
                  <a:gd name="connsiteY2" fmla="*/ 20190 h 35573"/>
                  <a:gd name="connsiteX3" fmla="*/ 38779 w 38778"/>
                  <a:gd name="connsiteY3" fmla="*/ 35574 h 35573"/>
                  <a:gd name="connsiteX4" fmla="*/ 0 w 38778"/>
                  <a:gd name="connsiteY4" fmla="*/ 29965 h 3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78" h="35573">
                    <a:moveTo>
                      <a:pt x="0" y="29965"/>
                    </a:moveTo>
                    <a:cubicBezTo>
                      <a:pt x="9134" y="21953"/>
                      <a:pt x="19870" y="10255"/>
                      <a:pt x="25318" y="0"/>
                    </a:cubicBezTo>
                    <a:lnTo>
                      <a:pt x="25639" y="20190"/>
                    </a:lnTo>
                    <a:lnTo>
                      <a:pt x="38779" y="35574"/>
                    </a:lnTo>
                    <a:cubicBezTo>
                      <a:pt x="27882" y="31728"/>
                      <a:pt x="12018" y="29965"/>
                      <a:pt x="0" y="29965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99" name="Graphic 1539">
              <a:extLst>
                <a:ext uri="{FF2B5EF4-FFF2-40B4-BE49-F238E27FC236}">
                  <a16:creationId xmlns:a16="http://schemas.microsoft.com/office/drawing/2014/main" id="{7D636EFB-EA7D-80BC-0B57-CB2FDDC10C1C}"/>
                </a:ext>
              </a:extLst>
            </p:cNvPr>
            <p:cNvGrpSpPr/>
            <p:nvPr/>
          </p:nvGrpSpPr>
          <p:grpSpPr>
            <a:xfrm rot="20746045">
              <a:off x="10180323" y="2164378"/>
              <a:ext cx="130115" cy="103035"/>
              <a:chOff x="10531212" y="2196277"/>
              <a:chExt cx="130115" cy="103035"/>
            </a:xfrm>
            <a:solidFill>
              <a:srgbClr val="808285"/>
            </a:solidFill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0157213B-B953-3C5A-5F5D-11CD1FFBB6E5}"/>
                  </a:ext>
                </a:extLst>
              </p:cNvPr>
              <p:cNvSpPr/>
              <p:nvPr/>
            </p:nvSpPr>
            <p:spPr>
              <a:xfrm>
                <a:off x="10550120" y="2196277"/>
                <a:ext cx="111207" cy="87972"/>
              </a:xfrm>
              <a:custGeom>
                <a:avLst/>
                <a:gdLst>
                  <a:gd name="connsiteX0" fmla="*/ 111207 w 111207"/>
                  <a:gd name="connsiteY0" fmla="*/ 0 h 87972"/>
                  <a:gd name="connsiteX1" fmla="*/ 0 w 111207"/>
                  <a:gd name="connsiteY1" fmla="*/ 87972 h 87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207" h="87972">
                    <a:moveTo>
                      <a:pt x="111207" y="0"/>
                    </a:moveTo>
                    <a:lnTo>
                      <a:pt x="0" y="87972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C7192E64-E109-1192-52C6-ED2435053CED}"/>
                  </a:ext>
                </a:extLst>
              </p:cNvPr>
              <p:cNvSpPr/>
              <p:nvPr/>
            </p:nvSpPr>
            <p:spPr>
              <a:xfrm>
                <a:off x="10531212" y="2263097"/>
                <a:ext cx="38617" cy="36214"/>
              </a:xfrm>
              <a:custGeom>
                <a:avLst/>
                <a:gdLst>
                  <a:gd name="connsiteX0" fmla="*/ 0 w 38617"/>
                  <a:gd name="connsiteY0" fmla="*/ 36214 h 36214"/>
                  <a:gd name="connsiteX1" fmla="*/ 15062 w 38617"/>
                  <a:gd name="connsiteY1" fmla="*/ 0 h 36214"/>
                  <a:gd name="connsiteX2" fmla="*/ 21472 w 38617"/>
                  <a:gd name="connsiteY2" fmla="*/ 19229 h 36214"/>
                  <a:gd name="connsiteX3" fmla="*/ 38618 w 38617"/>
                  <a:gd name="connsiteY3" fmla="*/ 29965 h 36214"/>
                  <a:gd name="connsiteX4" fmla="*/ 0 w 38617"/>
                  <a:gd name="connsiteY4" fmla="*/ 36214 h 36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17" h="36214">
                    <a:moveTo>
                      <a:pt x="0" y="36214"/>
                    </a:moveTo>
                    <a:cubicBezTo>
                      <a:pt x="6249" y="25799"/>
                      <a:pt x="12979" y="11377"/>
                      <a:pt x="15062" y="0"/>
                    </a:cubicBezTo>
                    <a:lnTo>
                      <a:pt x="21472" y="19229"/>
                    </a:lnTo>
                    <a:lnTo>
                      <a:pt x="38618" y="29965"/>
                    </a:lnTo>
                    <a:cubicBezTo>
                      <a:pt x="27081" y="29324"/>
                      <a:pt x="11537" y="32369"/>
                      <a:pt x="0" y="36214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ECA081D-17F4-4694-140C-25F71C3D9555}"/>
                </a:ext>
              </a:extLst>
            </p:cNvPr>
            <p:cNvSpPr/>
            <p:nvPr/>
          </p:nvSpPr>
          <p:spPr>
            <a:xfrm>
              <a:off x="9131178" y="4990882"/>
              <a:ext cx="1748872" cy="264237"/>
            </a:xfrm>
            <a:custGeom>
              <a:avLst/>
              <a:gdLst>
                <a:gd name="connsiteX0" fmla="*/ 0 w 1748872"/>
                <a:gd name="connsiteY0" fmla="*/ 0 h 264237"/>
                <a:gd name="connsiteX1" fmla="*/ 1748872 w 1748872"/>
                <a:gd name="connsiteY1" fmla="*/ 0 h 264237"/>
                <a:gd name="connsiteX2" fmla="*/ 1748872 w 1748872"/>
                <a:gd name="connsiteY2" fmla="*/ 264238 h 264237"/>
                <a:gd name="connsiteX3" fmla="*/ 0 w 1748872"/>
                <a:gd name="connsiteY3" fmla="*/ 264238 h 26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8872" h="264237">
                  <a:moveTo>
                    <a:pt x="0" y="0"/>
                  </a:moveTo>
                  <a:lnTo>
                    <a:pt x="1748872" y="0"/>
                  </a:lnTo>
                  <a:lnTo>
                    <a:pt x="1748872" y="264238"/>
                  </a:lnTo>
                  <a:lnTo>
                    <a:pt x="0" y="264238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7A76092-BEA4-3D08-916B-3B0B2F71A201}"/>
                </a:ext>
              </a:extLst>
            </p:cNvPr>
            <p:cNvSpPr txBox="1"/>
            <p:nvPr/>
          </p:nvSpPr>
          <p:spPr>
            <a:xfrm>
              <a:off x="9039694" y="4929314"/>
              <a:ext cx="1167660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18: 20148837 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485D5ED-689A-E3CF-1EA9-68444F91AC87}"/>
                </a:ext>
              </a:extLst>
            </p:cNvPr>
            <p:cNvSpPr txBox="1"/>
            <p:nvPr/>
          </p:nvSpPr>
          <p:spPr>
            <a:xfrm>
              <a:off x="9039694" y="5063917"/>
              <a:ext cx="1563966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Centromeric satellite DNA</a:t>
              </a:r>
            </a:p>
          </p:txBody>
        </p:sp>
        <p:grpSp>
          <p:nvGrpSpPr>
            <p:cNvPr id="103" name="Graphic 1539">
              <a:extLst>
                <a:ext uri="{FF2B5EF4-FFF2-40B4-BE49-F238E27FC236}">
                  <a16:creationId xmlns:a16="http://schemas.microsoft.com/office/drawing/2014/main" id="{CE726A33-14A7-32CC-CD2B-B4B6AA84D78C}"/>
                </a:ext>
              </a:extLst>
            </p:cNvPr>
            <p:cNvGrpSpPr/>
            <p:nvPr/>
          </p:nvGrpSpPr>
          <p:grpSpPr>
            <a:xfrm>
              <a:off x="9912549" y="4845223"/>
              <a:ext cx="38137" cy="119860"/>
              <a:chOff x="10295337" y="4845223"/>
              <a:chExt cx="38137" cy="119860"/>
            </a:xfrm>
            <a:solidFill>
              <a:srgbClr val="808285"/>
            </a:solidFill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6FB3965E-4958-641C-DBAB-BF3744396DA4}"/>
                  </a:ext>
                </a:extLst>
              </p:cNvPr>
              <p:cNvSpPr/>
              <p:nvPr/>
            </p:nvSpPr>
            <p:spPr>
              <a:xfrm>
                <a:off x="10314405" y="4869419"/>
                <a:ext cx="16024" cy="95663"/>
              </a:xfrm>
              <a:custGeom>
                <a:avLst/>
                <a:gdLst>
                  <a:gd name="connsiteX0" fmla="*/ 0 w 16024"/>
                  <a:gd name="connsiteY0" fmla="*/ 95664 h 95663"/>
                  <a:gd name="connsiteX1" fmla="*/ 0 w 16024"/>
                  <a:gd name="connsiteY1" fmla="*/ 0 h 95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024" h="95663">
                    <a:moveTo>
                      <a:pt x="0" y="95664"/>
                    </a:moveTo>
                    <a:lnTo>
                      <a:pt x="0" y="0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5896E59C-F57F-0251-DFD5-0564215E8EC1}"/>
                  </a:ext>
                </a:extLst>
              </p:cNvPr>
              <p:cNvSpPr/>
              <p:nvPr/>
            </p:nvSpPr>
            <p:spPr>
              <a:xfrm>
                <a:off x="10295337" y="4845223"/>
                <a:ext cx="38137" cy="34291"/>
              </a:xfrm>
              <a:custGeom>
                <a:avLst/>
                <a:gdLst>
                  <a:gd name="connsiteX0" fmla="*/ 19068 w 38137"/>
                  <a:gd name="connsiteY0" fmla="*/ 0 h 34291"/>
                  <a:gd name="connsiteX1" fmla="*/ 38137 w 38137"/>
                  <a:gd name="connsiteY1" fmla="*/ 34292 h 34291"/>
                  <a:gd name="connsiteX2" fmla="*/ 19068 w 38137"/>
                  <a:gd name="connsiteY2" fmla="*/ 27401 h 34291"/>
                  <a:gd name="connsiteX3" fmla="*/ 0 w 38137"/>
                  <a:gd name="connsiteY3" fmla="*/ 34292 h 34291"/>
                  <a:gd name="connsiteX4" fmla="*/ 19068 w 38137"/>
                  <a:gd name="connsiteY4" fmla="*/ 0 h 3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7" h="34291">
                    <a:moveTo>
                      <a:pt x="19068" y="0"/>
                    </a:moveTo>
                    <a:cubicBezTo>
                      <a:pt x="23235" y="11377"/>
                      <a:pt x="30446" y="25478"/>
                      <a:pt x="38137" y="34292"/>
                    </a:cubicBezTo>
                    <a:lnTo>
                      <a:pt x="19068" y="27401"/>
                    </a:lnTo>
                    <a:lnTo>
                      <a:pt x="0" y="34292"/>
                    </a:lnTo>
                    <a:cubicBezTo>
                      <a:pt x="7531" y="25639"/>
                      <a:pt x="14742" y="11377"/>
                      <a:pt x="19068" y="0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A17A159-3B4C-1F46-9697-7847C33A3BD9}"/>
                </a:ext>
              </a:extLst>
            </p:cNvPr>
            <p:cNvSpPr/>
            <p:nvPr/>
          </p:nvSpPr>
          <p:spPr>
            <a:xfrm>
              <a:off x="11029715" y="4137438"/>
              <a:ext cx="979073" cy="407172"/>
            </a:xfrm>
            <a:custGeom>
              <a:avLst/>
              <a:gdLst>
                <a:gd name="connsiteX0" fmla="*/ 0 w 979073"/>
                <a:gd name="connsiteY0" fmla="*/ 0 h 407172"/>
                <a:gd name="connsiteX1" fmla="*/ 979074 w 979073"/>
                <a:gd name="connsiteY1" fmla="*/ 0 h 407172"/>
                <a:gd name="connsiteX2" fmla="*/ 979074 w 979073"/>
                <a:gd name="connsiteY2" fmla="*/ 407173 h 407172"/>
                <a:gd name="connsiteX3" fmla="*/ 0 w 979073"/>
                <a:gd name="connsiteY3" fmla="*/ 407173 h 40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073" h="407172">
                  <a:moveTo>
                    <a:pt x="0" y="0"/>
                  </a:moveTo>
                  <a:lnTo>
                    <a:pt x="979074" y="0"/>
                  </a:lnTo>
                  <a:lnTo>
                    <a:pt x="979074" y="407173"/>
                  </a:lnTo>
                  <a:lnTo>
                    <a:pt x="0" y="407173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C462595-855B-9A1E-F99B-2A6F6D6621CA}"/>
                </a:ext>
              </a:extLst>
            </p:cNvPr>
            <p:cNvSpPr txBox="1"/>
            <p:nvPr/>
          </p:nvSpPr>
          <p:spPr>
            <a:xfrm>
              <a:off x="10938211" y="4075854"/>
              <a:ext cx="113523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16: 30476673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306EC3F-9AFA-C154-1DC9-595C5EA9D4B1}"/>
                </a:ext>
              </a:extLst>
            </p:cNvPr>
            <p:cNvSpPr txBox="1"/>
            <p:nvPr/>
          </p:nvSpPr>
          <p:spPr>
            <a:xfrm>
              <a:off x="11218697" y="4210456"/>
              <a:ext cx="598422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ITGAL</a:t>
              </a:r>
            </a:p>
          </p:txBody>
        </p:sp>
        <p:grpSp>
          <p:nvGrpSpPr>
            <p:cNvPr id="107" name="Graphic 1539">
              <a:extLst>
                <a:ext uri="{FF2B5EF4-FFF2-40B4-BE49-F238E27FC236}">
                  <a16:creationId xmlns:a16="http://schemas.microsoft.com/office/drawing/2014/main" id="{5061BEE0-9B13-0A75-4EB0-B2D81BACD63F}"/>
                </a:ext>
              </a:extLst>
            </p:cNvPr>
            <p:cNvGrpSpPr/>
            <p:nvPr/>
          </p:nvGrpSpPr>
          <p:grpSpPr>
            <a:xfrm>
              <a:off x="10888222" y="4153622"/>
              <a:ext cx="97398" cy="37977"/>
              <a:chOff x="11217845" y="4153622"/>
              <a:chExt cx="97398" cy="37977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C263B8E2-C93F-C056-87CB-2FEFEC4EB2D8}"/>
                  </a:ext>
                </a:extLst>
              </p:cNvPr>
              <p:cNvSpPr/>
              <p:nvPr/>
            </p:nvSpPr>
            <p:spPr>
              <a:xfrm>
                <a:off x="11241881" y="4171171"/>
                <a:ext cx="73362" cy="1839"/>
              </a:xfrm>
              <a:custGeom>
                <a:avLst/>
                <a:gdLst>
                  <a:gd name="connsiteX0" fmla="*/ 70827 w 73362"/>
                  <a:gd name="connsiteY0" fmla="*/ 1039 h 1839"/>
                  <a:gd name="connsiteX1" fmla="*/ 0 w 73362"/>
                  <a:gd name="connsiteY1" fmla="*/ 1840 h 1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362" h="1839">
                    <a:moveTo>
                      <a:pt x="70827" y="1039"/>
                    </a:moveTo>
                    <a:cubicBezTo>
                      <a:pt x="85409" y="-1205"/>
                      <a:pt x="33811" y="718"/>
                      <a:pt x="0" y="1840"/>
                    </a:cubicBezTo>
                  </a:path>
                </a:pathLst>
              </a:custGeom>
              <a:noFill/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5F05A035-5A61-2C6C-A7ED-368B02658F6F}"/>
                  </a:ext>
                </a:extLst>
              </p:cNvPr>
              <p:cNvSpPr/>
              <p:nvPr/>
            </p:nvSpPr>
            <p:spPr>
              <a:xfrm>
                <a:off x="11217845" y="4153622"/>
                <a:ext cx="34932" cy="37977"/>
              </a:xfrm>
              <a:custGeom>
                <a:avLst/>
                <a:gdLst>
                  <a:gd name="connsiteX0" fmla="*/ 0 w 34932"/>
                  <a:gd name="connsiteY0" fmla="*/ 20191 h 37977"/>
                  <a:gd name="connsiteX1" fmla="*/ 33651 w 34932"/>
                  <a:gd name="connsiteY1" fmla="*/ 0 h 37977"/>
                  <a:gd name="connsiteX2" fmla="*/ 27401 w 34932"/>
                  <a:gd name="connsiteY2" fmla="*/ 19229 h 37977"/>
                  <a:gd name="connsiteX3" fmla="*/ 34933 w 34932"/>
                  <a:gd name="connsiteY3" fmla="*/ 37977 h 37977"/>
                  <a:gd name="connsiteX4" fmla="*/ 0 w 34932"/>
                  <a:gd name="connsiteY4" fmla="*/ 20191 h 37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2" h="37977">
                    <a:moveTo>
                      <a:pt x="0" y="20191"/>
                    </a:moveTo>
                    <a:cubicBezTo>
                      <a:pt x="11217" y="15543"/>
                      <a:pt x="25158" y="8012"/>
                      <a:pt x="33651" y="0"/>
                    </a:cubicBezTo>
                    <a:lnTo>
                      <a:pt x="27401" y="19229"/>
                    </a:lnTo>
                    <a:lnTo>
                      <a:pt x="34933" y="37977"/>
                    </a:lnTo>
                    <a:cubicBezTo>
                      <a:pt x="25799" y="30767"/>
                      <a:pt x="11377" y="24036"/>
                      <a:pt x="0" y="20191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BF4A9D1-B490-0B4E-6FFA-B635CFE30334}"/>
                </a:ext>
              </a:extLst>
            </p:cNvPr>
            <p:cNvSpPr/>
            <p:nvPr/>
          </p:nvSpPr>
          <p:spPr>
            <a:xfrm>
              <a:off x="11750800" y="3273097"/>
              <a:ext cx="58648" cy="223215"/>
            </a:xfrm>
            <a:custGeom>
              <a:avLst/>
              <a:gdLst>
                <a:gd name="connsiteX0" fmla="*/ 0 w 58648"/>
                <a:gd name="connsiteY0" fmla="*/ 0 h 223215"/>
                <a:gd name="connsiteX1" fmla="*/ 58648 w 58648"/>
                <a:gd name="connsiteY1" fmla="*/ 0 h 223215"/>
                <a:gd name="connsiteX2" fmla="*/ 58648 w 58648"/>
                <a:gd name="connsiteY2" fmla="*/ 223216 h 223215"/>
                <a:gd name="connsiteX3" fmla="*/ 0 w 58648"/>
                <a:gd name="connsiteY3" fmla="*/ 223216 h 223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48" h="223215">
                  <a:moveTo>
                    <a:pt x="0" y="0"/>
                  </a:moveTo>
                  <a:lnTo>
                    <a:pt x="58648" y="0"/>
                  </a:lnTo>
                  <a:lnTo>
                    <a:pt x="58648" y="223216"/>
                  </a:lnTo>
                  <a:lnTo>
                    <a:pt x="0" y="223216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</p:grpSp>
      <p:grpSp>
        <p:nvGrpSpPr>
          <p:cNvPr id="1538" name="Group 1537">
            <a:extLst>
              <a:ext uri="{FF2B5EF4-FFF2-40B4-BE49-F238E27FC236}">
                <a16:creationId xmlns:a16="http://schemas.microsoft.com/office/drawing/2014/main" id="{80AEE36B-AAD2-9666-C9FC-32B949299C2D}"/>
              </a:ext>
            </a:extLst>
          </p:cNvPr>
          <p:cNvGrpSpPr/>
          <p:nvPr/>
        </p:nvGrpSpPr>
        <p:grpSpPr>
          <a:xfrm>
            <a:off x="67066" y="4265023"/>
            <a:ext cx="869659" cy="647390"/>
            <a:chOff x="995502" y="6069449"/>
            <a:chExt cx="1159545" cy="863186"/>
          </a:xfrm>
        </p:grpSpPr>
        <p:sp>
          <p:nvSpPr>
            <p:cNvPr id="1539" name="Freeform: Shape 1538">
              <a:extLst>
                <a:ext uri="{FF2B5EF4-FFF2-40B4-BE49-F238E27FC236}">
                  <a16:creationId xmlns:a16="http://schemas.microsoft.com/office/drawing/2014/main" id="{19AC6DF1-B93E-5BAE-F838-C35D13154B0B}"/>
                </a:ext>
              </a:extLst>
            </p:cNvPr>
            <p:cNvSpPr/>
            <p:nvPr/>
          </p:nvSpPr>
          <p:spPr>
            <a:xfrm>
              <a:off x="1110703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375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740"/>
                    <a:pt x="41545" y="121736"/>
                    <a:pt x="0" y="102799"/>
                  </a:cubicBezTo>
                  <a:lnTo>
                    <a:pt x="46375" y="0"/>
                  </a:lnTo>
                </a:path>
              </a:pathLst>
            </a:custGeom>
            <a:solidFill>
              <a:srgbClr val="61B2E3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1540" name="Freeform: Shape 1539">
              <a:extLst>
                <a:ext uri="{FF2B5EF4-FFF2-40B4-BE49-F238E27FC236}">
                  <a16:creationId xmlns:a16="http://schemas.microsoft.com/office/drawing/2014/main" id="{6701AC4E-8311-A227-D961-DB346821B6B8}"/>
                </a:ext>
              </a:extLst>
            </p:cNvPr>
            <p:cNvSpPr/>
            <p:nvPr/>
          </p:nvSpPr>
          <p:spPr>
            <a:xfrm>
              <a:off x="1331759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569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547"/>
                    <a:pt x="41545" y="121542"/>
                    <a:pt x="0" y="102799"/>
                  </a:cubicBezTo>
                  <a:lnTo>
                    <a:pt x="46569" y="0"/>
                  </a:lnTo>
                </a:path>
              </a:pathLst>
            </a:custGeom>
            <a:solidFill>
              <a:srgbClr val="ABCC77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1541" name="Freeform: Shape 1540">
              <a:extLst>
                <a:ext uri="{FF2B5EF4-FFF2-40B4-BE49-F238E27FC236}">
                  <a16:creationId xmlns:a16="http://schemas.microsoft.com/office/drawing/2014/main" id="{B31F6E62-94DD-28AF-F1DF-00BA210934BF}"/>
                </a:ext>
              </a:extLst>
            </p:cNvPr>
            <p:cNvSpPr/>
            <p:nvPr/>
          </p:nvSpPr>
          <p:spPr>
            <a:xfrm>
              <a:off x="1553009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569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547"/>
                    <a:pt x="41545" y="121542"/>
                    <a:pt x="0" y="102799"/>
                  </a:cubicBezTo>
                  <a:lnTo>
                    <a:pt x="46569" y="0"/>
                  </a:lnTo>
                </a:path>
              </a:pathLst>
            </a:custGeom>
            <a:solidFill>
              <a:srgbClr val="E3AC6C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1542" name="Freeform: Shape 1541">
              <a:extLst>
                <a:ext uri="{FF2B5EF4-FFF2-40B4-BE49-F238E27FC236}">
                  <a16:creationId xmlns:a16="http://schemas.microsoft.com/office/drawing/2014/main" id="{6D75315C-240D-F324-7062-3740D83B7046}"/>
                </a:ext>
              </a:extLst>
            </p:cNvPr>
            <p:cNvSpPr/>
            <p:nvPr/>
          </p:nvSpPr>
          <p:spPr>
            <a:xfrm>
              <a:off x="1774258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569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547"/>
                    <a:pt x="41545" y="121542"/>
                    <a:pt x="0" y="102799"/>
                  </a:cubicBezTo>
                  <a:lnTo>
                    <a:pt x="46569" y="0"/>
                  </a:lnTo>
                </a:path>
              </a:pathLst>
            </a:custGeom>
            <a:solidFill>
              <a:srgbClr val="DF7779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1543" name="TextBox 1542">
              <a:extLst>
                <a:ext uri="{FF2B5EF4-FFF2-40B4-BE49-F238E27FC236}">
                  <a16:creationId xmlns:a16="http://schemas.microsoft.com/office/drawing/2014/main" id="{BFC1F773-B966-246D-D555-3707128F7065}"/>
                </a:ext>
              </a:extLst>
            </p:cNvPr>
            <p:cNvSpPr txBox="1"/>
            <p:nvPr/>
          </p:nvSpPr>
          <p:spPr>
            <a:xfrm>
              <a:off x="995502" y="6197414"/>
              <a:ext cx="102635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000000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    Proviruses</a:t>
              </a:r>
            </a:p>
          </p:txBody>
        </p:sp>
        <p:grpSp>
          <p:nvGrpSpPr>
            <p:cNvPr id="1544" name="Graphic 1127">
              <a:extLst>
                <a:ext uri="{FF2B5EF4-FFF2-40B4-BE49-F238E27FC236}">
                  <a16:creationId xmlns:a16="http://schemas.microsoft.com/office/drawing/2014/main" id="{F7DA5755-3EDF-697B-4ED1-9B0566680D22}"/>
                </a:ext>
              </a:extLst>
            </p:cNvPr>
            <p:cNvGrpSpPr/>
            <p:nvPr/>
          </p:nvGrpSpPr>
          <p:grpSpPr>
            <a:xfrm>
              <a:off x="1017178" y="6497038"/>
              <a:ext cx="977169" cy="154872"/>
              <a:chOff x="2747588" y="6324503"/>
              <a:chExt cx="977169" cy="154872"/>
            </a:xfrm>
          </p:grpSpPr>
          <p:sp>
            <p:nvSpPr>
              <p:cNvPr id="1546" name="Freeform: Shape 1545">
                <a:extLst>
                  <a:ext uri="{FF2B5EF4-FFF2-40B4-BE49-F238E27FC236}">
                    <a16:creationId xmlns:a16="http://schemas.microsoft.com/office/drawing/2014/main" id="{36A5ADBA-20EB-E42F-277A-701A673319BD}"/>
                  </a:ext>
                </a:extLst>
              </p:cNvPr>
              <p:cNvSpPr/>
              <p:nvPr/>
            </p:nvSpPr>
            <p:spPr>
              <a:xfrm>
                <a:off x="3468340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423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E84327">
                  <a:alpha val="30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547" name="Freeform: Shape 1546">
                <a:extLst>
                  <a:ext uri="{FF2B5EF4-FFF2-40B4-BE49-F238E27FC236}">
                    <a16:creationId xmlns:a16="http://schemas.microsoft.com/office/drawing/2014/main" id="{C678FA75-1115-84BF-1E66-D4C376839C2B}"/>
                  </a:ext>
                </a:extLst>
              </p:cNvPr>
              <p:cNvSpPr/>
              <p:nvPr/>
            </p:nvSpPr>
            <p:spPr>
              <a:xfrm>
                <a:off x="2747588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423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61B2E3">
                  <a:alpha val="30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548" name="Freeform: Shape 1547">
                <a:extLst>
                  <a:ext uri="{FF2B5EF4-FFF2-40B4-BE49-F238E27FC236}">
                    <a16:creationId xmlns:a16="http://schemas.microsoft.com/office/drawing/2014/main" id="{DC52CD0C-81E8-4C4D-3852-46924952D272}"/>
                  </a:ext>
                </a:extLst>
              </p:cNvPr>
              <p:cNvSpPr/>
              <p:nvPr/>
            </p:nvSpPr>
            <p:spPr>
              <a:xfrm>
                <a:off x="3228153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230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F7941D">
                  <a:alpha val="30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549" name="Freeform: Shape 1548">
                <a:extLst>
                  <a:ext uri="{FF2B5EF4-FFF2-40B4-BE49-F238E27FC236}">
                    <a16:creationId xmlns:a16="http://schemas.microsoft.com/office/drawing/2014/main" id="{096D4875-E509-AB12-1660-0DBE528A0399}"/>
                  </a:ext>
                </a:extLst>
              </p:cNvPr>
              <p:cNvSpPr/>
              <p:nvPr/>
            </p:nvSpPr>
            <p:spPr>
              <a:xfrm>
                <a:off x="2987967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230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39B54A">
                  <a:alpha val="23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545" name="TextBox 1544">
              <a:extLst>
                <a:ext uri="{FF2B5EF4-FFF2-40B4-BE49-F238E27FC236}">
                  <a16:creationId xmlns:a16="http://schemas.microsoft.com/office/drawing/2014/main" id="{49F6B7F6-9E93-FE00-9742-93DE77293567}"/>
                </a:ext>
              </a:extLst>
            </p:cNvPr>
            <p:cNvSpPr txBox="1"/>
            <p:nvPr/>
          </p:nvSpPr>
          <p:spPr>
            <a:xfrm>
              <a:off x="1038929" y="6624859"/>
              <a:ext cx="111611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000000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Clonal clusters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35E596C-B7B1-8D14-67C4-50B68BAF4981}"/>
              </a:ext>
            </a:extLst>
          </p:cNvPr>
          <p:cNvSpPr txBox="1"/>
          <p:nvPr/>
        </p:nvSpPr>
        <p:spPr>
          <a:xfrm>
            <a:off x="1136711" y="1060093"/>
            <a:ext cx="198788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Garamond" panose="02020404030301010803" pitchFamily="18" charset="0"/>
              </a:rPr>
              <a:t>Intact Proviruses</a:t>
            </a:r>
            <a:endParaRPr lang="en-US" sz="15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C9A403-7BE7-EAFD-2BFF-C66C5E59E9C4}"/>
              </a:ext>
            </a:extLst>
          </p:cNvPr>
          <p:cNvGrpSpPr/>
          <p:nvPr/>
        </p:nvGrpSpPr>
        <p:grpSpPr>
          <a:xfrm>
            <a:off x="5920817" y="715010"/>
            <a:ext cx="2599298" cy="4375724"/>
            <a:chOff x="4460705" y="2181217"/>
            <a:chExt cx="2631610" cy="461440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3C11091-8FE9-5AFE-5C05-75F6CF5DB998}"/>
                </a:ext>
              </a:extLst>
            </p:cNvPr>
            <p:cNvGrpSpPr/>
            <p:nvPr/>
          </p:nvGrpSpPr>
          <p:grpSpPr>
            <a:xfrm>
              <a:off x="4619400" y="2181217"/>
              <a:ext cx="2472915" cy="4614404"/>
              <a:chOff x="4619400" y="2181217"/>
              <a:chExt cx="2472915" cy="4614404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2E5A4D4-5C44-EFAE-CB4F-4B428836BA45}"/>
                  </a:ext>
                </a:extLst>
              </p:cNvPr>
              <p:cNvGrpSpPr/>
              <p:nvPr/>
            </p:nvGrpSpPr>
            <p:grpSpPr>
              <a:xfrm>
                <a:off x="4619400" y="2181217"/>
                <a:ext cx="2472915" cy="4614404"/>
                <a:chOff x="3566143" y="2750057"/>
                <a:chExt cx="2472915" cy="4614404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CB033C4C-38F4-C226-ED1A-CD23C17C83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650" t="3406" r="37557" b="68913"/>
                <a:stretch/>
              </p:blipFill>
              <p:spPr>
                <a:xfrm>
                  <a:off x="3566143" y="2750057"/>
                  <a:ext cx="1342185" cy="4049757"/>
                </a:xfrm>
                <a:prstGeom prst="rect">
                  <a:avLst/>
                </a:prstGeom>
              </p:spPr>
            </p:pic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BC71FF5A-B64E-6558-8625-82BA15AE86FC}"/>
                    </a:ext>
                  </a:extLst>
                </p:cNvPr>
                <p:cNvGrpSpPr/>
                <p:nvPr/>
              </p:nvGrpSpPr>
              <p:grpSpPr>
                <a:xfrm>
                  <a:off x="4807453" y="5752215"/>
                  <a:ext cx="1231605" cy="1612246"/>
                  <a:chOff x="4578853" y="5752215"/>
                  <a:chExt cx="1231605" cy="1612246"/>
                </a:xfrm>
              </p:grpSpPr>
              <p:pic>
                <p:nvPicPr>
                  <p:cNvPr id="14" name="Picture 13">
                    <a:extLst>
                      <a:ext uri="{FF2B5EF4-FFF2-40B4-BE49-F238E27FC236}">
                        <a16:creationId xmlns:a16="http://schemas.microsoft.com/office/drawing/2014/main" id="{3623D6CF-C703-40D1-B93F-BB8EDEC2D8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4357" t="52773" r="17773" b="40644"/>
                  <a:stretch/>
                </p:blipFill>
                <p:spPr>
                  <a:xfrm>
                    <a:off x="4711526" y="5752215"/>
                    <a:ext cx="776648" cy="764297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D3EF611B-D93F-37C7-8B16-ACF9E85E41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84610" t="52773" r="2910" b="40644"/>
                  <a:stretch/>
                </p:blipFill>
                <p:spPr>
                  <a:xfrm>
                    <a:off x="4578853" y="6600164"/>
                    <a:ext cx="1231605" cy="764297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F5E1C6D-8C89-ED9E-C197-1ECD340860F5}"/>
                  </a:ext>
                </a:extLst>
              </p:cNvPr>
              <p:cNvSpPr txBox="1"/>
              <p:nvPr/>
            </p:nvSpPr>
            <p:spPr>
              <a:xfrm>
                <a:off x="5985445" y="2776944"/>
                <a:ext cx="1077165" cy="6815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da-DK" sz="1200" dirty="0">
                    <a:solidFill>
                      <a:srgbClr val="3333FF"/>
                    </a:solidFill>
                    <a:latin typeface="Garamond" panose="02020404030301010803" pitchFamily="18" charset="0"/>
                    <a:cs typeface="Arial" panose="020B0604020202020204" pitchFamily="34" charset="0"/>
                  </a:rPr>
                  <a:t>Chr.18</a:t>
                </a:r>
              </a:p>
              <a:p>
                <a:r>
                  <a:rPr lang="da-DK" sz="1200" dirty="0">
                    <a:solidFill>
                      <a:srgbClr val="3333FF"/>
                    </a:solidFill>
                    <a:latin typeface="Garamond" panose="02020404030301010803" pitchFamily="18" charset="0"/>
                    <a:cs typeface="Arial" panose="020B0604020202020204" pitchFamily="34" charset="0"/>
                  </a:rPr>
                  <a:t>Centromeric </a:t>
                </a:r>
              </a:p>
              <a:p>
                <a:r>
                  <a:rPr lang="da-DK" sz="1200" dirty="0">
                    <a:solidFill>
                      <a:srgbClr val="3333FF"/>
                    </a:solidFill>
                    <a:latin typeface="Garamond" panose="02020404030301010803" pitchFamily="18" charset="0"/>
                    <a:cs typeface="Arial" panose="020B0604020202020204" pitchFamily="34" charset="0"/>
                  </a:rPr>
                  <a:t>Satellite DNA</a:t>
                </a:r>
                <a:endParaRPr lang="en-US" sz="1200" dirty="0">
                  <a:solidFill>
                    <a:srgbClr val="3333FF"/>
                  </a:solidFill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843CEB-78C4-EA7B-EADC-18F719C362E0}"/>
                </a:ext>
              </a:extLst>
            </p:cNvPr>
            <p:cNvSpPr txBox="1"/>
            <p:nvPr/>
          </p:nvSpPr>
          <p:spPr>
            <a:xfrm>
              <a:off x="4460705" y="3667845"/>
              <a:ext cx="1008687" cy="389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n/>
                  <a:solidFill>
                    <a:srgbClr val="C00000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20 years</a:t>
              </a:r>
            </a:p>
          </p:txBody>
        </p:sp>
      </p:grpSp>
      <p:sp>
        <p:nvSpPr>
          <p:cNvPr id="1556" name="Rectangle 1555">
            <a:extLst>
              <a:ext uri="{FF2B5EF4-FFF2-40B4-BE49-F238E27FC236}">
                <a16:creationId xmlns:a16="http://schemas.microsoft.com/office/drawing/2014/main" id="{EEB6F01E-567B-55C8-0B24-949713CD31A1}"/>
              </a:ext>
            </a:extLst>
          </p:cNvPr>
          <p:cNvSpPr/>
          <p:nvPr/>
        </p:nvSpPr>
        <p:spPr>
          <a:xfrm>
            <a:off x="-77413" y="3753438"/>
            <a:ext cx="1304430" cy="475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  <a:latin typeface="Garamond" panose="02020404030301010803" pitchFamily="18" charset="0"/>
              </a:rPr>
              <a:t>Intact proviruses only</a:t>
            </a:r>
          </a:p>
        </p:txBody>
      </p:sp>
    </p:spTree>
    <p:extLst>
      <p:ext uri="{BB962C8B-B14F-4D97-AF65-F5344CB8AC3E}">
        <p14:creationId xmlns:p14="http://schemas.microsoft.com/office/powerpoint/2010/main" val="31398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95674D0F-5E24-4D5B-B19F-0E1C70AD3BAB}"/>
              </a:ext>
            </a:extLst>
          </p:cNvPr>
          <p:cNvSpPr/>
          <p:nvPr/>
        </p:nvSpPr>
        <p:spPr>
          <a:xfrm>
            <a:off x="5944" y="89819"/>
            <a:ext cx="9144000" cy="573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A Progressive Accumulation of Intact Proviruses in Heterochromatin </a:t>
            </a:r>
          </a:p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With Deep Latency During Long-Term ART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E68ACA-EF95-E474-1FE2-D5282399EC96}"/>
              </a:ext>
            </a:extLst>
          </p:cNvPr>
          <p:cNvGrpSpPr/>
          <p:nvPr/>
        </p:nvGrpSpPr>
        <p:grpSpPr>
          <a:xfrm>
            <a:off x="-20314" y="1633944"/>
            <a:ext cx="4900803" cy="3062520"/>
            <a:chOff x="7403245" y="1899417"/>
            <a:chExt cx="5507319" cy="3422462"/>
          </a:xfrm>
        </p:grpSpPr>
        <p:grpSp>
          <p:nvGrpSpPr>
            <p:cNvPr id="21" name="Graphic 1539">
              <a:extLst>
                <a:ext uri="{FF2B5EF4-FFF2-40B4-BE49-F238E27FC236}">
                  <a16:creationId xmlns:a16="http://schemas.microsoft.com/office/drawing/2014/main" id="{0E2E7187-71C1-D446-E813-14218C121881}"/>
                </a:ext>
              </a:extLst>
            </p:cNvPr>
            <p:cNvGrpSpPr/>
            <p:nvPr/>
          </p:nvGrpSpPr>
          <p:grpSpPr>
            <a:xfrm>
              <a:off x="8929837" y="2245106"/>
              <a:ext cx="69704" cy="156395"/>
              <a:chOff x="9004273" y="2372702"/>
              <a:chExt cx="69704" cy="156395"/>
            </a:xfrm>
            <a:solidFill>
              <a:srgbClr val="808285"/>
            </a:solidFill>
          </p:grpSpPr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DE41439C-B275-135C-1119-D9B954F1DB8C}"/>
                  </a:ext>
                </a:extLst>
              </p:cNvPr>
              <p:cNvSpPr/>
              <p:nvPr/>
            </p:nvSpPr>
            <p:spPr>
              <a:xfrm>
                <a:off x="9004273" y="2372702"/>
                <a:ext cx="56084" cy="134121"/>
              </a:xfrm>
              <a:custGeom>
                <a:avLst/>
                <a:gdLst>
                  <a:gd name="connsiteX0" fmla="*/ 0 w 56084"/>
                  <a:gd name="connsiteY0" fmla="*/ 0 h 134121"/>
                  <a:gd name="connsiteX1" fmla="*/ 56084 w 56084"/>
                  <a:gd name="connsiteY1" fmla="*/ 134122 h 134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084" h="134121">
                    <a:moveTo>
                      <a:pt x="0" y="0"/>
                    </a:moveTo>
                    <a:lnTo>
                      <a:pt x="56084" y="134122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A97CC47B-8CB5-9136-C543-7747FB67FF22}"/>
                  </a:ext>
                </a:extLst>
              </p:cNvPr>
              <p:cNvSpPr/>
              <p:nvPr/>
            </p:nvSpPr>
            <p:spPr>
              <a:xfrm>
                <a:off x="9038886" y="2490159"/>
                <a:ext cx="35092" cy="38938"/>
              </a:xfrm>
              <a:custGeom>
                <a:avLst/>
                <a:gdLst>
                  <a:gd name="connsiteX0" fmla="*/ 30766 w 35092"/>
                  <a:gd name="connsiteY0" fmla="*/ 38939 h 38938"/>
                  <a:gd name="connsiteX1" fmla="*/ 0 w 35092"/>
                  <a:gd name="connsiteY1" fmla="*/ 14742 h 38938"/>
                  <a:gd name="connsiteX2" fmla="*/ 20190 w 35092"/>
                  <a:gd name="connsiteY2" fmla="*/ 13781 h 38938"/>
                  <a:gd name="connsiteX3" fmla="*/ 35093 w 35092"/>
                  <a:gd name="connsiteY3" fmla="*/ 0 h 38938"/>
                  <a:gd name="connsiteX4" fmla="*/ 30766 w 35092"/>
                  <a:gd name="connsiteY4" fmla="*/ 38939 h 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92" h="38938">
                    <a:moveTo>
                      <a:pt x="30766" y="38939"/>
                    </a:moveTo>
                    <a:cubicBezTo>
                      <a:pt x="22434" y="30125"/>
                      <a:pt x="10416" y="19870"/>
                      <a:pt x="0" y="14742"/>
                    </a:cubicBezTo>
                    <a:lnTo>
                      <a:pt x="20190" y="13781"/>
                    </a:lnTo>
                    <a:lnTo>
                      <a:pt x="35093" y="0"/>
                    </a:lnTo>
                    <a:cubicBezTo>
                      <a:pt x="31568" y="11057"/>
                      <a:pt x="30286" y="26760"/>
                      <a:pt x="30766" y="38939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22" name="Graphic 1539">
              <a:extLst>
                <a:ext uri="{FF2B5EF4-FFF2-40B4-BE49-F238E27FC236}">
                  <a16:creationId xmlns:a16="http://schemas.microsoft.com/office/drawing/2014/main" id="{CFE3A434-F12D-8DA6-8188-54D57506AE80}"/>
                </a:ext>
              </a:extLst>
            </p:cNvPr>
            <p:cNvGrpSpPr/>
            <p:nvPr/>
          </p:nvGrpSpPr>
          <p:grpSpPr>
            <a:xfrm>
              <a:off x="10678787" y="4428115"/>
              <a:ext cx="148543" cy="96945"/>
              <a:chOff x="11008410" y="4428115"/>
              <a:chExt cx="148543" cy="96945"/>
            </a:xfrm>
            <a:solidFill>
              <a:srgbClr val="808285"/>
            </a:solidFill>
          </p:grpSpPr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5F130A8-1F1F-02F9-BE94-D705B019E770}"/>
                  </a:ext>
                </a:extLst>
              </p:cNvPr>
              <p:cNvSpPr/>
              <p:nvPr/>
            </p:nvSpPr>
            <p:spPr>
              <a:xfrm>
                <a:off x="11028760" y="4441255"/>
                <a:ext cx="128192" cy="83806"/>
              </a:xfrm>
              <a:custGeom>
                <a:avLst/>
                <a:gdLst>
                  <a:gd name="connsiteX0" fmla="*/ 128193 w 128192"/>
                  <a:gd name="connsiteY0" fmla="*/ 83806 h 83806"/>
                  <a:gd name="connsiteX1" fmla="*/ 0 w 128192"/>
                  <a:gd name="connsiteY1" fmla="*/ 0 h 83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8192" h="83806">
                    <a:moveTo>
                      <a:pt x="128193" y="83806"/>
                    </a:moveTo>
                    <a:lnTo>
                      <a:pt x="0" y="0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117B2C26-F5FF-CEA4-B116-58638CA1934F}"/>
                  </a:ext>
                </a:extLst>
              </p:cNvPr>
              <p:cNvSpPr/>
              <p:nvPr/>
            </p:nvSpPr>
            <p:spPr>
              <a:xfrm>
                <a:off x="11008410" y="4428115"/>
                <a:ext cx="39098" cy="34612"/>
              </a:xfrm>
              <a:custGeom>
                <a:avLst/>
                <a:gdLst>
                  <a:gd name="connsiteX0" fmla="*/ 0 w 39098"/>
                  <a:gd name="connsiteY0" fmla="*/ 0 h 34612"/>
                  <a:gd name="connsiteX1" fmla="*/ 39099 w 39098"/>
                  <a:gd name="connsiteY1" fmla="*/ 2724 h 34612"/>
                  <a:gd name="connsiteX2" fmla="*/ 22914 w 39098"/>
                  <a:gd name="connsiteY2" fmla="*/ 14903 h 34612"/>
                  <a:gd name="connsiteX3" fmla="*/ 18267 w 39098"/>
                  <a:gd name="connsiteY3" fmla="*/ 34612 h 34612"/>
                  <a:gd name="connsiteX4" fmla="*/ 0 w 39098"/>
                  <a:gd name="connsiteY4" fmla="*/ 0 h 34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98" h="34612">
                    <a:moveTo>
                      <a:pt x="0" y="0"/>
                    </a:moveTo>
                    <a:cubicBezTo>
                      <a:pt x="11858" y="2724"/>
                      <a:pt x="27562" y="4327"/>
                      <a:pt x="39099" y="2724"/>
                    </a:cubicBezTo>
                    <a:lnTo>
                      <a:pt x="22914" y="14903"/>
                    </a:lnTo>
                    <a:lnTo>
                      <a:pt x="18267" y="34612"/>
                    </a:lnTo>
                    <a:cubicBezTo>
                      <a:pt x="15223" y="23395"/>
                      <a:pt x="7211" y="9615"/>
                      <a:pt x="0" y="0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23" name="Graphic 1539">
              <a:extLst>
                <a:ext uri="{FF2B5EF4-FFF2-40B4-BE49-F238E27FC236}">
                  <a16:creationId xmlns:a16="http://schemas.microsoft.com/office/drawing/2014/main" id="{F3BCF677-F704-280A-0933-2D38B7E9DBDF}"/>
                </a:ext>
              </a:extLst>
            </p:cNvPr>
            <p:cNvGrpSpPr/>
            <p:nvPr/>
          </p:nvGrpSpPr>
          <p:grpSpPr>
            <a:xfrm>
              <a:off x="11028433" y="3536395"/>
              <a:ext cx="95023" cy="38137"/>
              <a:chOff x="11358056" y="3472597"/>
              <a:chExt cx="95023" cy="38137"/>
            </a:xfrm>
          </p:grpSpPr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FC2B1036-97F4-191D-DD6C-AD2BA1FB7944}"/>
                  </a:ext>
                </a:extLst>
              </p:cNvPr>
              <p:cNvSpPr/>
              <p:nvPr/>
            </p:nvSpPr>
            <p:spPr>
              <a:xfrm>
                <a:off x="11382413" y="3490705"/>
                <a:ext cx="70666" cy="1121"/>
              </a:xfrm>
              <a:custGeom>
                <a:avLst/>
                <a:gdLst>
                  <a:gd name="connsiteX0" fmla="*/ 70666 w 70666"/>
                  <a:gd name="connsiteY0" fmla="*/ 0 h 1121"/>
                  <a:gd name="connsiteX1" fmla="*/ 0 w 70666"/>
                  <a:gd name="connsiteY1" fmla="*/ 1122 h 1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0666" h="1121">
                    <a:moveTo>
                      <a:pt x="70666" y="0"/>
                    </a:moveTo>
                    <a:cubicBezTo>
                      <a:pt x="57206" y="160"/>
                      <a:pt x="24517" y="801"/>
                      <a:pt x="0" y="1122"/>
                    </a:cubicBezTo>
                  </a:path>
                </a:pathLst>
              </a:custGeom>
              <a:noFill/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9063D1BE-D0F2-E148-4361-A888BC0984C5}"/>
                  </a:ext>
                </a:extLst>
              </p:cNvPr>
              <p:cNvSpPr/>
              <p:nvPr/>
            </p:nvSpPr>
            <p:spPr>
              <a:xfrm>
                <a:off x="11358056" y="3472597"/>
                <a:ext cx="34612" cy="38137"/>
              </a:xfrm>
              <a:custGeom>
                <a:avLst/>
                <a:gdLst>
                  <a:gd name="connsiteX0" fmla="*/ 0 w 34612"/>
                  <a:gd name="connsiteY0" fmla="*/ 19549 h 38137"/>
                  <a:gd name="connsiteX1" fmla="*/ 33971 w 34612"/>
                  <a:gd name="connsiteY1" fmla="*/ 0 h 38137"/>
                  <a:gd name="connsiteX2" fmla="*/ 27401 w 34612"/>
                  <a:gd name="connsiteY2" fmla="*/ 19229 h 38137"/>
                  <a:gd name="connsiteX3" fmla="*/ 34612 w 34612"/>
                  <a:gd name="connsiteY3" fmla="*/ 38137 h 38137"/>
                  <a:gd name="connsiteX4" fmla="*/ 0 w 34612"/>
                  <a:gd name="connsiteY4" fmla="*/ 19549 h 3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12" h="38137">
                    <a:moveTo>
                      <a:pt x="0" y="19549"/>
                    </a:moveTo>
                    <a:cubicBezTo>
                      <a:pt x="11377" y="15223"/>
                      <a:pt x="25318" y="7692"/>
                      <a:pt x="33971" y="0"/>
                    </a:cubicBezTo>
                    <a:lnTo>
                      <a:pt x="27401" y="19229"/>
                    </a:lnTo>
                    <a:lnTo>
                      <a:pt x="34612" y="38137"/>
                    </a:lnTo>
                    <a:cubicBezTo>
                      <a:pt x="25799" y="30606"/>
                      <a:pt x="11537" y="23555"/>
                      <a:pt x="0" y="19549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B655EF3-8EF1-C7CF-84B2-3A497272416E}"/>
                </a:ext>
              </a:extLst>
            </p:cNvPr>
            <p:cNvSpPr/>
            <p:nvPr/>
          </p:nvSpPr>
          <p:spPr>
            <a:xfrm>
              <a:off x="11044457" y="3753820"/>
              <a:ext cx="455084" cy="164407"/>
            </a:xfrm>
            <a:custGeom>
              <a:avLst/>
              <a:gdLst>
                <a:gd name="connsiteX0" fmla="*/ 0 w 455084"/>
                <a:gd name="connsiteY0" fmla="*/ 0 h 164407"/>
                <a:gd name="connsiteX1" fmla="*/ 455085 w 455084"/>
                <a:gd name="connsiteY1" fmla="*/ 0 h 164407"/>
                <a:gd name="connsiteX2" fmla="*/ 455085 w 455084"/>
                <a:gd name="connsiteY2" fmla="*/ 164407 h 164407"/>
                <a:gd name="connsiteX3" fmla="*/ 0 w 455084"/>
                <a:gd name="connsiteY3" fmla="*/ 164407 h 16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5084" h="164407">
                  <a:moveTo>
                    <a:pt x="0" y="0"/>
                  </a:moveTo>
                  <a:lnTo>
                    <a:pt x="455085" y="0"/>
                  </a:lnTo>
                  <a:lnTo>
                    <a:pt x="455085" y="164407"/>
                  </a:lnTo>
                  <a:lnTo>
                    <a:pt x="0" y="164407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FC46816-18CA-DE7A-84A5-A2D2DFBC6A58}"/>
                </a:ext>
              </a:extLst>
            </p:cNvPr>
            <p:cNvSpPr txBox="1"/>
            <p:nvPr/>
          </p:nvSpPr>
          <p:spPr>
            <a:xfrm>
              <a:off x="11888384" y="2499907"/>
              <a:ext cx="1022180" cy="412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latin typeface="Garamond" panose="02020404030301010803" pitchFamily="18" charset="0"/>
                  <a:cs typeface="Arial"/>
                  <a:sym typeface="Arial"/>
                  <a:rtl val="0"/>
                </a:rPr>
                <a:t>1y ART</a:t>
              </a: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DDDF1F9-EE93-7BCE-4510-D66C5DE7924A}"/>
                </a:ext>
              </a:extLst>
            </p:cNvPr>
            <p:cNvSpPr/>
            <p:nvPr/>
          </p:nvSpPr>
          <p:spPr>
            <a:xfrm>
              <a:off x="10481209" y="4649408"/>
              <a:ext cx="531359" cy="187001"/>
            </a:xfrm>
            <a:custGeom>
              <a:avLst/>
              <a:gdLst>
                <a:gd name="connsiteX0" fmla="*/ 0 w 531359"/>
                <a:gd name="connsiteY0" fmla="*/ 0 h 187001"/>
                <a:gd name="connsiteX1" fmla="*/ 531360 w 531359"/>
                <a:gd name="connsiteY1" fmla="*/ 0 h 187001"/>
                <a:gd name="connsiteX2" fmla="*/ 531360 w 531359"/>
                <a:gd name="connsiteY2" fmla="*/ 187001 h 187001"/>
                <a:gd name="connsiteX3" fmla="*/ 0 w 531359"/>
                <a:gd name="connsiteY3" fmla="*/ 187001 h 18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359" h="187001">
                  <a:moveTo>
                    <a:pt x="0" y="0"/>
                  </a:moveTo>
                  <a:lnTo>
                    <a:pt x="531360" y="0"/>
                  </a:lnTo>
                  <a:lnTo>
                    <a:pt x="531360" y="187001"/>
                  </a:lnTo>
                  <a:lnTo>
                    <a:pt x="0" y="187001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143B43-E0D1-72DD-2415-3083DB12FBBA}"/>
                </a:ext>
              </a:extLst>
            </p:cNvPr>
            <p:cNvSpPr txBox="1"/>
            <p:nvPr/>
          </p:nvSpPr>
          <p:spPr>
            <a:xfrm>
              <a:off x="10415848" y="4838618"/>
              <a:ext cx="1144674" cy="412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latin typeface="Garamond" panose="02020404030301010803" pitchFamily="18" charset="0"/>
                  <a:cs typeface="Arial"/>
                  <a:sym typeface="Arial"/>
                  <a:rtl val="0"/>
                </a:rPr>
                <a:t>12y ART</a:t>
              </a: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89B0EF5-785B-B4EF-5A86-F75F7EA5C152}"/>
                </a:ext>
              </a:extLst>
            </p:cNvPr>
            <p:cNvSpPr/>
            <p:nvPr/>
          </p:nvSpPr>
          <p:spPr>
            <a:xfrm>
              <a:off x="8141893" y="2830511"/>
              <a:ext cx="436016" cy="163445"/>
            </a:xfrm>
            <a:custGeom>
              <a:avLst/>
              <a:gdLst>
                <a:gd name="connsiteX0" fmla="*/ 0 w 436016"/>
                <a:gd name="connsiteY0" fmla="*/ 0 h 163445"/>
                <a:gd name="connsiteX1" fmla="*/ 436016 w 436016"/>
                <a:gd name="connsiteY1" fmla="*/ 0 h 163445"/>
                <a:gd name="connsiteX2" fmla="*/ 436016 w 436016"/>
                <a:gd name="connsiteY2" fmla="*/ 163446 h 163445"/>
                <a:gd name="connsiteX3" fmla="*/ 0 w 436016"/>
                <a:gd name="connsiteY3" fmla="*/ 163446 h 16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016" h="163445">
                  <a:moveTo>
                    <a:pt x="0" y="0"/>
                  </a:moveTo>
                  <a:lnTo>
                    <a:pt x="436016" y="0"/>
                  </a:lnTo>
                  <a:lnTo>
                    <a:pt x="436016" y="163446"/>
                  </a:lnTo>
                  <a:lnTo>
                    <a:pt x="0" y="163446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4694BA-9DEF-1D0E-966C-0E4160619FDF}"/>
                </a:ext>
              </a:extLst>
            </p:cNvPr>
            <p:cNvSpPr txBox="1"/>
            <p:nvPr/>
          </p:nvSpPr>
          <p:spPr>
            <a:xfrm>
              <a:off x="7403245" y="2580289"/>
              <a:ext cx="1164490" cy="4127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latin typeface="Garamond" panose="02020404030301010803" pitchFamily="18" charset="0"/>
                  <a:cs typeface="Arial"/>
                  <a:sym typeface="Arial"/>
                  <a:rtl val="0"/>
                </a:rPr>
                <a:t>20y ART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48631BA-C0E3-10C3-E3B4-78301C18CE31}"/>
                </a:ext>
              </a:extLst>
            </p:cNvPr>
            <p:cNvSpPr/>
            <p:nvPr/>
          </p:nvSpPr>
          <p:spPr>
            <a:xfrm>
              <a:off x="9901938" y="2240663"/>
              <a:ext cx="150626" cy="95824"/>
            </a:xfrm>
            <a:custGeom>
              <a:avLst/>
              <a:gdLst>
                <a:gd name="connsiteX0" fmla="*/ 9935 w 150626"/>
                <a:gd name="connsiteY0" fmla="*/ 0 h 95824"/>
                <a:gd name="connsiteX1" fmla="*/ 150627 w 150626"/>
                <a:gd name="connsiteY1" fmla="*/ 32849 h 95824"/>
                <a:gd name="connsiteX2" fmla="*/ 130757 w 150626"/>
                <a:gd name="connsiteY2" fmla="*/ 95824 h 95824"/>
                <a:gd name="connsiteX3" fmla="*/ 0 w 150626"/>
                <a:gd name="connsiteY3" fmla="*/ 65218 h 95824"/>
                <a:gd name="connsiteX4" fmla="*/ 9935 w 150626"/>
                <a:gd name="connsiteY4" fmla="*/ 0 h 9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626" h="95824">
                  <a:moveTo>
                    <a:pt x="9935" y="0"/>
                  </a:moveTo>
                  <a:cubicBezTo>
                    <a:pt x="57527" y="7371"/>
                    <a:pt x="104637" y="18428"/>
                    <a:pt x="150627" y="32849"/>
                  </a:cubicBezTo>
                  <a:lnTo>
                    <a:pt x="130757" y="95824"/>
                  </a:lnTo>
                  <a:cubicBezTo>
                    <a:pt x="87972" y="82364"/>
                    <a:pt x="44227" y="72109"/>
                    <a:pt x="0" y="65218"/>
                  </a:cubicBezTo>
                  <a:lnTo>
                    <a:pt x="9935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DE36F-7DE7-C28B-13FF-45E871450AA7}"/>
                </a:ext>
              </a:extLst>
            </p:cNvPr>
            <p:cNvSpPr/>
            <p:nvPr/>
          </p:nvSpPr>
          <p:spPr>
            <a:xfrm>
              <a:off x="10087978" y="2290979"/>
              <a:ext cx="153991" cy="113130"/>
            </a:xfrm>
            <a:custGeom>
              <a:avLst/>
              <a:gdLst>
                <a:gd name="connsiteX0" fmla="*/ 20030 w 153991"/>
                <a:gd name="connsiteY0" fmla="*/ 0 h 113130"/>
                <a:gd name="connsiteX1" fmla="*/ 153992 w 153991"/>
                <a:gd name="connsiteY1" fmla="*/ 54001 h 113130"/>
                <a:gd name="connsiteX2" fmla="*/ 124668 w 153991"/>
                <a:gd name="connsiteY2" fmla="*/ 113130 h 113130"/>
                <a:gd name="connsiteX3" fmla="*/ 0 w 153991"/>
                <a:gd name="connsiteY3" fmla="*/ 62975 h 113130"/>
                <a:gd name="connsiteX4" fmla="*/ 20030 w 153991"/>
                <a:gd name="connsiteY4" fmla="*/ 0 h 113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991" h="113130">
                  <a:moveTo>
                    <a:pt x="20030" y="0"/>
                  </a:moveTo>
                  <a:cubicBezTo>
                    <a:pt x="66020" y="14582"/>
                    <a:pt x="110727" y="32529"/>
                    <a:pt x="153992" y="54001"/>
                  </a:cubicBezTo>
                  <a:lnTo>
                    <a:pt x="124668" y="113130"/>
                  </a:lnTo>
                  <a:cubicBezTo>
                    <a:pt x="84447" y="93260"/>
                    <a:pt x="42784" y="76435"/>
                    <a:pt x="0" y="62975"/>
                  </a:cubicBezTo>
                  <a:lnTo>
                    <a:pt x="20030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B18973D-F786-8AC6-41D4-EC184DC55C5D}"/>
                </a:ext>
              </a:extLst>
            </p:cNvPr>
            <p:cNvSpPr/>
            <p:nvPr/>
          </p:nvSpPr>
          <p:spPr>
            <a:xfrm>
              <a:off x="10264243" y="2370298"/>
              <a:ext cx="153511" cy="127872"/>
            </a:xfrm>
            <a:custGeom>
              <a:avLst/>
              <a:gdLst>
                <a:gd name="connsiteX0" fmla="*/ 29324 w 153511"/>
                <a:gd name="connsiteY0" fmla="*/ 0 h 127872"/>
                <a:gd name="connsiteX1" fmla="*/ 153511 w 153511"/>
                <a:gd name="connsiteY1" fmla="*/ 73871 h 127872"/>
                <a:gd name="connsiteX2" fmla="*/ 115534 w 153511"/>
                <a:gd name="connsiteY2" fmla="*/ 127872 h 127872"/>
                <a:gd name="connsiteX3" fmla="*/ 0 w 153511"/>
                <a:gd name="connsiteY3" fmla="*/ 59289 h 127872"/>
                <a:gd name="connsiteX4" fmla="*/ 29324 w 153511"/>
                <a:gd name="connsiteY4" fmla="*/ 0 h 127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511" h="127872">
                  <a:moveTo>
                    <a:pt x="29324" y="0"/>
                  </a:moveTo>
                  <a:cubicBezTo>
                    <a:pt x="72589" y="21472"/>
                    <a:pt x="114092" y="46149"/>
                    <a:pt x="153511" y="73871"/>
                  </a:cubicBezTo>
                  <a:lnTo>
                    <a:pt x="115534" y="127872"/>
                  </a:lnTo>
                  <a:cubicBezTo>
                    <a:pt x="78839" y="102074"/>
                    <a:pt x="40221" y="79159"/>
                    <a:pt x="0" y="59289"/>
                  </a:cubicBezTo>
                  <a:lnTo>
                    <a:pt x="29324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20C4275-D584-EFD5-BB76-6B6C24B2F66E}"/>
                </a:ext>
              </a:extLst>
            </p:cNvPr>
            <p:cNvSpPr/>
            <p:nvPr/>
          </p:nvSpPr>
          <p:spPr>
            <a:xfrm>
              <a:off x="10426247" y="2477340"/>
              <a:ext cx="149505" cy="139409"/>
            </a:xfrm>
            <a:custGeom>
              <a:avLst/>
              <a:gdLst>
                <a:gd name="connsiteX0" fmla="*/ 38137 w 149505"/>
                <a:gd name="connsiteY0" fmla="*/ 0 h 139409"/>
                <a:gd name="connsiteX1" fmla="*/ 149505 w 149505"/>
                <a:gd name="connsiteY1" fmla="*/ 91818 h 139409"/>
                <a:gd name="connsiteX2" fmla="*/ 103676 w 149505"/>
                <a:gd name="connsiteY2" fmla="*/ 139410 h 139409"/>
                <a:gd name="connsiteX3" fmla="*/ 0 w 149505"/>
                <a:gd name="connsiteY3" fmla="*/ 54001 h 139409"/>
                <a:gd name="connsiteX4" fmla="*/ 38137 w 149505"/>
                <a:gd name="connsiteY4" fmla="*/ 0 h 13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505" h="139409">
                  <a:moveTo>
                    <a:pt x="38137" y="0"/>
                  </a:moveTo>
                  <a:cubicBezTo>
                    <a:pt x="77557" y="27722"/>
                    <a:pt x="114893" y="58488"/>
                    <a:pt x="149505" y="91818"/>
                  </a:cubicBezTo>
                  <a:lnTo>
                    <a:pt x="103676" y="139410"/>
                  </a:lnTo>
                  <a:cubicBezTo>
                    <a:pt x="71307" y="108323"/>
                    <a:pt x="36695" y="79800"/>
                    <a:pt x="0" y="54001"/>
                  </a:cubicBezTo>
                  <a:lnTo>
                    <a:pt x="38137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160F8DF-D2D6-D0F1-8954-C55D71F49BA0}"/>
                </a:ext>
              </a:extLst>
            </p:cNvPr>
            <p:cNvSpPr/>
            <p:nvPr/>
          </p:nvSpPr>
          <p:spPr>
            <a:xfrm>
              <a:off x="10572066" y="2609699"/>
              <a:ext cx="141973" cy="147902"/>
            </a:xfrm>
            <a:custGeom>
              <a:avLst/>
              <a:gdLst>
                <a:gd name="connsiteX0" fmla="*/ 45829 w 141973"/>
                <a:gd name="connsiteY0" fmla="*/ 0 h 147902"/>
                <a:gd name="connsiteX1" fmla="*/ 141974 w 141973"/>
                <a:gd name="connsiteY1" fmla="*/ 107842 h 147902"/>
                <a:gd name="connsiteX2" fmla="*/ 89415 w 141973"/>
                <a:gd name="connsiteY2" fmla="*/ 147903 h 147902"/>
                <a:gd name="connsiteX3" fmla="*/ 0 w 141973"/>
                <a:gd name="connsiteY3" fmla="*/ 47592 h 147902"/>
                <a:gd name="connsiteX4" fmla="*/ 45829 w 141973"/>
                <a:gd name="connsiteY4" fmla="*/ 0 h 14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73" h="147902">
                  <a:moveTo>
                    <a:pt x="45829" y="0"/>
                  </a:moveTo>
                  <a:cubicBezTo>
                    <a:pt x="80601" y="33490"/>
                    <a:pt x="112650" y="69545"/>
                    <a:pt x="141974" y="107842"/>
                  </a:cubicBezTo>
                  <a:lnTo>
                    <a:pt x="89415" y="147903"/>
                  </a:lnTo>
                  <a:cubicBezTo>
                    <a:pt x="62174" y="112169"/>
                    <a:pt x="32369" y="78678"/>
                    <a:pt x="0" y="47592"/>
                  </a:cubicBezTo>
                  <a:lnTo>
                    <a:pt x="45829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A4CA4A9-9487-D4B9-0AA5-811F00282E46}"/>
                </a:ext>
              </a:extLst>
            </p:cNvPr>
            <p:cNvSpPr/>
            <p:nvPr/>
          </p:nvSpPr>
          <p:spPr>
            <a:xfrm>
              <a:off x="10696253" y="2763530"/>
              <a:ext cx="131077" cy="152870"/>
            </a:xfrm>
            <a:custGeom>
              <a:avLst/>
              <a:gdLst>
                <a:gd name="connsiteX0" fmla="*/ 52559 w 131077"/>
                <a:gd name="connsiteY0" fmla="*/ 0 h 152870"/>
                <a:gd name="connsiteX1" fmla="*/ 131077 w 131077"/>
                <a:gd name="connsiteY1" fmla="*/ 121303 h 152870"/>
                <a:gd name="connsiteX2" fmla="*/ 73070 w 131077"/>
                <a:gd name="connsiteY2" fmla="*/ 152870 h 152870"/>
                <a:gd name="connsiteX3" fmla="*/ 0 w 131077"/>
                <a:gd name="connsiteY3" fmla="*/ 40060 h 152870"/>
                <a:gd name="connsiteX4" fmla="*/ 52559 w 131077"/>
                <a:gd name="connsiteY4" fmla="*/ 0 h 1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077" h="152870">
                  <a:moveTo>
                    <a:pt x="52559" y="0"/>
                  </a:moveTo>
                  <a:cubicBezTo>
                    <a:pt x="81723" y="38298"/>
                    <a:pt x="108002" y="78839"/>
                    <a:pt x="131077" y="121303"/>
                  </a:cubicBezTo>
                  <a:lnTo>
                    <a:pt x="73070" y="152870"/>
                  </a:lnTo>
                  <a:cubicBezTo>
                    <a:pt x="51598" y="113451"/>
                    <a:pt x="27241" y="75794"/>
                    <a:pt x="0" y="40060"/>
                  </a:cubicBezTo>
                  <a:lnTo>
                    <a:pt x="52559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12519CA-92FC-3E35-4379-FE1B0AC87AF2}"/>
                </a:ext>
              </a:extLst>
            </p:cNvPr>
            <p:cNvSpPr/>
            <p:nvPr/>
          </p:nvSpPr>
          <p:spPr>
            <a:xfrm>
              <a:off x="10797045" y="2935469"/>
              <a:ext cx="117136" cy="154151"/>
            </a:xfrm>
            <a:custGeom>
              <a:avLst/>
              <a:gdLst>
                <a:gd name="connsiteX0" fmla="*/ 58007 w 117136"/>
                <a:gd name="connsiteY0" fmla="*/ 0 h 154151"/>
                <a:gd name="connsiteX1" fmla="*/ 117136 w 117136"/>
                <a:gd name="connsiteY1" fmla="*/ 131878 h 154151"/>
                <a:gd name="connsiteX2" fmla="*/ 54963 w 117136"/>
                <a:gd name="connsiteY2" fmla="*/ 154152 h 154151"/>
                <a:gd name="connsiteX3" fmla="*/ 0 w 117136"/>
                <a:gd name="connsiteY3" fmla="*/ 31568 h 154151"/>
                <a:gd name="connsiteX4" fmla="*/ 58007 w 117136"/>
                <a:gd name="connsiteY4" fmla="*/ 0 h 154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36" h="154151">
                  <a:moveTo>
                    <a:pt x="58007" y="0"/>
                  </a:moveTo>
                  <a:cubicBezTo>
                    <a:pt x="81082" y="42304"/>
                    <a:pt x="100792" y="86370"/>
                    <a:pt x="117136" y="131878"/>
                  </a:cubicBezTo>
                  <a:lnTo>
                    <a:pt x="54963" y="154152"/>
                  </a:lnTo>
                  <a:cubicBezTo>
                    <a:pt x="39740" y="112009"/>
                    <a:pt x="21473" y="70987"/>
                    <a:pt x="0" y="31568"/>
                  </a:cubicBezTo>
                  <a:lnTo>
                    <a:pt x="58007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01DCA13-6EFB-5662-BFF5-0A242A618785}"/>
                </a:ext>
              </a:extLst>
            </p:cNvPr>
            <p:cNvSpPr/>
            <p:nvPr/>
          </p:nvSpPr>
          <p:spPr>
            <a:xfrm>
              <a:off x="10871877" y="3121188"/>
              <a:ext cx="100471" cy="151748"/>
            </a:xfrm>
            <a:custGeom>
              <a:avLst/>
              <a:gdLst>
                <a:gd name="connsiteX0" fmla="*/ 62174 w 100471"/>
                <a:gd name="connsiteY0" fmla="*/ 0 h 151748"/>
                <a:gd name="connsiteX1" fmla="*/ 100471 w 100471"/>
                <a:gd name="connsiteY1" fmla="*/ 139250 h 151748"/>
                <a:gd name="connsiteX2" fmla="*/ 35574 w 100471"/>
                <a:gd name="connsiteY2" fmla="*/ 151748 h 151748"/>
                <a:gd name="connsiteX3" fmla="*/ 0 w 100471"/>
                <a:gd name="connsiteY3" fmla="*/ 22274 h 151748"/>
                <a:gd name="connsiteX4" fmla="*/ 62174 w 100471"/>
                <a:gd name="connsiteY4" fmla="*/ 0 h 151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71" h="151748">
                  <a:moveTo>
                    <a:pt x="62174" y="0"/>
                  </a:moveTo>
                  <a:cubicBezTo>
                    <a:pt x="78518" y="45348"/>
                    <a:pt x="91338" y="91978"/>
                    <a:pt x="100471" y="139250"/>
                  </a:cubicBezTo>
                  <a:lnTo>
                    <a:pt x="35574" y="151748"/>
                  </a:lnTo>
                  <a:cubicBezTo>
                    <a:pt x="27081" y="107682"/>
                    <a:pt x="15063" y="64417"/>
                    <a:pt x="0" y="22274"/>
                  </a:cubicBezTo>
                  <a:lnTo>
                    <a:pt x="62174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AF7BB8A-C413-C8BC-73CB-1ED99B5F9F84}"/>
                </a:ext>
              </a:extLst>
            </p:cNvPr>
            <p:cNvSpPr/>
            <p:nvPr/>
          </p:nvSpPr>
          <p:spPr>
            <a:xfrm>
              <a:off x="10918508" y="3317484"/>
              <a:ext cx="81402" cy="145979"/>
            </a:xfrm>
            <a:custGeom>
              <a:avLst/>
              <a:gdLst>
                <a:gd name="connsiteX0" fmla="*/ 64898 w 81402"/>
                <a:gd name="connsiteY0" fmla="*/ 0 h 145979"/>
                <a:gd name="connsiteX1" fmla="*/ 81403 w 81402"/>
                <a:gd name="connsiteY1" fmla="*/ 143416 h 145979"/>
                <a:gd name="connsiteX2" fmla="*/ 15383 w 81402"/>
                <a:gd name="connsiteY2" fmla="*/ 145980 h 145979"/>
                <a:gd name="connsiteX3" fmla="*/ 0 w 81402"/>
                <a:gd name="connsiteY3" fmla="*/ 12499 h 145979"/>
                <a:gd name="connsiteX4" fmla="*/ 64898 w 81402"/>
                <a:gd name="connsiteY4" fmla="*/ 0 h 14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02" h="145979">
                  <a:moveTo>
                    <a:pt x="64898" y="0"/>
                  </a:moveTo>
                  <a:cubicBezTo>
                    <a:pt x="74031" y="47271"/>
                    <a:pt x="79640" y="95343"/>
                    <a:pt x="81403" y="143416"/>
                  </a:cubicBezTo>
                  <a:lnTo>
                    <a:pt x="15383" y="145980"/>
                  </a:lnTo>
                  <a:cubicBezTo>
                    <a:pt x="13621" y="101112"/>
                    <a:pt x="8493" y="56565"/>
                    <a:pt x="0" y="12499"/>
                  </a:cubicBezTo>
                  <a:lnTo>
                    <a:pt x="64898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4842591-2842-87ED-37C5-97856BECF53C}"/>
                </a:ext>
              </a:extLst>
            </p:cNvPr>
            <p:cNvSpPr/>
            <p:nvPr/>
          </p:nvSpPr>
          <p:spPr>
            <a:xfrm>
              <a:off x="10930366" y="3517946"/>
              <a:ext cx="71870" cy="144377"/>
            </a:xfrm>
            <a:custGeom>
              <a:avLst/>
              <a:gdLst>
                <a:gd name="connsiteX0" fmla="*/ 71147 w 71870"/>
                <a:gd name="connsiteY0" fmla="*/ 0 h 144377"/>
                <a:gd name="connsiteX1" fmla="*/ 65539 w 71870"/>
                <a:gd name="connsiteY1" fmla="*/ 144377 h 144377"/>
                <a:gd name="connsiteX2" fmla="*/ 0 w 71870"/>
                <a:gd name="connsiteY2" fmla="*/ 136846 h 144377"/>
                <a:gd name="connsiteX3" fmla="*/ 5128 w 71870"/>
                <a:gd name="connsiteY3" fmla="*/ 2564 h 144377"/>
                <a:gd name="connsiteX4" fmla="*/ 71147 w 71870"/>
                <a:gd name="connsiteY4" fmla="*/ 0 h 14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70" h="144377">
                  <a:moveTo>
                    <a:pt x="71147" y="0"/>
                  </a:moveTo>
                  <a:cubicBezTo>
                    <a:pt x="73070" y="48232"/>
                    <a:pt x="71147" y="96465"/>
                    <a:pt x="65539" y="144377"/>
                  </a:cubicBezTo>
                  <a:lnTo>
                    <a:pt x="0" y="136846"/>
                  </a:lnTo>
                  <a:cubicBezTo>
                    <a:pt x="5128" y="92299"/>
                    <a:pt x="6890" y="47431"/>
                    <a:pt x="5128" y="2564"/>
                  </a:cubicBezTo>
                  <a:lnTo>
                    <a:pt x="71147" y="0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A1F3181-DE58-E910-FA16-FA1321DF402E}"/>
                </a:ext>
              </a:extLst>
            </p:cNvPr>
            <p:cNvSpPr/>
            <p:nvPr/>
          </p:nvSpPr>
          <p:spPr>
            <a:xfrm>
              <a:off x="10898477" y="3711837"/>
              <a:ext cx="91177" cy="149344"/>
            </a:xfrm>
            <a:custGeom>
              <a:avLst/>
              <a:gdLst>
                <a:gd name="connsiteX0" fmla="*/ 91177 w 91177"/>
                <a:gd name="connsiteY0" fmla="*/ 7531 h 149344"/>
                <a:gd name="connsiteX1" fmla="*/ 63616 w 91177"/>
                <a:gd name="connsiteY1" fmla="*/ 149345 h 149344"/>
                <a:gd name="connsiteX2" fmla="*/ 0 w 91177"/>
                <a:gd name="connsiteY2" fmla="*/ 131878 h 149344"/>
                <a:gd name="connsiteX3" fmla="*/ 25639 w 91177"/>
                <a:gd name="connsiteY3" fmla="*/ 0 h 149344"/>
                <a:gd name="connsiteX4" fmla="*/ 91177 w 91177"/>
                <a:gd name="connsiteY4" fmla="*/ 7531 h 14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77" h="149344">
                  <a:moveTo>
                    <a:pt x="91177" y="7531"/>
                  </a:moveTo>
                  <a:cubicBezTo>
                    <a:pt x="85569" y="55443"/>
                    <a:pt x="76435" y="102875"/>
                    <a:pt x="63616" y="149345"/>
                  </a:cubicBezTo>
                  <a:lnTo>
                    <a:pt x="0" y="131878"/>
                  </a:lnTo>
                  <a:cubicBezTo>
                    <a:pt x="11858" y="88613"/>
                    <a:pt x="20511" y="44547"/>
                    <a:pt x="25639" y="0"/>
                  </a:cubicBezTo>
                  <a:lnTo>
                    <a:pt x="91177" y="7531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1A3B52E-D21F-2CDA-160E-227A5C7850AC}"/>
                </a:ext>
              </a:extLst>
            </p:cNvPr>
            <p:cNvSpPr/>
            <p:nvPr/>
          </p:nvSpPr>
          <p:spPr>
            <a:xfrm>
              <a:off x="10749934" y="4078790"/>
              <a:ext cx="124507" cy="153831"/>
            </a:xfrm>
            <a:custGeom>
              <a:avLst/>
              <a:gdLst>
                <a:gd name="connsiteX0" fmla="*/ 124507 w 124507"/>
                <a:gd name="connsiteY0" fmla="*/ 26921 h 153831"/>
                <a:gd name="connsiteX1" fmla="*/ 55444 w 124507"/>
                <a:gd name="connsiteY1" fmla="*/ 153831 h 153831"/>
                <a:gd name="connsiteX2" fmla="*/ 0 w 124507"/>
                <a:gd name="connsiteY2" fmla="*/ 117937 h 153831"/>
                <a:gd name="connsiteX3" fmla="*/ 64096 w 124507"/>
                <a:gd name="connsiteY3" fmla="*/ 0 h 153831"/>
                <a:gd name="connsiteX4" fmla="*/ 124507 w 124507"/>
                <a:gd name="connsiteY4" fmla="*/ 26921 h 15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507" h="153831">
                  <a:moveTo>
                    <a:pt x="124507" y="26921"/>
                  </a:moveTo>
                  <a:cubicBezTo>
                    <a:pt x="104798" y="70987"/>
                    <a:pt x="81723" y="113290"/>
                    <a:pt x="55444" y="153831"/>
                  </a:cubicBezTo>
                  <a:lnTo>
                    <a:pt x="0" y="117937"/>
                  </a:lnTo>
                  <a:cubicBezTo>
                    <a:pt x="24357" y="80281"/>
                    <a:pt x="45829" y="40861"/>
                    <a:pt x="64096" y="0"/>
                  </a:cubicBezTo>
                  <a:lnTo>
                    <a:pt x="124507" y="26921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BD73730-574F-FEC6-9C82-228AD66D72CF}"/>
                </a:ext>
              </a:extLst>
            </p:cNvPr>
            <p:cNvSpPr/>
            <p:nvPr/>
          </p:nvSpPr>
          <p:spPr>
            <a:xfrm>
              <a:off x="10636964" y="4244960"/>
              <a:ext cx="136845" cy="150786"/>
            </a:xfrm>
            <a:custGeom>
              <a:avLst/>
              <a:gdLst>
                <a:gd name="connsiteX0" fmla="*/ 136846 w 136845"/>
                <a:gd name="connsiteY0" fmla="*/ 35894 h 150786"/>
                <a:gd name="connsiteX1" fmla="*/ 49354 w 136845"/>
                <a:gd name="connsiteY1" fmla="*/ 150787 h 150786"/>
                <a:gd name="connsiteX2" fmla="*/ 0 w 136845"/>
                <a:gd name="connsiteY2" fmla="*/ 106881 h 150786"/>
                <a:gd name="connsiteX3" fmla="*/ 81403 w 136845"/>
                <a:gd name="connsiteY3" fmla="*/ 0 h 150786"/>
                <a:gd name="connsiteX4" fmla="*/ 136846 w 136845"/>
                <a:gd name="connsiteY4" fmla="*/ 35894 h 15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45" h="150786">
                  <a:moveTo>
                    <a:pt x="136846" y="35894"/>
                  </a:moveTo>
                  <a:cubicBezTo>
                    <a:pt x="110566" y="76435"/>
                    <a:pt x="81403" y="114732"/>
                    <a:pt x="49354" y="150787"/>
                  </a:cubicBezTo>
                  <a:lnTo>
                    <a:pt x="0" y="106881"/>
                  </a:lnTo>
                  <a:cubicBezTo>
                    <a:pt x="29805" y="73390"/>
                    <a:pt x="57046" y="37657"/>
                    <a:pt x="81403" y="0"/>
                  </a:cubicBezTo>
                  <a:lnTo>
                    <a:pt x="136846" y="35894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D4A4466-68F0-AFD7-0B87-905EAC3513A9}"/>
                </a:ext>
              </a:extLst>
            </p:cNvPr>
            <p:cNvSpPr/>
            <p:nvPr/>
          </p:nvSpPr>
          <p:spPr>
            <a:xfrm>
              <a:off x="10502201" y="4395426"/>
              <a:ext cx="145979" cy="144056"/>
            </a:xfrm>
            <a:custGeom>
              <a:avLst/>
              <a:gdLst>
                <a:gd name="connsiteX0" fmla="*/ 145980 w 145979"/>
                <a:gd name="connsiteY0" fmla="*/ 43906 h 144056"/>
                <a:gd name="connsiteX1" fmla="*/ 41983 w 145979"/>
                <a:gd name="connsiteY1" fmla="*/ 144057 h 144056"/>
                <a:gd name="connsiteX2" fmla="*/ 0 w 145979"/>
                <a:gd name="connsiteY2" fmla="*/ 93100 h 144056"/>
                <a:gd name="connsiteX3" fmla="*/ 96786 w 145979"/>
                <a:gd name="connsiteY3" fmla="*/ 0 h 144056"/>
                <a:gd name="connsiteX4" fmla="*/ 145980 w 145979"/>
                <a:gd name="connsiteY4" fmla="*/ 43906 h 1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979" h="144056">
                  <a:moveTo>
                    <a:pt x="145980" y="43906"/>
                  </a:moveTo>
                  <a:cubicBezTo>
                    <a:pt x="113931" y="79960"/>
                    <a:pt x="79159" y="113451"/>
                    <a:pt x="41983" y="144057"/>
                  </a:cubicBezTo>
                  <a:lnTo>
                    <a:pt x="0" y="93100"/>
                  </a:lnTo>
                  <a:cubicBezTo>
                    <a:pt x="34612" y="64577"/>
                    <a:pt x="66981" y="33490"/>
                    <a:pt x="96786" y="0"/>
                  </a:cubicBezTo>
                  <a:lnTo>
                    <a:pt x="145980" y="43906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69FDE8D-A7C5-3999-719D-B7FA6589E66E}"/>
                </a:ext>
              </a:extLst>
            </p:cNvPr>
            <p:cNvSpPr/>
            <p:nvPr/>
          </p:nvSpPr>
          <p:spPr>
            <a:xfrm>
              <a:off x="10347088" y="4525221"/>
              <a:ext cx="151908" cy="133961"/>
            </a:xfrm>
            <a:custGeom>
              <a:avLst/>
              <a:gdLst>
                <a:gd name="connsiteX0" fmla="*/ 151909 w 151908"/>
                <a:gd name="connsiteY0" fmla="*/ 50796 h 133961"/>
                <a:gd name="connsiteX1" fmla="*/ 33811 w 151908"/>
                <a:gd name="connsiteY1" fmla="*/ 133962 h 133961"/>
                <a:gd name="connsiteX2" fmla="*/ 0 w 151908"/>
                <a:gd name="connsiteY2" fmla="*/ 77236 h 133961"/>
                <a:gd name="connsiteX3" fmla="*/ 109925 w 151908"/>
                <a:gd name="connsiteY3" fmla="*/ 0 h 133961"/>
                <a:gd name="connsiteX4" fmla="*/ 151909 w 151908"/>
                <a:gd name="connsiteY4" fmla="*/ 50796 h 13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" h="133961">
                  <a:moveTo>
                    <a:pt x="151909" y="50796"/>
                  </a:moveTo>
                  <a:cubicBezTo>
                    <a:pt x="114733" y="81403"/>
                    <a:pt x="75153" y="109285"/>
                    <a:pt x="33811" y="133962"/>
                  </a:cubicBezTo>
                  <a:lnTo>
                    <a:pt x="0" y="77236"/>
                  </a:lnTo>
                  <a:cubicBezTo>
                    <a:pt x="38618" y="54322"/>
                    <a:pt x="75314" y="28523"/>
                    <a:pt x="109925" y="0"/>
                  </a:cubicBezTo>
                  <a:lnTo>
                    <a:pt x="151909" y="50796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0392530-B73D-26FF-D5F9-B6BBB494AE4E}"/>
                </a:ext>
              </a:extLst>
            </p:cNvPr>
            <p:cNvSpPr/>
            <p:nvPr/>
          </p:nvSpPr>
          <p:spPr>
            <a:xfrm>
              <a:off x="10177553" y="4631621"/>
              <a:ext cx="154151" cy="120821"/>
            </a:xfrm>
            <a:custGeom>
              <a:avLst/>
              <a:gdLst>
                <a:gd name="connsiteX0" fmla="*/ 154152 w 154151"/>
                <a:gd name="connsiteY0" fmla="*/ 56726 h 120821"/>
                <a:gd name="connsiteX1" fmla="*/ 24677 w 154151"/>
                <a:gd name="connsiteY1" fmla="*/ 120822 h 120821"/>
                <a:gd name="connsiteX2" fmla="*/ 0 w 154151"/>
                <a:gd name="connsiteY2" fmla="*/ 59610 h 120821"/>
                <a:gd name="connsiteX3" fmla="*/ 120341 w 154151"/>
                <a:gd name="connsiteY3" fmla="*/ 0 h 120821"/>
                <a:gd name="connsiteX4" fmla="*/ 154152 w 154151"/>
                <a:gd name="connsiteY4" fmla="*/ 56726 h 120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151" h="120821">
                  <a:moveTo>
                    <a:pt x="154152" y="56726"/>
                  </a:moveTo>
                  <a:cubicBezTo>
                    <a:pt x="112650" y="81403"/>
                    <a:pt x="69384" y="102715"/>
                    <a:pt x="24677" y="120822"/>
                  </a:cubicBezTo>
                  <a:lnTo>
                    <a:pt x="0" y="59610"/>
                  </a:lnTo>
                  <a:cubicBezTo>
                    <a:pt x="41663" y="42784"/>
                    <a:pt x="81883" y="22915"/>
                    <a:pt x="120341" y="0"/>
                  </a:cubicBezTo>
                  <a:lnTo>
                    <a:pt x="154152" y="56726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E56EC44-FFD6-32BF-EC13-29CB6E1AD066}"/>
                </a:ext>
              </a:extLst>
            </p:cNvPr>
            <p:cNvSpPr/>
            <p:nvPr/>
          </p:nvSpPr>
          <p:spPr>
            <a:xfrm>
              <a:off x="9995679" y="4713505"/>
              <a:ext cx="152709" cy="104797"/>
            </a:xfrm>
            <a:custGeom>
              <a:avLst/>
              <a:gdLst>
                <a:gd name="connsiteX0" fmla="*/ 152710 w 152709"/>
                <a:gd name="connsiteY0" fmla="*/ 61212 h 104797"/>
                <a:gd name="connsiteX1" fmla="*/ 15063 w 152709"/>
                <a:gd name="connsiteY1" fmla="*/ 104798 h 104797"/>
                <a:gd name="connsiteX2" fmla="*/ 0 w 152709"/>
                <a:gd name="connsiteY2" fmla="*/ 40541 h 104797"/>
                <a:gd name="connsiteX3" fmla="*/ 128033 w 152709"/>
                <a:gd name="connsiteY3" fmla="*/ 0 h 104797"/>
                <a:gd name="connsiteX4" fmla="*/ 152710 w 152709"/>
                <a:gd name="connsiteY4" fmla="*/ 61212 h 1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709" h="104797">
                  <a:moveTo>
                    <a:pt x="152710" y="61212"/>
                  </a:moveTo>
                  <a:cubicBezTo>
                    <a:pt x="108003" y="79159"/>
                    <a:pt x="62013" y="93741"/>
                    <a:pt x="15063" y="104798"/>
                  </a:cubicBezTo>
                  <a:lnTo>
                    <a:pt x="0" y="40541"/>
                  </a:lnTo>
                  <a:cubicBezTo>
                    <a:pt x="43586" y="30286"/>
                    <a:pt x="86530" y="16825"/>
                    <a:pt x="128033" y="0"/>
                  </a:cubicBezTo>
                  <a:lnTo>
                    <a:pt x="152710" y="61212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BDB5E76-5252-820D-E3A2-2A845FD91D37}"/>
                </a:ext>
              </a:extLst>
            </p:cNvPr>
            <p:cNvSpPr/>
            <p:nvPr/>
          </p:nvSpPr>
          <p:spPr>
            <a:xfrm>
              <a:off x="9806434" y="4766705"/>
              <a:ext cx="147902" cy="86369"/>
            </a:xfrm>
            <a:custGeom>
              <a:avLst/>
              <a:gdLst>
                <a:gd name="connsiteX0" fmla="*/ 147903 w 147902"/>
                <a:gd name="connsiteY0" fmla="*/ 64257 h 86369"/>
                <a:gd name="connsiteX1" fmla="*/ 5128 w 147902"/>
                <a:gd name="connsiteY1" fmla="*/ 86370 h 86369"/>
                <a:gd name="connsiteX2" fmla="*/ 0 w 147902"/>
                <a:gd name="connsiteY2" fmla="*/ 20511 h 86369"/>
                <a:gd name="connsiteX3" fmla="*/ 132680 w 147902"/>
                <a:gd name="connsiteY3" fmla="*/ 0 h 86369"/>
                <a:gd name="connsiteX4" fmla="*/ 147903 w 147902"/>
                <a:gd name="connsiteY4" fmla="*/ 64257 h 8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02" h="86369">
                  <a:moveTo>
                    <a:pt x="147903" y="64257"/>
                  </a:moveTo>
                  <a:cubicBezTo>
                    <a:pt x="100952" y="75313"/>
                    <a:pt x="53200" y="82684"/>
                    <a:pt x="5128" y="86370"/>
                  </a:cubicBezTo>
                  <a:lnTo>
                    <a:pt x="0" y="20511"/>
                  </a:lnTo>
                  <a:cubicBezTo>
                    <a:pt x="44707" y="17146"/>
                    <a:pt x="89094" y="10255"/>
                    <a:pt x="132680" y="0"/>
                  </a:cubicBezTo>
                  <a:lnTo>
                    <a:pt x="147903" y="64257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73D54AD-A567-43E9-0CF8-5DEC4DDAB58C}"/>
                </a:ext>
              </a:extLst>
            </p:cNvPr>
            <p:cNvSpPr/>
            <p:nvPr/>
          </p:nvSpPr>
          <p:spPr>
            <a:xfrm>
              <a:off x="9610139" y="4791863"/>
              <a:ext cx="144377" cy="68623"/>
            </a:xfrm>
            <a:custGeom>
              <a:avLst/>
              <a:gdLst>
                <a:gd name="connsiteX0" fmla="*/ 144377 w 144377"/>
                <a:gd name="connsiteY0" fmla="*/ 65859 h 68623"/>
                <a:gd name="connsiteX1" fmla="*/ 0 w 144377"/>
                <a:gd name="connsiteY1" fmla="*/ 65859 h 68623"/>
                <a:gd name="connsiteX2" fmla="*/ 5128 w 144377"/>
                <a:gd name="connsiteY2" fmla="*/ 0 h 68623"/>
                <a:gd name="connsiteX3" fmla="*/ 139410 w 144377"/>
                <a:gd name="connsiteY3" fmla="*/ 0 h 68623"/>
                <a:gd name="connsiteX4" fmla="*/ 144377 w 144377"/>
                <a:gd name="connsiteY4" fmla="*/ 65859 h 6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77" h="68623">
                  <a:moveTo>
                    <a:pt x="144377" y="65859"/>
                  </a:moveTo>
                  <a:cubicBezTo>
                    <a:pt x="96305" y="69545"/>
                    <a:pt x="48072" y="69545"/>
                    <a:pt x="0" y="65859"/>
                  </a:cubicBezTo>
                  <a:lnTo>
                    <a:pt x="5128" y="0"/>
                  </a:lnTo>
                  <a:cubicBezTo>
                    <a:pt x="49835" y="3365"/>
                    <a:pt x="94702" y="3365"/>
                    <a:pt x="139410" y="0"/>
                  </a:cubicBezTo>
                  <a:lnTo>
                    <a:pt x="144377" y="65859"/>
                  </a:lnTo>
                  <a:close/>
                </a:path>
              </a:pathLst>
            </a:custGeom>
            <a:solidFill>
              <a:srgbClr val="E4AE6D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38F9D5-6AF4-0A20-96BB-B753DC0F4EF3}"/>
                </a:ext>
              </a:extLst>
            </p:cNvPr>
            <p:cNvSpPr/>
            <p:nvPr/>
          </p:nvSpPr>
          <p:spPr>
            <a:xfrm>
              <a:off x="9216426" y="4713505"/>
              <a:ext cx="152709" cy="104797"/>
            </a:xfrm>
            <a:custGeom>
              <a:avLst/>
              <a:gdLst>
                <a:gd name="connsiteX0" fmla="*/ 137647 w 152709"/>
                <a:gd name="connsiteY0" fmla="*/ 104798 h 104797"/>
                <a:gd name="connsiteX1" fmla="*/ 0 w 152709"/>
                <a:gd name="connsiteY1" fmla="*/ 61212 h 104797"/>
                <a:gd name="connsiteX2" fmla="*/ 24677 w 152709"/>
                <a:gd name="connsiteY2" fmla="*/ 0 h 104797"/>
                <a:gd name="connsiteX3" fmla="*/ 152710 w 152709"/>
                <a:gd name="connsiteY3" fmla="*/ 40541 h 104797"/>
                <a:gd name="connsiteX4" fmla="*/ 137647 w 152709"/>
                <a:gd name="connsiteY4" fmla="*/ 104798 h 104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709" h="104797">
                  <a:moveTo>
                    <a:pt x="137647" y="104798"/>
                  </a:moveTo>
                  <a:cubicBezTo>
                    <a:pt x="90697" y="93741"/>
                    <a:pt x="44707" y="79319"/>
                    <a:pt x="0" y="61212"/>
                  </a:cubicBezTo>
                  <a:lnTo>
                    <a:pt x="24677" y="0"/>
                  </a:lnTo>
                  <a:cubicBezTo>
                    <a:pt x="66340" y="16825"/>
                    <a:pt x="109124" y="30286"/>
                    <a:pt x="152710" y="40541"/>
                  </a:cubicBezTo>
                  <a:lnTo>
                    <a:pt x="137647" y="104798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E1CFBF0-5270-80FF-DBC3-B9A5AB27AB33}"/>
                </a:ext>
              </a:extLst>
            </p:cNvPr>
            <p:cNvSpPr/>
            <p:nvPr/>
          </p:nvSpPr>
          <p:spPr>
            <a:xfrm>
              <a:off x="9032950" y="4631621"/>
              <a:ext cx="154152" cy="120821"/>
            </a:xfrm>
            <a:custGeom>
              <a:avLst/>
              <a:gdLst>
                <a:gd name="connsiteX0" fmla="*/ 129475 w 154152"/>
                <a:gd name="connsiteY0" fmla="*/ 120822 h 120821"/>
                <a:gd name="connsiteX1" fmla="*/ 0 w 154152"/>
                <a:gd name="connsiteY1" fmla="*/ 56726 h 120821"/>
                <a:gd name="connsiteX2" fmla="*/ 33811 w 154152"/>
                <a:gd name="connsiteY2" fmla="*/ 0 h 120821"/>
                <a:gd name="connsiteX3" fmla="*/ 154152 w 154152"/>
                <a:gd name="connsiteY3" fmla="*/ 59610 h 120821"/>
                <a:gd name="connsiteX4" fmla="*/ 129475 w 154152"/>
                <a:gd name="connsiteY4" fmla="*/ 120822 h 120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152" h="120821">
                  <a:moveTo>
                    <a:pt x="129475" y="120822"/>
                  </a:moveTo>
                  <a:cubicBezTo>
                    <a:pt x="84768" y="102875"/>
                    <a:pt x="41503" y="81403"/>
                    <a:pt x="0" y="56726"/>
                  </a:cubicBezTo>
                  <a:lnTo>
                    <a:pt x="33811" y="0"/>
                  </a:lnTo>
                  <a:cubicBezTo>
                    <a:pt x="72429" y="22915"/>
                    <a:pt x="112650" y="42784"/>
                    <a:pt x="154152" y="59610"/>
                  </a:cubicBezTo>
                  <a:lnTo>
                    <a:pt x="129475" y="120822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BF88B36-E6D3-D13C-1FAF-FDD6422C3788}"/>
                </a:ext>
              </a:extLst>
            </p:cNvPr>
            <p:cNvSpPr/>
            <p:nvPr/>
          </p:nvSpPr>
          <p:spPr>
            <a:xfrm>
              <a:off x="8865658" y="4524901"/>
              <a:ext cx="151908" cy="134121"/>
            </a:xfrm>
            <a:custGeom>
              <a:avLst/>
              <a:gdLst>
                <a:gd name="connsiteX0" fmla="*/ 118098 w 151908"/>
                <a:gd name="connsiteY0" fmla="*/ 134122 h 134121"/>
                <a:gd name="connsiteX1" fmla="*/ 0 w 151908"/>
                <a:gd name="connsiteY1" fmla="*/ 50957 h 134121"/>
                <a:gd name="connsiteX2" fmla="*/ 41983 w 151908"/>
                <a:gd name="connsiteY2" fmla="*/ 0 h 134121"/>
                <a:gd name="connsiteX3" fmla="*/ 151909 w 151908"/>
                <a:gd name="connsiteY3" fmla="*/ 77236 h 134121"/>
                <a:gd name="connsiteX4" fmla="*/ 118098 w 151908"/>
                <a:gd name="connsiteY4" fmla="*/ 134122 h 13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08" h="134121">
                  <a:moveTo>
                    <a:pt x="118098" y="134122"/>
                  </a:moveTo>
                  <a:cubicBezTo>
                    <a:pt x="76595" y="109444"/>
                    <a:pt x="37176" y="81723"/>
                    <a:pt x="0" y="50957"/>
                  </a:cubicBezTo>
                  <a:lnTo>
                    <a:pt x="41983" y="0"/>
                  </a:lnTo>
                  <a:cubicBezTo>
                    <a:pt x="76595" y="28523"/>
                    <a:pt x="113291" y="54322"/>
                    <a:pt x="151909" y="77236"/>
                  </a:cubicBezTo>
                  <a:lnTo>
                    <a:pt x="118098" y="134122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CC6FB88-799C-B5DA-226B-5484B07F1897}"/>
                </a:ext>
              </a:extLst>
            </p:cNvPr>
            <p:cNvSpPr/>
            <p:nvPr/>
          </p:nvSpPr>
          <p:spPr>
            <a:xfrm>
              <a:off x="8716473" y="4395426"/>
              <a:ext cx="146139" cy="144056"/>
            </a:xfrm>
            <a:custGeom>
              <a:avLst/>
              <a:gdLst>
                <a:gd name="connsiteX0" fmla="*/ 103997 w 146139"/>
                <a:gd name="connsiteY0" fmla="*/ 144057 h 144056"/>
                <a:gd name="connsiteX1" fmla="*/ 0 w 146139"/>
                <a:gd name="connsiteY1" fmla="*/ 43906 h 144056"/>
                <a:gd name="connsiteX2" fmla="*/ 49354 w 146139"/>
                <a:gd name="connsiteY2" fmla="*/ 0 h 144056"/>
                <a:gd name="connsiteX3" fmla="*/ 146140 w 146139"/>
                <a:gd name="connsiteY3" fmla="*/ 93100 h 144056"/>
                <a:gd name="connsiteX4" fmla="*/ 103997 w 146139"/>
                <a:gd name="connsiteY4" fmla="*/ 144057 h 14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139" h="144056">
                  <a:moveTo>
                    <a:pt x="103997" y="144057"/>
                  </a:moveTo>
                  <a:cubicBezTo>
                    <a:pt x="66821" y="113451"/>
                    <a:pt x="32048" y="79960"/>
                    <a:pt x="0" y="43906"/>
                  </a:cubicBezTo>
                  <a:lnTo>
                    <a:pt x="49354" y="0"/>
                  </a:lnTo>
                  <a:cubicBezTo>
                    <a:pt x="79159" y="33490"/>
                    <a:pt x="111528" y="64577"/>
                    <a:pt x="146140" y="93100"/>
                  </a:cubicBezTo>
                  <a:lnTo>
                    <a:pt x="103997" y="144057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2A5A3ED3-DB6C-DC04-78F0-31F5C145A0E3}"/>
                </a:ext>
              </a:extLst>
            </p:cNvPr>
            <p:cNvSpPr/>
            <p:nvPr/>
          </p:nvSpPr>
          <p:spPr>
            <a:xfrm>
              <a:off x="8590844" y="4244960"/>
              <a:ext cx="136845" cy="150786"/>
            </a:xfrm>
            <a:custGeom>
              <a:avLst/>
              <a:gdLst>
                <a:gd name="connsiteX0" fmla="*/ 87492 w 136845"/>
                <a:gd name="connsiteY0" fmla="*/ 150787 h 150786"/>
                <a:gd name="connsiteX1" fmla="*/ 0 w 136845"/>
                <a:gd name="connsiteY1" fmla="*/ 35894 h 150786"/>
                <a:gd name="connsiteX2" fmla="*/ 55443 w 136845"/>
                <a:gd name="connsiteY2" fmla="*/ 0 h 150786"/>
                <a:gd name="connsiteX3" fmla="*/ 136846 w 136845"/>
                <a:gd name="connsiteY3" fmla="*/ 106881 h 150786"/>
                <a:gd name="connsiteX4" fmla="*/ 87492 w 136845"/>
                <a:gd name="connsiteY4" fmla="*/ 150787 h 150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845" h="150786">
                  <a:moveTo>
                    <a:pt x="87492" y="150787"/>
                  </a:moveTo>
                  <a:cubicBezTo>
                    <a:pt x="55443" y="114732"/>
                    <a:pt x="26119" y="76435"/>
                    <a:pt x="0" y="35894"/>
                  </a:cubicBezTo>
                  <a:lnTo>
                    <a:pt x="55443" y="0"/>
                  </a:lnTo>
                  <a:cubicBezTo>
                    <a:pt x="79800" y="37657"/>
                    <a:pt x="107041" y="73390"/>
                    <a:pt x="136846" y="106881"/>
                  </a:cubicBezTo>
                  <a:lnTo>
                    <a:pt x="87492" y="150787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46A15A5-057F-BDB4-38EE-D740E7B0CD86}"/>
                </a:ext>
              </a:extLst>
            </p:cNvPr>
            <p:cNvSpPr/>
            <p:nvPr/>
          </p:nvSpPr>
          <p:spPr>
            <a:xfrm>
              <a:off x="8490053" y="4078629"/>
              <a:ext cx="124347" cy="153991"/>
            </a:xfrm>
            <a:custGeom>
              <a:avLst/>
              <a:gdLst>
                <a:gd name="connsiteX0" fmla="*/ 69064 w 124347"/>
                <a:gd name="connsiteY0" fmla="*/ 153992 h 153991"/>
                <a:gd name="connsiteX1" fmla="*/ 0 w 124347"/>
                <a:gd name="connsiteY1" fmla="*/ 27081 h 153991"/>
                <a:gd name="connsiteX2" fmla="*/ 60251 w 124347"/>
                <a:gd name="connsiteY2" fmla="*/ 0 h 153991"/>
                <a:gd name="connsiteX3" fmla="*/ 124347 w 124347"/>
                <a:gd name="connsiteY3" fmla="*/ 117937 h 153991"/>
                <a:gd name="connsiteX4" fmla="*/ 69064 w 124347"/>
                <a:gd name="connsiteY4" fmla="*/ 153992 h 153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347" h="153991">
                  <a:moveTo>
                    <a:pt x="69064" y="153992"/>
                  </a:moveTo>
                  <a:cubicBezTo>
                    <a:pt x="42784" y="113451"/>
                    <a:pt x="19710" y="71147"/>
                    <a:pt x="0" y="27081"/>
                  </a:cubicBezTo>
                  <a:lnTo>
                    <a:pt x="60251" y="0"/>
                  </a:lnTo>
                  <a:cubicBezTo>
                    <a:pt x="78518" y="40862"/>
                    <a:pt x="99991" y="80441"/>
                    <a:pt x="124347" y="117937"/>
                  </a:cubicBezTo>
                  <a:lnTo>
                    <a:pt x="69064" y="153992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8F8AD9B-E061-45BE-C35B-21ED5E635CA1}"/>
                </a:ext>
              </a:extLst>
            </p:cNvPr>
            <p:cNvSpPr/>
            <p:nvPr/>
          </p:nvSpPr>
          <p:spPr>
            <a:xfrm>
              <a:off x="8417463" y="3899159"/>
              <a:ext cx="108963" cy="153350"/>
            </a:xfrm>
            <a:custGeom>
              <a:avLst/>
              <a:gdLst>
                <a:gd name="connsiteX0" fmla="*/ 48874 w 108963"/>
                <a:gd name="connsiteY0" fmla="*/ 153351 h 153350"/>
                <a:gd name="connsiteX1" fmla="*/ 0 w 108963"/>
                <a:gd name="connsiteY1" fmla="*/ 17466 h 153350"/>
                <a:gd name="connsiteX2" fmla="*/ 63616 w 108963"/>
                <a:gd name="connsiteY2" fmla="*/ 0 h 153350"/>
                <a:gd name="connsiteX3" fmla="*/ 108964 w 108963"/>
                <a:gd name="connsiteY3" fmla="*/ 126430 h 153350"/>
                <a:gd name="connsiteX4" fmla="*/ 48874 w 108963"/>
                <a:gd name="connsiteY4" fmla="*/ 153351 h 15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963" h="153350">
                  <a:moveTo>
                    <a:pt x="48874" y="153351"/>
                  </a:moveTo>
                  <a:cubicBezTo>
                    <a:pt x="29164" y="109284"/>
                    <a:pt x="12819" y="63936"/>
                    <a:pt x="0" y="17466"/>
                  </a:cubicBezTo>
                  <a:lnTo>
                    <a:pt x="63616" y="0"/>
                  </a:lnTo>
                  <a:cubicBezTo>
                    <a:pt x="75474" y="43265"/>
                    <a:pt x="90697" y="85569"/>
                    <a:pt x="108964" y="126430"/>
                  </a:cubicBezTo>
                  <a:lnTo>
                    <a:pt x="48874" y="153351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580801E-6031-A0E4-2D8C-8259D5D9BD84}"/>
                </a:ext>
              </a:extLst>
            </p:cNvPr>
            <p:cNvSpPr/>
            <p:nvPr/>
          </p:nvSpPr>
          <p:spPr>
            <a:xfrm>
              <a:off x="8374839" y="3711837"/>
              <a:ext cx="91177" cy="149344"/>
            </a:xfrm>
            <a:custGeom>
              <a:avLst/>
              <a:gdLst>
                <a:gd name="connsiteX0" fmla="*/ 27562 w 91177"/>
                <a:gd name="connsiteY0" fmla="*/ 149345 h 149344"/>
                <a:gd name="connsiteX1" fmla="*/ 0 w 91177"/>
                <a:gd name="connsiteY1" fmla="*/ 7531 h 149344"/>
                <a:gd name="connsiteX2" fmla="*/ 65539 w 91177"/>
                <a:gd name="connsiteY2" fmla="*/ 0 h 149344"/>
                <a:gd name="connsiteX3" fmla="*/ 91177 w 91177"/>
                <a:gd name="connsiteY3" fmla="*/ 131878 h 149344"/>
                <a:gd name="connsiteX4" fmla="*/ 27562 w 91177"/>
                <a:gd name="connsiteY4" fmla="*/ 149345 h 149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77" h="149344">
                  <a:moveTo>
                    <a:pt x="27562" y="149345"/>
                  </a:moveTo>
                  <a:cubicBezTo>
                    <a:pt x="14742" y="102875"/>
                    <a:pt x="5608" y="55443"/>
                    <a:pt x="0" y="7531"/>
                  </a:cubicBezTo>
                  <a:lnTo>
                    <a:pt x="65539" y="0"/>
                  </a:lnTo>
                  <a:cubicBezTo>
                    <a:pt x="70666" y="44547"/>
                    <a:pt x="79159" y="88613"/>
                    <a:pt x="91177" y="131878"/>
                  </a:cubicBezTo>
                  <a:lnTo>
                    <a:pt x="27562" y="149345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A799BB2-420A-718E-8C28-596B83F3F17B}"/>
                </a:ext>
              </a:extLst>
            </p:cNvPr>
            <p:cNvSpPr/>
            <p:nvPr/>
          </p:nvSpPr>
          <p:spPr>
            <a:xfrm>
              <a:off x="8362325" y="3517946"/>
              <a:ext cx="71803" cy="144377"/>
            </a:xfrm>
            <a:custGeom>
              <a:avLst/>
              <a:gdLst>
                <a:gd name="connsiteX0" fmla="*/ 6264 w 71803"/>
                <a:gd name="connsiteY0" fmla="*/ 144377 h 144377"/>
                <a:gd name="connsiteX1" fmla="*/ 656 w 71803"/>
                <a:gd name="connsiteY1" fmla="*/ 0 h 144377"/>
                <a:gd name="connsiteX2" fmla="*/ 66675 w 71803"/>
                <a:gd name="connsiteY2" fmla="*/ 2564 h 144377"/>
                <a:gd name="connsiteX3" fmla="*/ 71803 w 71803"/>
                <a:gd name="connsiteY3" fmla="*/ 136846 h 144377"/>
                <a:gd name="connsiteX4" fmla="*/ 6264 w 71803"/>
                <a:gd name="connsiteY4" fmla="*/ 144377 h 144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803" h="144377">
                  <a:moveTo>
                    <a:pt x="6264" y="144377"/>
                  </a:moveTo>
                  <a:cubicBezTo>
                    <a:pt x="656" y="96465"/>
                    <a:pt x="-1107" y="48232"/>
                    <a:pt x="656" y="0"/>
                  </a:cubicBezTo>
                  <a:lnTo>
                    <a:pt x="66675" y="2564"/>
                  </a:lnTo>
                  <a:cubicBezTo>
                    <a:pt x="64913" y="47431"/>
                    <a:pt x="66675" y="92299"/>
                    <a:pt x="71803" y="136846"/>
                  </a:cubicBezTo>
                  <a:lnTo>
                    <a:pt x="6264" y="144377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933377AD-8B7D-D9E9-C1BB-322099C19E61}"/>
                </a:ext>
              </a:extLst>
            </p:cNvPr>
            <p:cNvSpPr/>
            <p:nvPr/>
          </p:nvSpPr>
          <p:spPr>
            <a:xfrm>
              <a:off x="8364584" y="3317484"/>
              <a:ext cx="81402" cy="145979"/>
            </a:xfrm>
            <a:custGeom>
              <a:avLst/>
              <a:gdLst>
                <a:gd name="connsiteX0" fmla="*/ 0 w 81402"/>
                <a:gd name="connsiteY0" fmla="*/ 143416 h 145979"/>
                <a:gd name="connsiteX1" fmla="*/ 16505 w 81402"/>
                <a:gd name="connsiteY1" fmla="*/ 0 h 145979"/>
                <a:gd name="connsiteX2" fmla="*/ 81402 w 81402"/>
                <a:gd name="connsiteY2" fmla="*/ 12499 h 145979"/>
                <a:gd name="connsiteX3" fmla="*/ 66019 w 81402"/>
                <a:gd name="connsiteY3" fmla="*/ 145980 h 145979"/>
                <a:gd name="connsiteX4" fmla="*/ 0 w 81402"/>
                <a:gd name="connsiteY4" fmla="*/ 143416 h 145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02" h="145979">
                  <a:moveTo>
                    <a:pt x="0" y="143416"/>
                  </a:moveTo>
                  <a:cubicBezTo>
                    <a:pt x="1923" y="95183"/>
                    <a:pt x="7371" y="47271"/>
                    <a:pt x="16505" y="0"/>
                  </a:cubicBezTo>
                  <a:lnTo>
                    <a:pt x="81402" y="12499"/>
                  </a:lnTo>
                  <a:cubicBezTo>
                    <a:pt x="72910" y="56565"/>
                    <a:pt x="67782" y="101112"/>
                    <a:pt x="66019" y="145980"/>
                  </a:cubicBezTo>
                  <a:lnTo>
                    <a:pt x="0" y="143416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1193AB9-3699-CAB8-F651-CD663E6EFE51}"/>
                </a:ext>
              </a:extLst>
            </p:cNvPr>
            <p:cNvSpPr/>
            <p:nvPr/>
          </p:nvSpPr>
          <p:spPr>
            <a:xfrm>
              <a:off x="8392306" y="3121188"/>
              <a:ext cx="100471" cy="151748"/>
            </a:xfrm>
            <a:custGeom>
              <a:avLst/>
              <a:gdLst>
                <a:gd name="connsiteX0" fmla="*/ 0 w 100471"/>
                <a:gd name="connsiteY0" fmla="*/ 139250 h 151748"/>
                <a:gd name="connsiteX1" fmla="*/ 38298 w 100471"/>
                <a:gd name="connsiteY1" fmla="*/ 0 h 151748"/>
                <a:gd name="connsiteX2" fmla="*/ 100471 w 100471"/>
                <a:gd name="connsiteY2" fmla="*/ 22274 h 151748"/>
                <a:gd name="connsiteX3" fmla="*/ 64898 w 100471"/>
                <a:gd name="connsiteY3" fmla="*/ 151748 h 151748"/>
                <a:gd name="connsiteX4" fmla="*/ 0 w 100471"/>
                <a:gd name="connsiteY4" fmla="*/ 139250 h 151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71" h="151748">
                  <a:moveTo>
                    <a:pt x="0" y="139250"/>
                  </a:moveTo>
                  <a:cubicBezTo>
                    <a:pt x="9134" y="91978"/>
                    <a:pt x="21953" y="45348"/>
                    <a:pt x="38298" y="0"/>
                  </a:cubicBezTo>
                  <a:lnTo>
                    <a:pt x="100471" y="22274"/>
                  </a:lnTo>
                  <a:cubicBezTo>
                    <a:pt x="85248" y="64417"/>
                    <a:pt x="73390" y="107842"/>
                    <a:pt x="64898" y="151748"/>
                  </a:cubicBezTo>
                  <a:lnTo>
                    <a:pt x="0" y="139250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851C62A-9712-E0C5-277B-6BA76DC6062A}"/>
                </a:ext>
              </a:extLst>
            </p:cNvPr>
            <p:cNvSpPr/>
            <p:nvPr/>
          </p:nvSpPr>
          <p:spPr>
            <a:xfrm>
              <a:off x="8450473" y="2935309"/>
              <a:ext cx="117136" cy="154152"/>
            </a:xfrm>
            <a:custGeom>
              <a:avLst/>
              <a:gdLst>
                <a:gd name="connsiteX0" fmla="*/ 0 w 117136"/>
                <a:gd name="connsiteY0" fmla="*/ 131879 h 154152"/>
                <a:gd name="connsiteX1" fmla="*/ 59129 w 117136"/>
                <a:gd name="connsiteY1" fmla="*/ 0 h 154152"/>
                <a:gd name="connsiteX2" fmla="*/ 117136 w 117136"/>
                <a:gd name="connsiteY2" fmla="*/ 31568 h 154152"/>
                <a:gd name="connsiteX3" fmla="*/ 62174 w 117136"/>
                <a:gd name="connsiteY3" fmla="*/ 154152 h 154152"/>
                <a:gd name="connsiteX4" fmla="*/ 0 w 117136"/>
                <a:gd name="connsiteY4" fmla="*/ 131879 h 154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36" h="154152">
                  <a:moveTo>
                    <a:pt x="0" y="131879"/>
                  </a:moveTo>
                  <a:cubicBezTo>
                    <a:pt x="16345" y="86530"/>
                    <a:pt x="36054" y="42464"/>
                    <a:pt x="59129" y="0"/>
                  </a:cubicBezTo>
                  <a:lnTo>
                    <a:pt x="117136" y="31568"/>
                  </a:lnTo>
                  <a:cubicBezTo>
                    <a:pt x="95664" y="70987"/>
                    <a:pt x="77396" y="112009"/>
                    <a:pt x="62174" y="154152"/>
                  </a:cubicBezTo>
                  <a:lnTo>
                    <a:pt x="0" y="131879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8597E2-87DF-2EFA-7282-B115FCD65D65}"/>
                </a:ext>
              </a:extLst>
            </p:cNvPr>
            <p:cNvSpPr/>
            <p:nvPr/>
          </p:nvSpPr>
          <p:spPr>
            <a:xfrm>
              <a:off x="8537324" y="2763530"/>
              <a:ext cx="130276" cy="151908"/>
            </a:xfrm>
            <a:custGeom>
              <a:avLst/>
              <a:gdLst>
                <a:gd name="connsiteX0" fmla="*/ 130276 w 130276"/>
                <a:gd name="connsiteY0" fmla="*/ 38939 h 151908"/>
                <a:gd name="connsiteX1" fmla="*/ 56886 w 130276"/>
                <a:gd name="connsiteY1" fmla="*/ 151909 h 151908"/>
                <a:gd name="connsiteX2" fmla="*/ 0 w 130276"/>
                <a:gd name="connsiteY2" fmla="*/ 120822 h 151908"/>
                <a:gd name="connsiteX3" fmla="*/ 78678 w 130276"/>
                <a:gd name="connsiteY3" fmla="*/ 0 h 151908"/>
                <a:gd name="connsiteX4" fmla="*/ 130276 w 130276"/>
                <a:gd name="connsiteY4" fmla="*/ 38939 h 151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276" h="151908">
                  <a:moveTo>
                    <a:pt x="130276" y="38939"/>
                  </a:moveTo>
                  <a:cubicBezTo>
                    <a:pt x="102554" y="74672"/>
                    <a:pt x="78038" y="112329"/>
                    <a:pt x="56886" y="151909"/>
                  </a:cubicBezTo>
                  <a:lnTo>
                    <a:pt x="0" y="120822"/>
                  </a:lnTo>
                  <a:cubicBezTo>
                    <a:pt x="23075" y="78518"/>
                    <a:pt x="48874" y="38298"/>
                    <a:pt x="78678" y="0"/>
                  </a:cubicBezTo>
                  <a:lnTo>
                    <a:pt x="130276" y="38939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8C1D1EF-0D1F-3659-F1ED-AB7E64BD0213}"/>
                </a:ext>
              </a:extLst>
            </p:cNvPr>
            <p:cNvSpPr/>
            <p:nvPr/>
          </p:nvSpPr>
          <p:spPr>
            <a:xfrm>
              <a:off x="8594209" y="2802629"/>
              <a:ext cx="74031" cy="113610"/>
            </a:xfrm>
            <a:custGeom>
              <a:avLst/>
              <a:gdLst>
                <a:gd name="connsiteX0" fmla="*/ 74031 w 74031"/>
                <a:gd name="connsiteY0" fmla="*/ 641 h 113610"/>
                <a:gd name="connsiteX1" fmla="*/ 1282 w 74031"/>
                <a:gd name="connsiteY1" fmla="*/ 113611 h 113610"/>
                <a:gd name="connsiteX2" fmla="*/ 0 w 74031"/>
                <a:gd name="connsiteY2" fmla="*/ 112970 h 113610"/>
                <a:gd name="connsiteX3" fmla="*/ 73390 w 74031"/>
                <a:gd name="connsiteY3" fmla="*/ 0 h 113610"/>
                <a:gd name="connsiteX4" fmla="*/ 74031 w 74031"/>
                <a:gd name="connsiteY4" fmla="*/ 641 h 11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031" h="113610">
                  <a:moveTo>
                    <a:pt x="74031" y="641"/>
                  </a:moveTo>
                  <a:cubicBezTo>
                    <a:pt x="46951" y="36375"/>
                    <a:pt x="22434" y="74031"/>
                    <a:pt x="1282" y="113611"/>
                  </a:cubicBezTo>
                  <a:lnTo>
                    <a:pt x="0" y="112970"/>
                  </a:lnTo>
                  <a:cubicBezTo>
                    <a:pt x="21152" y="73390"/>
                    <a:pt x="45669" y="35734"/>
                    <a:pt x="73390" y="0"/>
                  </a:cubicBezTo>
                  <a:lnTo>
                    <a:pt x="74031" y="641"/>
                  </a:lnTo>
                  <a:close/>
                </a:path>
              </a:pathLst>
            </a:custGeom>
            <a:solidFill>
              <a:srgbClr val="E07879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CDE6DD8-B14E-ED05-55E9-5C361F031BCA}"/>
                </a:ext>
              </a:extLst>
            </p:cNvPr>
            <p:cNvSpPr/>
            <p:nvPr/>
          </p:nvSpPr>
          <p:spPr>
            <a:xfrm>
              <a:off x="8650614" y="2609699"/>
              <a:ext cx="141973" cy="147902"/>
            </a:xfrm>
            <a:custGeom>
              <a:avLst/>
              <a:gdLst>
                <a:gd name="connsiteX0" fmla="*/ 0 w 141973"/>
                <a:gd name="connsiteY0" fmla="*/ 107842 h 147902"/>
                <a:gd name="connsiteX1" fmla="*/ 96145 w 141973"/>
                <a:gd name="connsiteY1" fmla="*/ 0 h 147902"/>
                <a:gd name="connsiteX2" fmla="*/ 141974 w 141973"/>
                <a:gd name="connsiteY2" fmla="*/ 47592 h 147902"/>
                <a:gd name="connsiteX3" fmla="*/ 52559 w 141973"/>
                <a:gd name="connsiteY3" fmla="*/ 147903 h 147902"/>
                <a:gd name="connsiteX4" fmla="*/ 0 w 141973"/>
                <a:gd name="connsiteY4" fmla="*/ 107842 h 147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73" h="147902">
                  <a:moveTo>
                    <a:pt x="0" y="107842"/>
                  </a:moveTo>
                  <a:cubicBezTo>
                    <a:pt x="29164" y="69545"/>
                    <a:pt x="61372" y="33490"/>
                    <a:pt x="96145" y="0"/>
                  </a:cubicBezTo>
                  <a:lnTo>
                    <a:pt x="141974" y="47592"/>
                  </a:lnTo>
                  <a:cubicBezTo>
                    <a:pt x="109605" y="78678"/>
                    <a:pt x="79800" y="112169"/>
                    <a:pt x="52559" y="147903"/>
                  </a:cubicBezTo>
                  <a:lnTo>
                    <a:pt x="0" y="107842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6B52187-83D4-1332-3CEA-0A9D4F378F76}"/>
                </a:ext>
              </a:extLst>
            </p:cNvPr>
            <p:cNvSpPr/>
            <p:nvPr/>
          </p:nvSpPr>
          <p:spPr>
            <a:xfrm>
              <a:off x="8788742" y="2477500"/>
              <a:ext cx="149344" cy="139409"/>
            </a:xfrm>
            <a:custGeom>
              <a:avLst/>
              <a:gdLst>
                <a:gd name="connsiteX0" fmla="*/ 0 w 149344"/>
                <a:gd name="connsiteY0" fmla="*/ 91818 h 139409"/>
                <a:gd name="connsiteX1" fmla="*/ 111368 w 149344"/>
                <a:gd name="connsiteY1" fmla="*/ 0 h 139409"/>
                <a:gd name="connsiteX2" fmla="*/ 149345 w 149344"/>
                <a:gd name="connsiteY2" fmla="*/ 54001 h 139409"/>
                <a:gd name="connsiteX3" fmla="*/ 45669 w 149344"/>
                <a:gd name="connsiteY3" fmla="*/ 139410 h 139409"/>
                <a:gd name="connsiteX4" fmla="*/ 0 w 149344"/>
                <a:gd name="connsiteY4" fmla="*/ 91818 h 139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344" h="139409">
                  <a:moveTo>
                    <a:pt x="0" y="91818"/>
                  </a:moveTo>
                  <a:cubicBezTo>
                    <a:pt x="34772" y="58328"/>
                    <a:pt x="71948" y="27722"/>
                    <a:pt x="111368" y="0"/>
                  </a:cubicBezTo>
                  <a:lnTo>
                    <a:pt x="149345" y="54001"/>
                  </a:lnTo>
                  <a:cubicBezTo>
                    <a:pt x="112650" y="79800"/>
                    <a:pt x="78037" y="108323"/>
                    <a:pt x="45669" y="139410"/>
                  </a:cubicBezTo>
                  <a:lnTo>
                    <a:pt x="0" y="91818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12C61E0-6961-03F4-82F7-5CF73BC3273E}"/>
                </a:ext>
              </a:extLst>
            </p:cNvPr>
            <p:cNvSpPr/>
            <p:nvPr/>
          </p:nvSpPr>
          <p:spPr>
            <a:xfrm>
              <a:off x="8946900" y="2370298"/>
              <a:ext cx="153511" cy="127712"/>
            </a:xfrm>
            <a:custGeom>
              <a:avLst/>
              <a:gdLst>
                <a:gd name="connsiteX0" fmla="*/ 0 w 153511"/>
                <a:gd name="connsiteY0" fmla="*/ 73871 h 127712"/>
                <a:gd name="connsiteX1" fmla="*/ 124187 w 153511"/>
                <a:gd name="connsiteY1" fmla="*/ 0 h 127712"/>
                <a:gd name="connsiteX2" fmla="*/ 153511 w 153511"/>
                <a:gd name="connsiteY2" fmla="*/ 59129 h 127712"/>
                <a:gd name="connsiteX3" fmla="*/ 37977 w 153511"/>
                <a:gd name="connsiteY3" fmla="*/ 127712 h 127712"/>
                <a:gd name="connsiteX4" fmla="*/ 0 w 153511"/>
                <a:gd name="connsiteY4" fmla="*/ 73871 h 12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511" h="127712">
                  <a:moveTo>
                    <a:pt x="0" y="73871"/>
                  </a:moveTo>
                  <a:cubicBezTo>
                    <a:pt x="39419" y="46149"/>
                    <a:pt x="80922" y="21472"/>
                    <a:pt x="124187" y="0"/>
                  </a:cubicBezTo>
                  <a:lnTo>
                    <a:pt x="153511" y="59129"/>
                  </a:lnTo>
                  <a:cubicBezTo>
                    <a:pt x="113291" y="78999"/>
                    <a:pt x="74672" y="101913"/>
                    <a:pt x="37977" y="127712"/>
                  </a:cubicBezTo>
                  <a:lnTo>
                    <a:pt x="0" y="73871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A89A31F-F12F-E361-B458-B33EFF83D52D}"/>
                </a:ext>
              </a:extLst>
            </p:cNvPr>
            <p:cNvSpPr/>
            <p:nvPr/>
          </p:nvSpPr>
          <p:spPr>
            <a:xfrm>
              <a:off x="9122525" y="2290979"/>
              <a:ext cx="153831" cy="113130"/>
            </a:xfrm>
            <a:custGeom>
              <a:avLst/>
              <a:gdLst>
                <a:gd name="connsiteX0" fmla="*/ 0 w 153831"/>
                <a:gd name="connsiteY0" fmla="*/ 54001 h 113130"/>
                <a:gd name="connsiteX1" fmla="*/ 133962 w 153831"/>
                <a:gd name="connsiteY1" fmla="*/ 0 h 113130"/>
                <a:gd name="connsiteX2" fmla="*/ 153832 w 153831"/>
                <a:gd name="connsiteY2" fmla="*/ 62975 h 113130"/>
                <a:gd name="connsiteX3" fmla="*/ 29164 w 153831"/>
                <a:gd name="connsiteY3" fmla="*/ 113130 h 113130"/>
                <a:gd name="connsiteX4" fmla="*/ 0 w 153831"/>
                <a:gd name="connsiteY4" fmla="*/ 54001 h 113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831" h="113130">
                  <a:moveTo>
                    <a:pt x="0" y="54001"/>
                  </a:moveTo>
                  <a:cubicBezTo>
                    <a:pt x="43265" y="32529"/>
                    <a:pt x="87972" y="14582"/>
                    <a:pt x="133962" y="0"/>
                  </a:cubicBezTo>
                  <a:lnTo>
                    <a:pt x="153832" y="62975"/>
                  </a:lnTo>
                  <a:cubicBezTo>
                    <a:pt x="111047" y="76435"/>
                    <a:pt x="69384" y="93260"/>
                    <a:pt x="29164" y="113130"/>
                  </a:cubicBezTo>
                  <a:lnTo>
                    <a:pt x="0" y="54001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FFACC845-5D49-BE2B-96D9-648C6EA95F04}"/>
                </a:ext>
              </a:extLst>
            </p:cNvPr>
            <p:cNvSpPr/>
            <p:nvPr/>
          </p:nvSpPr>
          <p:spPr>
            <a:xfrm>
              <a:off x="9312090" y="2240663"/>
              <a:ext cx="150787" cy="95824"/>
            </a:xfrm>
            <a:custGeom>
              <a:avLst/>
              <a:gdLst>
                <a:gd name="connsiteX0" fmla="*/ 0 w 150787"/>
                <a:gd name="connsiteY0" fmla="*/ 32849 h 95824"/>
                <a:gd name="connsiteX1" fmla="*/ 140692 w 150787"/>
                <a:gd name="connsiteY1" fmla="*/ 0 h 95824"/>
                <a:gd name="connsiteX2" fmla="*/ 150787 w 150787"/>
                <a:gd name="connsiteY2" fmla="*/ 65218 h 95824"/>
                <a:gd name="connsiteX3" fmla="*/ 20030 w 150787"/>
                <a:gd name="connsiteY3" fmla="*/ 95824 h 95824"/>
                <a:gd name="connsiteX4" fmla="*/ 0 w 150787"/>
                <a:gd name="connsiteY4" fmla="*/ 32849 h 95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7" h="95824">
                  <a:moveTo>
                    <a:pt x="0" y="32849"/>
                  </a:moveTo>
                  <a:cubicBezTo>
                    <a:pt x="45989" y="18267"/>
                    <a:pt x="92940" y="7371"/>
                    <a:pt x="140692" y="0"/>
                  </a:cubicBezTo>
                  <a:lnTo>
                    <a:pt x="150787" y="65218"/>
                  </a:lnTo>
                  <a:cubicBezTo>
                    <a:pt x="106400" y="72109"/>
                    <a:pt x="62815" y="82364"/>
                    <a:pt x="20030" y="95824"/>
                  </a:cubicBezTo>
                  <a:lnTo>
                    <a:pt x="0" y="32849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606217C-7576-91AA-7531-D35228AED7E5}"/>
                </a:ext>
              </a:extLst>
            </p:cNvPr>
            <p:cNvSpPr/>
            <p:nvPr/>
          </p:nvSpPr>
          <p:spPr>
            <a:xfrm>
              <a:off x="9509667" y="2220793"/>
              <a:ext cx="144056" cy="76274"/>
            </a:xfrm>
            <a:custGeom>
              <a:avLst/>
              <a:gdLst>
                <a:gd name="connsiteX0" fmla="*/ 0 w 144056"/>
                <a:gd name="connsiteY0" fmla="*/ 11057 h 76274"/>
                <a:gd name="connsiteX1" fmla="*/ 144057 w 144056"/>
                <a:gd name="connsiteY1" fmla="*/ 0 h 76274"/>
                <a:gd name="connsiteX2" fmla="*/ 144057 w 144056"/>
                <a:gd name="connsiteY2" fmla="*/ 66019 h 76274"/>
                <a:gd name="connsiteX3" fmla="*/ 10095 w 144056"/>
                <a:gd name="connsiteY3" fmla="*/ 76275 h 76274"/>
                <a:gd name="connsiteX4" fmla="*/ 0 w 144056"/>
                <a:gd name="connsiteY4" fmla="*/ 11057 h 76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056" h="76274">
                  <a:moveTo>
                    <a:pt x="0" y="11057"/>
                  </a:moveTo>
                  <a:cubicBezTo>
                    <a:pt x="47592" y="3686"/>
                    <a:pt x="95824" y="0"/>
                    <a:pt x="144057" y="0"/>
                  </a:cubicBezTo>
                  <a:lnTo>
                    <a:pt x="144057" y="66019"/>
                  </a:lnTo>
                  <a:cubicBezTo>
                    <a:pt x="99189" y="66019"/>
                    <a:pt x="54482" y="69384"/>
                    <a:pt x="10095" y="76275"/>
                  </a:cubicBezTo>
                  <a:lnTo>
                    <a:pt x="0" y="11057"/>
                  </a:lnTo>
                  <a:close/>
                </a:path>
              </a:pathLst>
            </a:custGeom>
            <a:solidFill>
              <a:srgbClr val="61B2E3"/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0CFFD0A-E45A-905E-BD75-D322B248A117}"/>
                </a:ext>
              </a:extLst>
            </p:cNvPr>
            <p:cNvSpPr/>
            <p:nvPr/>
          </p:nvSpPr>
          <p:spPr>
            <a:xfrm>
              <a:off x="8428437" y="2306042"/>
              <a:ext cx="1869456" cy="2486113"/>
            </a:xfrm>
            <a:custGeom>
              <a:avLst/>
              <a:gdLst>
                <a:gd name="connsiteX0" fmla="*/ 1510837 w 1869456"/>
                <a:gd name="connsiteY0" fmla="*/ 2460663 h 2486113"/>
                <a:gd name="connsiteX1" fmla="*/ 1869457 w 1869456"/>
                <a:gd name="connsiteY1" fmla="*/ 2325740 h 2486113"/>
                <a:gd name="connsiteX2" fmla="*/ 1034280 w 1869456"/>
                <a:gd name="connsiteY2" fmla="*/ 0 h 2486113"/>
                <a:gd name="connsiteX3" fmla="*/ 83 w 1869456"/>
                <a:gd name="connsiteY3" fmla="*/ 1250362 h 2486113"/>
                <a:gd name="connsiteX4" fmla="*/ 1510837 w 1869456"/>
                <a:gd name="connsiteY4" fmla="*/ 2460663 h 248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69456" h="2486113">
                  <a:moveTo>
                    <a:pt x="1510837" y="2460663"/>
                  </a:moveTo>
                  <a:cubicBezTo>
                    <a:pt x="1667232" y="2428134"/>
                    <a:pt x="1788855" y="2371088"/>
                    <a:pt x="1869457" y="2325740"/>
                  </a:cubicBezTo>
                  <a:cubicBezTo>
                    <a:pt x="1408443" y="1723233"/>
                    <a:pt x="1060559" y="735667"/>
                    <a:pt x="1034280" y="0"/>
                  </a:cubicBezTo>
                  <a:cubicBezTo>
                    <a:pt x="498593" y="85409"/>
                    <a:pt x="-7448" y="578150"/>
                    <a:pt x="83" y="1250362"/>
                  </a:cubicBezTo>
                  <a:cubicBezTo>
                    <a:pt x="22998" y="2073681"/>
                    <a:pt x="763472" y="2611931"/>
                    <a:pt x="1510837" y="2460663"/>
                  </a:cubicBezTo>
                  <a:close/>
                </a:path>
              </a:pathLst>
            </a:custGeom>
            <a:solidFill>
              <a:srgbClr val="00AEEF">
                <a:alpha val="30000"/>
              </a:srgbClr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C2B6C96-37E3-9B30-A030-F951D76BA522}"/>
                </a:ext>
              </a:extLst>
            </p:cNvPr>
            <p:cNvSpPr/>
            <p:nvPr/>
          </p:nvSpPr>
          <p:spPr>
            <a:xfrm>
              <a:off x="10384059" y="2967037"/>
              <a:ext cx="561189" cy="1229690"/>
            </a:xfrm>
            <a:custGeom>
              <a:avLst/>
              <a:gdLst>
                <a:gd name="connsiteX0" fmla="*/ 423606 w 561189"/>
                <a:gd name="connsiteY0" fmla="*/ 0 h 1229690"/>
                <a:gd name="connsiteX1" fmla="*/ 376495 w 561189"/>
                <a:gd name="connsiteY1" fmla="*/ 1229690 h 1229690"/>
                <a:gd name="connsiteX2" fmla="*/ 423606 w 561189"/>
                <a:gd name="connsiteY2" fmla="*/ 0 h 122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189" h="1229690">
                  <a:moveTo>
                    <a:pt x="423606" y="0"/>
                  </a:moveTo>
                  <a:cubicBezTo>
                    <a:pt x="-118169" y="212480"/>
                    <a:pt x="-147173" y="976349"/>
                    <a:pt x="376495" y="1229690"/>
                  </a:cubicBezTo>
                  <a:cubicBezTo>
                    <a:pt x="566541" y="914977"/>
                    <a:pt x="652911" y="433933"/>
                    <a:pt x="423606" y="0"/>
                  </a:cubicBezTo>
                  <a:close/>
                </a:path>
              </a:pathLst>
            </a:custGeom>
            <a:solidFill>
              <a:srgbClr val="E84327">
                <a:alpha val="30000"/>
              </a:srgbClr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B2C8EA12-9CDA-C1C2-BB9D-4BE4147099B4}"/>
                </a:ext>
              </a:extLst>
            </p:cNvPr>
            <p:cNvSpPr/>
            <p:nvPr/>
          </p:nvSpPr>
          <p:spPr>
            <a:xfrm>
              <a:off x="10410649" y="4172957"/>
              <a:ext cx="307718" cy="315569"/>
            </a:xfrm>
            <a:custGeom>
              <a:avLst/>
              <a:gdLst>
                <a:gd name="connsiteX0" fmla="*/ 307718 w 307718"/>
                <a:gd name="connsiteY0" fmla="*/ 72003 h 315569"/>
                <a:gd name="connsiteX1" fmla="*/ 34026 w 307718"/>
                <a:gd name="connsiteY1" fmla="*/ 49249 h 315569"/>
                <a:gd name="connsiteX2" fmla="*/ 91553 w 307718"/>
                <a:gd name="connsiteY2" fmla="*/ 315570 h 315569"/>
                <a:gd name="connsiteX3" fmla="*/ 307718 w 307718"/>
                <a:gd name="connsiteY3" fmla="*/ 72003 h 31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7718" h="315569">
                  <a:moveTo>
                    <a:pt x="307718" y="72003"/>
                  </a:moveTo>
                  <a:cubicBezTo>
                    <a:pt x="227437" y="-22699"/>
                    <a:pt x="91873" y="-17251"/>
                    <a:pt x="34026" y="49249"/>
                  </a:cubicBezTo>
                  <a:cubicBezTo>
                    <a:pt x="-23180" y="114948"/>
                    <a:pt x="-11002" y="248108"/>
                    <a:pt x="91553" y="315570"/>
                  </a:cubicBezTo>
                  <a:cubicBezTo>
                    <a:pt x="166706" y="252755"/>
                    <a:pt x="257562" y="149079"/>
                    <a:pt x="307718" y="72003"/>
                  </a:cubicBezTo>
                  <a:close/>
                </a:path>
              </a:pathLst>
            </a:custGeom>
            <a:solidFill>
              <a:srgbClr val="F7941D">
                <a:alpha val="30000"/>
              </a:srgbClr>
            </a:solidFill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31D4EFE8-343C-C468-A66A-3AB168C5E8B5}"/>
                </a:ext>
              </a:extLst>
            </p:cNvPr>
            <p:cNvSpPr/>
            <p:nvPr/>
          </p:nvSpPr>
          <p:spPr>
            <a:xfrm>
              <a:off x="11165760" y="3441350"/>
              <a:ext cx="1036760" cy="397718"/>
            </a:xfrm>
            <a:custGeom>
              <a:avLst/>
              <a:gdLst>
                <a:gd name="connsiteX0" fmla="*/ 0 w 1036760"/>
                <a:gd name="connsiteY0" fmla="*/ 0 h 397718"/>
                <a:gd name="connsiteX1" fmla="*/ 1036760 w 1036760"/>
                <a:gd name="connsiteY1" fmla="*/ 0 h 397718"/>
                <a:gd name="connsiteX2" fmla="*/ 1036760 w 1036760"/>
                <a:gd name="connsiteY2" fmla="*/ 397718 h 397718"/>
                <a:gd name="connsiteX3" fmla="*/ 0 w 1036760"/>
                <a:gd name="connsiteY3" fmla="*/ 397718 h 397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6760" h="397718">
                  <a:moveTo>
                    <a:pt x="0" y="0"/>
                  </a:moveTo>
                  <a:lnTo>
                    <a:pt x="1036760" y="0"/>
                  </a:lnTo>
                  <a:lnTo>
                    <a:pt x="1036760" y="397718"/>
                  </a:lnTo>
                  <a:lnTo>
                    <a:pt x="0" y="397718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9883F77-332E-762A-C1EA-447E097F1E39}"/>
                </a:ext>
              </a:extLst>
            </p:cNvPr>
            <p:cNvSpPr txBox="1"/>
            <p:nvPr/>
          </p:nvSpPr>
          <p:spPr>
            <a:xfrm>
              <a:off x="11074400" y="3379760"/>
              <a:ext cx="113523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16: 30476673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1A39AF9-71F8-6C9F-C1FA-46E2BE9E898C}"/>
                </a:ext>
              </a:extLst>
            </p:cNvPr>
            <p:cNvSpPr txBox="1"/>
            <p:nvPr/>
          </p:nvSpPr>
          <p:spPr>
            <a:xfrm>
              <a:off x="11074400" y="3514368"/>
              <a:ext cx="598422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ITGAL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68081CF-8000-EDBD-3632-8CE6085A4519}"/>
                </a:ext>
              </a:extLst>
            </p:cNvPr>
            <p:cNvSpPr txBox="1"/>
            <p:nvPr/>
          </p:nvSpPr>
          <p:spPr>
            <a:xfrm>
              <a:off x="7978013" y="1899417"/>
              <a:ext cx="113523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18: 20148837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A7642B69-F190-151A-A65B-CC3577A0D0AF}"/>
                </a:ext>
              </a:extLst>
            </p:cNvPr>
            <p:cNvSpPr txBox="1"/>
            <p:nvPr/>
          </p:nvSpPr>
          <p:spPr>
            <a:xfrm>
              <a:off x="7978013" y="2034020"/>
              <a:ext cx="1563966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Centromeric satellite DNA</a:t>
              </a: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382D1C3-E633-3FA7-59F2-F219FCCE7BA4}"/>
                </a:ext>
              </a:extLst>
            </p:cNvPr>
            <p:cNvSpPr/>
            <p:nvPr/>
          </p:nvSpPr>
          <p:spPr>
            <a:xfrm>
              <a:off x="10877165" y="4507114"/>
              <a:ext cx="1421659" cy="412460"/>
            </a:xfrm>
            <a:custGeom>
              <a:avLst/>
              <a:gdLst>
                <a:gd name="connsiteX0" fmla="*/ 0 w 1421659"/>
                <a:gd name="connsiteY0" fmla="*/ 0 h 412460"/>
                <a:gd name="connsiteX1" fmla="*/ 1421659 w 1421659"/>
                <a:gd name="connsiteY1" fmla="*/ 0 h 412460"/>
                <a:gd name="connsiteX2" fmla="*/ 1421659 w 1421659"/>
                <a:gd name="connsiteY2" fmla="*/ 412461 h 412460"/>
                <a:gd name="connsiteX3" fmla="*/ 0 w 1421659"/>
                <a:gd name="connsiteY3" fmla="*/ 412461 h 41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1659" h="412460">
                  <a:moveTo>
                    <a:pt x="0" y="0"/>
                  </a:moveTo>
                  <a:lnTo>
                    <a:pt x="1421659" y="0"/>
                  </a:lnTo>
                  <a:lnTo>
                    <a:pt x="1421659" y="412461"/>
                  </a:lnTo>
                  <a:lnTo>
                    <a:pt x="0" y="412461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ECAC27D-529B-A9ED-5566-E5A281A39F51}"/>
                </a:ext>
              </a:extLst>
            </p:cNvPr>
            <p:cNvSpPr txBox="1"/>
            <p:nvPr/>
          </p:nvSpPr>
          <p:spPr>
            <a:xfrm>
              <a:off x="10785709" y="4445594"/>
              <a:ext cx="1073988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4: 26877038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167FEA1-21AE-7612-6203-37FEC587CD7D}"/>
                </a:ext>
              </a:extLst>
            </p:cNvPr>
            <p:cNvSpPr txBox="1"/>
            <p:nvPr/>
          </p:nvSpPr>
          <p:spPr>
            <a:xfrm>
              <a:off x="10785709" y="4580213"/>
              <a:ext cx="556990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STIM2</a:t>
              </a: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9FF8355-8E54-321B-F7F0-7CC927766AA4}"/>
                </a:ext>
              </a:extLst>
            </p:cNvPr>
            <p:cNvSpPr/>
            <p:nvPr/>
          </p:nvSpPr>
          <p:spPr>
            <a:xfrm>
              <a:off x="10989655" y="2873295"/>
              <a:ext cx="1470373" cy="266801"/>
            </a:xfrm>
            <a:custGeom>
              <a:avLst/>
              <a:gdLst>
                <a:gd name="connsiteX0" fmla="*/ 0 w 1470373"/>
                <a:gd name="connsiteY0" fmla="*/ 0 h 266801"/>
                <a:gd name="connsiteX1" fmla="*/ 1470373 w 1470373"/>
                <a:gd name="connsiteY1" fmla="*/ 0 h 266801"/>
                <a:gd name="connsiteX2" fmla="*/ 1470373 w 1470373"/>
                <a:gd name="connsiteY2" fmla="*/ 266802 h 266801"/>
                <a:gd name="connsiteX3" fmla="*/ 0 w 1470373"/>
                <a:gd name="connsiteY3" fmla="*/ 266802 h 266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0373" h="266801">
                  <a:moveTo>
                    <a:pt x="0" y="0"/>
                  </a:moveTo>
                  <a:lnTo>
                    <a:pt x="1470373" y="0"/>
                  </a:lnTo>
                  <a:lnTo>
                    <a:pt x="1470373" y="266802"/>
                  </a:lnTo>
                  <a:lnTo>
                    <a:pt x="0" y="266802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F3AE1DEF-380E-7A5E-3592-0BDA592C5F80}"/>
                </a:ext>
              </a:extLst>
            </p:cNvPr>
            <p:cNvSpPr txBox="1"/>
            <p:nvPr/>
          </p:nvSpPr>
          <p:spPr>
            <a:xfrm>
              <a:off x="10888222" y="2907632"/>
              <a:ext cx="113523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17: 46153160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C05E933-7984-8A52-91C2-EEE29CFA5679}"/>
                </a:ext>
              </a:extLst>
            </p:cNvPr>
            <p:cNvSpPr txBox="1"/>
            <p:nvPr/>
          </p:nvSpPr>
          <p:spPr>
            <a:xfrm>
              <a:off x="11199859" y="3042240"/>
              <a:ext cx="69389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KANSL1</a:t>
              </a: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3E04BAE9-CCD9-C2BE-3173-D7D200800926}"/>
                </a:ext>
              </a:extLst>
            </p:cNvPr>
            <p:cNvSpPr/>
            <p:nvPr/>
          </p:nvSpPr>
          <p:spPr>
            <a:xfrm>
              <a:off x="10914822" y="2665623"/>
              <a:ext cx="1538796" cy="152709"/>
            </a:xfrm>
            <a:custGeom>
              <a:avLst/>
              <a:gdLst>
                <a:gd name="connsiteX0" fmla="*/ 0 w 1538796"/>
                <a:gd name="connsiteY0" fmla="*/ 0 h 152709"/>
                <a:gd name="connsiteX1" fmla="*/ 1538796 w 1538796"/>
                <a:gd name="connsiteY1" fmla="*/ 0 h 152709"/>
                <a:gd name="connsiteX2" fmla="*/ 1538796 w 1538796"/>
                <a:gd name="connsiteY2" fmla="*/ 152710 h 152709"/>
                <a:gd name="connsiteX3" fmla="*/ 0 w 1538796"/>
                <a:gd name="connsiteY3" fmla="*/ 152710 h 15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8796" h="152709">
                  <a:moveTo>
                    <a:pt x="0" y="0"/>
                  </a:moveTo>
                  <a:lnTo>
                    <a:pt x="1538796" y="0"/>
                  </a:lnTo>
                  <a:lnTo>
                    <a:pt x="1538796" y="152710"/>
                  </a:lnTo>
                  <a:lnTo>
                    <a:pt x="0" y="152710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A832558-9E47-98D4-2FCA-299C3821E603}"/>
                </a:ext>
              </a:extLst>
            </p:cNvPr>
            <p:cNvSpPr txBox="1"/>
            <p:nvPr/>
          </p:nvSpPr>
          <p:spPr>
            <a:xfrm>
              <a:off x="10823350" y="2604019"/>
              <a:ext cx="113523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15: 48747525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3F36384-6850-4B14-82A7-294B00E0A254}"/>
                </a:ext>
              </a:extLst>
            </p:cNvPr>
            <p:cNvSpPr txBox="1"/>
            <p:nvPr/>
          </p:nvSpPr>
          <p:spPr>
            <a:xfrm>
              <a:off x="10989654" y="2721046"/>
              <a:ext cx="630847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CEP152</a:t>
              </a: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5E05490-35E0-2AEA-66A9-95AC451DD24C}"/>
                </a:ext>
              </a:extLst>
            </p:cNvPr>
            <p:cNvSpPr/>
            <p:nvPr/>
          </p:nvSpPr>
          <p:spPr>
            <a:xfrm>
              <a:off x="10718366" y="2497850"/>
              <a:ext cx="1696793" cy="258468"/>
            </a:xfrm>
            <a:custGeom>
              <a:avLst/>
              <a:gdLst>
                <a:gd name="connsiteX0" fmla="*/ 0 w 1696793"/>
                <a:gd name="connsiteY0" fmla="*/ 0 h 258468"/>
                <a:gd name="connsiteX1" fmla="*/ 1696794 w 1696793"/>
                <a:gd name="connsiteY1" fmla="*/ 0 h 258468"/>
                <a:gd name="connsiteX2" fmla="*/ 1696794 w 1696793"/>
                <a:gd name="connsiteY2" fmla="*/ 258469 h 258468"/>
                <a:gd name="connsiteX3" fmla="*/ 0 w 1696793"/>
                <a:gd name="connsiteY3" fmla="*/ 258469 h 258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793" h="258468">
                  <a:moveTo>
                    <a:pt x="0" y="0"/>
                  </a:moveTo>
                  <a:lnTo>
                    <a:pt x="1696794" y="0"/>
                  </a:lnTo>
                  <a:lnTo>
                    <a:pt x="1696794" y="258469"/>
                  </a:lnTo>
                  <a:lnTo>
                    <a:pt x="0" y="258469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64399F7-631C-B9EE-0CC5-1BAC33BAD46F}"/>
                </a:ext>
              </a:extLst>
            </p:cNvPr>
            <p:cNvSpPr txBox="1"/>
            <p:nvPr/>
          </p:nvSpPr>
          <p:spPr>
            <a:xfrm>
              <a:off x="10607337" y="2341569"/>
              <a:ext cx="1073988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9: 92401628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17A1222-42CC-A8AC-3DFD-052BBE22C2C1}"/>
                </a:ext>
              </a:extLst>
            </p:cNvPr>
            <p:cNvSpPr txBox="1"/>
            <p:nvPr/>
          </p:nvSpPr>
          <p:spPr>
            <a:xfrm>
              <a:off x="10779764" y="2458035"/>
              <a:ext cx="962302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CENPP/OGN</a:t>
              </a: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A8FDB54-A925-05C0-2A14-B36389B844D6}"/>
                </a:ext>
              </a:extLst>
            </p:cNvPr>
            <p:cNvSpPr/>
            <p:nvPr/>
          </p:nvSpPr>
          <p:spPr>
            <a:xfrm>
              <a:off x="10527038" y="2290979"/>
              <a:ext cx="1505305" cy="129154"/>
            </a:xfrm>
            <a:custGeom>
              <a:avLst/>
              <a:gdLst>
                <a:gd name="connsiteX0" fmla="*/ 0 w 1505305"/>
                <a:gd name="connsiteY0" fmla="*/ 0 h 129154"/>
                <a:gd name="connsiteX1" fmla="*/ 1505306 w 1505305"/>
                <a:gd name="connsiteY1" fmla="*/ 0 h 129154"/>
                <a:gd name="connsiteX2" fmla="*/ 1505306 w 1505305"/>
                <a:gd name="connsiteY2" fmla="*/ 129154 h 129154"/>
                <a:gd name="connsiteX3" fmla="*/ 0 w 1505305"/>
                <a:gd name="connsiteY3" fmla="*/ 129154 h 129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5305" h="129154">
                  <a:moveTo>
                    <a:pt x="0" y="0"/>
                  </a:moveTo>
                  <a:lnTo>
                    <a:pt x="1505306" y="0"/>
                  </a:lnTo>
                  <a:lnTo>
                    <a:pt x="1505306" y="129154"/>
                  </a:lnTo>
                  <a:lnTo>
                    <a:pt x="0" y="129154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F0DA050-43E7-E168-9D25-6E9E7ADE9CAC}"/>
                </a:ext>
              </a:extLst>
            </p:cNvPr>
            <p:cNvSpPr txBox="1"/>
            <p:nvPr/>
          </p:nvSpPr>
          <p:spPr>
            <a:xfrm>
              <a:off x="10414503" y="2144934"/>
              <a:ext cx="113523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21: 43915816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ACA187A-2CDC-D75E-04C1-BFFCB9F3E386}"/>
                </a:ext>
              </a:extLst>
            </p:cNvPr>
            <p:cNvSpPr txBox="1"/>
            <p:nvPr/>
          </p:nvSpPr>
          <p:spPr>
            <a:xfrm>
              <a:off x="11406994" y="2144707"/>
              <a:ext cx="702902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AGPAT3</a:t>
              </a: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D457E01-84E4-361D-0E07-88BD8523D29F}"/>
                </a:ext>
              </a:extLst>
            </p:cNvPr>
            <p:cNvSpPr/>
            <p:nvPr/>
          </p:nvSpPr>
          <p:spPr>
            <a:xfrm>
              <a:off x="10365996" y="2123367"/>
              <a:ext cx="1610904" cy="90055"/>
            </a:xfrm>
            <a:custGeom>
              <a:avLst/>
              <a:gdLst>
                <a:gd name="connsiteX0" fmla="*/ 0 w 1610904"/>
                <a:gd name="connsiteY0" fmla="*/ 0 h 90055"/>
                <a:gd name="connsiteX1" fmla="*/ 1610905 w 1610904"/>
                <a:gd name="connsiteY1" fmla="*/ 0 h 90055"/>
                <a:gd name="connsiteX2" fmla="*/ 1610905 w 1610904"/>
                <a:gd name="connsiteY2" fmla="*/ 90056 h 90055"/>
                <a:gd name="connsiteX3" fmla="*/ 0 w 1610904"/>
                <a:gd name="connsiteY3" fmla="*/ 90056 h 9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0904" h="90055">
                  <a:moveTo>
                    <a:pt x="0" y="0"/>
                  </a:moveTo>
                  <a:lnTo>
                    <a:pt x="1610905" y="0"/>
                  </a:lnTo>
                  <a:lnTo>
                    <a:pt x="1610905" y="90056"/>
                  </a:lnTo>
                  <a:lnTo>
                    <a:pt x="0" y="90056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9B4B7D6-684C-316D-23CE-7BE0C9E4CF27}"/>
                </a:ext>
              </a:extLst>
            </p:cNvPr>
            <p:cNvSpPr txBox="1"/>
            <p:nvPr/>
          </p:nvSpPr>
          <p:spPr>
            <a:xfrm>
              <a:off x="10199792" y="1925088"/>
              <a:ext cx="113523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16: 57007676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9FE8968-2577-4C02-C85B-7B0FE4882FC4}"/>
                </a:ext>
              </a:extLst>
            </p:cNvPr>
            <p:cNvSpPr txBox="1"/>
            <p:nvPr/>
          </p:nvSpPr>
          <p:spPr>
            <a:xfrm>
              <a:off x="11212872" y="1923462"/>
              <a:ext cx="614634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NLRC5</a:t>
              </a:r>
            </a:p>
          </p:txBody>
        </p:sp>
        <p:grpSp>
          <p:nvGrpSpPr>
            <p:cNvPr id="95" name="Graphic 1539">
              <a:extLst>
                <a:ext uri="{FF2B5EF4-FFF2-40B4-BE49-F238E27FC236}">
                  <a16:creationId xmlns:a16="http://schemas.microsoft.com/office/drawing/2014/main" id="{55AF31FD-1531-55F2-42BF-CC632DA525A2}"/>
                </a:ext>
              </a:extLst>
            </p:cNvPr>
            <p:cNvGrpSpPr/>
            <p:nvPr/>
          </p:nvGrpSpPr>
          <p:grpSpPr>
            <a:xfrm rot="356916">
              <a:off x="10848442" y="2865674"/>
              <a:ext cx="156715" cy="63615"/>
              <a:chOff x="11156953" y="2833716"/>
              <a:chExt cx="156715" cy="63615"/>
            </a:xfrm>
            <a:solidFill>
              <a:srgbClr val="808285"/>
            </a:solidFill>
          </p:grpSpPr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5D71CD41-06FC-0A0D-7495-A22AD73FC44C}"/>
                  </a:ext>
                </a:extLst>
              </p:cNvPr>
              <p:cNvSpPr/>
              <p:nvPr/>
            </p:nvSpPr>
            <p:spPr>
              <a:xfrm>
                <a:off x="11179708" y="2848138"/>
                <a:ext cx="133961" cy="49194"/>
              </a:xfrm>
              <a:custGeom>
                <a:avLst/>
                <a:gdLst>
                  <a:gd name="connsiteX0" fmla="*/ 133962 w 133961"/>
                  <a:gd name="connsiteY0" fmla="*/ 49194 h 49194"/>
                  <a:gd name="connsiteX1" fmla="*/ 0 w 133961"/>
                  <a:gd name="connsiteY1" fmla="*/ 0 h 49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33961" h="49194">
                    <a:moveTo>
                      <a:pt x="133962" y="49194"/>
                    </a:moveTo>
                    <a:lnTo>
                      <a:pt x="0" y="0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2F511E9-CF20-D95D-70AF-DB1F2B6FFBBB}"/>
                  </a:ext>
                </a:extLst>
              </p:cNvPr>
              <p:cNvSpPr/>
              <p:nvPr/>
            </p:nvSpPr>
            <p:spPr>
              <a:xfrm>
                <a:off x="11156953" y="2833716"/>
                <a:ext cx="38778" cy="35733"/>
              </a:xfrm>
              <a:custGeom>
                <a:avLst/>
                <a:gdLst>
                  <a:gd name="connsiteX0" fmla="*/ 0 w 38778"/>
                  <a:gd name="connsiteY0" fmla="*/ 6089 h 35733"/>
                  <a:gd name="connsiteX1" fmla="*/ 38778 w 38778"/>
                  <a:gd name="connsiteY1" fmla="*/ 0 h 35733"/>
                  <a:gd name="connsiteX2" fmla="*/ 25799 w 38778"/>
                  <a:gd name="connsiteY2" fmla="*/ 15543 h 35733"/>
                  <a:gd name="connsiteX3" fmla="*/ 25639 w 38778"/>
                  <a:gd name="connsiteY3" fmla="*/ 35734 h 35733"/>
                  <a:gd name="connsiteX4" fmla="*/ 0 w 38778"/>
                  <a:gd name="connsiteY4" fmla="*/ 6089 h 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78" h="35733">
                    <a:moveTo>
                      <a:pt x="0" y="6089"/>
                    </a:moveTo>
                    <a:cubicBezTo>
                      <a:pt x="12178" y="6089"/>
                      <a:pt x="27882" y="4166"/>
                      <a:pt x="38778" y="0"/>
                    </a:cubicBezTo>
                    <a:lnTo>
                      <a:pt x="25799" y="15543"/>
                    </a:lnTo>
                    <a:lnTo>
                      <a:pt x="25639" y="35734"/>
                    </a:lnTo>
                    <a:cubicBezTo>
                      <a:pt x="20030" y="25639"/>
                      <a:pt x="9294" y="14101"/>
                      <a:pt x="0" y="6089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96" name="Graphic 1539">
              <a:extLst>
                <a:ext uri="{FF2B5EF4-FFF2-40B4-BE49-F238E27FC236}">
                  <a16:creationId xmlns:a16="http://schemas.microsoft.com/office/drawing/2014/main" id="{C59A0C90-037D-FA5E-8CA4-44B1582B5F7A}"/>
                </a:ext>
              </a:extLst>
            </p:cNvPr>
            <p:cNvGrpSpPr/>
            <p:nvPr/>
          </p:nvGrpSpPr>
          <p:grpSpPr>
            <a:xfrm>
              <a:off x="10725257" y="2658733"/>
              <a:ext cx="146460" cy="40861"/>
              <a:chOff x="11054880" y="2658733"/>
              <a:chExt cx="146460" cy="40861"/>
            </a:xfrm>
            <a:solidFill>
              <a:srgbClr val="808285"/>
            </a:solidFill>
          </p:grpSpPr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E955822-C664-8067-7A44-750B7C4CF9EC}"/>
                  </a:ext>
                </a:extLst>
              </p:cNvPr>
              <p:cNvSpPr/>
              <p:nvPr/>
            </p:nvSpPr>
            <p:spPr>
              <a:xfrm>
                <a:off x="11078595" y="2675558"/>
                <a:ext cx="122744" cy="24036"/>
              </a:xfrm>
              <a:custGeom>
                <a:avLst/>
                <a:gdLst>
                  <a:gd name="connsiteX0" fmla="*/ 122745 w 122744"/>
                  <a:gd name="connsiteY0" fmla="*/ 24036 h 24036"/>
                  <a:gd name="connsiteX1" fmla="*/ 0 w 122744"/>
                  <a:gd name="connsiteY1" fmla="*/ 0 h 24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744" h="24036">
                    <a:moveTo>
                      <a:pt x="122745" y="24036"/>
                    </a:moveTo>
                    <a:lnTo>
                      <a:pt x="0" y="0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43766617-5B06-07AB-C415-D918C82F2B78}"/>
                  </a:ext>
                </a:extLst>
              </p:cNvPr>
              <p:cNvSpPr/>
              <p:nvPr/>
            </p:nvSpPr>
            <p:spPr>
              <a:xfrm>
                <a:off x="11054880" y="2658733"/>
                <a:ext cx="37336" cy="37336"/>
              </a:xfrm>
              <a:custGeom>
                <a:avLst/>
                <a:gdLst>
                  <a:gd name="connsiteX0" fmla="*/ 0 w 37336"/>
                  <a:gd name="connsiteY0" fmla="*/ 12178 h 37336"/>
                  <a:gd name="connsiteX1" fmla="*/ 37336 w 37336"/>
                  <a:gd name="connsiteY1" fmla="*/ 0 h 37336"/>
                  <a:gd name="connsiteX2" fmla="*/ 26920 w 37336"/>
                  <a:gd name="connsiteY2" fmla="*/ 17306 h 37336"/>
                  <a:gd name="connsiteX3" fmla="*/ 29965 w 37336"/>
                  <a:gd name="connsiteY3" fmla="*/ 37336 h 37336"/>
                  <a:gd name="connsiteX4" fmla="*/ 0 w 37336"/>
                  <a:gd name="connsiteY4" fmla="*/ 12178 h 3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36" h="37336">
                    <a:moveTo>
                      <a:pt x="0" y="12178"/>
                    </a:moveTo>
                    <a:cubicBezTo>
                      <a:pt x="12018" y="10255"/>
                      <a:pt x="27241" y="5929"/>
                      <a:pt x="37336" y="0"/>
                    </a:cubicBezTo>
                    <a:lnTo>
                      <a:pt x="26920" y="17306"/>
                    </a:lnTo>
                    <a:lnTo>
                      <a:pt x="29965" y="37336"/>
                    </a:lnTo>
                    <a:cubicBezTo>
                      <a:pt x="22754" y="28363"/>
                      <a:pt x="10416" y="18588"/>
                      <a:pt x="0" y="12178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97" name="Graphic 1539">
              <a:extLst>
                <a:ext uri="{FF2B5EF4-FFF2-40B4-BE49-F238E27FC236}">
                  <a16:creationId xmlns:a16="http://schemas.microsoft.com/office/drawing/2014/main" id="{F00A157B-99C5-CF21-E4B9-EB83189BBA86}"/>
                </a:ext>
              </a:extLst>
            </p:cNvPr>
            <p:cNvGrpSpPr/>
            <p:nvPr/>
          </p:nvGrpSpPr>
          <p:grpSpPr>
            <a:xfrm>
              <a:off x="10575912" y="2510029"/>
              <a:ext cx="129474" cy="38137"/>
              <a:chOff x="10905535" y="2510029"/>
              <a:chExt cx="129474" cy="38137"/>
            </a:xfrm>
            <a:solidFill>
              <a:srgbClr val="808285"/>
            </a:solidFill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7B24857-7A02-FC72-B736-7CC289660E64}"/>
                  </a:ext>
                </a:extLst>
              </p:cNvPr>
              <p:cNvSpPr/>
              <p:nvPr/>
            </p:nvSpPr>
            <p:spPr>
              <a:xfrm>
                <a:off x="10929731" y="2529097"/>
                <a:ext cx="105278" cy="16024"/>
              </a:xfrm>
              <a:custGeom>
                <a:avLst/>
                <a:gdLst>
                  <a:gd name="connsiteX0" fmla="*/ 105278 w 105278"/>
                  <a:gd name="connsiteY0" fmla="*/ 0 h 16024"/>
                  <a:gd name="connsiteX1" fmla="*/ 0 w 105278"/>
                  <a:gd name="connsiteY1" fmla="*/ 0 h 16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5278" h="16024">
                    <a:moveTo>
                      <a:pt x="105278" y="0"/>
                    </a:moveTo>
                    <a:lnTo>
                      <a:pt x="0" y="0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B078192-42BD-BFBC-7430-5A432A75C48A}"/>
                  </a:ext>
                </a:extLst>
              </p:cNvPr>
              <p:cNvSpPr/>
              <p:nvPr/>
            </p:nvSpPr>
            <p:spPr>
              <a:xfrm>
                <a:off x="10905535" y="2510029"/>
                <a:ext cx="34291" cy="38137"/>
              </a:xfrm>
              <a:custGeom>
                <a:avLst/>
                <a:gdLst>
                  <a:gd name="connsiteX0" fmla="*/ 0 w 34291"/>
                  <a:gd name="connsiteY0" fmla="*/ 19069 h 38137"/>
                  <a:gd name="connsiteX1" fmla="*/ 34292 w 34291"/>
                  <a:gd name="connsiteY1" fmla="*/ 0 h 38137"/>
                  <a:gd name="connsiteX2" fmla="*/ 27401 w 34291"/>
                  <a:gd name="connsiteY2" fmla="*/ 19069 h 38137"/>
                  <a:gd name="connsiteX3" fmla="*/ 34292 w 34291"/>
                  <a:gd name="connsiteY3" fmla="*/ 38137 h 38137"/>
                  <a:gd name="connsiteX4" fmla="*/ 0 w 34291"/>
                  <a:gd name="connsiteY4" fmla="*/ 19069 h 3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1" h="38137">
                    <a:moveTo>
                      <a:pt x="0" y="19069"/>
                    </a:moveTo>
                    <a:cubicBezTo>
                      <a:pt x="11377" y="14902"/>
                      <a:pt x="25479" y="7692"/>
                      <a:pt x="34292" y="0"/>
                    </a:cubicBezTo>
                    <a:lnTo>
                      <a:pt x="27401" y="19069"/>
                    </a:lnTo>
                    <a:lnTo>
                      <a:pt x="34292" y="38137"/>
                    </a:lnTo>
                    <a:cubicBezTo>
                      <a:pt x="25479" y="30446"/>
                      <a:pt x="11377" y="23235"/>
                      <a:pt x="0" y="19069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98" name="Graphic 1539">
              <a:extLst>
                <a:ext uri="{FF2B5EF4-FFF2-40B4-BE49-F238E27FC236}">
                  <a16:creationId xmlns:a16="http://schemas.microsoft.com/office/drawing/2014/main" id="{326DDE70-9D97-DC34-CCF1-758CBEA1E2EA}"/>
                </a:ext>
              </a:extLst>
            </p:cNvPr>
            <p:cNvGrpSpPr/>
            <p:nvPr/>
          </p:nvGrpSpPr>
          <p:grpSpPr>
            <a:xfrm>
              <a:off x="10387629" y="2347544"/>
              <a:ext cx="121462" cy="51437"/>
              <a:chOff x="10717252" y="2347544"/>
              <a:chExt cx="121462" cy="51437"/>
            </a:xfrm>
            <a:solidFill>
              <a:srgbClr val="808285"/>
            </a:solidFill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3449E86B-51F7-CA32-F8E5-BD1CB9F5041E}"/>
                  </a:ext>
                </a:extLst>
              </p:cNvPr>
              <p:cNvSpPr/>
              <p:nvPr/>
            </p:nvSpPr>
            <p:spPr>
              <a:xfrm>
                <a:off x="10739846" y="2347544"/>
                <a:ext cx="98868" cy="37336"/>
              </a:xfrm>
              <a:custGeom>
                <a:avLst/>
                <a:gdLst>
                  <a:gd name="connsiteX0" fmla="*/ 98869 w 98868"/>
                  <a:gd name="connsiteY0" fmla="*/ 0 h 37336"/>
                  <a:gd name="connsiteX1" fmla="*/ 0 w 98868"/>
                  <a:gd name="connsiteY1" fmla="*/ 37336 h 3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8868" h="37336">
                    <a:moveTo>
                      <a:pt x="98869" y="0"/>
                    </a:moveTo>
                    <a:lnTo>
                      <a:pt x="0" y="37336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ABD8C925-F032-B5F8-0E03-550381D9B67E}"/>
                  </a:ext>
                </a:extLst>
              </p:cNvPr>
              <p:cNvSpPr/>
              <p:nvPr/>
            </p:nvSpPr>
            <p:spPr>
              <a:xfrm>
                <a:off x="10717252" y="2363408"/>
                <a:ext cx="38778" cy="35573"/>
              </a:xfrm>
              <a:custGeom>
                <a:avLst/>
                <a:gdLst>
                  <a:gd name="connsiteX0" fmla="*/ 0 w 38778"/>
                  <a:gd name="connsiteY0" fmla="*/ 29965 h 35573"/>
                  <a:gd name="connsiteX1" fmla="*/ 25318 w 38778"/>
                  <a:gd name="connsiteY1" fmla="*/ 0 h 35573"/>
                  <a:gd name="connsiteX2" fmla="*/ 25639 w 38778"/>
                  <a:gd name="connsiteY2" fmla="*/ 20190 h 35573"/>
                  <a:gd name="connsiteX3" fmla="*/ 38779 w 38778"/>
                  <a:gd name="connsiteY3" fmla="*/ 35574 h 35573"/>
                  <a:gd name="connsiteX4" fmla="*/ 0 w 38778"/>
                  <a:gd name="connsiteY4" fmla="*/ 29965 h 3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778" h="35573">
                    <a:moveTo>
                      <a:pt x="0" y="29965"/>
                    </a:moveTo>
                    <a:cubicBezTo>
                      <a:pt x="9134" y="21953"/>
                      <a:pt x="19870" y="10255"/>
                      <a:pt x="25318" y="0"/>
                    </a:cubicBezTo>
                    <a:lnTo>
                      <a:pt x="25639" y="20190"/>
                    </a:lnTo>
                    <a:lnTo>
                      <a:pt x="38779" y="35574"/>
                    </a:lnTo>
                    <a:cubicBezTo>
                      <a:pt x="27882" y="31728"/>
                      <a:pt x="12018" y="29965"/>
                      <a:pt x="0" y="29965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grpSp>
          <p:nvGrpSpPr>
            <p:cNvPr id="99" name="Graphic 1539">
              <a:extLst>
                <a:ext uri="{FF2B5EF4-FFF2-40B4-BE49-F238E27FC236}">
                  <a16:creationId xmlns:a16="http://schemas.microsoft.com/office/drawing/2014/main" id="{7D636EFB-EA7D-80BC-0B57-CB2FDDC10C1C}"/>
                </a:ext>
              </a:extLst>
            </p:cNvPr>
            <p:cNvGrpSpPr/>
            <p:nvPr/>
          </p:nvGrpSpPr>
          <p:grpSpPr>
            <a:xfrm rot="20746045">
              <a:off x="10180323" y="2164378"/>
              <a:ext cx="130115" cy="103035"/>
              <a:chOff x="10531212" y="2196277"/>
              <a:chExt cx="130115" cy="103035"/>
            </a:xfrm>
            <a:solidFill>
              <a:srgbClr val="808285"/>
            </a:solidFill>
          </p:grpSpPr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0157213B-B953-3C5A-5F5D-11CD1FFBB6E5}"/>
                  </a:ext>
                </a:extLst>
              </p:cNvPr>
              <p:cNvSpPr/>
              <p:nvPr/>
            </p:nvSpPr>
            <p:spPr>
              <a:xfrm>
                <a:off x="10550120" y="2196277"/>
                <a:ext cx="111207" cy="87972"/>
              </a:xfrm>
              <a:custGeom>
                <a:avLst/>
                <a:gdLst>
                  <a:gd name="connsiteX0" fmla="*/ 111207 w 111207"/>
                  <a:gd name="connsiteY0" fmla="*/ 0 h 87972"/>
                  <a:gd name="connsiteX1" fmla="*/ 0 w 111207"/>
                  <a:gd name="connsiteY1" fmla="*/ 87972 h 87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1207" h="87972">
                    <a:moveTo>
                      <a:pt x="111207" y="0"/>
                    </a:moveTo>
                    <a:lnTo>
                      <a:pt x="0" y="87972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C7192E64-E109-1192-52C6-ED2435053CED}"/>
                  </a:ext>
                </a:extLst>
              </p:cNvPr>
              <p:cNvSpPr/>
              <p:nvPr/>
            </p:nvSpPr>
            <p:spPr>
              <a:xfrm>
                <a:off x="10531212" y="2263097"/>
                <a:ext cx="38617" cy="36214"/>
              </a:xfrm>
              <a:custGeom>
                <a:avLst/>
                <a:gdLst>
                  <a:gd name="connsiteX0" fmla="*/ 0 w 38617"/>
                  <a:gd name="connsiteY0" fmla="*/ 36214 h 36214"/>
                  <a:gd name="connsiteX1" fmla="*/ 15062 w 38617"/>
                  <a:gd name="connsiteY1" fmla="*/ 0 h 36214"/>
                  <a:gd name="connsiteX2" fmla="*/ 21472 w 38617"/>
                  <a:gd name="connsiteY2" fmla="*/ 19229 h 36214"/>
                  <a:gd name="connsiteX3" fmla="*/ 38618 w 38617"/>
                  <a:gd name="connsiteY3" fmla="*/ 29965 h 36214"/>
                  <a:gd name="connsiteX4" fmla="*/ 0 w 38617"/>
                  <a:gd name="connsiteY4" fmla="*/ 36214 h 36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17" h="36214">
                    <a:moveTo>
                      <a:pt x="0" y="36214"/>
                    </a:moveTo>
                    <a:cubicBezTo>
                      <a:pt x="6249" y="25799"/>
                      <a:pt x="12979" y="11377"/>
                      <a:pt x="15062" y="0"/>
                    </a:cubicBezTo>
                    <a:lnTo>
                      <a:pt x="21472" y="19229"/>
                    </a:lnTo>
                    <a:lnTo>
                      <a:pt x="38618" y="29965"/>
                    </a:lnTo>
                    <a:cubicBezTo>
                      <a:pt x="27081" y="29324"/>
                      <a:pt x="11537" y="32369"/>
                      <a:pt x="0" y="36214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ECA081D-17F4-4694-140C-25F71C3D9555}"/>
                </a:ext>
              </a:extLst>
            </p:cNvPr>
            <p:cNvSpPr/>
            <p:nvPr/>
          </p:nvSpPr>
          <p:spPr>
            <a:xfrm>
              <a:off x="9131178" y="4990882"/>
              <a:ext cx="1748872" cy="264237"/>
            </a:xfrm>
            <a:custGeom>
              <a:avLst/>
              <a:gdLst>
                <a:gd name="connsiteX0" fmla="*/ 0 w 1748872"/>
                <a:gd name="connsiteY0" fmla="*/ 0 h 264237"/>
                <a:gd name="connsiteX1" fmla="*/ 1748872 w 1748872"/>
                <a:gd name="connsiteY1" fmla="*/ 0 h 264237"/>
                <a:gd name="connsiteX2" fmla="*/ 1748872 w 1748872"/>
                <a:gd name="connsiteY2" fmla="*/ 264238 h 264237"/>
                <a:gd name="connsiteX3" fmla="*/ 0 w 1748872"/>
                <a:gd name="connsiteY3" fmla="*/ 264238 h 264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8872" h="264237">
                  <a:moveTo>
                    <a:pt x="0" y="0"/>
                  </a:moveTo>
                  <a:lnTo>
                    <a:pt x="1748872" y="0"/>
                  </a:lnTo>
                  <a:lnTo>
                    <a:pt x="1748872" y="264238"/>
                  </a:lnTo>
                  <a:lnTo>
                    <a:pt x="0" y="264238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7A76092-BEA4-3D08-916B-3B0B2F71A201}"/>
                </a:ext>
              </a:extLst>
            </p:cNvPr>
            <p:cNvSpPr txBox="1"/>
            <p:nvPr/>
          </p:nvSpPr>
          <p:spPr>
            <a:xfrm>
              <a:off x="9039694" y="4929314"/>
              <a:ext cx="1167660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18: 20148837 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485D5ED-689A-E3CF-1EA9-68444F91AC87}"/>
                </a:ext>
              </a:extLst>
            </p:cNvPr>
            <p:cNvSpPr txBox="1"/>
            <p:nvPr/>
          </p:nvSpPr>
          <p:spPr>
            <a:xfrm>
              <a:off x="9039694" y="5063917"/>
              <a:ext cx="1563966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Centromeric satellite DNA</a:t>
              </a:r>
            </a:p>
          </p:txBody>
        </p:sp>
        <p:grpSp>
          <p:nvGrpSpPr>
            <p:cNvPr id="103" name="Graphic 1539">
              <a:extLst>
                <a:ext uri="{FF2B5EF4-FFF2-40B4-BE49-F238E27FC236}">
                  <a16:creationId xmlns:a16="http://schemas.microsoft.com/office/drawing/2014/main" id="{CE726A33-14A7-32CC-CD2B-B4B6AA84D78C}"/>
                </a:ext>
              </a:extLst>
            </p:cNvPr>
            <p:cNvGrpSpPr/>
            <p:nvPr/>
          </p:nvGrpSpPr>
          <p:grpSpPr>
            <a:xfrm>
              <a:off x="9912549" y="4845223"/>
              <a:ext cx="38137" cy="119860"/>
              <a:chOff x="10295337" y="4845223"/>
              <a:chExt cx="38137" cy="119860"/>
            </a:xfrm>
            <a:solidFill>
              <a:srgbClr val="808285"/>
            </a:solidFill>
          </p:grpSpPr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6FB3965E-4958-641C-DBAB-BF3744396DA4}"/>
                  </a:ext>
                </a:extLst>
              </p:cNvPr>
              <p:cNvSpPr/>
              <p:nvPr/>
            </p:nvSpPr>
            <p:spPr>
              <a:xfrm>
                <a:off x="10314405" y="4869419"/>
                <a:ext cx="16024" cy="95663"/>
              </a:xfrm>
              <a:custGeom>
                <a:avLst/>
                <a:gdLst>
                  <a:gd name="connsiteX0" fmla="*/ 0 w 16024"/>
                  <a:gd name="connsiteY0" fmla="*/ 95664 h 95663"/>
                  <a:gd name="connsiteX1" fmla="*/ 0 w 16024"/>
                  <a:gd name="connsiteY1" fmla="*/ 0 h 95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6024" h="95663">
                    <a:moveTo>
                      <a:pt x="0" y="95664"/>
                    </a:moveTo>
                    <a:lnTo>
                      <a:pt x="0" y="0"/>
                    </a:lnTo>
                  </a:path>
                </a:pathLst>
              </a:custGeom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5896E59C-F57F-0251-DFD5-0564215E8EC1}"/>
                  </a:ext>
                </a:extLst>
              </p:cNvPr>
              <p:cNvSpPr/>
              <p:nvPr/>
            </p:nvSpPr>
            <p:spPr>
              <a:xfrm>
                <a:off x="10295337" y="4845223"/>
                <a:ext cx="38137" cy="34291"/>
              </a:xfrm>
              <a:custGeom>
                <a:avLst/>
                <a:gdLst>
                  <a:gd name="connsiteX0" fmla="*/ 19068 w 38137"/>
                  <a:gd name="connsiteY0" fmla="*/ 0 h 34291"/>
                  <a:gd name="connsiteX1" fmla="*/ 38137 w 38137"/>
                  <a:gd name="connsiteY1" fmla="*/ 34292 h 34291"/>
                  <a:gd name="connsiteX2" fmla="*/ 19068 w 38137"/>
                  <a:gd name="connsiteY2" fmla="*/ 27401 h 34291"/>
                  <a:gd name="connsiteX3" fmla="*/ 0 w 38137"/>
                  <a:gd name="connsiteY3" fmla="*/ 34292 h 34291"/>
                  <a:gd name="connsiteX4" fmla="*/ 19068 w 38137"/>
                  <a:gd name="connsiteY4" fmla="*/ 0 h 34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37" h="34291">
                    <a:moveTo>
                      <a:pt x="19068" y="0"/>
                    </a:moveTo>
                    <a:cubicBezTo>
                      <a:pt x="23235" y="11377"/>
                      <a:pt x="30446" y="25478"/>
                      <a:pt x="38137" y="34292"/>
                    </a:cubicBezTo>
                    <a:lnTo>
                      <a:pt x="19068" y="27401"/>
                    </a:lnTo>
                    <a:lnTo>
                      <a:pt x="0" y="34292"/>
                    </a:lnTo>
                    <a:cubicBezTo>
                      <a:pt x="7531" y="25639"/>
                      <a:pt x="14742" y="11377"/>
                      <a:pt x="19068" y="0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A17A159-3B4C-1F46-9697-7847C33A3BD9}"/>
                </a:ext>
              </a:extLst>
            </p:cNvPr>
            <p:cNvSpPr/>
            <p:nvPr/>
          </p:nvSpPr>
          <p:spPr>
            <a:xfrm>
              <a:off x="11029715" y="4137438"/>
              <a:ext cx="979073" cy="407172"/>
            </a:xfrm>
            <a:custGeom>
              <a:avLst/>
              <a:gdLst>
                <a:gd name="connsiteX0" fmla="*/ 0 w 979073"/>
                <a:gd name="connsiteY0" fmla="*/ 0 h 407172"/>
                <a:gd name="connsiteX1" fmla="*/ 979074 w 979073"/>
                <a:gd name="connsiteY1" fmla="*/ 0 h 407172"/>
                <a:gd name="connsiteX2" fmla="*/ 979074 w 979073"/>
                <a:gd name="connsiteY2" fmla="*/ 407173 h 407172"/>
                <a:gd name="connsiteX3" fmla="*/ 0 w 979073"/>
                <a:gd name="connsiteY3" fmla="*/ 407173 h 40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9073" h="407172">
                  <a:moveTo>
                    <a:pt x="0" y="0"/>
                  </a:moveTo>
                  <a:lnTo>
                    <a:pt x="979074" y="0"/>
                  </a:lnTo>
                  <a:lnTo>
                    <a:pt x="979074" y="407173"/>
                  </a:lnTo>
                  <a:lnTo>
                    <a:pt x="0" y="407173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AC462595-855B-9A1E-F99B-2A6F6D6621CA}"/>
                </a:ext>
              </a:extLst>
            </p:cNvPr>
            <p:cNvSpPr txBox="1"/>
            <p:nvPr/>
          </p:nvSpPr>
          <p:spPr>
            <a:xfrm>
              <a:off x="10938211" y="4075854"/>
              <a:ext cx="1135235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Chr. 16: 30476673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306EC3F-9AFA-C154-1DC9-595C5EA9D4B1}"/>
                </a:ext>
              </a:extLst>
            </p:cNvPr>
            <p:cNvSpPr txBox="1"/>
            <p:nvPr/>
          </p:nvSpPr>
          <p:spPr>
            <a:xfrm>
              <a:off x="11218697" y="4210456"/>
              <a:ext cx="598422" cy="257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i="1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ITGAL</a:t>
              </a:r>
            </a:p>
          </p:txBody>
        </p:sp>
        <p:grpSp>
          <p:nvGrpSpPr>
            <p:cNvPr id="107" name="Graphic 1539">
              <a:extLst>
                <a:ext uri="{FF2B5EF4-FFF2-40B4-BE49-F238E27FC236}">
                  <a16:creationId xmlns:a16="http://schemas.microsoft.com/office/drawing/2014/main" id="{5061BEE0-9B13-0A75-4EB0-B2D81BACD63F}"/>
                </a:ext>
              </a:extLst>
            </p:cNvPr>
            <p:cNvGrpSpPr/>
            <p:nvPr/>
          </p:nvGrpSpPr>
          <p:grpSpPr>
            <a:xfrm>
              <a:off x="10888222" y="4153622"/>
              <a:ext cx="97398" cy="37977"/>
              <a:chOff x="11217845" y="4153622"/>
              <a:chExt cx="97398" cy="37977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C263B8E2-C93F-C056-87CB-2FEFEC4EB2D8}"/>
                  </a:ext>
                </a:extLst>
              </p:cNvPr>
              <p:cNvSpPr/>
              <p:nvPr/>
            </p:nvSpPr>
            <p:spPr>
              <a:xfrm>
                <a:off x="11241881" y="4171171"/>
                <a:ext cx="73362" cy="1839"/>
              </a:xfrm>
              <a:custGeom>
                <a:avLst/>
                <a:gdLst>
                  <a:gd name="connsiteX0" fmla="*/ 70827 w 73362"/>
                  <a:gd name="connsiteY0" fmla="*/ 1039 h 1839"/>
                  <a:gd name="connsiteX1" fmla="*/ 0 w 73362"/>
                  <a:gd name="connsiteY1" fmla="*/ 1840 h 1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3362" h="1839">
                    <a:moveTo>
                      <a:pt x="70827" y="1039"/>
                    </a:moveTo>
                    <a:cubicBezTo>
                      <a:pt x="85409" y="-1205"/>
                      <a:pt x="33811" y="718"/>
                      <a:pt x="0" y="1840"/>
                    </a:cubicBezTo>
                  </a:path>
                </a:pathLst>
              </a:custGeom>
              <a:noFill/>
              <a:ln w="4004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5F05A035-5A61-2C6C-A7ED-368B02658F6F}"/>
                  </a:ext>
                </a:extLst>
              </p:cNvPr>
              <p:cNvSpPr/>
              <p:nvPr/>
            </p:nvSpPr>
            <p:spPr>
              <a:xfrm>
                <a:off x="11217845" y="4153622"/>
                <a:ext cx="34932" cy="37977"/>
              </a:xfrm>
              <a:custGeom>
                <a:avLst/>
                <a:gdLst>
                  <a:gd name="connsiteX0" fmla="*/ 0 w 34932"/>
                  <a:gd name="connsiteY0" fmla="*/ 20191 h 37977"/>
                  <a:gd name="connsiteX1" fmla="*/ 33651 w 34932"/>
                  <a:gd name="connsiteY1" fmla="*/ 0 h 37977"/>
                  <a:gd name="connsiteX2" fmla="*/ 27401 w 34932"/>
                  <a:gd name="connsiteY2" fmla="*/ 19229 h 37977"/>
                  <a:gd name="connsiteX3" fmla="*/ 34933 w 34932"/>
                  <a:gd name="connsiteY3" fmla="*/ 37977 h 37977"/>
                  <a:gd name="connsiteX4" fmla="*/ 0 w 34932"/>
                  <a:gd name="connsiteY4" fmla="*/ 20191 h 37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2" h="37977">
                    <a:moveTo>
                      <a:pt x="0" y="20191"/>
                    </a:moveTo>
                    <a:cubicBezTo>
                      <a:pt x="11217" y="15543"/>
                      <a:pt x="25158" y="8012"/>
                      <a:pt x="33651" y="0"/>
                    </a:cubicBezTo>
                    <a:lnTo>
                      <a:pt x="27401" y="19229"/>
                    </a:lnTo>
                    <a:lnTo>
                      <a:pt x="34933" y="37977"/>
                    </a:lnTo>
                    <a:cubicBezTo>
                      <a:pt x="25799" y="30767"/>
                      <a:pt x="11377" y="24036"/>
                      <a:pt x="0" y="20191"/>
                    </a:cubicBezTo>
                    <a:close/>
                  </a:path>
                </a:pathLst>
              </a:custGeom>
              <a:solidFill>
                <a:srgbClr val="808285"/>
              </a:solidFill>
              <a:ln w="160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CBF4A9D1-B490-0B4E-6FFA-B635CFE30334}"/>
                </a:ext>
              </a:extLst>
            </p:cNvPr>
            <p:cNvSpPr/>
            <p:nvPr/>
          </p:nvSpPr>
          <p:spPr>
            <a:xfrm>
              <a:off x="11750800" y="3273097"/>
              <a:ext cx="58648" cy="223215"/>
            </a:xfrm>
            <a:custGeom>
              <a:avLst/>
              <a:gdLst>
                <a:gd name="connsiteX0" fmla="*/ 0 w 58648"/>
                <a:gd name="connsiteY0" fmla="*/ 0 h 223215"/>
                <a:gd name="connsiteX1" fmla="*/ 58648 w 58648"/>
                <a:gd name="connsiteY1" fmla="*/ 0 h 223215"/>
                <a:gd name="connsiteX2" fmla="*/ 58648 w 58648"/>
                <a:gd name="connsiteY2" fmla="*/ 223216 h 223215"/>
                <a:gd name="connsiteX3" fmla="*/ 0 w 58648"/>
                <a:gd name="connsiteY3" fmla="*/ 223216 h 223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48" h="223215">
                  <a:moveTo>
                    <a:pt x="0" y="0"/>
                  </a:moveTo>
                  <a:lnTo>
                    <a:pt x="58648" y="0"/>
                  </a:lnTo>
                  <a:lnTo>
                    <a:pt x="58648" y="223216"/>
                  </a:lnTo>
                  <a:lnTo>
                    <a:pt x="0" y="223216"/>
                  </a:lnTo>
                  <a:close/>
                </a:path>
              </a:pathLst>
            </a:custGeom>
            <a:noFill/>
            <a:ln w="1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</p:grpSp>
      <p:grpSp>
        <p:nvGrpSpPr>
          <p:cNvPr id="1538" name="Group 1537">
            <a:extLst>
              <a:ext uri="{FF2B5EF4-FFF2-40B4-BE49-F238E27FC236}">
                <a16:creationId xmlns:a16="http://schemas.microsoft.com/office/drawing/2014/main" id="{80AEE36B-AAD2-9666-C9FC-32B949299C2D}"/>
              </a:ext>
            </a:extLst>
          </p:cNvPr>
          <p:cNvGrpSpPr/>
          <p:nvPr/>
        </p:nvGrpSpPr>
        <p:grpSpPr>
          <a:xfrm>
            <a:off x="67066" y="4265023"/>
            <a:ext cx="869659" cy="647390"/>
            <a:chOff x="995502" y="6069449"/>
            <a:chExt cx="1159545" cy="863186"/>
          </a:xfrm>
        </p:grpSpPr>
        <p:sp>
          <p:nvSpPr>
            <p:cNvPr id="1539" name="Freeform: Shape 1538">
              <a:extLst>
                <a:ext uri="{FF2B5EF4-FFF2-40B4-BE49-F238E27FC236}">
                  <a16:creationId xmlns:a16="http://schemas.microsoft.com/office/drawing/2014/main" id="{19AC6DF1-B93E-5BAE-F838-C35D13154B0B}"/>
                </a:ext>
              </a:extLst>
            </p:cNvPr>
            <p:cNvSpPr/>
            <p:nvPr/>
          </p:nvSpPr>
          <p:spPr>
            <a:xfrm>
              <a:off x="1110703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375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740"/>
                    <a:pt x="41545" y="121736"/>
                    <a:pt x="0" y="102799"/>
                  </a:cubicBezTo>
                  <a:lnTo>
                    <a:pt x="46375" y="0"/>
                  </a:lnTo>
                </a:path>
              </a:pathLst>
            </a:custGeom>
            <a:solidFill>
              <a:srgbClr val="61B2E3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1540" name="Freeform: Shape 1539">
              <a:extLst>
                <a:ext uri="{FF2B5EF4-FFF2-40B4-BE49-F238E27FC236}">
                  <a16:creationId xmlns:a16="http://schemas.microsoft.com/office/drawing/2014/main" id="{6701AC4E-8311-A227-D961-DB346821B6B8}"/>
                </a:ext>
              </a:extLst>
            </p:cNvPr>
            <p:cNvSpPr/>
            <p:nvPr/>
          </p:nvSpPr>
          <p:spPr>
            <a:xfrm>
              <a:off x="1331759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569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547"/>
                    <a:pt x="41545" y="121542"/>
                    <a:pt x="0" y="102799"/>
                  </a:cubicBezTo>
                  <a:lnTo>
                    <a:pt x="46569" y="0"/>
                  </a:lnTo>
                </a:path>
              </a:pathLst>
            </a:custGeom>
            <a:solidFill>
              <a:srgbClr val="ABCC77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1541" name="Freeform: Shape 1540">
              <a:extLst>
                <a:ext uri="{FF2B5EF4-FFF2-40B4-BE49-F238E27FC236}">
                  <a16:creationId xmlns:a16="http://schemas.microsoft.com/office/drawing/2014/main" id="{B31F6E62-94DD-28AF-F1DF-00BA210934BF}"/>
                </a:ext>
              </a:extLst>
            </p:cNvPr>
            <p:cNvSpPr/>
            <p:nvPr/>
          </p:nvSpPr>
          <p:spPr>
            <a:xfrm>
              <a:off x="1553009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569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547"/>
                    <a:pt x="41545" y="121542"/>
                    <a:pt x="0" y="102799"/>
                  </a:cubicBezTo>
                  <a:lnTo>
                    <a:pt x="46569" y="0"/>
                  </a:lnTo>
                </a:path>
              </a:pathLst>
            </a:custGeom>
            <a:solidFill>
              <a:srgbClr val="E3AC6C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1542" name="Freeform: Shape 1541">
              <a:extLst>
                <a:ext uri="{FF2B5EF4-FFF2-40B4-BE49-F238E27FC236}">
                  <a16:creationId xmlns:a16="http://schemas.microsoft.com/office/drawing/2014/main" id="{6D75315C-240D-F324-7062-3740D83B7046}"/>
                </a:ext>
              </a:extLst>
            </p:cNvPr>
            <p:cNvSpPr/>
            <p:nvPr/>
          </p:nvSpPr>
          <p:spPr>
            <a:xfrm>
              <a:off x="1774258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569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547"/>
                    <a:pt x="41545" y="121542"/>
                    <a:pt x="0" y="102799"/>
                  </a:cubicBezTo>
                  <a:lnTo>
                    <a:pt x="46569" y="0"/>
                  </a:lnTo>
                </a:path>
              </a:pathLst>
            </a:custGeom>
            <a:solidFill>
              <a:srgbClr val="DF7779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900">
                <a:latin typeface="Garamond" panose="02020404030301010803" pitchFamily="18" charset="0"/>
              </a:endParaRPr>
            </a:p>
          </p:txBody>
        </p:sp>
        <p:sp>
          <p:nvSpPr>
            <p:cNvPr id="1543" name="TextBox 1542">
              <a:extLst>
                <a:ext uri="{FF2B5EF4-FFF2-40B4-BE49-F238E27FC236}">
                  <a16:creationId xmlns:a16="http://schemas.microsoft.com/office/drawing/2014/main" id="{BFC1F773-B966-246D-D555-3707128F7065}"/>
                </a:ext>
              </a:extLst>
            </p:cNvPr>
            <p:cNvSpPr txBox="1"/>
            <p:nvPr/>
          </p:nvSpPr>
          <p:spPr>
            <a:xfrm>
              <a:off x="995502" y="6197414"/>
              <a:ext cx="102635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000000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    Proviruses</a:t>
              </a:r>
            </a:p>
          </p:txBody>
        </p:sp>
        <p:grpSp>
          <p:nvGrpSpPr>
            <p:cNvPr id="1544" name="Graphic 1127">
              <a:extLst>
                <a:ext uri="{FF2B5EF4-FFF2-40B4-BE49-F238E27FC236}">
                  <a16:creationId xmlns:a16="http://schemas.microsoft.com/office/drawing/2014/main" id="{F7DA5755-3EDF-697B-4ED1-9B0566680D22}"/>
                </a:ext>
              </a:extLst>
            </p:cNvPr>
            <p:cNvGrpSpPr/>
            <p:nvPr/>
          </p:nvGrpSpPr>
          <p:grpSpPr>
            <a:xfrm>
              <a:off x="1017178" y="6497038"/>
              <a:ext cx="977169" cy="154872"/>
              <a:chOff x="2747588" y="6324503"/>
              <a:chExt cx="977169" cy="154872"/>
            </a:xfrm>
          </p:grpSpPr>
          <p:sp>
            <p:nvSpPr>
              <p:cNvPr id="1546" name="Freeform: Shape 1545">
                <a:extLst>
                  <a:ext uri="{FF2B5EF4-FFF2-40B4-BE49-F238E27FC236}">
                    <a16:creationId xmlns:a16="http://schemas.microsoft.com/office/drawing/2014/main" id="{36A5ADBA-20EB-E42F-277A-701A673319BD}"/>
                  </a:ext>
                </a:extLst>
              </p:cNvPr>
              <p:cNvSpPr/>
              <p:nvPr/>
            </p:nvSpPr>
            <p:spPr>
              <a:xfrm>
                <a:off x="3468340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423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E84327">
                  <a:alpha val="30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547" name="Freeform: Shape 1546">
                <a:extLst>
                  <a:ext uri="{FF2B5EF4-FFF2-40B4-BE49-F238E27FC236}">
                    <a16:creationId xmlns:a16="http://schemas.microsoft.com/office/drawing/2014/main" id="{C678FA75-1115-84BF-1E66-D4C376839C2B}"/>
                  </a:ext>
                </a:extLst>
              </p:cNvPr>
              <p:cNvSpPr/>
              <p:nvPr/>
            </p:nvSpPr>
            <p:spPr>
              <a:xfrm>
                <a:off x="2747588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423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61B2E3">
                  <a:alpha val="30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548" name="Freeform: Shape 1547">
                <a:extLst>
                  <a:ext uri="{FF2B5EF4-FFF2-40B4-BE49-F238E27FC236}">
                    <a16:creationId xmlns:a16="http://schemas.microsoft.com/office/drawing/2014/main" id="{DC52CD0C-81E8-4C4D-3852-46924952D272}"/>
                  </a:ext>
                </a:extLst>
              </p:cNvPr>
              <p:cNvSpPr/>
              <p:nvPr/>
            </p:nvSpPr>
            <p:spPr>
              <a:xfrm>
                <a:off x="3228153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230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F7941D">
                  <a:alpha val="30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  <p:sp>
            <p:nvSpPr>
              <p:cNvPr id="1549" name="Freeform: Shape 1548">
                <a:extLst>
                  <a:ext uri="{FF2B5EF4-FFF2-40B4-BE49-F238E27FC236}">
                    <a16:creationId xmlns:a16="http://schemas.microsoft.com/office/drawing/2014/main" id="{096D4875-E509-AB12-1660-0DBE528A0399}"/>
                  </a:ext>
                </a:extLst>
              </p:cNvPr>
              <p:cNvSpPr/>
              <p:nvPr/>
            </p:nvSpPr>
            <p:spPr>
              <a:xfrm>
                <a:off x="2987967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230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39B54A">
                  <a:alpha val="23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90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545" name="TextBox 1544">
              <a:extLst>
                <a:ext uri="{FF2B5EF4-FFF2-40B4-BE49-F238E27FC236}">
                  <a16:creationId xmlns:a16="http://schemas.microsoft.com/office/drawing/2014/main" id="{49F6B7F6-9E93-FE00-9742-93DE77293567}"/>
                </a:ext>
              </a:extLst>
            </p:cNvPr>
            <p:cNvSpPr txBox="1"/>
            <p:nvPr/>
          </p:nvSpPr>
          <p:spPr>
            <a:xfrm>
              <a:off x="1038929" y="6624859"/>
              <a:ext cx="111611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900" dirty="0">
                  <a:solidFill>
                    <a:srgbClr val="000000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Clonal clusters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35E596C-B7B1-8D14-67C4-50B68BAF4981}"/>
              </a:ext>
            </a:extLst>
          </p:cNvPr>
          <p:cNvSpPr txBox="1"/>
          <p:nvPr/>
        </p:nvSpPr>
        <p:spPr>
          <a:xfrm>
            <a:off x="1143488" y="1150284"/>
            <a:ext cx="198788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Garamond" panose="02020404030301010803" pitchFamily="18" charset="0"/>
              </a:rPr>
              <a:t>Intact Proviruses</a:t>
            </a:r>
            <a:endParaRPr lang="en-US" sz="15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F5DD9B-B661-A1A8-1172-A4B227E5E5CE}"/>
              </a:ext>
            </a:extLst>
          </p:cNvPr>
          <p:cNvGrpSpPr/>
          <p:nvPr/>
        </p:nvGrpSpPr>
        <p:grpSpPr>
          <a:xfrm>
            <a:off x="5189872" y="724721"/>
            <a:ext cx="3744038" cy="4415858"/>
            <a:chOff x="6919830" y="966295"/>
            <a:chExt cx="4992051" cy="58878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C66FF4-3A40-B2BA-850F-7CD173881DA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18" t="4293" r="-612" b="31487"/>
            <a:stretch/>
          </p:blipFill>
          <p:spPr bwMode="auto">
            <a:xfrm>
              <a:off x="7383721" y="1688618"/>
              <a:ext cx="3940101" cy="51654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330DE00-371D-DF8C-81C1-9A398017E3B5}"/>
                </a:ext>
              </a:extLst>
            </p:cNvPr>
            <p:cNvSpPr/>
            <p:nvPr/>
          </p:nvSpPr>
          <p:spPr>
            <a:xfrm>
              <a:off x="7591425" y="1666112"/>
              <a:ext cx="144917" cy="1817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0" name="TextBox 1549">
              <a:extLst>
                <a:ext uri="{FF2B5EF4-FFF2-40B4-BE49-F238E27FC236}">
                  <a16:creationId xmlns:a16="http://schemas.microsoft.com/office/drawing/2014/main" id="{92C669C8-ECEA-6498-AA78-399891B43E1F}"/>
                </a:ext>
              </a:extLst>
            </p:cNvPr>
            <p:cNvSpPr txBox="1"/>
            <p:nvPr/>
          </p:nvSpPr>
          <p:spPr>
            <a:xfrm rot="16200000">
              <a:off x="6881637" y="5387629"/>
              <a:ext cx="138166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C00000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20y ART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E3B6F8F-649F-0F3D-0B18-AACDEC4F7322}"/>
                </a:ext>
              </a:extLst>
            </p:cNvPr>
            <p:cNvSpPr txBox="1"/>
            <p:nvPr/>
          </p:nvSpPr>
          <p:spPr>
            <a:xfrm>
              <a:off x="6919830" y="966295"/>
              <a:ext cx="4992051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B05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PRIP-Seq</a:t>
              </a:r>
              <a:r>
                <a:rPr lang="en-US" sz="1600" dirty="0">
                  <a:latin typeface="Garamond" pitchFamily="18" charset="0"/>
                  <a:ea typeface="ＭＳ Ｐゴシック" pitchFamily="34" charset="-128"/>
                  <a:cs typeface="+mj-cs"/>
                </a:rPr>
                <a:t>: </a:t>
              </a:r>
              <a:r>
                <a:rPr lang="en-US" sz="1600" dirty="0">
                  <a:solidFill>
                    <a:srgbClr val="00B05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P</a:t>
              </a:r>
              <a:r>
                <a:rPr lang="en-US" sz="1600" dirty="0">
                  <a:latin typeface="Garamond" pitchFamily="18" charset="0"/>
                  <a:ea typeface="ＭＳ Ｐゴシック" pitchFamily="34" charset="-128"/>
                  <a:cs typeface="+mj-cs"/>
                </a:rPr>
                <a:t>arallel HIV </a:t>
              </a:r>
              <a:r>
                <a:rPr lang="en-US" sz="1600" dirty="0">
                  <a:solidFill>
                    <a:srgbClr val="00B05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R</a:t>
              </a:r>
              <a:r>
                <a:rPr lang="en-US" sz="1600" dirty="0">
                  <a:latin typeface="Garamond" pitchFamily="18" charset="0"/>
                  <a:ea typeface="ＭＳ Ｐゴシック" pitchFamily="34" charset="-128"/>
                  <a:cs typeface="+mj-cs"/>
                </a:rPr>
                <a:t>NA, </a:t>
              </a:r>
              <a:r>
                <a:rPr lang="en-US" sz="1600" dirty="0">
                  <a:solidFill>
                    <a:srgbClr val="00B05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I</a:t>
              </a:r>
              <a:r>
                <a:rPr lang="en-US" sz="1600" dirty="0">
                  <a:latin typeface="Garamond" pitchFamily="18" charset="0"/>
                  <a:ea typeface="ＭＳ Ｐゴシック" pitchFamily="34" charset="-128"/>
                  <a:cs typeface="+mj-cs"/>
                </a:rPr>
                <a:t>ntegration site and </a:t>
              </a:r>
              <a:r>
                <a:rPr lang="en-US" sz="1600" dirty="0" err="1">
                  <a:solidFill>
                    <a:srgbClr val="00B05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P</a:t>
              </a:r>
              <a:r>
                <a:rPr lang="en-US" sz="1600" dirty="0" err="1">
                  <a:latin typeface="Garamond" pitchFamily="18" charset="0"/>
                  <a:ea typeface="ＭＳ Ｐゴシック" pitchFamily="34" charset="-128"/>
                  <a:cs typeface="+mj-cs"/>
                </a:rPr>
                <a:t>roviral</a:t>
              </a:r>
              <a:r>
                <a:rPr lang="en-US" sz="1600" dirty="0">
                  <a:latin typeface="Garamond" pitchFamily="18" charset="0"/>
                  <a:ea typeface="ＭＳ Ｐゴシック" pitchFamily="34" charset="-128"/>
                  <a:cs typeface="+mj-cs"/>
                </a:rPr>
                <a:t> </a:t>
              </a:r>
              <a:r>
                <a:rPr lang="en-US" sz="1600" dirty="0">
                  <a:solidFill>
                    <a:srgbClr val="00B05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Seq</a:t>
              </a:r>
              <a:r>
                <a:rPr lang="en-US" sz="1600" dirty="0">
                  <a:latin typeface="Garamond" pitchFamily="18" charset="0"/>
                  <a:ea typeface="ＭＳ Ｐゴシック" pitchFamily="34" charset="-128"/>
                  <a:cs typeface="+mj-cs"/>
                </a:rPr>
                <a:t>uencing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4BF2C03-9C12-5A40-7020-3CA2FB22D76F}"/>
              </a:ext>
            </a:extLst>
          </p:cNvPr>
          <p:cNvSpPr/>
          <p:nvPr/>
        </p:nvSpPr>
        <p:spPr>
          <a:xfrm>
            <a:off x="6469237" y="1277186"/>
            <a:ext cx="2428305" cy="484749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  <a:latin typeface="Garamond" panose="02020404030301010803" pitchFamily="18" charset="0"/>
              </a:rPr>
              <a:t> 	    </a:t>
            </a:r>
            <a:r>
              <a:rPr lang="en-US" b="1" dirty="0">
                <a:solidFill>
                  <a:srgbClr val="3333FF"/>
                </a:solidFill>
                <a:latin typeface="Garamond" panose="02020404030301010803" pitchFamily="18" charset="0"/>
              </a:rPr>
              <a:t>Intact proviruses</a:t>
            </a:r>
            <a:endParaRPr lang="en-US" sz="2100" b="1" dirty="0">
              <a:solidFill>
                <a:srgbClr val="3333FF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11BC6-103B-A881-84AB-630AE614AD42}"/>
              </a:ext>
            </a:extLst>
          </p:cNvPr>
          <p:cNvSpPr txBox="1"/>
          <p:nvPr/>
        </p:nvSpPr>
        <p:spPr>
          <a:xfrm>
            <a:off x="3956" y="4894055"/>
            <a:ext cx="26308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Lian, et al., </a:t>
            </a:r>
            <a:r>
              <a:rPr lang="en-US" altLang="zh-CN" sz="1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Cell Host &amp; Microbe.</a:t>
            </a:r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 2023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63585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Box 350">
            <a:extLst>
              <a:ext uri="{FF2B5EF4-FFF2-40B4-BE49-F238E27FC236}">
                <a16:creationId xmlns:a16="http://schemas.microsoft.com/office/drawing/2014/main" id="{7B93966D-1A4F-422F-BB70-48116F63E3A7}"/>
              </a:ext>
            </a:extLst>
          </p:cNvPr>
          <p:cNvSpPr txBox="1"/>
          <p:nvPr/>
        </p:nvSpPr>
        <p:spPr>
          <a:xfrm>
            <a:off x="846840" y="1402587"/>
            <a:ext cx="1308371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Garamond" panose="02020404030301010803" pitchFamily="18" charset="0"/>
              </a:rPr>
              <a:t>Early Infection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2B8CF69A-C765-4666-84FF-79401955C998}"/>
              </a:ext>
            </a:extLst>
          </p:cNvPr>
          <p:cNvSpPr/>
          <p:nvPr/>
        </p:nvSpPr>
        <p:spPr bwMode="auto">
          <a:xfrm flipV="1">
            <a:off x="2088817" y="1287562"/>
            <a:ext cx="5206788" cy="587303"/>
          </a:xfrm>
          <a:prstGeom prst="rightArrow">
            <a:avLst/>
          </a:prstGeom>
          <a:solidFill>
            <a:srgbClr val="FDE4CF"/>
          </a:solidFill>
          <a:ln w="12700">
            <a:noFill/>
            <a:round/>
            <a:headEnd/>
            <a:tailEnd/>
          </a:ln>
        </p:spPr>
        <p:txBody>
          <a:bodyPr rot="10800000" wrap="none" rtlCol="0" anchor="ctr"/>
          <a:lstStyle/>
          <a:p>
            <a:pPr algn="ctr" eaLnBrk="1" hangingPunct="1"/>
            <a:r>
              <a:rPr kumimoji="1" lang="en-US" sz="1500" dirty="0">
                <a:latin typeface="Garamond" pitchFamily="18" charset="0"/>
                <a:ea typeface="宋体" pitchFamily="2" charset="-122"/>
              </a:rPr>
              <a:t>Ongoing Immune Selection during ART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6117891C-EBB3-4208-A872-B0C0EC878F54}"/>
              </a:ext>
            </a:extLst>
          </p:cNvPr>
          <p:cNvSpPr/>
          <p:nvPr/>
        </p:nvSpPr>
        <p:spPr>
          <a:xfrm>
            <a:off x="0" y="220678"/>
            <a:ext cx="9144000" cy="573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Immune Selection May Lead to an Attenuated Reservoir Profile </a:t>
            </a:r>
          </a:p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in a Subset of People Living with HIV on ART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AC2CF71-26AE-4A99-A6BD-96A0C29A239F}"/>
              </a:ext>
            </a:extLst>
          </p:cNvPr>
          <p:cNvGrpSpPr/>
          <p:nvPr/>
        </p:nvGrpSpPr>
        <p:grpSpPr>
          <a:xfrm>
            <a:off x="2666381" y="2027645"/>
            <a:ext cx="1280159" cy="1777595"/>
            <a:chOff x="3648798" y="2527513"/>
            <a:chExt cx="1706879" cy="2370127"/>
          </a:xfrm>
        </p:grpSpPr>
        <p:sp>
          <p:nvSpPr>
            <p:cNvPr id="102" name="Lightning Bolt 101">
              <a:extLst>
                <a:ext uri="{FF2B5EF4-FFF2-40B4-BE49-F238E27FC236}">
                  <a16:creationId xmlns:a16="http://schemas.microsoft.com/office/drawing/2014/main" id="{775745AF-615A-43BC-A395-5E15BE914366}"/>
                </a:ext>
              </a:extLst>
            </p:cNvPr>
            <p:cNvSpPr/>
            <p:nvPr/>
          </p:nvSpPr>
          <p:spPr bwMode="auto">
            <a:xfrm rot="850355" flipH="1">
              <a:off x="4273138" y="3356060"/>
              <a:ext cx="365760" cy="731520"/>
            </a:xfrm>
            <a:prstGeom prst="lightningBolt">
              <a:avLst/>
            </a:prstGeom>
            <a:solidFill>
              <a:srgbClr val="FF0000"/>
            </a:solidFill>
            <a:ln w="12700">
              <a:noFill/>
              <a:round/>
              <a:headEnd/>
              <a:tailEnd/>
            </a:ln>
          </p:spPr>
          <p:txBody>
            <a:bodyPr rot="10800000" wrap="none" rtlCol="0" anchor="ctr"/>
            <a:lstStyle/>
            <a:p>
              <a:pPr algn="ctr" eaLnBrk="1" hangingPunct="1"/>
              <a:endParaRPr kumimoji="1" lang="en-US">
                <a:latin typeface="Garamond" pitchFamily="18" charset="0"/>
                <a:ea typeface="宋体" pitchFamily="2" charset="-122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853C765-AC97-4495-9C79-230036B12A84}"/>
                </a:ext>
              </a:extLst>
            </p:cNvPr>
            <p:cNvSpPr txBox="1"/>
            <p:nvPr/>
          </p:nvSpPr>
          <p:spPr>
            <a:xfrm>
              <a:off x="3648798" y="2527513"/>
              <a:ext cx="1706879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Garamond" panose="02020404030301010803" pitchFamily="18" charset="0"/>
                </a:rPr>
                <a:t>Autologous</a:t>
              </a:r>
            </a:p>
            <a:p>
              <a:pPr algn="ctr"/>
              <a:r>
                <a:rPr lang="en-US" sz="1500" dirty="0">
                  <a:latin typeface="Garamond" panose="02020404030301010803" pitchFamily="18" charset="0"/>
                </a:rPr>
                <a:t>Shock and Kill</a:t>
              </a:r>
            </a:p>
          </p:txBody>
        </p:sp>
        <p:cxnSp>
          <p:nvCxnSpPr>
            <p:cNvPr id="104" name="直线箭头连接符 67">
              <a:extLst>
                <a:ext uri="{FF2B5EF4-FFF2-40B4-BE49-F238E27FC236}">
                  <a16:creationId xmlns:a16="http://schemas.microsoft.com/office/drawing/2014/main" id="{B4FE1044-1B40-4886-BD60-A635C4A095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7627" y="4161182"/>
              <a:ext cx="1424095" cy="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D3139F1-F671-4F1A-9A42-DF5607D8982E}"/>
                </a:ext>
              </a:extLst>
            </p:cNvPr>
            <p:cNvSpPr txBox="1"/>
            <p:nvPr/>
          </p:nvSpPr>
          <p:spPr>
            <a:xfrm>
              <a:off x="3799229" y="4158976"/>
              <a:ext cx="1287106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Garamond" panose="02020404030301010803" pitchFamily="18" charset="0"/>
                </a:rPr>
                <a:t>Immune</a:t>
              </a:r>
            </a:p>
            <a:p>
              <a:pPr algn="ctr"/>
              <a:r>
                <a:rPr lang="en-US" sz="1500" dirty="0">
                  <a:latin typeface="Garamond" panose="02020404030301010803" pitchFamily="18" charset="0"/>
                </a:rPr>
                <a:t>Responses</a:t>
              </a:r>
            </a:p>
          </p:txBody>
        </p:sp>
      </p:grpSp>
      <p:cxnSp>
        <p:nvCxnSpPr>
          <p:cNvPr id="106" name="直线箭头连接符 67">
            <a:extLst>
              <a:ext uri="{FF2B5EF4-FFF2-40B4-BE49-F238E27FC236}">
                <a16:creationId xmlns:a16="http://schemas.microsoft.com/office/drawing/2014/main" id="{EA2BA18F-F77F-4409-8A28-09DE95B8C5FA}"/>
              </a:ext>
            </a:extLst>
          </p:cNvPr>
          <p:cNvCxnSpPr>
            <a:cxnSpLocks/>
          </p:cNvCxnSpPr>
          <p:nvPr/>
        </p:nvCxnSpPr>
        <p:spPr>
          <a:xfrm flipV="1">
            <a:off x="6033196" y="3260995"/>
            <a:ext cx="1068071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Lightning Bolt 106">
            <a:extLst>
              <a:ext uri="{FF2B5EF4-FFF2-40B4-BE49-F238E27FC236}">
                <a16:creationId xmlns:a16="http://schemas.microsoft.com/office/drawing/2014/main" id="{7E7DE5B7-E126-4BB0-AB18-84D89705B469}"/>
              </a:ext>
            </a:extLst>
          </p:cNvPr>
          <p:cNvSpPr/>
          <p:nvPr/>
        </p:nvSpPr>
        <p:spPr bwMode="auto">
          <a:xfrm rot="850355" flipH="1">
            <a:off x="6376005" y="2653653"/>
            <a:ext cx="274320" cy="548640"/>
          </a:xfrm>
          <a:prstGeom prst="lightningBolt">
            <a:avLst/>
          </a:prstGeom>
          <a:solidFill>
            <a:srgbClr val="FF0000"/>
          </a:solidFill>
          <a:ln w="12700">
            <a:noFill/>
            <a:round/>
            <a:headEnd/>
            <a:tailEnd/>
          </a:ln>
        </p:spPr>
        <p:txBody>
          <a:bodyPr rot="10800000" wrap="none" rtlCol="0" anchor="ctr"/>
          <a:lstStyle/>
          <a:p>
            <a:pPr algn="ctr" eaLnBrk="1" hangingPunct="1"/>
            <a:endParaRPr kumimoji="1"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4EF7A02-C99D-4DA0-B527-43B283C6B6C4}"/>
              </a:ext>
            </a:extLst>
          </p:cNvPr>
          <p:cNvSpPr txBox="1"/>
          <p:nvPr/>
        </p:nvSpPr>
        <p:spPr>
          <a:xfrm>
            <a:off x="5902103" y="2028728"/>
            <a:ext cx="128015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Garamond" panose="02020404030301010803" pitchFamily="18" charset="0"/>
              </a:rPr>
              <a:t>Autologous</a:t>
            </a:r>
          </a:p>
          <a:p>
            <a:pPr algn="ctr"/>
            <a:r>
              <a:rPr lang="en-US" sz="1500" dirty="0">
                <a:latin typeface="Garamond" panose="02020404030301010803" pitchFamily="18" charset="0"/>
              </a:rPr>
              <a:t>Shock and Kill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A99642E3-4B5A-402E-82E1-3D0DE2D289C3}"/>
              </a:ext>
            </a:extLst>
          </p:cNvPr>
          <p:cNvSpPr txBox="1"/>
          <p:nvPr/>
        </p:nvSpPr>
        <p:spPr>
          <a:xfrm>
            <a:off x="6029997" y="3253725"/>
            <a:ext cx="965329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Garamond" panose="02020404030301010803" pitchFamily="18" charset="0"/>
              </a:rPr>
              <a:t>Immune</a:t>
            </a:r>
          </a:p>
          <a:p>
            <a:pPr algn="ctr"/>
            <a:r>
              <a:rPr lang="en-US" sz="1500" dirty="0">
                <a:latin typeface="Garamond" panose="02020404030301010803" pitchFamily="18" charset="0"/>
              </a:rPr>
              <a:t>Responses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762C0EA-A3B7-4EEB-865C-EBCA40A2B05C}"/>
              </a:ext>
            </a:extLst>
          </p:cNvPr>
          <p:cNvGrpSpPr>
            <a:grpSpLocks noChangeAspect="1"/>
          </p:cNvGrpSpPr>
          <p:nvPr/>
        </p:nvGrpSpPr>
        <p:grpSpPr>
          <a:xfrm>
            <a:off x="92893" y="1891235"/>
            <a:ext cx="2764607" cy="2743200"/>
            <a:chOff x="35293" y="2243377"/>
            <a:chExt cx="3883955" cy="3853879"/>
          </a:xfrm>
        </p:grpSpPr>
        <p:pic>
          <p:nvPicPr>
            <p:cNvPr id="111" name="Picture 110" descr="A picture containing text, clock, watch&#10;&#10;Description automatically generated">
              <a:extLst>
                <a:ext uri="{FF2B5EF4-FFF2-40B4-BE49-F238E27FC236}">
                  <a16:creationId xmlns:a16="http://schemas.microsoft.com/office/drawing/2014/main" id="{DC0AA003-99B8-4A0A-937D-8CC1B99DC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286" y="4200027"/>
              <a:ext cx="1754486" cy="1588639"/>
            </a:xfrm>
            <a:prstGeom prst="rect">
              <a:avLst/>
            </a:prstGeom>
          </p:spPr>
        </p:pic>
        <p:pic>
          <p:nvPicPr>
            <p:cNvPr id="112" name="Picture 111" descr="A picture containing text, clock, watch&#10;&#10;Description automatically generated">
              <a:extLst>
                <a:ext uri="{FF2B5EF4-FFF2-40B4-BE49-F238E27FC236}">
                  <a16:creationId xmlns:a16="http://schemas.microsoft.com/office/drawing/2014/main" id="{BEA9CC8F-9940-4E01-ADA1-9E1850693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919" y="2243377"/>
              <a:ext cx="1754486" cy="1588639"/>
            </a:xfrm>
            <a:prstGeom prst="rect">
              <a:avLst/>
            </a:prstGeom>
          </p:spPr>
        </p:pic>
        <p:pic>
          <p:nvPicPr>
            <p:cNvPr id="113" name="Picture 112" descr="A picture containing text, clock, watch&#10;&#10;Description automatically generated">
              <a:extLst>
                <a:ext uri="{FF2B5EF4-FFF2-40B4-BE49-F238E27FC236}">
                  <a16:creationId xmlns:a16="http://schemas.microsoft.com/office/drawing/2014/main" id="{E4853DEF-2498-4878-A810-80336EAFC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84" y="4508617"/>
              <a:ext cx="1754486" cy="1588639"/>
            </a:xfrm>
            <a:prstGeom prst="rect">
              <a:avLst/>
            </a:prstGeom>
          </p:spPr>
        </p:pic>
        <p:pic>
          <p:nvPicPr>
            <p:cNvPr id="114" name="Picture 113" descr="Diagram, schematic&#10;&#10;Description automatically generated">
              <a:extLst>
                <a:ext uri="{FF2B5EF4-FFF2-40B4-BE49-F238E27FC236}">
                  <a16:creationId xmlns:a16="http://schemas.microsoft.com/office/drawing/2014/main" id="{371A1836-66F3-4CEA-9F3D-DF24D6047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93" y="3393965"/>
              <a:ext cx="1754486" cy="1536266"/>
            </a:xfrm>
            <a:prstGeom prst="rect">
              <a:avLst/>
            </a:prstGeom>
          </p:spPr>
        </p:pic>
        <p:pic>
          <p:nvPicPr>
            <p:cNvPr id="115" name="Picture 114" descr="A picture containing text, clock, watch&#10;&#10;Description automatically generated">
              <a:extLst>
                <a:ext uri="{FF2B5EF4-FFF2-40B4-BE49-F238E27FC236}">
                  <a16:creationId xmlns:a16="http://schemas.microsoft.com/office/drawing/2014/main" id="{8BC3E0F4-2054-43D6-802B-BB0E8EE9B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9575" y="3376274"/>
              <a:ext cx="1754486" cy="1588639"/>
            </a:xfrm>
            <a:prstGeom prst="rect">
              <a:avLst/>
            </a:prstGeom>
          </p:spPr>
        </p:pic>
        <p:pic>
          <p:nvPicPr>
            <p:cNvPr id="116" name="Picture 115" descr="A picture containing text, clock, watch&#10;&#10;Description automatically generated">
              <a:extLst>
                <a:ext uri="{FF2B5EF4-FFF2-40B4-BE49-F238E27FC236}">
                  <a16:creationId xmlns:a16="http://schemas.microsoft.com/office/drawing/2014/main" id="{C9210A46-9996-440F-A89E-E4E94952F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762" y="2769170"/>
              <a:ext cx="1754486" cy="1588639"/>
            </a:xfrm>
            <a:prstGeom prst="rect">
              <a:avLst/>
            </a:prstGeom>
          </p:spPr>
        </p:pic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425CA561-1FE7-49BD-BAB1-0AC7FA713CD3}"/>
              </a:ext>
            </a:extLst>
          </p:cNvPr>
          <p:cNvGrpSpPr/>
          <p:nvPr/>
        </p:nvGrpSpPr>
        <p:grpSpPr>
          <a:xfrm>
            <a:off x="3791578" y="2030245"/>
            <a:ext cx="2250770" cy="2467020"/>
            <a:chOff x="5218634" y="2550858"/>
            <a:chExt cx="3001027" cy="3289360"/>
          </a:xfrm>
        </p:grpSpPr>
        <p:pic>
          <p:nvPicPr>
            <p:cNvPr id="118" name="Picture 117" descr="Diagram, schematic&#10;&#10;Description automatically generated">
              <a:extLst>
                <a:ext uri="{FF2B5EF4-FFF2-40B4-BE49-F238E27FC236}">
                  <a16:creationId xmlns:a16="http://schemas.microsoft.com/office/drawing/2014/main" id="{6AE07878-429F-4307-B1EE-51F3924EE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8634" y="3708766"/>
              <a:ext cx="1665129" cy="1458024"/>
            </a:xfrm>
            <a:prstGeom prst="rect">
              <a:avLst/>
            </a:prstGeom>
          </p:spPr>
        </p:pic>
        <p:pic>
          <p:nvPicPr>
            <p:cNvPr id="119" name="Picture 118" descr="Diagram, schematic&#10;&#10;Description automatically generated">
              <a:extLst>
                <a:ext uri="{FF2B5EF4-FFF2-40B4-BE49-F238E27FC236}">
                  <a16:creationId xmlns:a16="http://schemas.microsoft.com/office/drawing/2014/main" id="{29C92388-AE52-4803-A9EC-F7CA5F25E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2253" y="4382194"/>
              <a:ext cx="1665129" cy="1458024"/>
            </a:xfrm>
            <a:prstGeom prst="rect">
              <a:avLst/>
            </a:prstGeom>
          </p:spPr>
        </p:pic>
        <p:pic>
          <p:nvPicPr>
            <p:cNvPr id="120" name="Picture 119" descr="A picture containing text, clock, watch&#10;&#10;Description automatically generated">
              <a:extLst>
                <a:ext uri="{FF2B5EF4-FFF2-40B4-BE49-F238E27FC236}">
                  <a16:creationId xmlns:a16="http://schemas.microsoft.com/office/drawing/2014/main" id="{867824D3-4855-4ED9-96FA-0D055DDE7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4532" y="3201098"/>
              <a:ext cx="1665129" cy="1507729"/>
            </a:xfrm>
            <a:prstGeom prst="rect">
              <a:avLst/>
            </a:prstGeom>
          </p:spPr>
        </p:pic>
        <p:pic>
          <p:nvPicPr>
            <p:cNvPr id="121" name="Picture 120" descr="A picture containing text, clock, watch&#10;&#10;Description automatically generated">
              <a:extLst>
                <a:ext uri="{FF2B5EF4-FFF2-40B4-BE49-F238E27FC236}">
                  <a16:creationId xmlns:a16="http://schemas.microsoft.com/office/drawing/2014/main" id="{254096B5-81CE-4F6A-A8DB-B2F42296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884" y="2550858"/>
              <a:ext cx="1665129" cy="1507729"/>
            </a:xfrm>
            <a:prstGeom prst="rect">
              <a:avLst/>
            </a:prstGeom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2DDF993-14AD-4FB4-9EC9-33B175ABAC86}"/>
              </a:ext>
            </a:extLst>
          </p:cNvPr>
          <p:cNvGrpSpPr/>
          <p:nvPr/>
        </p:nvGrpSpPr>
        <p:grpSpPr>
          <a:xfrm>
            <a:off x="7103951" y="2239106"/>
            <a:ext cx="1961378" cy="2065068"/>
            <a:chOff x="9565558" y="3113976"/>
            <a:chExt cx="2615171" cy="2753424"/>
          </a:xfrm>
        </p:grpSpPr>
        <p:pic>
          <p:nvPicPr>
            <p:cNvPr id="123" name="Picture 122" descr="Diagram, schematic&#10;&#10;Description automatically generated">
              <a:extLst>
                <a:ext uri="{FF2B5EF4-FFF2-40B4-BE49-F238E27FC236}">
                  <a16:creationId xmlns:a16="http://schemas.microsoft.com/office/drawing/2014/main" id="{8399A545-F341-49D2-99CF-4A79D6190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409376"/>
              <a:ext cx="1665129" cy="1458024"/>
            </a:xfrm>
            <a:prstGeom prst="rect">
              <a:avLst/>
            </a:prstGeom>
          </p:spPr>
        </p:pic>
        <p:pic>
          <p:nvPicPr>
            <p:cNvPr id="124" name="Picture 123" descr="Diagram, schematic&#10;&#10;Description automatically generated">
              <a:extLst>
                <a:ext uri="{FF2B5EF4-FFF2-40B4-BE49-F238E27FC236}">
                  <a16:creationId xmlns:a16="http://schemas.microsoft.com/office/drawing/2014/main" id="{1BCB58EF-AAFA-4C82-B2C9-123F41418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5558" y="3679049"/>
              <a:ext cx="1665129" cy="1458024"/>
            </a:xfrm>
            <a:prstGeom prst="rect">
              <a:avLst/>
            </a:prstGeom>
          </p:spPr>
        </p:pic>
        <p:pic>
          <p:nvPicPr>
            <p:cNvPr id="125" name="Picture 124" descr="Diagram, schematic&#10;&#10;Description automatically generated">
              <a:extLst>
                <a:ext uri="{FF2B5EF4-FFF2-40B4-BE49-F238E27FC236}">
                  <a16:creationId xmlns:a16="http://schemas.microsoft.com/office/drawing/2014/main" id="{3E645FEE-F1BE-48CB-B227-CAE87C785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5600" y="3113976"/>
              <a:ext cx="1665129" cy="1458024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76FD2D1-A3DB-4CBE-AB08-E11EB659BCA6}"/>
              </a:ext>
            </a:extLst>
          </p:cNvPr>
          <p:cNvSpPr txBox="1"/>
          <p:nvPr/>
        </p:nvSpPr>
        <p:spPr>
          <a:xfrm>
            <a:off x="8801100" y="1189969"/>
            <a:ext cx="2777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000" b="1" dirty="0">
              <a:solidFill>
                <a:srgbClr val="FF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778C490-F686-472C-E463-20ADE974DCCF}"/>
              </a:ext>
            </a:extLst>
          </p:cNvPr>
          <p:cNvGrpSpPr/>
          <p:nvPr/>
        </p:nvGrpSpPr>
        <p:grpSpPr>
          <a:xfrm>
            <a:off x="7213975" y="1084925"/>
            <a:ext cx="1941549" cy="784830"/>
            <a:chOff x="9613871" y="1389623"/>
            <a:chExt cx="2588732" cy="10464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B1BA2C-2868-1C90-DCF4-85AF1B0694B7}"/>
                </a:ext>
              </a:extLst>
            </p:cNvPr>
            <p:cNvSpPr txBox="1"/>
            <p:nvPr/>
          </p:nvSpPr>
          <p:spPr>
            <a:xfrm>
              <a:off x="9613871" y="1389623"/>
              <a:ext cx="2588732" cy="10464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>
                  <a:latin typeface="Garamond" panose="02020404030301010803" pitchFamily="18" charset="0"/>
                </a:rPr>
                <a:t>Post-Treatment Control</a:t>
              </a:r>
            </a:p>
            <a:p>
              <a:pPr algn="ctr"/>
              <a:r>
                <a:rPr lang="en-US" sz="1500" dirty="0">
                  <a:latin typeface="Garamond" panose="02020404030301010803" pitchFamily="18" charset="0"/>
                </a:rPr>
                <a:t>HIV-1 Remission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CF32AD-B995-6716-4BFD-093C2CA8F570}"/>
                </a:ext>
              </a:extLst>
            </p:cNvPr>
            <p:cNvSpPr txBox="1"/>
            <p:nvPr/>
          </p:nvSpPr>
          <p:spPr>
            <a:xfrm>
              <a:off x="11716173" y="1697399"/>
              <a:ext cx="37038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Garamond" panose="02020404030301010803" pitchFamily="18" charset="0"/>
                </a:rPr>
                <a:t>?</a:t>
              </a:r>
              <a:endParaRPr lang="en-US" sz="3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07459F0-E1DB-85C3-5B09-996358949819}"/>
              </a:ext>
            </a:extLst>
          </p:cNvPr>
          <p:cNvSpPr txBox="1"/>
          <p:nvPr/>
        </p:nvSpPr>
        <p:spPr>
          <a:xfrm>
            <a:off x="7283793" y="1765242"/>
            <a:ext cx="1876797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Garamond" panose="02020404030301010803" pitchFamily="18" charset="0"/>
              </a:rPr>
              <a:t>“Blocked and Locked”</a:t>
            </a:r>
          </a:p>
        </p:txBody>
      </p:sp>
    </p:spTree>
    <p:extLst>
      <p:ext uri="{BB962C8B-B14F-4D97-AF65-F5344CB8AC3E}">
        <p14:creationId xmlns:p14="http://schemas.microsoft.com/office/powerpoint/2010/main" val="1644640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01">
            <a:extLst>
              <a:ext uri="{FF2B5EF4-FFF2-40B4-BE49-F238E27FC236}">
                <a16:creationId xmlns:a16="http://schemas.microsoft.com/office/drawing/2014/main" id="{F23228C1-8E03-9B11-DD01-DE9274BF6E79}"/>
              </a:ext>
            </a:extLst>
          </p:cNvPr>
          <p:cNvGrpSpPr/>
          <p:nvPr/>
        </p:nvGrpSpPr>
        <p:grpSpPr>
          <a:xfrm>
            <a:off x="1181922" y="1164679"/>
            <a:ext cx="6267285" cy="3411263"/>
            <a:chOff x="441908" y="2123820"/>
            <a:chExt cx="4913259" cy="33202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63D0E06-5FEC-2500-A2BD-D4BFB2EF5A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183" t="32830" r="33741" b="33090"/>
            <a:stretch/>
          </p:blipFill>
          <p:spPr>
            <a:xfrm>
              <a:off x="441908" y="2260599"/>
              <a:ext cx="4867514" cy="3183467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A229586-E09C-7E72-8892-C23CBB9CEA96}"/>
                </a:ext>
              </a:extLst>
            </p:cNvPr>
            <p:cNvGrpSpPr/>
            <p:nvPr/>
          </p:nvGrpSpPr>
          <p:grpSpPr>
            <a:xfrm>
              <a:off x="775996" y="4815783"/>
              <a:ext cx="449541" cy="293051"/>
              <a:chOff x="2482746" y="3823336"/>
              <a:chExt cx="592724" cy="315344"/>
            </a:xfrm>
          </p:grpSpPr>
          <p:sp>
            <p:nvSpPr>
              <p:cNvPr id="19" name="Arrow: Down 18">
                <a:extLst>
                  <a:ext uri="{FF2B5EF4-FFF2-40B4-BE49-F238E27FC236}">
                    <a16:creationId xmlns:a16="http://schemas.microsoft.com/office/drawing/2014/main" id="{A7C61A49-4059-6AC5-D8E4-22DBE0CF01EC}"/>
                  </a:ext>
                </a:extLst>
              </p:cNvPr>
              <p:cNvSpPr/>
              <p:nvPr/>
            </p:nvSpPr>
            <p:spPr>
              <a:xfrm rot="10800000">
                <a:off x="2482746" y="3823336"/>
                <a:ext cx="78847" cy="22745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25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31D1307-DABE-C5FB-693C-780E5B5F1C3A}"/>
                  </a:ext>
                </a:extLst>
              </p:cNvPr>
              <p:cNvSpPr txBox="1"/>
              <p:nvPr/>
            </p:nvSpPr>
            <p:spPr>
              <a:xfrm>
                <a:off x="2497516" y="3896916"/>
                <a:ext cx="577954" cy="241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Garamond" panose="02020404030301010803" pitchFamily="18" charset="0"/>
                  </a:rPr>
                  <a:t>d1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B2FC46-90C0-89FE-D9B8-EA125072D662}"/>
                </a:ext>
              </a:extLst>
            </p:cNvPr>
            <p:cNvGrpSpPr/>
            <p:nvPr/>
          </p:nvGrpSpPr>
          <p:grpSpPr>
            <a:xfrm>
              <a:off x="1781431" y="4068367"/>
              <a:ext cx="600219" cy="262993"/>
              <a:chOff x="2482746" y="3767784"/>
              <a:chExt cx="791395" cy="283002"/>
            </a:xfrm>
          </p:grpSpPr>
          <p:sp>
            <p:nvSpPr>
              <p:cNvPr id="17" name="Arrow: Down 16">
                <a:extLst>
                  <a:ext uri="{FF2B5EF4-FFF2-40B4-BE49-F238E27FC236}">
                    <a16:creationId xmlns:a16="http://schemas.microsoft.com/office/drawing/2014/main" id="{2794F723-AD25-2EF4-58B8-1F5CE98A5C84}"/>
                  </a:ext>
                </a:extLst>
              </p:cNvPr>
              <p:cNvSpPr/>
              <p:nvPr/>
            </p:nvSpPr>
            <p:spPr>
              <a:xfrm>
                <a:off x="2482746" y="3823336"/>
                <a:ext cx="78847" cy="22745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25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3EBB08-7936-2EAC-8330-DB7BB29C6DF6}"/>
                  </a:ext>
                </a:extLst>
              </p:cNvPr>
              <p:cNvSpPr txBox="1"/>
              <p:nvPr/>
            </p:nvSpPr>
            <p:spPr>
              <a:xfrm>
                <a:off x="2497514" y="3767784"/>
                <a:ext cx="776627" cy="241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Garamond" panose="02020404030301010803" pitchFamily="18" charset="0"/>
                  </a:rPr>
                  <a:t>d404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08CD0E2-F286-5D3C-265C-D93C872AFF99}"/>
                </a:ext>
              </a:extLst>
            </p:cNvPr>
            <p:cNvGrpSpPr/>
            <p:nvPr/>
          </p:nvGrpSpPr>
          <p:grpSpPr>
            <a:xfrm>
              <a:off x="2419719" y="4047549"/>
              <a:ext cx="1077891" cy="262825"/>
              <a:chOff x="2497514" y="3767969"/>
              <a:chExt cx="1421205" cy="282817"/>
            </a:xfrm>
          </p:grpSpPr>
          <p:sp>
            <p:nvSpPr>
              <p:cNvPr id="15" name="Arrow: Down 14">
                <a:extLst>
                  <a:ext uri="{FF2B5EF4-FFF2-40B4-BE49-F238E27FC236}">
                    <a16:creationId xmlns:a16="http://schemas.microsoft.com/office/drawing/2014/main" id="{8D711C19-B6E2-5501-B78F-83F313191D41}"/>
                  </a:ext>
                </a:extLst>
              </p:cNvPr>
              <p:cNvSpPr/>
              <p:nvPr/>
            </p:nvSpPr>
            <p:spPr>
              <a:xfrm>
                <a:off x="2497514" y="3823336"/>
                <a:ext cx="78847" cy="22745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25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C92280-7AC7-2AFA-ED08-822357DB2D1E}"/>
                  </a:ext>
                </a:extLst>
              </p:cNvPr>
              <p:cNvSpPr txBox="1"/>
              <p:nvPr/>
            </p:nvSpPr>
            <p:spPr>
              <a:xfrm>
                <a:off x="2516497" y="3767969"/>
                <a:ext cx="1402222" cy="241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Garamond" panose="02020404030301010803" pitchFamily="18" charset="0"/>
                  </a:rPr>
                  <a:t>d206 after ATI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44FFC7A-D143-9556-0F0A-27551EA12CC0}"/>
                </a:ext>
              </a:extLst>
            </p:cNvPr>
            <p:cNvGrpSpPr/>
            <p:nvPr/>
          </p:nvGrpSpPr>
          <p:grpSpPr>
            <a:xfrm>
              <a:off x="4150935" y="4036919"/>
              <a:ext cx="1018477" cy="261927"/>
              <a:chOff x="2595494" y="3801854"/>
              <a:chExt cx="1342870" cy="281853"/>
            </a:xfrm>
          </p:grpSpPr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id="{3DD7DE19-75B3-F33C-0414-BDB0F7E12835}"/>
                  </a:ext>
                </a:extLst>
              </p:cNvPr>
              <p:cNvSpPr/>
              <p:nvPr/>
            </p:nvSpPr>
            <p:spPr>
              <a:xfrm>
                <a:off x="2595494" y="3856257"/>
                <a:ext cx="78847" cy="22745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25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0590B3-5BB0-178D-6651-A4B562F39BE9}"/>
                  </a:ext>
                </a:extLst>
              </p:cNvPr>
              <p:cNvSpPr txBox="1"/>
              <p:nvPr/>
            </p:nvSpPr>
            <p:spPr>
              <a:xfrm>
                <a:off x="2608550" y="3801854"/>
                <a:ext cx="1329814" cy="241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Garamond" panose="02020404030301010803" pitchFamily="18" charset="0"/>
                  </a:rPr>
                  <a:t>d911 after ATI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E87B441-8382-D4FD-86C3-A54614884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362" t="31161" r="17313" b="57925"/>
            <a:stretch/>
          </p:blipFill>
          <p:spPr>
            <a:xfrm>
              <a:off x="3704167" y="2123820"/>
              <a:ext cx="1651000" cy="101950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ED8D899-0EFC-38C7-1FB5-17066C8009B5}"/>
              </a:ext>
            </a:extLst>
          </p:cNvPr>
          <p:cNvSpPr txBox="1"/>
          <p:nvPr/>
        </p:nvSpPr>
        <p:spPr>
          <a:xfrm>
            <a:off x="7334591" y="4696654"/>
            <a:ext cx="1803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Ole Schmeltz Søgaard</a:t>
            </a:r>
          </a:p>
          <a:p>
            <a:pPr algn="r"/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Gunst et al., </a:t>
            </a:r>
            <a:r>
              <a:rPr lang="en-US" sz="1200" i="1" dirty="0">
                <a:latin typeface="Garamond" panose="02020404030301010803" pitchFamily="18" charset="0"/>
                <a:cs typeface="Arial" panose="020B0604020202020204" pitchFamily="34" charset="0"/>
              </a:rPr>
              <a:t>Nat Med</a:t>
            </a:r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. 2022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83BEF1-4727-81E5-603D-6C7F3F326B42}"/>
              </a:ext>
            </a:extLst>
          </p:cNvPr>
          <p:cNvGrpSpPr/>
          <p:nvPr/>
        </p:nvGrpSpPr>
        <p:grpSpPr>
          <a:xfrm>
            <a:off x="1794387" y="3930435"/>
            <a:ext cx="2874986" cy="1130021"/>
            <a:chOff x="2392516" y="5240580"/>
            <a:chExt cx="3833314" cy="150669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8AC7553-9240-0381-C0ED-A1B8107937DB}"/>
                </a:ext>
              </a:extLst>
            </p:cNvPr>
            <p:cNvGrpSpPr/>
            <p:nvPr/>
          </p:nvGrpSpPr>
          <p:grpSpPr>
            <a:xfrm>
              <a:off x="2392516" y="5240580"/>
              <a:ext cx="3409035" cy="1506694"/>
              <a:chOff x="2153192" y="5591175"/>
              <a:chExt cx="3409035" cy="1506694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A155AD5F-BD6D-33A1-FE3D-7EE73621B4E4}"/>
                  </a:ext>
                </a:extLst>
              </p:cNvPr>
              <p:cNvCxnSpPr/>
              <p:nvPr/>
            </p:nvCxnSpPr>
            <p:spPr>
              <a:xfrm flipV="1">
                <a:off x="2688795" y="5591175"/>
                <a:ext cx="0" cy="578356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B6766AED-19D5-0954-9EF2-38B02F2B1DEE}"/>
                  </a:ext>
                </a:extLst>
              </p:cNvPr>
              <p:cNvCxnSpPr/>
              <p:nvPr/>
            </p:nvCxnSpPr>
            <p:spPr>
              <a:xfrm flipV="1">
                <a:off x="3522550" y="5591175"/>
                <a:ext cx="0" cy="578356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3F0DD747-C926-1226-AD79-4E958B86EF55}"/>
                  </a:ext>
                </a:extLst>
              </p:cNvPr>
              <p:cNvCxnSpPr/>
              <p:nvPr/>
            </p:nvCxnSpPr>
            <p:spPr>
              <a:xfrm flipV="1">
                <a:off x="4999259" y="5591175"/>
                <a:ext cx="0" cy="578356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EA01C0B-F447-54B9-A9BC-CCC32C4FD7A7}"/>
                  </a:ext>
                </a:extLst>
              </p:cNvPr>
              <p:cNvSpPr txBox="1"/>
              <p:nvPr/>
            </p:nvSpPr>
            <p:spPr>
              <a:xfrm>
                <a:off x="2153192" y="6236095"/>
                <a:ext cx="340903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Positive in in vitro viral outgrowth assay with PHA/IL2 stimulation</a:t>
                </a:r>
              </a:p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Garamond" panose="02020404030301010803" pitchFamily="18" charset="0"/>
                  </a:rPr>
                  <a:t>(1/30-70 intact proviruses)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6DFC91-48A8-363B-477F-3BABF3F8E51C}"/>
                </a:ext>
              </a:extLst>
            </p:cNvPr>
            <p:cNvSpPr txBox="1"/>
            <p:nvPr/>
          </p:nvSpPr>
          <p:spPr>
            <a:xfrm>
              <a:off x="2890407" y="5596908"/>
              <a:ext cx="100179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  <a:latin typeface="Garamond" panose="02020404030301010803" pitchFamily="18" charset="0"/>
                </a:rPr>
                <a:t>d206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24DD6D-91B4-C27B-8BE1-675A45C8DF07}"/>
                </a:ext>
              </a:extLst>
            </p:cNvPr>
            <p:cNvSpPr txBox="1"/>
            <p:nvPr/>
          </p:nvSpPr>
          <p:spPr>
            <a:xfrm>
              <a:off x="3714317" y="5596903"/>
              <a:ext cx="100179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  <a:latin typeface="Garamond" panose="02020404030301010803" pitchFamily="18" charset="0"/>
                </a:rPr>
                <a:t>d372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B59594F-12BD-84F6-EDCB-1AF2A3AD6940}"/>
                </a:ext>
              </a:extLst>
            </p:cNvPr>
            <p:cNvSpPr txBox="1"/>
            <p:nvPr/>
          </p:nvSpPr>
          <p:spPr>
            <a:xfrm>
              <a:off x="5224037" y="5596899"/>
              <a:ext cx="100179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  <a:latin typeface="Garamond" panose="02020404030301010803" pitchFamily="18" charset="0"/>
                </a:rPr>
                <a:t>d666</a:t>
              </a: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15175A4A-B3E2-0B71-6F84-7F56F7416A87}"/>
              </a:ext>
            </a:extLst>
          </p:cNvPr>
          <p:cNvSpPr txBox="1">
            <a:spLocks/>
          </p:cNvSpPr>
          <p:nvPr/>
        </p:nvSpPr>
        <p:spPr>
          <a:xfrm>
            <a:off x="2401" y="37040"/>
            <a:ext cx="9138057" cy="70687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50" b="1" dirty="0">
                <a:latin typeface="Garamond" panose="02020404030301010803" pitchFamily="18" charset="0"/>
                <a:cs typeface="Arial" panose="020B0604020202020204" pitchFamily="34" charset="0"/>
              </a:rPr>
              <a:t>  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+mn-ea"/>
                <a:cs typeface="+mn-cs"/>
              </a:rPr>
              <a:t>Viral Reservoir Profile in Post-Treatment Controllers (PTCs)</a:t>
            </a:r>
          </a:p>
        </p:txBody>
      </p:sp>
    </p:spTree>
    <p:extLst>
      <p:ext uri="{BB962C8B-B14F-4D97-AF65-F5344CB8AC3E}">
        <p14:creationId xmlns:p14="http://schemas.microsoft.com/office/powerpoint/2010/main" val="210096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circle with circles and lines&#10;&#10;Description automatically generated">
            <a:extLst>
              <a:ext uri="{FF2B5EF4-FFF2-40B4-BE49-F238E27FC236}">
                <a16:creationId xmlns:a16="http://schemas.microsoft.com/office/drawing/2014/main" id="{759586CA-31E6-2823-2F82-18B318200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1" t="34167" r="28033" b="36442"/>
          <a:stretch/>
        </p:blipFill>
        <p:spPr>
          <a:xfrm>
            <a:off x="2718206" y="963461"/>
            <a:ext cx="3613530" cy="3497580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26DEE294-D995-343B-61E0-C81F4DAC1394}"/>
              </a:ext>
            </a:extLst>
          </p:cNvPr>
          <p:cNvSpPr txBox="1"/>
          <p:nvPr/>
        </p:nvSpPr>
        <p:spPr>
          <a:xfrm>
            <a:off x="1827301" y="2095913"/>
            <a:ext cx="155322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3333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Chr. Y: 11286950 </a:t>
            </a:r>
          </a:p>
          <a:p>
            <a:r>
              <a:rPr lang="en-US" sz="1050" dirty="0">
                <a:solidFill>
                  <a:srgbClr val="3333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Non-genic, </a:t>
            </a:r>
          </a:p>
          <a:p>
            <a:r>
              <a:rPr lang="en-US" sz="1050" dirty="0">
                <a:solidFill>
                  <a:srgbClr val="3333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peri-centromere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E0E7F52-70C0-33EA-EAC4-67680447ED88}"/>
              </a:ext>
            </a:extLst>
          </p:cNvPr>
          <p:cNvSpPr txBox="1"/>
          <p:nvPr/>
        </p:nvSpPr>
        <p:spPr>
          <a:xfrm>
            <a:off x="3713882" y="4387236"/>
            <a:ext cx="1062387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Chr. 5: 24162002</a:t>
            </a:r>
          </a:p>
          <a:p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long non-coding RNA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A72AC0F-C210-683E-C784-F63885B7D7CE}"/>
              </a:ext>
            </a:extLst>
          </p:cNvPr>
          <p:cNvSpPr txBox="1"/>
          <p:nvPr/>
        </p:nvSpPr>
        <p:spPr>
          <a:xfrm>
            <a:off x="5546003" y="3600920"/>
            <a:ext cx="1547173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Chr. 16: 89756643 </a:t>
            </a:r>
            <a:r>
              <a:rPr lang="en-US" sz="825" i="1" dirty="0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FANCA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8A652B6-3EA2-FC23-28FD-B9F646ECD592}"/>
              </a:ext>
            </a:extLst>
          </p:cNvPr>
          <p:cNvSpPr txBox="1"/>
          <p:nvPr/>
        </p:nvSpPr>
        <p:spPr>
          <a:xfrm>
            <a:off x="4690449" y="1274702"/>
            <a:ext cx="16332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3333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Chr. 19: 58232787 </a:t>
            </a:r>
            <a:r>
              <a:rPr lang="en-US" sz="1050" i="1" dirty="0">
                <a:solidFill>
                  <a:srgbClr val="3333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ZNF544</a:t>
            </a:r>
            <a:r>
              <a:rPr lang="en-US" sz="1050" dirty="0">
                <a:solidFill>
                  <a:srgbClr val="3333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918D453-8872-DAF3-5F51-554B670FD13D}"/>
              </a:ext>
            </a:extLst>
          </p:cNvPr>
          <p:cNvSpPr txBox="1"/>
          <p:nvPr/>
        </p:nvSpPr>
        <p:spPr>
          <a:xfrm>
            <a:off x="5628643" y="3467997"/>
            <a:ext cx="1593998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Chr. 19: 14156973  </a:t>
            </a:r>
            <a:r>
              <a:rPr lang="en-US" sz="825" i="1" dirty="0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ADGRL1</a:t>
            </a:r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02C2A94-33B4-41C1-FD98-7489E3741054}"/>
              </a:ext>
            </a:extLst>
          </p:cNvPr>
          <p:cNvGrpSpPr/>
          <p:nvPr/>
        </p:nvGrpSpPr>
        <p:grpSpPr>
          <a:xfrm rot="2258512">
            <a:off x="4668205" y="1419561"/>
            <a:ext cx="37334" cy="193540"/>
            <a:chOff x="8883717" y="573264"/>
            <a:chExt cx="49800" cy="248196"/>
          </a:xfrm>
        </p:grpSpPr>
        <p:sp>
          <p:nvSpPr>
            <p:cNvPr id="244" name="Freeform: Shape 13">
              <a:extLst>
                <a:ext uri="{FF2B5EF4-FFF2-40B4-BE49-F238E27FC236}">
                  <a16:creationId xmlns:a16="http://schemas.microsoft.com/office/drawing/2014/main" id="{9C0462D9-1B47-FD7F-E2DF-2B2E84D437EC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5" name="Freeform: Shape 18">
              <a:extLst>
                <a:ext uri="{FF2B5EF4-FFF2-40B4-BE49-F238E27FC236}">
                  <a16:creationId xmlns:a16="http://schemas.microsoft.com/office/drawing/2014/main" id="{C9FFC716-C672-A8F0-B9A1-BC9F2A62FE3F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FEE246B-5D1E-2213-2930-7B690BAB6B02}"/>
              </a:ext>
            </a:extLst>
          </p:cNvPr>
          <p:cNvGrpSpPr/>
          <p:nvPr/>
        </p:nvGrpSpPr>
        <p:grpSpPr>
          <a:xfrm rot="2780059">
            <a:off x="5009270" y="1569509"/>
            <a:ext cx="38833" cy="186065"/>
            <a:chOff x="8883717" y="573264"/>
            <a:chExt cx="49800" cy="248196"/>
          </a:xfrm>
        </p:grpSpPr>
        <p:sp>
          <p:nvSpPr>
            <p:cNvPr id="242" name="Freeform: Shape 21">
              <a:extLst>
                <a:ext uri="{FF2B5EF4-FFF2-40B4-BE49-F238E27FC236}">
                  <a16:creationId xmlns:a16="http://schemas.microsoft.com/office/drawing/2014/main" id="{29AF88F6-7369-5199-C566-41148B1D8ABD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3" name="Freeform: Shape 22">
              <a:extLst>
                <a:ext uri="{FF2B5EF4-FFF2-40B4-BE49-F238E27FC236}">
                  <a16:creationId xmlns:a16="http://schemas.microsoft.com/office/drawing/2014/main" id="{54AD759D-9EE6-982F-CD55-9A2D9EC0210B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1DF06E1-C16E-6970-00F1-AD92719E1544}"/>
              </a:ext>
            </a:extLst>
          </p:cNvPr>
          <p:cNvGrpSpPr/>
          <p:nvPr/>
        </p:nvGrpSpPr>
        <p:grpSpPr>
          <a:xfrm rot="11119710">
            <a:off x="4193647" y="4186980"/>
            <a:ext cx="37334" cy="193540"/>
            <a:chOff x="8883717" y="573264"/>
            <a:chExt cx="49800" cy="248196"/>
          </a:xfrm>
        </p:grpSpPr>
        <p:sp>
          <p:nvSpPr>
            <p:cNvPr id="240" name="Freeform: Shape 37">
              <a:extLst>
                <a:ext uri="{FF2B5EF4-FFF2-40B4-BE49-F238E27FC236}">
                  <a16:creationId xmlns:a16="http://schemas.microsoft.com/office/drawing/2014/main" id="{2A83C460-F670-0A70-EC4C-44E554788EEF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1" name="Freeform: Shape 38">
              <a:extLst>
                <a:ext uri="{FF2B5EF4-FFF2-40B4-BE49-F238E27FC236}">
                  <a16:creationId xmlns:a16="http://schemas.microsoft.com/office/drawing/2014/main" id="{3CEE12A7-E01F-3F6D-1C7F-A5935C403245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E0CD25DD-788C-38EC-36E0-7B7390C71285}"/>
              </a:ext>
            </a:extLst>
          </p:cNvPr>
          <p:cNvGrpSpPr/>
          <p:nvPr/>
        </p:nvGrpSpPr>
        <p:grpSpPr>
          <a:xfrm rot="15063132">
            <a:off x="3075617" y="2037478"/>
            <a:ext cx="42033" cy="215839"/>
            <a:chOff x="8883717" y="573264"/>
            <a:chExt cx="49800" cy="248196"/>
          </a:xfrm>
        </p:grpSpPr>
        <p:sp>
          <p:nvSpPr>
            <p:cNvPr id="238" name="Freeform: Shape 44">
              <a:extLst>
                <a:ext uri="{FF2B5EF4-FFF2-40B4-BE49-F238E27FC236}">
                  <a16:creationId xmlns:a16="http://schemas.microsoft.com/office/drawing/2014/main" id="{7E7B72A8-5894-B3EB-F32E-CF32FF3943AF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9" name="Freeform: Shape 45">
              <a:extLst>
                <a:ext uri="{FF2B5EF4-FFF2-40B4-BE49-F238E27FC236}">
                  <a16:creationId xmlns:a16="http://schemas.microsoft.com/office/drawing/2014/main" id="{4AE55CBD-2811-1024-9BB6-46DB316584E3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64B3067-B874-A682-1C77-7D1853725A01}"/>
              </a:ext>
            </a:extLst>
          </p:cNvPr>
          <p:cNvGrpSpPr/>
          <p:nvPr/>
        </p:nvGrpSpPr>
        <p:grpSpPr>
          <a:xfrm rot="2258512">
            <a:off x="4773331" y="1441228"/>
            <a:ext cx="37334" cy="193540"/>
            <a:chOff x="8883717" y="573264"/>
            <a:chExt cx="49800" cy="248196"/>
          </a:xfrm>
        </p:grpSpPr>
        <p:sp>
          <p:nvSpPr>
            <p:cNvPr id="236" name="Freeform: Shape 13">
              <a:extLst>
                <a:ext uri="{FF2B5EF4-FFF2-40B4-BE49-F238E27FC236}">
                  <a16:creationId xmlns:a16="http://schemas.microsoft.com/office/drawing/2014/main" id="{3C30F4A8-B656-99C6-0A9C-E4FBB6D9EE1A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7" name="Freeform: Shape 18">
              <a:extLst>
                <a:ext uri="{FF2B5EF4-FFF2-40B4-BE49-F238E27FC236}">
                  <a16:creationId xmlns:a16="http://schemas.microsoft.com/office/drawing/2014/main" id="{63C948BC-D152-ADA7-0DAF-5045A23A00DC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B004CB2-4741-D8C2-55ED-2A478E729D49}"/>
              </a:ext>
            </a:extLst>
          </p:cNvPr>
          <p:cNvGrpSpPr/>
          <p:nvPr/>
        </p:nvGrpSpPr>
        <p:grpSpPr>
          <a:xfrm rot="10139434">
            <a:off x="4859810" y="4040931"/>
            <a:ext cx="37334" cy="193540"/>
            <a:chOff x="8883717" y="573264"/>
            <a:chExt cx="49800" cy="248196"/>
          </a:xfrm>
        </p:grpSpPr>
        <p:sp>
          <p:nvSpPr>
            <p:cNvPr id="234" name="Freeform: Shape 21">
              <a:extLst>
                <a:ext uri="{FF2B5EF4-FFF2-40B4-BE49-F238E27FC236}">
                  <a16:creationId xmlns:a16="http://schemas.microsoft.com/office/drawing/2014/main" id="{96803FB1-6D05-556A-1909-EB742B678632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5" name="Freeform: Shape 22">
              <a:extLst>
                <a:ext uri="{FF2B5EF4-FFF2-40B4-BE49-F238E27FC236}">
                  <a16:creationId xmlns:a16="http://schemas.microsoft.com/office/drawing/2014/main" id="{E6A9B7E3-D315-FF28-207C-C9729B9E9DF2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E95A8FC-E77B-7B3E-269D-CD020F0DD463}"/>
              </a:ext>
            </a:extLst>
          </p:cNvPr>
          <p:cNvGrpSpPr/>
          <p:nvPr/>
        </p:nvGrpSpPr>
        <p:grpSpPr>
          <a:xfrm rot="2776540">
            <a:off x="5133899" y="1637200"/>
            <a:ext cx="38833" cy="186065"/>
            <a:chOff x="8883717" y="573264"/>
            <a:chExt cx="49800" cy="248196"/>
          </a:xfrm>
        </p:grpSpPr>
        <p:sp>
          <p:nvSpPr>
            <p:cNvPr id="232" name="Freeform: Shape 21">
              <a:extLst>
                <a:ext uri="{FF2B5EF4-FFF2-40B4-BE49-F238E27FC236}">
                  <a16:creationId xmlns:a16="http://schemas.microsoft.com/office/drawing/2014/main" id="{3ACD5A6D-75E1-1E40-2551-95EE50E1472F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3" name="Freeform: Shape 22">
              <a:extLst>
                <a:ext uri="{FF2B5EF4-FFF2-40B4-BE49-F238E27FC236}">
                  <a16:creationId xmlns:a16="http://schemas.microsoft.com/office/drawing/2014/main" id="{99E13183-F3E3-3FD1-0437-E6FEEDF8D46E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C380285-0FB7-A72D-973E-6BB0EEAC4349}"/>
              </a:ext>
            </a:extLst>
          </p:cNvPr>
          <p:cNvGrpSpPr/>
          <p:nvPr/>
        </p:nvGrpSpPr>
        <p:grpSpPr>
          <a:xfrm rot="3805677">
            <a:off x="5669737" y="2737676"/>
            <a:ext cx="38833" cy="186065"/>
            <a:chOff x="8883717" y="573264"/>
            <a:chExt cx="49800" cy="248196"/>
          </a:xfrm>
        </p:grpSpPr>
        <p:sp>
          <p:nvSpPr>
            <p:cNvPr id="230" name="Freeform: Shape 21">
              <a:extLst>
                <a:ext uri="{FF2B5EF4-FFF2-40B4-BE49-F238E27FC236}">
                  <a16:creationId xmlns:a16="http://schemas.microsoft.com/office/drawing/2014/main" id="{CDDF6553-7C1E-7932-4AEA-FC949DA83B0B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1" name="Freeform: Shape 22">
              <a:extLst>
                <a:ext uri="{FF2B5EF4-FFF2-40B4-BE49-F238E27FC236}">
                  <a16:creationId xmlns:a16="http://schemas.microsoft.com/office/drawing/2014/main" id="{780C89B6-8419-D78D-F04C-C72BC9583432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9316A3B9-06BB-50DC-C2A3-05A30ACE723E}"/>
              </a:ext>
            </a:extLst>
          </p:cNvPr>
          <p:cNvSpPr txBox="1"/>
          <p:nvPr/>
        </p:nvSpPr>
        <p:spPr>
          <a:xfrm>
            <a:off x="5297483" y="3850132"/>
            <a:ext cx="16509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Chr. 22: 27857113 </a:t>
            </a:r>
            <a:r>
              <a:rPr lang="en-US" sz="825" i="1" dirty="0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PITPNB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A623FF91-E703-688C-CA35-3D6DF4B0A659}"/>
              </a:ext>
            </a:extLst>
          </p:cNvPr>
          <p:cNvSpPr txBox="1"/>
          <p:nvPr/>
        </p:nvSpPr>
        <p:spPr>
          <a:xfrm>
            <a:off x="5441762" y="3734430"/>
            <a:ext cx="1593998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Chr. 17: 59099605 </a:t>
            </a:r>
            <a:r>
              <a:rPr lang="en-US" sz="825" i="1" dirty="0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TRIM37</a:t>
            </a: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A0C9624-BBC3-0D11-21E8-D32F5BCFC1CC}"/>
              </a:ext>
            </a:extLst>
          </p:cNvPr>
          <p:cNvGrpSpPr/>
          <p:nvPr/>
        </p:nvGrpSpPr>
        <p:grpSpPr>
          <a:xfrm rot="18501573">
            <a:off x="2999729" y="2195263"/>
            <a:ext cx="38833" cy="186065"/>
            <a:chOff x="8883717" y="573264"/>
            <a:chExt cx="49800" cy="248196"/>
          </a:xfrm>
        </p:grpSpPr>
        <p:sp>
          <p:nvSpPr>
            <p:cNvPr id="228" name="Freeform: Shape 44">
              <a:extLst>
                <a:ext uri="{FF2B5EF4-FFF2-40B4-BE49-F238E27FC236}">
                  <a16:creationId xmlns:a16="http://schemas.microsoft.com/office/drawing/2014/main" id="{5CA40E56-A987-5821-7360-8CBFD7346C9E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9" name="Freeform: Shape 45">
              <a:extLst>
                <a:ext uri="{FF2B5EF4-FFF2-40B4-BE49-F238E27FC236}">
                  <a16:creationId xmlns:a16="http://schemas.microsoft.com/office/drawing/2014/main" id="{7254EAEE-AACE-03B1-74F9-14C91E885E23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BB60DA2B-26DA-9E94-83A5-ADD8A39C3F3E}"/>
              </a:ext>
            </a:extLst>
          </p:cNvPr>
          <p:cNvGrpSpPr/>
          <p:nvPr/>
        </p:nvGrpSpPr>
        <p:grpSpPr>
          <a:xfrm rot="18501573">
            <a:off x="2956359" y="2322728"/>
            <a:ext cx="38833" cy="186065"/>
            <a:chOff x="8883717" y="573264"/>
            <a:chExt cx="49800" cy="248196"/>
          </a:xfrm>
        </p:grpSpPr>
        <p:sp>
          <p:nvSpPr>
            <p:cNvPr id="226" name="Freeform: Shape 44">
              <a:extLst>
                <a:ext uri="{FF2B5EF4-FFF2-40B4-BE49-F238E27FC236}">
                  <a16:creationId xmlns:a16="http://schemas.microsoft.com/office/drawing/2014/main" id="{4B2B8371-A560-94CF-BCA4-7CB853E1198B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7" name="Freeform: Shape 45">
              <a:extLst>
                <a:ext uri="{FF2B5EF4-FFF2-40B4-BE49-F238E27FC236}">
                  <a16:creationId xmlns:a16="http://schemas.microsoft.com/office/drawing/2014/main" id="{E0AB9252-FD9A-8258-F939-2BFEE65B6D68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80A12DE-91A5-8C0B-D9FB-606F0D6C50AF}"/>
              </a:ext>
            </a:extLst>
          </p:cNvPr>
          <p:cNvGrpSpPr/>
          <p:nvPr/>
        </p:nvGrpSpPr>
        <p:grpSpPr>
          <a:xfrm rot="18501573">
            <a:off x="2923515" y="2467882"/>
            <a:ext cx="38833" cy="186065"/>
            <a:chOff x="8883717" y="573264"/>
            <a:chExt cx="49800" cy="248196"/>
          </a:xfrm>
        </p:grpSpPr>
        <p:sp>
          <p:nvSpPr>
            <p:cNvPr id="224" name="Freeform: Shape 44">
              <a:extLst>
                <a:ext uri="{FF2B5EF4-FFF2-40B4-BE49-F238E27FC236}">
                  <a16:creationId xmlns:a16="http://schemas.microsoft.com/office/drawing/2014/main" id="{722F6978-DE81-1636-BA72-44A157486BBD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5" name="Freeform: Shape 45">
              <a:extLst>
                <a:ext uri="{FF2B5EF4-FFF2-40B4-BE49-F238E27FC236}">
                  <a16:creationId xmlns:a16="http://schemas.microsoft.com/office/drawing/2014/main" id="{2A8D0B3F-DA42-9EDD-EE20-56F31E65807C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0753C378-E71E-8511-045A-00077E810D19}"/>
              </a:ext>
            </a:extLst>
          </p:cNvPr>
          <p:cNvSpPr txBox="1"/>
          <p:nvPr/>
        </p:nvSpPr>
        <p:spPr>
          <a:xfrm>
            <a:off x="1931686" y="3369784"/>
            <a:ext cx="164657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3333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Chr. 4: 49103577 </a:t>
            </a:r>
          </a:p>
          <a:p>
            <a:r>
              <a:rPr lang="en-US" sz="1050" dirty="0">
                <a:solidFill>
                  <a:srgbClr val="3333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Non-genic, Centromere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5410085-A41B-C17E-3762-CC4380D8214B}"/>
              </a:ext>
            </a:extLst>
          </p:cNvPr>
          <p:cNvGrpSpPr/>
          <p:nvPr/>
        </p:nvGrpSpPr>
        <p:grpSpPr>
          <a:xfrm rot="14943647">
            <a:off x="2984979" y="3316609"/>
            <a:ext cx="38833" cy="186065"/>
            <a:chOff x="8883717" y="573264"/>
            <a:chExt cx="49800" cy="248196"/>
          </a:xfrm>
        </p:grpSpPr>
        <p:sp>
          <p:nvSpPr>
            <p:cNvPr id="222" name="Freeform: Shape 13">
              <a:extLst>
                <a:ext uri="{FF2B5EF4-FFF2-40B4-BE49-F238E27FC236}">
                  <a16:creationId xmlns:a16="http://schemas.microsoft.com/office/drawing/2014/main" id="{198080A2-2FBB-477F-4B53-4CE55816E495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3" name="Freeform: Shape 18">
              <a:extLst>
                <a:ext uri="{FF2B5EF4-FFF2-40B4-BE49-F238E27FC236}">
                  <a16:creationId xmlns:a16="http://schemas.microsoft.com/office/drawing/2014/main" id="{450C8A16-6C11-1F9E-B662-1D5CFBDC1E23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ED34E64-CB2D-C8EA-FF55-E34DABA980FB}"/>
              </a:ext>
            </a:extLst>
          </p:cNvPr>
          <p:cNvGrpSpPr/>
          <p:nvPr/>
        </p:nvGrpSpPr>
        <p:grpSpPr>
          <a:xfrm rot="14943647">
            <a:off x="3049873" y="3445724"/>
            <a:ext cx="38833" cy="186065"/>
            <a:chOff x="8883717" y="573264"/>
            <a:chExt cx="49800" cy="248196"/>
          </a:xfrm>
        </p:grpSpPr>
        <p:sp>
          <p:nvSpPr>
            <p:cNvPr id="220" name="Freeform: Shape 13">
              <a:extLst>
                <a:ext uri="{FF2B5EF4-FFF2-40B4-BE49-F238E27FC236}">
                  <a16:creationId xmlns:a16="http://schemas.microsoft.com/office/drawing/2014/main" id="{4BB4DB10-56C2-2B67-D771-4BC8A0E63D59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1" name="Freeform: Shape 18">
              <a:extLst>
                <a:ext uri="{FF2B5EF4-FFF2-40B4-BE49-F238E27FC236}">
                  <a16:creationId xmlns:a16="http://schemas.microsoft.com/office/drawing/2014/main" id="{39F55A20-0A5A-577D-D46D-AFD7E5012E94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1F4E6109-4BDF-8002-0CD7-BF60B18C00E5}"/>
              </a:ext>
            </a:extLst>
          </p:cNvPr>
          <p:cNvSpPr txBox="1"/>
          <p:nvPr/>
        </p:nvSpPr>
        <p:spPr>
          <a:xfrm>
            <a:off x="3527897" y="1199440"/>
            <a:ext cx="1488428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Chr. X: 96989587  </a:t>
            </a:r>
            <a:r>
              <a:rPr lang="en-US" sz="825" i="1" dirty="0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DIAPH2</a:t>
            </a:r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58E3CF74-21B4-00B4-DDD2-5F2A5B445F8E}"/>
              </a:ext>
            </a:extLst>
          </p:cNvPr>
          <p:cNvGrpSpPr/>
          <p:nvPr/>
        </p:nvGrpSpPr>
        <p:grpSpPr>
          <a:xfrm rot="21285459">
            <a:off x="4079565" y="1353457"/>
            <a:ext cx="37334" cy="193540"/>
            <a:chOff x="8883717" y="573264"/>
            <a:chExt cx="49800" cy="248196"/>
          </a:xfrm>
        </p:grpSpPr>
        <p:sp>
          <p:nvSpPr>
            <p:cNvPr id="218" name="Freeform: Shape 44">
              <a:extLst>
                <a:ext uri="{FF2B5EF4-FFF2-40B4-BE49-F238E27FC236}">
                  <a16:creationId xmlns:a16="http://schemas.microsoft.com/office/drawing/2014/main" id="{EBDD09EA-1E93-88A4-4AB5-490E4046C22B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9" name="Freeform: Shape 45">
              <a:extLst>
                <a:ext uri="{FF2B5EF4-FFF2-40B4-BE49-F238E27FC236}">
                  <a16:creationId xmlns:a16="http://schemas.microsoft.com/office/drawing/2014/main" id="{AAF1D002-22EC-BC72-BFB2-E5545E15C81D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35685B39-4B22-9F46-B39B-CDAC1902A74C}"/>
              </a:ext>
            </a:extLst>
          </p:cNvPr>
          <p:cNvSpPr txBox="1"/>
          <p:nvPr/>
        </p:nvSpPr>
        <p:spPr>
          <a:xfrm>
            <a:off x="5096599" y="1499861"/>
            <a:ext cx="158333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</a:rPr>
              <a:t>Chr. X: 40692154 </a:t>
            </a:r>
            <a:r>
              <a:rPr lang="en-US" sz="825" i="1" dirty="0">
                <a:solidFill>
                  <a:srgbClr val="FF3399"/>
                </a:solidFill>
                <a:latin typeface="Garamond" panose="02020404030301010803" pitchFamily="18" charset="0"/>
              </a:rPr>
              <a:t>MED14</a:t>
            </a:r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</a:rPr>
              <a:t> 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ED284C98-1D6E-0C35-1314-60F1A05B77CD}"/>
              </a:ext>
            </a:extLst>
          </p:cNvPr>
          <p:cNvGrpSpPr/>
          <p:nvPr/>
        </p:nvGrpSpPr>
        <p:grpSpPr>
          <a:xfrm rot="2780059">
            <a:off x="5344650" y="1845467"/>
            <a:ext cx="38833" cy="186065"/>
            <a:chOff x="8883717" y="573264"/>
            <a:chExt cx="49800" cy="248196"/>
          </a:xfrm>
        </p:grpSpPr>
        <p:sp>
          <p:nvSpPr>
            <p:cNvPr id="212" name="Freeform: Shape 21">
              <a:extLst>
                <a:ext uri="{FF2B5EF4-FFF2-40B4-BE49-F238E27FC236}">
                  <a16:creationId xmlns:a16="http://schemas.microsoft.com/office/drawing/2014/main" id="{803AF71E-CA02-56A9-8D60-3930958DE202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3" name="Freeform: Shape 22">
              <a:extLst>
                <a:ext uri="{FF2B5EF4-FFF2-40B4-BE49-F238E27FC236}">
                  <a16:creationId xmlns:a16="http://schemas.microsoft.com/office/drawing/2014/main" id="{88731D9B-809A-A625-5D6E-BE86F486B2E3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310CBD7-1C67-756F-41FC-92823FF58E04}"/>
              </a:ext>
            </a:extLst>
          </p:cNvPr>
          <p:cNvGrpSpPr/>
          <p:nvPr/>
        </p:nvGrpSpPr>
        <p:grpSpPr>
          <a:xfrm rot="2776540">
            <a:off x="5424147" y="1948384"/>
            <a:ext cx="38833" cy="186065"/>
            <a:chOff x="8883717" y="573264"/>
            <a:chExt cx="49800" cy="248196"/>
          </a:xfrm>
        </p:grpSpPr>
        <p:sp>
          <p:nvSpPr>
            <p:cNvPr id="210" name="Freeform: Shape 21">
              <a:extLst>
                <a:ext uri="{FF2B5EF4-FFF2-40B4-BE49-F238E27FC236}">
                  <a16:creationId xmlns:a16="http://schemas.microsoft.com/office/drawing/2014/main" id="{85D36A4E-2DFD-F25F-E986-E7A494198005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1" name="Freeform: Shape 22">
              <a:extLst>
                <a:ext uri="{FF2B5EF4-FFF2-40B4-BE49-F238E27FC236}">
                  <a16:creationId xmlns:a16="http://schemas.microsoft.com/office/drawing/2014/main" id="{E8E2E762-4923-B208-2F86-B3AF52D0660A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840C5D1B-C632-9B96-30B6-3D3A9B813DB8}"/>
              </a:ext>
            </a:extLst>
          </p:cNvPr>
          <p:cNvSpPr txBox="1"/>
          <p:nvPr/>
        </p:nvSpPr>
        <p:spPr>
          <a:xfrm>
            <a:off x="5722377" y="2617580"/>
            <a:ext cx="1881017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</a:rPr>
              <a:t>Chr. 14: 74673138 </a:t>
            </a:r>
            <a:r>
              <a:rPr lang="en-US" sz="825" i="1" dirty="0">
                <a:solidFill>
                  <a:srgbClr val="FF3399"/>
                </a:solidFill>
                <a:latin typeface="Garamond" panose="02020404030301010803" pitchFamily="18" charset="0"/>
              </a:rPr>
              <a:t>AREL1</a:t>
            </a:r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</a:rPr>
              <a:t> </a:t>
            </a: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04165CFF-5798-7E2C-8395-217B4BBBD0C3}"/>
              </a:ext>
            </a:extLst>
          </p:cNvPr>
          <p:cNvGrpSpPr/>
          <p:nvPr/>
        </p:nvGrpSpPr>
        <p:grpSpPr>
          <a:xfrm rot="3805677">
            <a:off x="5669738" y="2609451"/>
            <a:ext cx="38833" cy="186065"/>
            <a:chOff x="8883717" y="573264"/>
            <a:chExt cx="49800" cy="248196"/>
          </a:xfrm>
        </p:grpSpPr>
        <p:sp>
          <p:nvSpPr>
            <p:cNvPr id="208" name="Freeform: Shape 21">
              <a:extLst>
                <a:ext uri="{FF2B5EF4-FFF2-40B4-BE49-F238E27FC236}">
                  <a16:creationId xmlns:a16="http://schemas.microsoft.com/office/drawing/2014/main" id="{C09B2F58-3BB1-D462-738A-A61D53AC8EBE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9" name="Freeform: Shape 22">
              <a:extLst>
                <a:ext uri="{FF2B5EF4-FFF2-40B4-BE49-F238E27FC236}">
                  <a16:creationId xmlns:a16="http://schemas.microsoft.com/office/drawing/2014/main" id="{E042C009-3EAC-2A96-EDB3-F101A4DF6FF7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5D9C0F0F-7A07-384E-4957-F86FBE11C770}"/>
              </a:ext>
            </a:extLst>
          </p:cNvPr>
          <p:cNvSpPr txBox="1"/>
          <p:nvPr/>
        </p:nvSpPr>
        <p:spPr>
          <a:xfrm>
            <a:off x="5707759" y="3109773"/>
            <a:ext cx="1857259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</a:rPr>
              <a:t>Chr. 17: 59995276 </a:t>
            </a:r>
            <a:r>
              <a:rPr lang="en-US" sz="825" i="1" dirty="0">
                <a:solidFill>
                  <a:srgbClr val="FF3399"/>
                </a:solidFill>
                <a:latin typeface="Garamond" panose="02020404030301010803" pitchFamily="18" charset="0"/>
              </a:rPr>
              <a:t>RNFT1</a:t>
            </a:r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</a:rPr>
              <a:t>  </a:t>
            </a: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826A15A2-E028-7E88-EC79-F8B1A9BC4792}"/>
              </a:ext>
            </a:extLst>
          </p:cNvPr>
          <p:cNvGrpSpPr/>
          <p:nvPr/>
        </p:nvGrpSpPr>
        <p:grpSpPr>
          <a:xfrm rot="5614396">
            <a:off x="5637466" y="3151448"/>
            <a:ext cx="38833" cy="186065"/>
            <a:chOff x="8883717" y="573264"/>
            <a:chExt cx="49800" cy="248196"/>
          </a:xfrm>
        </p:grpSpPr>
        <p:sp>
          <p:nvSpPr>
            <p:cNvPr id="206" name="Freeform: Shape 21">
              <a:extLst>
                <a:ext uri="{FF2B5EF4-FFF2-40B4-BE49-F238E27FC236}">
                  <a16:creationId xmlns:a16="http://schemas.microsoft.com/office/drawing/2014/main" id="{6DF8458B-9E99-0188-D51B-72B0DC0D8953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7" name="Freeform: Shape 22">
              <a:extLst>
                <a:ext uri="{FF2B5EF4-FFF2-40B4-BE49-F238E27FC236}">
                  <a16:creationId xmlns:a16="http://schemas.microsoft.com/office/drawing/2014/main" id="{42AD88C6-07FF-0BD4-1301-9679E176DF7A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26014A93-140C-CD3C-C3D3-4DDAE06792DE}"/>
              </a:ext>
            </a:extLst>
          </p:cNvPr>
          <p:cNvGrpSpPr/>
          <p:nvPr/>
        </p:nvGrpSpPr>
        <p:grpSpPr>
          <a:xfrm rot="5785177">
            <a:off x="5654577" y="3038121"/>
            <a:ext cx="38833" cy="186065"/>
            <a:chOff x="8883717" y="573264"/>
            <a:chExt cx="49800" cy="248196"/>
          </a:xfrm>
        </p:grpSpPr>
        <p:sp>
          <p:nvSpPr>
            <p:cNvPr id="204" name="Freeform: Shape 21">
              <a:extLst>
                <a:ext uri="{FF2B5EF4-FFF2-40B4-BE49-F238E27FC236}">
                  <a16:creationId xmlns:a16="http://schemas.microsoft.com/office/drawing/2014/main" id="{E0F8D008-9616-D54E-3173-1F6926B5D56B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5" name="Freeform: Shape 22">
              <a:extLst>
                <a:ext uri="{FF2B5EF4-FFF2-40B4-BE49-F238E27FC236}">
                  <a16:creationId xmlns:a16="http://schemas.microsoft.com/office/drawing/2014/main" id="{13DCA3E1-CAB5-E526-0EE7-197BC69D7DE3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EC848DFA-2B8E-1165-C042-B11B2B62D4BB}"/>
              </a:ext>
            </a:extLst>
          </p:cNvPr>
          <p:cNvSpPr txBox="1"/>
          <p:nvPr/>
        </p:nvSpPr>
        <p:spPr>
          <a:xfrm>
            <a:off x="5617915" y="2179190"/>
            <a:ext cx="179217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3333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Chr. 19: 36579961 </a:t>
            </a:r>
            <a:r>
              <a:rPr lang="en-US" sz="1050" i="1" dirty="0">
                <a:solidFill>
                  <a:srgbClr val="3333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ZNF529</a:t>
            </a: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E550BB98-49B3-EEFA-6CF6-AFA00128CE5F}"/>
              </a:ext>
            </a:extLst>
          </p:cNvPr>
          <p:cNvGrpSpPr/>
          <p:nvPr/>
        </p:nvGrpSpPr>
        <p:grpSpPr>
          <a:xfrm rot="3805677">
            <a:off x="5606658" y="2324724"/>
            <a:ext cx="38833" cy="186065"/>
            <a:chOff x="8883717" y="573264"/>
            <a:chExt cx="49800" cy="248196"/>
          </a:xfrm>
        </p:grpSpPr>
        <p:sp>
          <p:nvSpPr>
            <p:cNvPr id="202" name="Freeform: Shape 21">
              <a:extLst>
                <a:ext uri="{FF2B5EF4-FFF2-40B4-BE49-F238E27FC236}">
                  <a16:creationId xmlns:a16="http://schemas.microsoft.com/office/drawing/2014/main" id="{BF7F2C4B-68F0-D388-0DE7-0638C82C2553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3" name="Freeform: Shape 22">
              <a:extLst>
                <a:ext uri="{FF2B5EF4-FFF2-40B4-BE49-F238E27FC236}">
                  <a16:creationId xmlns:a16="http://schemas.microsoft.com/office/drawing/2014/main" id="{8AF1AB79-2B37-0FF7-3CDA-D0D24CDF4718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B396755-67AC-4EFC-A59C-C787C605EE0D}"/>
              </a:ext>
            </a:extLst>
          </p:cNvPr>
          <p:cNvGrpSpPr/>
          <p:nvPr/>
        </p:nvGrpSpPr>
        <p:grpSpPr>
          <a:xfrm rot="3805677">
            <a:off x="5567538" y="2201108"/>
            <a:ext cx="38833" cy="186065"/>
            <a:chOff x="8883717" y="573264"/>
            <a:chExt cx="49800" cy="248196"/>
          </a:xfrm>
        </p:grpSpPr>
        <p:sp>
          <p:nvSpPr>
            <p:cNvPr id="200" name="Freeform: Shape 21">
              <a:extLst>
                <a:ext uri="{FF2B5EF4-FFF2-40B4-BE49-F238E27FC236}">
                  <a16:creationId xmlns:a16="http://schemas.microsoft.com/office/drawing/2014/main" id="{72BCB07C-6171-286B-C864-250B602162F6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1" name="Freeform: Shape 22">
              <a:extLst>
                <a:ext uri="{FF2B5EF4-FFF2-40B4-BE49-F238E27FC236}">
                  <a16:creationId xmlns:a16="http://schemas.microsoft.com/office/drawing/2014/main" id="{233DAD67-9457-1079-339B-5E480E71BF79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2" name="TextBox 161">
            <a:extLst>
              <a:ext uri="{FF2B5EF4-FFF2-40B4-BE49-F238E27FC236}">
                <a16:creationId xmlns:a16="http://schemas.microsoft.com/office/drawing/2014/main" id="{8C85E6FA-C481-4AF3-95E2-42162A4B80CF}"/>
              </a:ext>
            </a:extLst>
          </p:cNvPr>
          <p:cNvSpPr txBox="1"/>
          <p:nvPr/>
        </p:nvSpPr>
        <p:spPr>
          <a:xfrm>
            <a:off x="1931687" y="1303231"/>
            <a:ext cx="1756000" cy="2539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rgbClr val="3333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Chr. 9: 43319381 centromeric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1171337D-55A5-B9B3-5E15-F899BC8C6FC2}"/>
              </a:ext>
            </a:extLst>
          </p:cNvPr>
          <p:cNvGrpSpPr/>
          <p:nvPr/>
        </p:nvGrpSpPr>
        <p:grpSpPr>
          <a:xfrm rot="17510112">
            <a:off x="3693846" y="1431113"/>
            <a:ext cx="63890" cy="271140"/>
            <a:chOff x="8883717" y="573264"/>
            <a:chExt cx="49800" cy="248196"/>
          </a:xfrm>
        </p:grpSpPr>
        <p:sp>
          <p:nvSpPr>
            <p:cNvPr id="198" name="Freeform: Shape 44">
              <a:extLst>
                <a:ext uri="{FF2B5EF4-FFF2-40B4-BE49-F238E27FC236}">
                  <a16:creationId xmlns:a16="http://schemas.microsoft.com/office/drawing/2014/main" id="{8221C7BA-1D1D-9F4A-C8A2-570AEF38787F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9" name="Freeform: Shape 45">
              <a:extLst>
                <a:ext uri="{FF2B5EF4-FFF2-40B4-BE49-F238E27FC236}">
                  <a16:creationId xmlns:a16="http://schemas.microsoft.com/office/drawing/2014/main" id="{11B108B7-8239-C4AB-6E35-A47145EB7B8B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F2D600A0-794B-899B-C81B-6EA3A352462E}"/>
              </a:ext>
            </a:extLst>
          </p:cNvPr>
          <p:cNvSpPr txBox="1"/>
          <p:nvPr/>
        </p:nvSpPr>
        <p:spPr>
          <a:xfrm>
            <a:off x="5052005" y="4081548"/>
            <a:ext cx="1554596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</a:rPr>
              <a:t>Chr. 15: 65754467 </a:t>
            </a:r>
            <a:r>
              <a:rPr lang="en-US" sz="825" i="1" dirty="0">
                <a:solidFill>
                  <a:srgbClr val="FF3399"/>
                </a:solidFill>
                <a:latin typeface="Garamond" panose="02020404030301010803" pitchFamily="18" charset="0"/>
              </a:rPr>
              <a:t>DENND4A</a:t>
            </a:r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3F199511-0B0B-8838-0B24-3B2A5FEAC55A}"/>
              </a:ext>
            </a:extLst>
          </p:cNvPr>
          <p:cNvSpPr txBox="1"/>
          <p:nvPr/>
        </p:nvSpPr>
        <p:spPr>
          <a:xfrm>
            <a:off x="4798505" y="4196635"/>
            <a:ext cx="1735837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</a:rPr>
              <a:t>Chr. 12: 67512040 </a:t>
            </a:r>
            <a:r>
              <a:rPr lang="en-US" sz="825" i="1" dirty="0">
                <a:solidFill>
                  <a:srgbClr val="FF3399"/>
                </a:solidFill>
                <a:latin typeface="Garamond" panose="02020404030301010803" pitchFamily="18" charset="0"/>
              </a:rPr>
              <a:t>LINC02408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81D02B69-8B49-DEB7-C80A-FC65DAA2C455}"/>
              </a:ext>
            </a:extLst>
          </p:cNvPr>
          <p:cNvSpPr txBox="1"/>
          <p:nvPr/>
        </p:nvSpPr>
        <p:spPr>
          <a:xfrm>
            <a:off x="4631600" y="4301302"/>
            <a:ext cx="155229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</a:rPr>
              <a:t>Chr. 18: 12370315 </a:t>
            </a:r>
            <a:r>
              <a:rPr lang="en-US" sz="825" i="1" dirty="0">
                <a:solidFill>
                  <a:srgbClr val="FF3399"/>
                </a:solidFill>
                <a:latin typeface="Garamond" panose="02020404030301010803" pitchFamily="18" charset="0"/>
              </a:rPr>
              <a:t>CHRDL2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A6A086A8-580C-1AA8-C034-74BFF2F7DCB7}"/>
              </a:ext>
            </a:extLst>
          </p:cNvPr>
          <p:cNvGrpSpPr/>
          <p:nvPr/>
        </p:nvGrpSpPr>
        <p:grpSpPr>
          <a:xfrm rot="6123463">
            <a:off x="5513762" y="3420967"/>
            <a:ext cx="38833" cy="186065"/>
            <a:chOff x="8883717" y="573264"/>
            <a:chExt cx="49800" cy="248196"/>
          </a:xfrm>
        </p:grpSpPr>
        <p:sp>
          <p:nvSpPr>
            <p:cNvPr id="196" name="Freeform: Shape 21">
              <a:extLst>
                <a:ext uri="{FF2B5EF4-FFF2-40B4-BE49-F238E27FC236}">
                  <a16:creationId xmlns:a16="http://schemas.microsoft.com/office/drawing/2014/main" id="{A4164B63-4740-EA3C-F63A-AE4A803B72EA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7" name="Freeform: Shape 22">
              <a:extLst>
                <a:ext uri="{FF2B5EF4-FFF2-40B4-BE49-F238E27FC236}">
                  <a16:creationId xmlns:a16="http://schemas.microsoft.com/office/drawing/2014/main" id="{8FF0ADDC-7DA7-CA33-696D-11893B623BD3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924E867-FA0F-3826-5366-2BD41C99C9AC}"/>
              </a:ext>
            </a:extLst>
          </p:cNvPr>
          <p:cNvGrpSpPr/>
          <p:nvPr/>
        </p:nvGrpSpPr>
        <p:grpSpPr>
          <a:xfrm rot="6688780">
            <a:off x="5444787" y="3544183"/>
            <a:ext cx="38833" cy="186065"/>
            <a:chOff x="8883717" y="573264"/>
            <a:chExt cx="49800" cy="248196"/>
          </a:xfrm>
        </p:grpSpPr>
        <p:sp>
          <p:nvSpPr>
            <p:cNvPr id="194" name="Freeform: Shape 21">
              <a:extLst>
                <a:ext uri="{FF2B5EF4-FFF2-40B4-BE49-F238E27FC236}">
                  <a16:creationId xmlns:a16="http://schemas.microsoft.com/office/drawing/2014/main" id="{05EB021D-E908-5685-F580-38F1F5818539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5" name="Freeform: Shape 22">
              <a:extLst>
                <a:ext uri="{FF2B5EF4-FFF2-40B4-BE49-F238E27FC236}">
                  <a16:creationId xmlns:a16="http://schemas.microsoft.com/office/drawing/2014/main" id="{AB0EBD79-B36F-0E22-0E31-CDC6C85234BA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171F4B0D-2F60-463F-9793-544E77E8245D}"/>
              </a:ext>
            </a:extLst>
          </p:cNvPr>
          <p:cNvGrpSpPr/>
          <p:nvPr/>
        </p:nvGrpSpPr>
        <p:grpSpPr>
          <a:xfrm rot="7104274">
            <a:off x="5362589" y="3655068"/>
            <a:ext cx="38833" cy="186065"/>
            <a:chOff x="8883717" y="573264"/>
            <a:chExt cx="49800" cy="248196"/>
          </a:xfrm>
        </p:grpSpPr>
        <p:sp>
          <p:nvSpPr>
            <p:cNvPr id="192" name="Freeform: Shape 21">
              <a:extLst>
                <a:ext uri="{FF2B5EF4-FFF2-40B4-BE49-F238E27FC236}">
                  <a16:creationId xmlns:a16="http://schemas.microsoft.com/office/drawing/2014/main" id="{0AB6C766-2521-3907-98EA-431D80275EEC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3" name="Freeform: Shape 22">
              <a:extLst>
                <a:ext uri="{FF2B5EF4-FFF2-40B4-BE49-F238E27FC236}">
                  <a16:creationId xmlns:a16="http://schemas.microsoft.com/office/drawing/2014/main" id="{C2944DB0-AA73-E5F8-FE07-06D360959D44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73228793-BD10-4F53-8DB1-30C8028F7C8F}"/>
              </a:ext>
            </a:extLst>
          </p:cNvPr>
          <p:cNvGrpSpPr/>
          <p:nvPr/>
        </p:nvGrpSpPr>
        <p:grpSpPr>
          <a:xfrm rot="7104274">
            <a:off x="5275590" y="3758041"/>
            <a:ext cx="38833" cy="186065"/>
            <a:chOff x="8883717" y="573264"/>
            <a:chExt cx="49800" cy="248196"/>
          </a:xfrm>
        </p:grpSpPr>
        <p:sp>
          <p:nvSpPr>
            <p:cNvPr id="190" name="Freeform: Shape 21">
              <a:extLst>
                <a:ext uri="{FF2B5EF4-FFF2-40B4-BE49-F238E27FC236}">
                  <a16:creationId xmlns:a16="http://schemas.microsoft.com/office/drawing/2014/main" id="{84927850-D241-F97C-ED67-5DA7D18DA899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1" name="Freeform: Shape 22">
              <a:extLst>
                <a:ext uri="{FF2B5EF4-FFF2-40B4-BE49-F238E27FC236}">
                  <a16:creationId xmlns:a16="http://schemas.microsoft.com/office/drawing/2014/main" id="{94314885-59D2-06E4-E8E4-23C6DBA3E0CA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B6D76200-056C-A7D2-433D-73397FE115F9}"/>
              </a:ext>
            </a:extLst>
          </p:cNvPr>
          <p:cNvGrpSpPr/>
          <p:nvPr/>
        </p:nvGrpSpPr>
        <p:grpSpPr>
          <a:xfrm rot="7701912">
            <a:off x="5161670" y="3850988"/>
            <a:ext cx="38833" cy="186065"/>
            <a:chOff x="8883717" y="573264"/>
            <a:chExt cx="49800" cy="248196"/>
          </a:xfrm>
        </p:grpSpPr>
        <p:sp>
          <p:nvSpPr>
            <p:cNvPr id="188" name="Freeform: Shape 21">
              <a:extLst>
                <a:ext uri="{FF2B5EF4-FFF2-40B4-BE49-F238E27FC236}">
                  <a16:creationId xmlns:a16="http://schemas.microsoft.com/office/drawing/2014/main" id="{86A62417-3980-6E1E-6581-0E5CDFE01EB1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9" name="Freeform: Shape 22">
              <a:extLst>
                <a:ext uri="{FF2B5EF4-FFF2-40B4-BE49-F238E27FC236}">
                  <a16:creationId xmlns:a16="http://schemas.microsoft.com/office/drawing/2014/main" id="{AEC5BCC3-9F5E-2E8A-E390-0041988B3EEA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solidFill>
                  <a:srgbClr val="FF3399"/>
                </a:solidFill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18BABF5C-E759-5347-F2C3-3F3A219CCB8C}"/>
              </a:ext>
            </a:extLst>
          </p:cNvPr>
          <p:cNvGrpSpPr/>
          <p:nvPr/>
        </p:nvGrpSpPr>
        <p:grpSpPr>
          <a:xfrm rot="8347342">
            <a:off x="5051815" y="3953615"/>
            <a:ext cx="37334" cy="193540"/>
            <a:chOff x="8883717" y="573264"/>
            <a:chExt cx="49800" cy="248196"/>
          </a:xfrm>
        </p:grpSpPr>
        <p:sp>
          <p:nvSpPr>
            <p:cNvPr id="186" name="Freeform: Shape 21">
              <a:extLst>
                <a:ext uri="{FF2B5EF4-FFF2-40B4-BE49-F238E27FC236}">
                  <a16:creationId xmlns:a16="http://schemas.microsoft.com/office/drawing/2014/main" id="{C3184291-479A-E955-F472-9FE1FA0F7638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7" name="Freeform: Shape 22">
              <a:extLst>
                <a:ext uri="{FF2B5EF4-FFF2-40B4-BE49-F238E27FC236}">
                  <a16:creationId xmlns:a16="http://schemas.microsoft.com/office/drawing/2014/main" id="{979C38F8-5019-2F83-3B5D-51E34DDE0E91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340EEC71-E704-4471-66E4-86C33C3C44DF}"/>
              </a:ext>
            </a:extLst>
          </p:cNvPr>
          <p:cNvGrpSpPr/>
          <p:nvPr/>
        </p:nvGrpSpPr>
        <p:grpSpPr>
          <a:xfrm rot="9671280">
            <a:off x="4656631" y="4123890"/>
            <a:ext cx="42483" cy="233275"/>
            <a:chOff x="8883717" y="573264"/>
            <a:chExt cx="49800" cy="248196"/>
          </a:xfrm>
        </p:grpSpPr>
        <p:sp>
          <p:nvSpPr>
            <p:cNvPr id="184" name="Freeform: Shape 21">
              <a:extLst>
                <a:ext uri="{FF2B5EF4-FFF2-40B4-BE49-F238E27FC236}">
                  <a16:creationId xmlns:a16="http://schemas.microsoft.com/office/drawing/2014/main" id="{F728938C-D246-F7C9-6604-D941387416AF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5" name="Freeform: Shape 22">
              <a:extLst>
                <a:ext uri="{FF2B5EF4-FFF2-40B4-BE49-F238E27FC236}">
                  <a16:creationId xmlns:a16="http://schemas.microsoft.com/office/drawing/2014/main" id="{0B54B171-E088-FC7C-B1ED-3B4BA1DD9D82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2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E689F489-40D3-3D80-D435-6AEC0A08AF69}"/>
              </a:ext>
            </a:extLst>
          </p:cNvPr>
          <p:cNvSpPr txBox="1"/>
          <p:nvPr/>
        </p:nvSpPr>
        <p:spPr>
          <a:xfrm>
            <a:off x="6813292" y="2211710"/>
            <a:ext cx="2097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Day 1: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ART initiation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F8A00FB5-AD48-C177-0B40-33795CE70D2D}"/>
              </a:ext>
            </a:extLst>
          </p:cNvPr>
          <p:cNvSpPr txBox="1"/>
          <p:nvPr/>
        </p:nvSpPr>
        <p:spPr>
          <a:xfrm>
            <a:off x="2267844" y="3953125"/>
            <a:ext cx="1684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99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Day 404: </a:t>
            </a:r>
          </a:p>
          <a:p>
            <a:pPr algn="ctr"/>
            <a:r>
              <a:rPr lang="en-US" b="1" dirty="0">
                <a:solidFill>
                  <a:srgbClr val="FF99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ATI initiation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9E848C52-A9C2-4E6D-78E1-510D03BB1F98}"/>
              </a:ext>
            </a:extLst>
          </p:cNvPr>
          <p:cNvSpPr txBox="1"/>
          <p:nvPr/>
        </p:nvSpPr>
        <p:spPr>
          <a:xfrm>
            <a:off x="802914" y="2855628"/>
            <a:ext cx="2134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CC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Day 206 after ATI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B303133F-5C42-1B1F-5233-68621CE92FA8}"/>
              </a:ext>
            </a:extLst>
          </p:cNvPr>
          <p:cNvSpPr txBox="1"/>
          <p:nvPr/>
        </p:nvSpPr>
        <p:spPr>
          <a:xfrm>
            <a:off x="2296181" y="728154"/>
            <a:ext cx="1910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99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Day 911 after ATI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2C596C1A-8841-FAB4-55D5-B231D99AEB5A}"/>
              </a:ext>
            </a:extLst>
          </p:cNvPr>
          <p:cNvSpPr txBox="1"/>
          <p:nvPr/>
        </p:nvSpPr>
        <p:spPr>
          <a:xfrm>
            <a:off x="7441597" y="2760409"/>
            <a:ext cx="939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1.3M PBMC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357D9E4-8136-1B07-72AE-3B02E580AEBD}"/>
              </a:ext>
            </a:extLst>
          </p:cNvPr>
          <p:cNvSpPr txBox="1"/>
          <p:nvPr/>
        </p:nvSpPr>
        <p:spPr>
          <a:xfrm>
            <a:off x="2668010" y="4499117"/>
            <a:ext cx="1039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6.8M PBMC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79378846-D1F2-20FE-76A9-57D81AED1EF1}"/>
              </a:ext>
            </a:extLst>
          </p:cNvPr>
          <p:cNvSpPr txBox="1"/>
          <p:nvPr/>
        </p:nvSpPr>
        <p:spPr>
          <a:xfrm>
            <a:off x="1291627" y="3132935"/>
            <a:ext cx="1048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14.9M PBMC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4BF9D2F5-AB40-9FA9-5484-D0A003851E31}"/>
              </a:ext>
            </a:extLst>
          </p:cNvPr>
          <p:cNvSpPr txBox="1"/>
          <p:nvPr/>
        </p:nvSpPr>
        <p:spPr>
          <a:xfrm>
            <a:off x="2771800" y="968493"/>
            <a:ext cx="1143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19.4M PBMC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5FEC3DF4-7796-FC5C-3FAC-66EDB1C5E40B}"/>
              </a:ext>
            </a:extLst>
          </p:cNvPr>
          <p:cNvSpPr txBox="1"/>
          <p:nvPr/>
        </p:nvSpPr>
        <p:spPr>
          <a:xfrm>
            <a:off x="5430088" y="1801972"/>
            <a:ext cx="1729049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</a:rPr>
              <a:t>Chr. 7: 37230260 </a:t>
            </a:r>
            <a:r>
              <a:rPr lang="en-US" sz="825" i="1" dirty="0">
                <a:solidFill>
                  <a:srgbClr val="FF3399"/>
                </a:solidFill>
                <a:latin typeface="Garamond" panose="02020404030301010803" pitchFamily="18" charset="0"/>
              </a:rPr>
              <a:t>ELMO1</a:t>
            </a:r>
            <a:r>
              <a:rPr lang="en-US" sz="825" dirty="0">
                <a:solidFill>
                  <a:srgbClr val="FF3399"/>
                </a:solidFill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6863FE09-FFED-CA7C-BF49-8E8ECFCFFAC6}"/>
              </a:ext>
            </a:extLst>
          </p:cNvPr>
          <p:cNvSpPr txBox="1"/>
          <p:nvPr/>
        </p:nvSpPr>
        <p:spPr>
          <a:xfrm>
            <a:off x="5154214" y="3962302"/>
            <a:ext cx="223322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100">
                <a:solidFill>
                  <a:srgbClr val="FF3399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sz="825" dirty="0"/>
              <a:t>Chr. 8: 7890581 </a:t>
            </a:r>
            <a:r>
              <a:rPr lang="en-US" sz="825" i="1" dirty="0"/>
              <a:t>KZ208915v1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63D6F0-91BB-5C68-6C86-AF8CC330A217}"/>
              </a:ext>
            </a:extLst>
          </p:cNvPr>
          <p:cNvSpPr txBox="1">
            <a:spLocks/>
          </p:cNvSpPr>
          <p:nvPr/>
        </p:nvSpPr>
        <p:spPr>
          <a:xfrm>
            <a:off x="4547" y="95875"/>
            <a:ext cx="9144000" cy="480060"/>
          </a:xfrm>
          <a:prstGeom prst="rect">
            <a:avLst/>
          </a:prstGeom>
          <a:noFill/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rgbClr val="333399"/>
                </a:solidFill>
                <a:latin typeface="Garamond" pitchFamily="18" charset="0"/>
                <a:ea typeface="+mn-ea"/>
                <a:cs typeface="+mn-cs"/>
              </a:rPr>
              <a:t>Accumulation of Intact Proviruses in Heterochromatin Is Associated with PTC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0F7A71-886C-4FF9-BC30-37E629AC2715}"/>
              </a:ext>
            </a:extLst>
          </p:cNvPr>
          <p:cNvSpPr txBox="1"/>
          <p:nvPr/>
        </p:nvSpPr>
        <p:spPr>
          <a:xfrm>
            <a:off x="1518371" y="1609160"/>
            <a:ext cx="1636062" cy="4154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050" dirty="0">
                <a:solidFill>
                  <a:srgbClr val="3333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Chr. 4: 49103577 </a:t>
            </a:r>
          </a:p>
          <a:p>
            <a:pPr algn="r"/>
            <a:r>
              <a:rPr lang="en-US" sz="1050" dirty="0">
                <a:solidFill>
                  <a:srgbClr val="3333FF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Non-genic, Centromere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31EB79-7A6D-8A2C-3C7B-59F371EED435}"/>
              </a:ext>
            </a:extLst>
          </p:cNvPr>
          <p:cNvGrpSpPr/>
          <p:nvPr/>
        </p:nvGrpSpPr>
        <p:grpSpPr>
          <a:xfrm rot="15986774">
            <a:off x="3261344" y="1518590"/>
            <a:ext cx="80714" cy="519890"/>
            <a:chOff x="8883717" y="573264"/>
            <a:chExt cx="49800" cy="248196"/>
          </a:xfrm>
        </p:grpSpPr>
        <p:sp>
          <p:nvSpPr>
            <p:cNvPr id="8" name="Freeform: Shape 44">
              <a:extLst>
                <a:ext uri="{FF2B5EF4-FFF2-40B4-BE49-F238E27FC236}">
                  <a16:creationId xmlns:a16="http://schemas.microsoft.com/office/drawing/2014/main" id="{6D390A75-527E-D77A-7727-BC37D0D0BF4F}"/>
                </a:ext>
              </a:extLst>
            </p:cNvPr>
            <p:cNvSpPr/>
            <p:nvPr/>
          </p:nvSpPr>
          <p:spPr>
            <a:xfrm>
              <a:off x="8907944" y="573264"/>
              <a:ext cx="8883" cy="208086"/>
            </a:xfrm>
            <a:custGeom>
              <a:avLst/>
              <a:gdLst>
                <a:gd name="connsiteX0" fmla="*/ 8883 w 8883"/>
                <a:gd name="connsiteY0" fmla="*/ 0 h 208086"/>
                <a:gd name="connsiteX1" fmla="*/ 0 w 8883"/>
                <a:gd name="connsiteY1" fmla="*/ 208086 h 208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3" h="208086">
                  <a:moveTo>
                    <a:pt x="8883" y="0"/>
                  </a:moveTo>
                  <a:lnTo>
                    <a:pt x="0" y="208086"/>
                  </a:lnTo>
                </a:path>
              </a:pathLst>
            </a:custGeom>
            <a:ln w="6726" cap="flat">
              <a:solidFill>
                <a:srgbClr val="80828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: Shape 45">
              <a:extLst>
                <a:ext uri="{FF2B5EF4-FFF2-40B4-BE49-F238E27FC236}">
                  <a16:creationId xmlns:a16="http://schemas.microsoft.com/office/drawing/2014/main" id="{495CB34B-BA8D-82CA-4965-1BF4EDF08BA4}"/>
                </a:ext>
              </a:extLst>
            </p:cNvPr>
            <p:cNvSpPr/>
            <p:nvPr/>
          </p:nvSpPr>
          <p:spPr>
            <a:xfrm>
              <a:off x="8883717" y="761430"/>
              <a:ext cx="49800" cy="60030"/>
            </a:xfrm>
            <a:custGeom>
              <a:avLst/>
              <a:gdLst>
                <a:gd name="connsiteX0" fmla="*/ 0 w 49800"/>
                <a:gd name="connsiteY0" fmla="*/ 0 h 60030"/>
                <a:gd name="connsiteX1" fmla="*/ 24496 w 49800"/>
                <a:gd name="connsiteY1" fmla="*/ 11575 h 60030"/>
                <a:gd name="connsiteX2" fmla="*/ 49801 w 49800"/>
                <a:gd name="connsiteY2" fmla="*/ 2153 h 60030"/>
                <a:gd name="connsiteX3" fmla="*/ 22343 w 49800"/>
                <a:gd name="connsiteY3" fmla="*/ 60030 h 60030"/>
                <a:gd name="connsiteX4" fmla="*/ 0 w 49800"/>
                <a:gd name="connsiteY4" fmla="*/ 0 h 60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00" h="60030">
                  <a:moveTo>
                    <a:pt x="0" y="0"/>
                  </a:moveTo>
                  <a:lnTo>
                    <a:pt x="24496" y="11575"/>
                  </a:lnTo>
                  <a:lnTo>
                    <a:pt x="49801" y="2153"/>
                  </a:lnTo>
                  <a:lnTo>
                    <a:pt x="22343" y="600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285"/>
            </a:solidFill>
            <a:ln w="269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5B77857-C35A-2943-1242-E2CFDAFDA311}"/>
              </a:ext>
            </a:extLst>
          </p:cNvPr>
          <p:cNvGrpSpPr/>
          <p:nvPr/>
        </p:nvGrpSpPr>
        <p:grpSpPr>
          <a:xfrm>
            <a:off x="-49983" y="4353839"/>
            <a:ext cx="2140278" cy="630142"/>
            <a:chOff x="179418" y="6069449"/>
            <a:chExt cx="2260061" cy="84019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258D5AF-D916-81BC-37AE-AFFDE7AFC84E}"/>
                </a:ext>
              </a:extLst>
            </p:cNvPr>
            <p:cNvSpPr/>
            <p:nvPr/>
          </p:nvSpPr>
          <p:spPr>
            <a:xfrm>
              <a:off x="1430012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375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740"/>
                    <a:pt x="41545" y="121736"/>
                    <a:pt x="0" y="102799"/>
                  </a:cubicBezTo>
                  <a:lnTo>
                    <a:pt x="46375" y="0"/>
                  </a:lnTo>
                </a:path>
              </a:pathLst>
            </a:custGeom>
            <a:solidFill>
              <a:srgbClr val="61B2E3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50">
                <a:latin typeface="Garamond" panose="02020404030301010803" pitchFamily="18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D6CADE6-A303-D819-637B-A35930974238}"/>
                </a:ext>
              </a:extLst>
            </p:cNvPr>
            <p:cNvSpPr/>
            <p:nvPr/>
          </p:nvSpPr>
          <p:spPr>
            <a:xfrm>
              <a:off x="1651068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569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547"/>
                    <a:pt x="41545" y="121542"/>
                    <a:pt x="0" y="102799"/>
                  </a:cubicBezTo>
                  <a:lnTo>
                    <a:pt x="46569" y="0"/>
                  </a:lnTo>
                </a:path>
              </a:pathLst>
            </a:custGeom>
            <a:solidFill>
              <a:srgbClr val="ABCC77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50">
                <a:latin typeface="Garamond" panose="02020404030301010803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2CEF0B0-8DF1-9443-FFD0-BE0B20742418}"/>
                </a:ext>
              </a:extLst>
            </p:cNvPr>
            <p:cNvSpPr/>
            <p:nvPr/>
          </p:nvSpPr>
          <p:spPr>
            <a:xfrm>
              <a:off x="1872318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569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547"/>
                    <a:pt x="41545" y="121542"/>
                    <a:pt x="0" y="102799"/>
                  </a:cubicBezTo>
                  <a:lnTo>
                    <a:pt x="46569" y="0"/>
                  </a:lnTo>
                </a:path>
              </a:pathLst>
            </a:custGeom>
            <a:solidFill>
              <a:srgbClr val="E3AC6C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50">
                <a:latin typeface="Garamond" panose="02020404030301010803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5F7F538-0C25-9776-93CB-E98962466B36}"/>
                </a:ext>
              </a:extLst>
            </p:cNvPr>
            <p:cNvSpPr/>
            <p:nvPr/>
          </p:nvSpPr>
          <p:spPr>
            <a:xfrm>
              <a:off x="2093567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569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547"/>
                    <a:pt x="41545" y="121542"/>
                    <a:pt x="0" y="102799"/>
                  </a:cubicBezTo>
                  <a:lnTo>
                    <a:pt x="46569" y="0"/>
                  </a:lnTo>
                </a:path>
              </a:pathLst>
            </a:custGeom>
            <a:solidFill>
              <a:srgbClr val="DF7779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50">
                <a:latin typeface="Garamond" panose="02020404030301010803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680275-D4F2-55B5-6079-7DDBFC40F87C}"/>
                </a:ext>
              </a:extLst>
            </p:cNvPr>
            <p:cNvSpPr txBox="1"/>
            <p:nvPr/>
          </p:nvSpPr>
          <p:spPr>
            <a:xfrm>
              <a:off x="1314811" y="6197414"/>
              <a:ext cx="1124668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8" dirty="0">
                  <a:solidFill>
                    <a:srgbClr val="000000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Intact proviruses</a:t>
              </a:r>
            </a:p>
          </p:txBody>
        </p:sp>
        <p:grpSp>
          <p:nvGrpSpPr>
            <p:cNvPr id="15" name="Graphic 1127">
              <a:extLst>
                <a:ext uri="{FF2B5EF4-FFF2-40B4-BE49-F238E27FC236}">
                  <a16:creationId xmlns:a16="http://schemas.microsoft.com/office/drawing/2014/main" id="{1343943A-F011-A702-1994-F53199F03F22}"/>
                </a:ext>
              </a:extLst>
            </p:cNvPr>
            <p:cNvGrpSpPr/>
            <p:nvPr/>
          </p:nvGrpSpPr>
          <p:grpSpPr>
            <a:xfrm>
              <a:off x="1336487" y="6497038"/>
              <a:ext cx="977169" cy="154872"/>
              <a:chOff x="2747588" y="6324503"/>
              <a:chExt cx="977169" cy="154872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9DB52F9-5353-804D-E392-86F2BB60D1BD}"/>
                  </a:ext>
                </a:extLst>
              </p:cNvPr>
              <p:cNvSpPr/>
              <p:nvPr/>
            </p:nvSpPr>
            <p:spPr>
              <a:xfrm>
                <a:off x="3468340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423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E84327">
                  <a:alpha val="30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750">
                  <a:latin typeface="Garamond" panose="02020404030301010803" pitchFamily="18" charset="0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9D6DF6EF-8E7E-33E7-2741-12647D9ECB72}"/>
                  </a:ext>
                </a:extLst>
              </p:cNvPr>
              <p:cNvSpPr/>
              <p:nvPr/>
            </p:nvSpPr>
            <p:spPr>
              <a:xfrm>
                <a:off x="2747588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423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61B2E3">
                  <a:alpha val="30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750">
                  <a:latin typeface="Garamond" panose="02020404030301010803" pitchFamily="18" charset="0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315EDE81-7234-11AE-E309-53801336BB8B}"/>
                  </a:ext>
                </a:extLst>
              </p:cNvPr>
              <p:cNvSpPr/>
              <p:nvPr/>
            </p:nvSpPr>
            <p:spPr>
              <a:xfrm>
                <a:off x="3228153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230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F7941D">
                  <a:alpha val="30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750">
                  <a:latin typeface="Garamond" panose="02020404030301010803" pitchFamily="18" charset="0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696F4FF-B4A8-7647-7477-B89D3F626607}"/>
                  </a:ext>
                </a:extLst>
              </p:cNvPr>
              <p:cNvSpPr/>
              <p:nvPr/>
            </p:nvSpPr>
            <p:spPr>
              <a:xfrm>
                <a:off x="2987967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230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39B54A">
                  <a:alpha val="23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75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33A847-C593-C078-F2CB-E2A93908840F}"/>
                </a:ext>
              </a:extLst>
            </p:cNvPr>
            <p:cNvSpPr txBox="1"/>
            <p:nvPr/>
          </p:nvSpPr>
          <p:spPr>
            <a:xfrm>
              <a:off x="1358236" y="6624859"/>
              <a:ext cx="1007113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8" dirty="0">
                  <a:solidFill>
                    <a:srgbClr val="000000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Clonal clusters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14C4ED-91B8-B577-0379-2585477C3FC6}"/>
                </a:ext>
              </a:extLst>
            </p:cNvPr>
            <p:cNvSpPr/>
            <p:nvPr/>
          </p:nvSpPr>
          <p:spPr>
            <a:xfrm>
              <a:off x="179418" y="6094643"/>
              <a:ext cx="1377434" cy="6341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Garamond" panose="02020404030301010803" pitchFamily="18" charset="0"/>
                </a:rPr>
                <a:t>Intact proviruses only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587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E795F078-4D91-CA87-54E1-4AF849669094}"/>
              </a:ext>
            </a:extLst>
          </p:cNvPr>
          <p:cNvSpPr txBox="1">
            <a:spLocks/>
          </p:cNvSpPr>
          <p:nvPr/>
        </p:nvSpPr>
        <p:spPr>
          <a:xfrm>
            <a:off x="2401" y="37040"/>
            <a:ext cx="9138057" cy="70687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50" b="1" dirty="0">
                <a:latin typeface="Garamond" panose="02020404030301010803" pitchFamily="18" charset="0"/>
                <a:cs typeface="Arial" panose="020B0604020202020204" pitchFamily="34" charset="0"/>
              </a:rPr>
              <a:t>  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+mn-ea"/>
                <a:cs typeface="+mn-cs"/>
              </a:rPr>
              <a:t>Viral Reservoir Profile in Post-Treatment Controllers (PTCs)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7016A1ED-7322-011C-2E4A-20FE8E345DD2}"/>
              </a:ext>
            </a:extLst>
          </p:cNvPr>
          <p:cNvSpPr txBox="1"/>
          <p:nvPr/>
        </p:nvSpPr>
        <p:spPr>
          <a:xfrm>
            <a:off x="844337" y="905955"/>
            <a:ext cx="777371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BEAT 2.0 Study: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Garamond" panose="02020404030301010803" pitchFamily="18" charset="0"/>
                <a:cs typeface="Arial" panose="020B0604020202020204" pitchFamily="34" charset="0"/>
              </a:rPr>
              <a:t>PLH on suppressive ART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Garamond" panose="02020404030301010803" pitchFamily="18" charset="0"/>
                <a:cs typeface="Arial" panose="020B0604020202020204" pitchFamily="34" charset="0"/>
              </a:rPr>
              <a:t>Pegylated-IFN-</a:t>
            </a:r>
            <a:r>
              <a:rPr lang="en-US" sz="1500" dirty="0">
                <a:latin typeface="Symbol" panose="05050102010706020507" pitchFamily="18" charset="2"/>
                <a:cs typeface="Arial" panose="020B0604020202020204" pitchFamily="34" charset="0"/>
              </a:rPr>
              <a:t>a</a:t>
            </a:r>
            <a:r>
              <a:rPr lang="en-US" sz="1500" dirty="0">
                <a:latin typeface="Garamond" panose="02020404030301010803" pitchFamily="18" charset="0"/>
                <a:cs typeface="Arial" panose="020B0604020202020204" pitchFamily="34" charset="0"/>
              </a:rPr>
              <a:t>2b in combination with two </a:t>
            </a:r>
            <a:r>
              <a:rPr lang="en-US" sz="1500" dirty="0" err="1">
                <a:latin typeface="Garamond" panose="02020404030301010803" pitchFamily="18" charset="0"/>
                <a:cs typeface="Arial" panose="020B0604020202020204" pitchFamily="34" charset="0"/>
              </a:rPr>
              <a:t>bNAbs</a:t>
            </a:r>
            <a:r>
              <a:rPr lang="en-US" sz="1500" dirty="0">
                <a:latin typeface="Garamond" panose="02020404030301010803" pitchFamily="18" charset="0"/>
                <a:cs typeface="Arial" panose="020B0604020202020204" pitchFamily="34" charset="0"/>
              </a:rPr>
              <a:t> (3BNC117 and 10-1074) during ATI (n=14)</a:t>
            </a: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9BB9F7A2-3021-7AA9-3848-0E32B5C6F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4" y="2263596"/>
            <a:ext cx="7399292" cy="20786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E67CCA-1D28-E163-2003-EEE5D0AA2DB4}"/>
              </a:ext>
            </a:extLst>
          </p:cNvPr>
          <p:cNvSpPr txBox="1"/>
          <p:nvPr/>
        </p:nvSpPr>
        <p:spPr>
          <a:xfrm>
            <a:off x="6440" y="4697389"/>
            <a:ext cx="189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Luis Montaner</a:t>
            </a:r>
          </a:p>
          <a:p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CROI 2022, Poster 352</a:t>
            </a:r>
          </a:p>
        </p:txBody>
      </p:sp>
    </p:spTree>
    <p:extLst>
      <p:ext uri="{BB962C8B-B14F-4D97-AF65-F5344CB8AC3E}">
        <p14:creationId xmlns:p14="http://schemas.microsoft.com/office/powerpoint/2010/main" val="450155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C432298-8CF7-5EA1-3E54-D9D569FF1BD9}"/>
              </a:ext>
            </a:extLst>
          </p:cNvPr>
          <p:cNvSpPr txBox="1"/>
          <p:nvPr/>
        </p:nvSpPr>
        <p:spPr>
          <a:xfrm rot="16200000">
            <a:off x="1163752" y="2880535"/>
            <a:ext cx="1287032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>
                <a:latin typeface="Garamond" panose="02020404030301010803" pitchFamily="18" charset="0"/>
                <a:cs typeface="Arial" panose="020B0604020202020204" pitchFamily="34" charset="0"/>
              </a:rPr>
              <a:t>HIV Viral Load </a:t>
            </a:r>
          </a:p>
          <a:p>
            <a:r>
              <a:rPr lang="en-US" sz="1125" dirty="0">
                <a:latin typeface="Garamond" panose="02020404030301010803" pitchFamily="18" charset="0"/>
                <a:cs typeface="Arial" panose="020B0604020202020204" pitchFamily="34" charset="0"/>
              </a:rPr>
              <a:t>(copies/ml)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F161CC-9ED0-51AA-26E8-DB7F830EE3C5}"/>
              </a:ext>
            </a:extLst>
          </p:cNvPr>
          <p:cNvCxnSpPr>
            <a:cxnSpLocks/>
          </p:cNvCxnSpPr>
          <p:nvPr/>
        </p:nvCxnSpPr>
        <p:spPr>
          <a:xfrm>
            <a:off x="2446926" y="1767085"/>
            <a:ext cx="0" cy="34620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F641C72-7427-E7F0-FDB3-9C44228F0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25" y="1915887"/>
            <a:ext cx="5484074" cy="228635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D437CC-9583-F77B-4A8F-D977D54DDF6B}"/>
              </a:ext>
            </a:extLst>
          </p:cNvPr>
          <p:cNvCxnSpPr>
            <a:cxnSpLocks/>
          </p:cNvCxnSpPr>
          <p:nvPr/>
        </p:nvCxnSpPr>
        <p:spPr>
          <a:xfrm>
            <a:off x="5181211" y="1767088"/>
            <a:ext cx="0" cy="34620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F8ECA8-EC94-3FA4-D34E-672D38910BB7}"/>
              </a:ext>
            </a:extLst>
          </p:cNvPr>
          <p:cNvCxnSpPr>
            <a:cxnSpLocks/>
          </p:cNvCxnSpPr>
          <p:nvPr/>
        </p:nvCxnSpPr>
        <p:spPr>
          <a:xfrm>
            <a:off x="6744222" y="1767091"/>
            <a:ext cx="0" cy="34620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E7F37FE-0805-0C57-4FCA-4BED7F0D45B8}"/>
              </a:ext>
            </a:extLst>
          </p:cNvPr>
          <p:cNvSpPr txBox="1"/>
          <p:nvPr/>
        </p:nvSpPr>
        <p:spPr>
          <a:xfrm>
            <a:off x="3050277" y="4035244"/>
            <a:ext cx="4068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Time after discontinuation of ART (weeks)</a:t>
            </a:r>
          </a:p>
        </p:txBody>
      </p:sp>
      <p:grpSp>
        <p:nvGrpSpPr>
          <p:cNvPr id="16" name="Graphic 2">
            <a:extLst>
              <a:ext uri="{FF2B5EF4-FFF2-40B4-BE49-F238E27FC236}">
                <a16:creationId xmlns:a16="http://schemas.microsoft.com/office/drawing/2014/main" id="{3DF33071-77FF-77F2-AABA-28B0780B2551}"/>
              </a:ext>
            </a:extLst>
          </p:cNvPr>
          <p:cNvGrpSpPr/>
          <p:nvPr/>
        </p:nvGrpSpPr>
        <p:grpSpPr>
          <a:xfrm>
            <a:off x="2892148" y="4360773"/>
            <a:ext cx="3935851" cy="253916"/>
            <a:chOff x="1686598" y="4374627"/>
            <a:chExt cx="4030320" cy="290220"/>
          </a:xfrm>
        </p:grpSpPr>
        <p:sp>
          <p:nvSpPr>
            <p:cNvPr id="17" name="Freeform 2492">
              <a:extLst>
                <a:ext uri="{FF2B5EF4-FFF2-40B4-BE49-F238E27FC236}">
                  <a16:creationId xmlns:a16="http://schemas.microsoft.com/office/drawing/2014/main" id="{7488D64E-E643-DD2C-DA5F-C675B9562DAB}"/>
                </a:ext>
              </a:extLst>
            </p:cNvPr>
            <p:cNvSpPr/>
            <p:nvPr/>
          </p:nvSpPr>
          <p:spPr>
            <a:xfrm>
              <a:off x="2052680" y="4437309"/>
              <a:ext cx="1451845" cy="101228"/>
            </a:xfrm>
            <a:custGeom>
              <a:avLst/>
              <a:gdLst>
                <a:gd name="connsiteX0" fmla="*/ 0 w 1451845"/>
                <a:gd name="connsiteY0" fmla="*/ 0 h 101228"/>
                <a:gd name="connsiteX1" fmla="*/ 1451845 w 1451845"/>
                <a:gd name="connsiteY1" fmla="*/ 0 h 101228"/>
                <a:gd name="connsiteX2" fmla="*/ 1451845 w 1451845"/>
                <a:gd name="connsiteY2" fmla="*/ 101229 h 101228"/>
                <a:gd name="connsiteX3" fmla="*/ 0 w 1451845"/>
                <a:gd name="connsiteY3" fmla="*/ 101229 h 10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1845" h="101228">
                  <a:moveTo>
                    <a:pt x="0" y="0"/>
                  </a:moveTo>
                  <a:lnTo>
                    <a:pt x="1451845" y="0"/>
                  </a:lnTo>
                  <a:lnTo>
                    <a:pt x="1451845" y="101229"/>
                  </a:lnTo>
                  <a:lnTo>
                    <a:pt x="0" y="101229"/>
                  </a:lnTo>
                  <a:close/>
                </a:path>
              </a:pathLst>
            </a:custGeom>
            <a:noFill/>
            <a:ln w="170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C2023C-B403-56B7-8714-08BDD52F41E5}"/>
                </a:ext>
              </a:extLst>
            </p:cNvPr>
            <p:cNvSpPr txBox="1"/>
            <p:nvPr/>
          </p:nvSpPr>
          <p:spPr>
            <a:xfrm>
              <a:off x="1961309" y="4374627"/>
              <a:ext cx="1349625" cy="29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50" dirty="0">
                  <a:ln/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  <a:sym typeface="Arial"/>
                  <a:rtl val="0"/>
                </a:rPr>
                <a:t>Undetectable Viremia</a:t>
              </a:r>
            </a:p>
          </p:txBody>
        </p:sp>
        <p:sp>
          <p:nvSpPr>
            <p:cNvPr id="19" name="Freeform 2494">
              <a:extLst>
                <a:ext uri="{FF2B5EF4-FFF2-40B4-BE49-F238E27FC236}">
                  <a16:creationId xmlns:a16="http://schemas.microsoft.com/office/drawing/2014/main" id="{0D9F5768-71CC-9E24-DD27-766D3B8EF3DE}"/>
                </a:ext>
              </a:extLst>
            </p:cNvPr>
            <p:cNvSpPr/>
            <p:nvPr/>
          </p:nvSpPr>
          <p:spPr>
            <a:xfrm>
              <a:off x="1686598" y="4487924"/>
              <a:ext cx="308630" cy="17099"/>
            </a:xfrm>
            <a:custGeom>
              <a:avLst/>
              <a:gdLst>
                <a:gd name="connsiteX0" fmla="*/ 0 w 308630"/>
                <a:gd name="connsiteY0" fmla="*/ 0 h 17099"/>
                <a:gd name="connsiteX1" fmla="*/ 308630 w 308630"/>
                <a:gd name="connsiteY1" fmla="*/ 0 h 1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8630" h="17099">
                  <a:moveTo>
                    <a:pt x="0" y="0"/>
                  </a:moveTo>
                  <a:lnTo>
                    <a:pt x="308630" y="0"/>
                  </a:lnTo>
                </a:path>
              </a:pathLst>
            </a:custGeom>
            <a:ln w="854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2495">
              <a:extLst>
                <a:ext uri="{FF2B5EF4-FFF2-40B4-BE49-F238E27FC236}">
                  <a16:creationId xmlns:a16="http://schemas.microsoft.com/office/drawing/2014/main" id="{3A8CE774-03DA-A6F7-D7CF-2F7AAFEB9D2D}"/>
                </a:ext>
              </a:extLst>
            </p:cNvPr>
            <p:cNvSpPr/>
            <p:nvPr/>
          </p:nvSpPr>
          <p:spPr>
            <a:xfrm>
              <a:off x="3898820" y="4487924"/>
              <a:ext cx="308630" cy="17099"/>
            </a:xfrm>
            <a:custGeom>
              <a:avLst/>
              <a:gdLst>
                <a:gd name="connsiteX0" fmla="*/ 0 w 308630"/>
                <a:gd name="connsiteY0" fmla="*/ 0 h 17099"/>
                <a:gd name="connsiteX1" fmla="*/ 308630 w 308630"/>
                <a:gd name="connsiteY1" fmla="*/ 0 h 17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8630" h="17099">
                  <a:moveTo>
                    <a:pt x="0" y="0"/>
                  </a:moveTo>
                  <a:lnTo>
                    <a:pt x="308630" y="0"/>
                  </a:lnTo>
                </a:path>
              </a:pathLst>
            </a:custGeom>
            <a:ln w="8545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496">
              <a:extLst>
                <a:ext uri="{FF2B5EF4-FFF2-40B4-BE49-F238E27FC236}">
                  <a16:creationId xmlns:a16="http://schemas.microsoft.com/office/drawing/2014/main" id="{EC4AA36E-9355-914D-7B43-9C61B8A769B1}"/>
                </a:ext>
              </a:extLst>
            </p:cNvPr>
            <p:cNvSpPr/>
            <p:nvPr/>
          </p:nvSpPr>
          <p:spPr>
            <a:xfrm>
              <a:off x="4265073" y="4437309"/>
              <a:ext cx="1451845" cy="101228"/>
            </a:xfrm>
            <a:custGeom>
              <a:avLst/>
              <a:gdLst>
                <a:gd name="connsiteX0" fmla="*/ 0 w 1451845"/>
                <a:gd name="connsiteY0" fmla="*/ 0 h 101228"/>
                <a:gd name="connsiteX1" fmla="*/ 1451845 w 1451845"/>
                <a:gd name="connsiteY1" fmla="*/ 0 h 101228"/>
                <a:gd name="connsiteX2" fmla="*/ 1451845 w 1451845"/>
                <a:gd name="connsiteY2" fmla="*/ 101229 h 101228"/>
                <a:gd name="connsiteX3" fmla="*/ 0 w 1451845"/>
                <a:gd name="connsiteY3" fmla="*/ 101229 h 10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1845" h="101228">
                  <a:moveTo>
                    <a:pt x="0" y="0"/>
                  </a:moveTo>
                  <a:lnTo>
                    <a:pt x="1451845" y="0"/>
                  </a:lnTo>
                  <a:lnTo>
                    <a:pt x="1451845" y="101229"/>
                  </a:lnTo>
                  <a:lnTo>
                    <a:pt x="0" y="101229"/>
                  </a:lnTo>
                  <a:close/>
                </a:path>
              </a:pathLst>
            </a:custGeom>
            <a:noFill/>
            <a:ln w="170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316A1EA-01C6-1344-295C-A3622FA4330E}"/>
                </a:ext>
              </a:extLst>
            </p:cNvPr>
            <p:cNvSpPr txBox="1"/>
            <p:nvPr/>
          </p:nvSpPr>
          <p:spPr>
            <a:xfrm>
              <a:off x="4216113" y="4374627"/>
              <a:ext cx="755408" cy="290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50" dirty="0">
                  <a:ln/>
                  <a:solidFill>
                    <a:srgbClr val="000000"/>
                  </a:solidFill>
                  <a:latin typeface="Garamond" panose="02020404030301010803" pitchFamily="18" charset="0"/>
                  <a:cs typeface="Arial" panose="020B0604020202020204" pitchFamily="34" charset="0"/>
                  <a:sym typeface="Arial"/>
                  <a:rtl val="0"/>
                </a:rPr>
                <a:t>Viral Load</a:t>
              </a:r>
            </a:p>
          </p:txBody>
        </p:sp>
        <p:sp>
          <p:nvSpPr>
            <p:cNvPr id="23" name="Freeform 2498">
              <a:extLst>
                <a:ext uri="{FF2B5EF4-FFF2-40B4-BE49-F238E27FC236}">
                  <a16:creationId xmlns:a16="http://schemas.microsoft.com/office/drawing/2014/main" id="{C50974D2-D2F5-FF5A-F7DD-31957CD67427}"/>
                </a:ext>
              </a:extLst>
            </p:cNvPr>
            <p:cNvSpPr/>
            <p:nvPr/>
          </p:nvSpPr>
          <p:spPr>
            <a:xfrm>
              <a:off x="1804579" y="4443978"/>
              <a:ext cx="87886" cy="87891"/>
            </a:xfrm>
            <a:custGeom>
              <a:avLst/>
              <a:gdLst>
                <a:gd name="connsiteX0" fmla="*/ 43943 w 87886"/>
                <a:gd name="connsiteY0" fmla="*/ 0 h 87891"/>
                <a:gd name="connsiteX1" fmla="*/ 87887 w 87886"/>
                <a:gd name="connsiteY1" fmla="*/ 87891 h 87891"/>
                <a:gd name="connsiteX2" fmla="*/ 0 w 87886"/>
                <a:gd name="connsiteY2" fmla="*/ 87891 h 8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7886" h="87891">
                  <a:moveTo>
                    <a:pt x="43943" y="0"/>
                  </a:moveTo>
                  <a:lnTo>
                    <a:pt x="87887" y="87891"/>
                  </a:lnTo>
                  <a:lnTo>
                    <a:pt x="0" y="87891"/>
                  </a:lnTo>
                  <a:close/>
                </a:path>
              </a:pathLst>
            </a:custGeom>
            <a:solidFill>
              <a:srgbClr val="FFFFFF"/>
            </a:solidFill>
            <a:ln w="4273" cap="flat">
              <a:solidFill>
                <a:srgbClr val="01010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aphic 2">
              <a:extLst>
                <a:ext uri="{FF2B5EF4-FFF2-40B4-BE49-F238E27FC236}">
                  <a16:creationId xmlns:a16="http://schemas.microsoft.com/office/drawing/2014/main" id="{3BC8BCB9-A945-AACB-4499-5E31768F7C4E}"/>
                </a:ext>
              </a:extLst>
            </p:cNvPr>
            <p:cNvGrpSpPr/>
            <p:nvPr/>
          </p:nvGrpSpPr>
          <p:grpSpPr>
            <a:xfrm>
              <a:off x="4016800" y="4443978"/>
              <a:ext cx="87886" cy="87891"/>
              <a:chOff x="4016800" y="4443978"/>
              <a:chExt cx="87886" cy="87891"/>
            </a:xfrm>
          </p:grpSpPr>
          <p:sp>
            <p:nvSpPr>
              <p:cNvPr id="25" name="Freeform 2500">
                <a:extLst>
                  <a:ext uri="{FF2B5EF4-FFF2-40B4-BE49-F238E27FC236}">
                    <a16:creationId xmlns:a16="http://schemas.microsoft.com/office/drawing/2014/main" id="{81C80406-8EA4-2817-1421-04E982624759}"/>
                  </a:ext>
                </a:extLst>
              </p:cNvPr>
              <p:cNvSpPr/>
              <p:nvPr/>
            </p:nvSpPr>
            <p:spPr>
              <a:xfrm>
                <a:off x="4016800" y="4443978"/>
                <a:ext cx="87886" cy="87891"/>
              </a:xfrm>
              <a:custGeom>
                <a:avLst/>
                <a:gdLst>
                  <a:gd name="connsiteX0" fmla="*/ 43943 w 87886"/>
                  <a:gd name="connsiteY0" fmla="*/ 0 h 87891"/>
                  <a:gd name="connsiteX1" fmla="*/ 87887 w 87886"/>
                  <a:gd name="connsiteY1" fmla="*/ 87891 h 87891"/>
                  <a:gd name="connsiteX2" fmla="*/ 0 w 87886"/>
                  <a:gd name="connsiteY2" fmla="*/ 87891 h 87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886" h="87891">
                    <a:moveTo>
                      <a:pt x="43943" y="0"/>
                    </a:moveTo>
                    <a:lnTo>
                      <a:pt x="87887" y="87891"/>
                    </a:lnTo>
                    <a:lnTo>
                      <a:pt x="0" y="87891"/>
                    </a:lnTo>
                    <a:close/>
                  </a:path>
                </a:pathLst>
              </a:custGeom>
              <a:solidFill>
                <a:srgbClr val="ED1C24"/>
              </a:solidFill>
              <a:ln w="170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2501">
                <a:extLst>
                  <a:ext uri="{FF2B5EF4-FFF2-40B4-BE49-F238E27FC236}">
                    <a16:creationId xmlns:a16="http://schemas.microsoft.com/office/drawing/2014/main" id="{3FD40CF3-71B9-C0AE-7943-EF907743722D}"/>
                  </a:ext>
                </a:extLst>
              </p:cNvPr>
              <p:cNvSpPr/>
              <p:nvPr/>
            </p:nvSpPr>
            <p:spPr>
              <a:xfrm>
                <a:off x="4016800" y="4443978"/>
                <a:ext cx="87886" cy="87891"/>
              </a:xfrm>
              <a:custGeom>
                <a:avLst/>
                <a:gdLst>
                  <a:gd name="connsiteX0" fmla="*/ 43943 w 87886"/>
                  <a:gd name="connsiteY0" fmla="*/ 0 h 87891"/>
                  <a:gd name="connsiteX1" fmla="*/ 87887 w 87886"/>
                  <a:gd name="connsiteY1" fmla="*/ 87891 h 87891"/>
                  <a:gd name="connsiteX2" fmla="*/ 0 w 87886"/>
                  <a:gd name="connsiteY2" fmla="*/ 87891 h 87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886" h="87891">
                    <a:moveTo>
                      <a:pt x="43943" y="0"/>
                    </a:moveTo>
                    <a:lnTo>
                      <a:pt x="87887" y="87891"/>
                    </a:lnTo>
                    <a:lnTo>
                      <a:pt x="0" y="87891"/>
                    </a:lnTo>
                    <a:close/>
                  </a:path>
                </a:pathLst>
              </a:custGeom>
              <a:noFill/>
              <a:ln w="4273" cap="flat">
                <a:solidFill>
                  <a:srgbClr val="01010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CBA98E4-E7EB-673E-C5E1-92BD7D792CB3}"/>
              </a:ext>
            </a:extLst>
          </p:cNvPr>
          <p:cNvSpPr txBox="1"/>
          <p:nvPr/>
        </p:nvSpPr>
        <p:spPr>
          <a:xfrm>
            <a:off x="2418983" y="1767707"/>
            <a:ext cx="691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on ART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E06AA70-2D00-A020-D48C-677ADB1352EF}"/>
              </a:ext>
            </a:extLst>
          </p:cNvPr>
          <p:cNvSpPr txBox="1"/>
          <p:nvPr/>
        </p:nvSpPr>
        <p:spPr>
          <a:xfrm>
            <a:off x="5075400" y="1665830"/>
            <a:ext cx="94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week 28</a:t>
            </a:r>
          </a:p>
          <a:p>
            <a:pPr algn="ctr"/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off ART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B18FD0-CA35-25C0-181B-3F4CEC52D52E}"/>
              </a:ext>
            </a:extLst>
          </p:cNvPr>
          <p:cNvSpPr txBox="1"/>
          <p:nvPr/>
        </p:nvSpPr>
        <p:spPr>
          <a:xfrm>
            <a:off x="6698153" y="1665829"/>
            <a:ext cx="943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week 46</a:t>
            </a:r>
          </a:p>
          <a:p>
            <a:pPr algn="ctr"/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off ART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22BAE2-2986-1267-37D3-7FBE112A593F}"/>
              </a:ext>
            </a:extLst>
          </p:cNvPr>
          <p:cNvSpPr txBox="1"/>
          <p:nvPr/>
        </p:nvSpPr>
        <p:spPr>
          <a:xfrm>
            <a:off x="6440" y="4697389"/>
            <a:ext cx="189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Luis Montaner</a:t>
            </a:r>
          </a:p>
          <a:p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CROI 2022, Poster 352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9D2939-ECC4-EA40-BCA5-D201D4B84352}"/>
              </a:ext>
            </a:extLst>
          </p:cNvPr>
          <p:cNvSpPr txBox="1">
            <a:spLocks/>
          </p:cNvSpPr>
          <p:nvPr/>
        </p:nvSpPr>
        <p:spPr>
          <a:xfrm>
            <a:off x="2401" y="37040"/>
            <a:ext cx="9138057" cy="70687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50" b="1" dirty="0">
                <a:latin typeface="Garamond" panose="02020404030301010803" pitchFamily="18" charset="0"/>
                <a:cs typeface="Arial" panose="020B0604020202020204" pitchFamily="34" charset="0"/>
              </a:rPr>
              <a:t>  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+mn-ea"/>
                <a:cs typeface="+mn-cs"/>
              </a:rPr>
              <a:t>Viral Reservoir Profile in Post-Treatment Controllers (PTCs)</a:t>
            </a:r>
          </a:p>
        </p:txBody>
      </p:sp>
    </p:spTree>
    <p:extLst>
      <p:ext uri="{BB962C8B-B14F-4D97-AF65-F5344CB8AC3E}">
        <p14:creationId xmlns:p14="http://schemas.microsoft.com/office/powerpoint/2010/main" val="4071916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E1E86789-6D46-32A3-765A-04DD162D0452}"/>
              </a:ext>
            </a:extLst>
          </p:cNvPr>
          <p:cNvSpPr/>
          <p:nvPr/>
        </p:nvSpPr>
        <p:spPr>
          <a:xfrm>
            <a:off x="-4291546" y="-4009110"/>
            <a:ext cx="17759" cy="17759"/>
          </a:xfrm>
          <a:custGeom>
            <a:avLst/>
            <a:gdLst/>
            <a:ahLst/>
            <a:cxnLst/>
            <a:rect l="l" t="t" r="r" b="b"/>
            <a:pathLst>
              <a:path w="23678" h="23678"/>
            </a:pathLst>
          </a:custGeom>
          <a:solidFill>
            <a:srgbClr val="DF7779"/>
          </a:solidFill>
          <a:ln w="2366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EB4C98BD-0837-4F05-8F20-E8C902105EAE}"/>
              </a:ext>
            </a:extLst>
          </p:cNvPr>
          <p:cNvGrpSpPr/>
          <p:nvPr/>
        </p:nvGrpSpPr>
        <p:grpSpPr>
          <a:xfrm>
            <a:off x="4969260" y="4402602"/>
            <a:ext cx="2140278" cy="630142"/>
            <a:chOff x="179418" y="6069449"/>
            <a:chExt cx="2260061" cy="840190"/>
          </a:xfrm>
        </p:grpSpPr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CA695FF9-25AA-4245-B2B6-8D89039DA9FE}"/>
                </a:ext>
              </a:extLst>
            </p:cNvPr>
            <p:cNvSpPr/>
            <p:nvPr/>
          </p:nvSpPr>
          <p:spPr>
            <a:xfrm>
              <a:off x="1430012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375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740"/>
                    <a:pt x="41545" y="121736"/>
                    <a:pt x="0" y="102799"/>
                  </a:cubicBezTo>
                  <a:lnTo>
                    <a:pt x="46375" y="0"/>
                  </a:lnTo>
                </a:path>
              </a:pathLst>
            </a:custGeom>
            <a:solidFill>
              <a:srgbClr val="61B2E3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50">
                <a:latin typeface="Garamond" panose="02020404030301010803" pitchFamily="18" charset="0"/>
              </a:endParaRPr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B1C4B697-CC88-4ACA-9557-CEBDCF2079B5}"/>
                </a:ext>
              </a:extLst>
            </p:cNvPr>
            <p:cNvSpPr/>
            <p:nvPr/>
          </p:nvSpPr>
          <p:spPr>
            <a:xfrm>
              <a:off x="1651068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569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547"/>
                    <a:pt x="41545" y="121542"/>
                    <a:pt x="0" y="102799"/>
                  </a:cubicBezTo>
                  <a:lnTo>
                    <a:pt x="46569" y="0"/>
                  </a:lnTo>
                </a:path>
              </a:pathLst>
            </a:custGeom>
            <a:solidFill>
              <a:srgbClr val="ABCC77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50">
                <a:latin typeface="Garamond" panose="02020404030301010803" pitchFamily="18" charset="0"/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D5A09A6E-106B-4E00-AD26-278F149524EB}"/>
                </a:ext>
              </a:extLst>
            </p:cNvPr>
            <p:cNvSpPr/>
            <p:nvPr/>
          </p:nvSpPr>
          <p:spPr>
            <a:xfrm>
              <a:off x="1872318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569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547"/>
                    <a:pt x="41545" y="121542"/>
                    <a:pt x="0" y="102799"/>
                  </a:cubicBezTo>
                  <a:lnTo>
                    <a:pt x="46569" y="0"/>
                  </a:lnTo>
                </a:path>
              </a:pathLst>
            </a:custGeom>
            <a:solidFill>
              <a:srgbClr val="E3AC6C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50">
                <a:latin typeface="Garamond" panose="02020404030301010803" pitchFamily="18" charset="0"/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817E8E5A-58F5-4DC9-A137-36D4AE74C466}"/>
                </a:ext>
              </a:extLst>
            </p:cNvPr>
            <p:cNvSpPr/>
            <p:nvPr/>
          </p:nvSpPr>
          <p:spPr>
            <a:xfrm>
              <a:off x="2093567" y="6069449"/>
              <a:ext cx="164632" cy="153811"/>
            </a:xfrm>
            <a:custGeom>
              <a:avLst/>
              <a:gdLst>
                <a:gd name="connsiteX0" fmla="*/ 164633 w 164632"/>
                <a:gd name="connsiteY0" fmla="*/ 47342 h 153811"/>
                <a:gd name="connsiteX1" fmla="*/ 126953 w 164632"/>
                <a:gd name="connsiteY1" fmla="*/ 153812 h 153811"/>
                <a:gd name="connsiteX2" fmla="*/ 0 w 164632"/>
                <a:gd name="connsiteY2" fmla="*/ 102799 h 153811"/>
                <a:gd name="connsiteX3" fmla="*/ 46569 w 164632"/>
                <a:gd name="connsiteY3" fmla="*/ 0 h 15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632" h="153811">
                  <a:moveTo>
                    <a:pt x="164633" y="47342"/>
                  </a:moveTo>
                  <a:lnTo>
                    <a:pt x="126953" y="153812"/>
                  </a:lnTo>
                  <a:cubicBezTo>
                    <a:pt x="83862" y="138547"/>
                    <a:pt x="41545" y="121542"/>
                    <a:pt x="0" y="102799"/>
                  </a:cubicBezTo>
                  <a:lnTo>
                    <a:pt x="46569" y="0"/>
                  </a:lnTo>
                </a:path>
              </a:pathLst>
            </a:custGeom>
            <a:solidFill>
              <a:srgbClr val="DF7779"/>
            </a:solidFill>
            <a:ln w="192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750">
                <a:latin typeface="Garamond" panose="02020404030301010803" pitchFamily="18" charset="0"/>
              </a:endParaRP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4D0D444B-2C08-4E9A-BE1B-574DBCAE0385}"/>
                </a:ext>
              </a:extLst>
            </p:cNvPr>
            <p:cNvSpPr txBox="1"/>
            <p:nvPr/>
          </p:nvSpPr>
          <p:spPr>
            <a:xfrm>
              <a:off x="1314811" y="6197414"/>
              <a:ext cx="1124668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8" dirty="0">
                  <a:solidFill>
                    <a:srgbClr val="000000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Intact proviruses</a:t>
              </a:r>
            </a:p>
          </p:txBody>
        </p:sp>
        <p:grpSp>
          <p:nvGrpSpPr>
            <p:cNvPr id="273" name="Graphic 1127">
              <a:extLst>
                <a:ext uri="{FF2B5EF4-FFF2-40B4-BE49-F238E27FC236}">
                  <a16:creationId xmlns:a16="http://schemas.microsoft.com/office/drawing/2014/main" id="{19314490-8AA3-41D6-826B-3E8CF9D7BE63}"/>
                </a:ext>
              </a:extLst>
            </p:cNvPr>
            <p:cNvGrpSpPr/>
            <p:nvPr/>
          </p:nvGrpSpPr>
          <p:grpSpPr>
            <a:xfrm>
              <a:off x="1336487" y="6497038"/>
              <a:ext cx="977169" cy="154872"/>
              <a:chOff x="2747588" y="6324503"/>
              <a:chExt cx="977169" cy="154872"/>
            </a:xfrm>
          </p:grpSpPr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4436A172-E56E-4706-8A6E-BE123D847D61}"/>
                  </a:ext>
                </a:extLst>
              </p:cNvPr>
              <p:cNvSpPr/>
              <p:nvPr/>
            </p:nvSpPr>
            <p:spPr>
              <a:xfrm>
                <a:off x="3468340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423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E84327">
                  <a:alpha val="30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750">
                  <a:latin typeface="Garamond" panose="02020404030301010803" pitchFamily="18" charset="0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24904F94-0B28-4BF1-9CAC-D3A48BA08093}"/>
                  </a:ext>
                </a:extLst>
              </p:cNvPr>
              <p:cNvSpPr/>
              <p:nvPr/>
            </p:nvSpPr>
            <p:spPr>
              <a:xfrm>
                <a:off x="2747588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423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61B2E3">
                  <a:alpha val="30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750">
                  <a:latin typeface="Garamond" panose="02020404030301010803" pitchFamily="18" charset="0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078908F2-C973-4185-AF8B-2527C72A9BC1}"/>
                  </a:ext>
                </a:extLst>
              </p:cNvPr>
              <p:cNvSpPr/>
              <p:nvPr/>
            </p:nvSpPr>
            <p:spPr>
              <a:xfrm>
                <a:off x="3228153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230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F7941D">
                  <a:alpha val="30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750">
                  <a:latin typeface="Garamond" panose="02020404030301010803" pitchFamily="18" charset="0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13671698-B1F6-4FB1-96ED-90438CA8F2BD}"/>
                  </a:ext>
                </a:extLst>
              </p:cNvPr>
              <p:cNvSpPr/>
              <p:nvPr/>
            </p:nvSpPr>
            <p:spPr>
              <a:xfrm>
                <a:off x="2987967" y="6324503"/>
                <a:ext cx="256417" cy="154872"/>
              </a:xfrm>
              <a:custGeom>
                <a:avLst/>
                <a:gdLst>
                  <a:gd name="connsiteX0" fmla="*/ 256418 w 256417"/>
                  <a:gd name="connsiteY0" fmla="*/ 143550 h 154872"/>
                  <a:gd name="connsiteX1" fmla="*/ 199221 w 256417"/>
                  <a:gd name="connsiteY1" fmla="*/ 45389 h 154872"/>
                  <a:gd name="connsiteX2" fmla="*/ 0 w 256417"/>
                  <a:gd name="connsiteY2" fmla="*/ 9835 h 154872"/>
                  <a:gd name="connsiteX3" fmla="*/ 1739 w 256417"/>
                  <a:gd name="connsiteY3" fmla="*/ 45003 h 154872"/>
                  <a:gd name="connsiteX4" fmla="*/ 93910 w 256417"/>
                  <a:gd name="connsiteY4" fmla="*/ 60268 h 154872"/>
                  <a:gd name="connsiteX5" fmla="*/ 166372 w 256417"/>
                  <a:gd name="connsiteY5" fmla="*/ 148961 h 154872"/>
                  <a:gd name="connsiteX6" fmla="*/ 215453 w 256417"/>
                  <a:gd name="connsiteY6" fmla="*/ 154371 h 154872"/>
                  <a:gd name="connsiteX7" fmla="*/ 256418 w 256417"/>
                  <a:gd name="connsiteY7" fmla="*/ 143550 h 154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6417" h="154872">
                    <a:moveTo>
                      <a:pt x="256418" y="143550"/>
                    </a:moveTo>
                    <a:cubicBezTo>
                      <a:pt x="251587" y="123068"/>
                      <a:pt x="238061" y="79977"/>
                      <a:pt x="199221" y="45389"/>
                    </a:cubicBezTo>
                    <a:cubicBezTo>
                      <a:pt x="118837" y="-26106"/>
                      <a:pt x="6956" y="7709"/>
                      <a:pt x="0" y="9835"/>
                    </a:cubicBezTo>
                    <a:cubicBezTo>
                      <a:pt x="580" y="21622"/>
                      <a:pt x="1159" y="33409"/>
                      <a:pt x="1739" y="45003"/>
                    </a:cubicBezTo>
                    <a:cubicBezTo>
                      <a:pt x="15072" y="42877"/>
                      <a:pt x="53525" y="38819"/>
                      <a:pt x="93910" y="60268"/>
                    </a:cubicBezTo>
                    <a:cubicBezTo>
                      <a:pt x="146469" y="88093"/>
                      <a:pt x="163280" y="138526"/>
                      <a:pt x="166372" y="148961"/>
                    </a:cubicBezTo>
                    <a:cubicBezTo>
                      <a:pt x="176613" y="152246"/>
                      <a:pt x="194004" y="156304"/>
                      <a:pt x="215453" y="154371"/>
                    </a:cubicBezTo>
                    <a:cubicBezTo>
                      <a:pt x="233230" y="152826"/>
                      <a:pt x="247336" y="147608"/>
                      <a:pt x="256418" y="143550"/>
                    </a:cubicBezTo>
                    <a:close/>
                  </a:path>
                </a:pathLst>
              </a:custGeom>
              <a:solidFill>
                <a:srgbClr val="39B54A">
                  <a:alpha val="23000"/>
                </a:srgbClr>
              </a:solidFill>
              <a:ln w="192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750">
                  <a:latin typeface="Garamond" panose="02020404030301010803" pitchFamily="18" charset="0"/>
                </a:endParaRPr>
              </a:p>
            </p:txBody>
          </p:sp>
        </p:grp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020E0607-3CA8-4390-96C8-C3EB1B6C8D50}"/>
                </a:ext>
              </a:extLst>
            </p:cNvPr>
            <p:cNvSpPr txBox="1"/>
            <p:nvPr/>
          </p:nvSpPr>
          <p:spPr>
            <a:xfrm>
              <a:off x="1358236" y="6624859"/>
              <a:ext cx="1007113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788" dirty="0">
                  <a:solidFill>
                    <a:srgbClr val="000000"/>
                  </a:solidFill>
                  <a:latin typeface="Garamond" panose="02020404030301010803" pitchFamily="18" charset="0"/>
                  <a:cs typeface="Arial"/>
                  <a:sym typeface="Arial"/>
                  <a:rtl val="0"/>
                </a:rPr>
                <a:t>Clonal clusters</a:t>
              </a: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67A3D90A-D0C4-459D-BC47-DCE378411262}"/>
                </a:ext>
              </a:extLst>
            </p:cNvPr>
            <p:cNvSpPr/>
            <p:nvPr/>
          </p:nvSpPr>
          <p:spPr>
            <a:xfrm>
              <a:off x="179418" y="6094643"/>
              <a:ext cx="1377434" cy="6341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900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Garamond" panose="02020404030301010803" pitchFamily="18" charset="0"/>
                </a:rPr>
                <a:t>Intact proviruses only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800C438-95FC-97DD-0D27-D75C47C80232}"/>
              </a:ext>
            </a:extLst>
          </p:cNvPr>
          <p:cNvGrpSpPr/>
          <p:nvPr/>
        </p:nvGrpSpPr>
        <p:grpSpPr>
          <a:xfrm>
            <a:off x="409025" y="1018133"/>
            <a:ext cx="5966288" cy="3699403"/>
            <a:chOff x="2887123" y="1451181"/>
            <a:chExt cx="7955050" cy="4932536"/>
          </a:xfrm>
        </p:grpSpPr>
        <p:pic>
          <p:nvPicPr>
            <p:cNvPr id="80" name="Picture 79" descr="Chart, sunburst chart&#10;&#10;Description automatically generated">
              <a:extLst>
                <a:ext uri="{FF2B5EF4-FFF2-40B4-BE49-F238E27FC236}">
                  <a16:creationId xmlns:a16="http://schemas.microsoft.com/office/drawing/2014/main" id="{4A394868-2B57-D59B-8BE8-E41CE8894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722" y="1799601"/>
              <a:ext cx="4280233" cy="392946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B72C2D1-642C-FBD5-609E-E7EBE53C83C3}"/>
                </a:ext>
              </a:extLst>
            </p:cNvPr>
            <p:cNvSpPr txBox="1"/>
            <p:nvPr/>
          </p:nvSpPr>
          <p:spPr>
            <a:xfrm>
              <a:off x="8295644" y="3315526"/>
              <a:ext cx="2546529" cy="400109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r>
                <a:rPr lang="en-US" sz="1500" b="1" dirty="0">
                  <a:latin typeface="Garamond" panose="02020404030301010803" pitchFamily="18" charset="0"/>
                  <a:cs typeface="Arial" panose="020B0604020202020204" pitchFamily="34" charset="0"/>
                </a:rPr>
                <a:t>on ART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8A34136-2B1C-7C25-2F24-8FABADC70555}"/>
                </a:ext>
              </a:extLst>
            </p:cNvPr>
            <p:cNvSpPr txBox="1"/>
            <p:nvPr/>
          </p:nvSpPr>
          <p:spPr>
            <a:xfrm>
              <a:off x="6348921" y="5829720"/>
              <a:ext cx="1514208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rtl val="0"/>
                </a:rPr>
                <a:t>Chr.12: 12491549 </a:t>
              </a:r>
              <a:r>
                <a:rPr lang="en-US" sz="1050" i="1" dirty="0">
                  <a:solidFill>
                    <a:srgbClr val="FF3399"/>
                  </a:solidFill>
                  <a:latin typeface="Garamond" panose="02020404030301010803" pitchFamily="18" charset="0"/>
                  <a:cs typeface="Arial"/>
                  <a:rtl val="0"/>
                </a:rPr>
                <a:t>DUSP16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9E22C2D-B64A-E5F6-CDC9-D000E9F83BF1}"/>
                </a:ext>
              </a:extLst>
            </p:cNvPr>
            <p:cNvSpPr txBox="1"/>
            <p:nvPr/>
          </p:nvSpPr>
          <p:spPr>
            <a:xfrm>
              <a:off x="2887123" y="4320842"/>
              <a:ext cx="1365520" cy="725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79" dirty="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rPr>
                <a:t>Chr.21: 10714605 Non-genic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C4BDEB4-5B22-073E-F7FD-040AF549BF6E}"/>
                </a:ext>
              </a:extLst>
            </p:cNvPr>
            <p:cNvSpPr txBox="1"/>
            <p:nvPr/>
          </p:nvSpPr>
          <p:spPr>
            <a:xfrm>
              <a:off x="7658065" y="5270829"/>
              <a:ext cx="2416101" cy="524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979" dirty="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rPr>
                <a:t>Chr. 1: 143252377 Non-genic (large gene desert)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DB7D1E3-1D29-677E-2833-3E5B1EC1A8FF}"/>
                </a:ext>
              </a:extLst>
            </p:cNvPr>
            <p:cNvSpPr txBox="1"/>
            <p:nvPr/>
          </p:nvSpPr>
          <p:spPr>
            <a:xfrm>
              <a:off x="3313979" y="4928031"/>
              <a:ext cx="1496377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05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defRPr>
              </a:lvl1pPr>
            </a:lstStyle>
            <a:p>
              <a:r>
                <a:rPr lang="en-US" sz="1050" dirty="0">
                  <a:solidFill>
                    <a:srgbClr val="FF3399"/>
                  </a:solidFill>
                </a:rPr>
                <a:t>Chr. 12: 6439597 CD27-AS1 LTR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A3B58D-1599-CC8A-763F-2CD15ABA7955}"/>
                </a:ext>
              </a:extLst>
            </p:cNvPr>
            <p:cNvSpPr txBox="1"/>
            <p:nvPr/>
          </p:nvSpPr>
          <p:spPr>
            <a:xfrm>
              <a:off x="4134439" y="1451181"/>
              <a:ext cx="1360656" cy="725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79" dirty="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rPr>
                <a:t>Chr.19: 57298842 Non-genic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7A2A404-3F58-F5E9-58F2-F1B16E193C0C}"/>
                </a:ext>
              </a:extLst>
            </p:cNvPr>
            <p:cNvSpPr txBox="1"/>
            <p:nvPr/>
          </p:nvSpPr>
          <p:spPr>
            <a:xfrm>
              <a:off x="7743665" y="1609324"/>
              <a:ext cx="1460920" cy="494152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pPr defTabSz="685800">
                <a:defRPr/>
              </a:pPr>
              <a:r>
                <a:rPr lang="en-US" sz="979" dirty="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rPr>
                <a:t>Chr.22: 12199070 Non-genic LTR*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5BAB2EA1-93E2-EDDB-2E1D-B3B05131199D}"/>
                </a:ext>
              </a:extLst>
            </p:cNvPr>
            <p:cNvSpPr txBox="1"/>
            <p:nvPr/>
          </p:nvSpPr>
          <p:spPr>
            <a:xfrm>
              <a:off x="8373097" y="4404016"/>
              <a:ext cx="1361151" cy="725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79" dirty="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rPr>
                <a:t>Chr.19: 57298842 Non-genic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4513ECE-B1B7-D8C3-381D-90CC45D5E6A5}"/>
                </a:ext>
              </a:extLst>
            </p:cNvPr>
            <p:cNvSpPr txBox="1"/>
            <p:nvPr/>
          </p:nvSpPr>
          <p:spPr>
            <a:xfrm>
              <a:off x="4244023" y="5397253"/>
              <a:ext cx="1360656" cy="707886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r>
                <a:rPr lang="en-US" sz="1500" b="1" dirty="0">
                  <a:latin typeface="Garamond" panose="02020404030301010803" pitchFamily="18" charset="0"/>
                  <a:cs typeface="Arial" panose="020B0604020202020204" pitchFamily="34" charset="0"/>
                </a:rPr>
                <a:t>week 28 off ART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1F261E8-CCBC-78A2-E272-8B3B5D985E84}"/>
                </a:ext>
              </a:extLst>
            </p:cNvPr>
            <p:cNvSpPr txBox="1"/>
            <p:nvPr/>
          </p:nvSpPr>
          <p:spPr>
            <a:xfrm>
              <a:off x="3460458" y="2210142"/>
              <a:ext cx="1283167" cy="707886"/>
            </a:xfrm>
            <a:prstGeom prst="rect">
              <a:avLst/>
            </a:prstGeom>
            <a:noFill/>
          </p:spPr>
          <p:txBody>
            <a:bodyPr wrap="square" lIns="68580" tIns="34290" rIns="68580" bIns="34290" rtlCol="0" anchor="t">
              <a:spAutoFit/>
            </a:bodyPr>
            <a:lstStyle/>
            <a:p>
              <a:r>
                <a:rPr lang="en-US" sz="1500" b="1" dirty="0">
                  <a:latin typeface="Garamond" panose="02020404030301010803" pitchFamily="18" charset="0"/>
                  <a:cs typeface="Arial" panose="020B0604020202020204" pitchFamily="34" charset="0"/>
                </a:rPr>
                <a:t>week 46 off ART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9B6A584-7A3C-E30E-A446-AE5AA006E801}"/>
                </a:ext>
              </a:extLst>
            </p:cNvPr>
            <p:cNvGrpSpPr/>
            <p:nvPr/>
          </p:nvGrpSpPr>
          <p:grpSpPr>
            <a:xfrm>
              <a:off x="4148364" y="4482709"/>
              <a:ext cx="274881" cy="54927"/>
              <a:chOff x="3062485" y="4270974"/>
              <a:chExt cx="248213" cy="49800"/>
            </a:xfrm>
          </p:grpSpPr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5FE654E5-B078-2ABE-50C7-4ADCE0380BE5}"/>
                  </a:ext>
                </a:extLst>
              </p:cNvPr>
              <p:cNvSpPr/>
              <p:nvPr/>
            </p:nvSpPr>
            <p:spPr>
              <a:xfrm rot="15991004">
                <a:off x="3162086" y="4195004"/>
                <a:ext cx="8883" cy="208086"/>
              </a:xfrm>
              <a:custGeom>
                <a:avLst/>
                <a:gdLst>
                  <a:gd name="connsiteX0" fmla="*/ 8883 w 8883"/>
                  <a:gd name="connsiteY0" fmla="*/ 0 h 208086"/>
                  <a:gd name="connsiteX1" fmla="*/ 0 w 8883"/>
                  <a:gd name="connsiteY1" fmla="*/ 208086 h 208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83" h="208086">
                    <a:moveTo>
                      <a:pt x="8883" y="0"/>
                    </a:moveTo>
                    <a:lnTo>
                      <a:pt x="0" y="208086"/>
                    </a:lnTo>
                  </a:path>
                </a:pathLst>
              </a:custGeom>
              <a:ln w="6726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AA65ABE-6085-23FD-6243-7996F74DB444}"/>
                  </a:ext>
                </a:extLst>
              </p:cNvPr>
              <p:cNvSpPr/>
              <p:nvPr/>
            </p:nvSpPr>
            <p:spPr>
              <a:xfrm rot="15991004">
                <a:off x="3255783" y="4265859"/>
                <a:ext cx="49800" cy="60030"/>
              </a:xfrm>
              <a:custGeom>
                <a:avLst/>
                <a:gdLst>
                  <a:gd name="connsiteX0" fmla="*/ 0 w 49800"/>
                  <a:gd name="connsiteY0" fmla="*/ 0 h 60030"/>
                  <a:gd name="connsiteX1" fmla="*/ 24496 w 49800"/>
                  <a:gd name="connsiteY1" fmla="*/ 11575 h 60030"/>
                  <a:gd name="connsiteX2" fmla="*/ 49801 w 49800"/>
                  <a:gd name="connsiteY2" fmla="*/ 2153 h 60030"/>
                  <a:gd name="connsiteX3" fmla="*/ 22343 w 49800"/>
                  <a:gd name="connsiteY3" fmla="*/ 60030 h 60030"/>
                  <a:gd name="connsiteX4" fmla="*/ 0 w 49800"/>
                  <a:gd name="connsiteY4" fmla="*/ 0 h 6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00" h="60030">
                    <a:moveTo>
                      <a:pt x="0" y="0"/>
                    </a:moveTo>
                    <a:lnTo>
                      <a:pt x="24496" y="11575"/>
                    </a:lnTo>
                    <a:lnTo>
                      <a:pt x="49801" y="2153"/>
                    </a:lnTo>
                    <a:lnTo>
                      <a:pt x="22343" y="600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285"/>
              </a:solidFill>
              <a:ln w="26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D827BA8-2E88-D04A-0C73-83CDA419DC30}"/>
                </a:ext>
              </a:extLst>
            </p:cNvPr>
            <p:cNvGrpSpPr/>
            <p:nvPr/>
          </p:nvGrpSpPr>
          <p:grpSpPr>
            <a:xfrm rot="540000">
              <a:off x="6588166" y="5670445"/>
              <a:ext cx="248372" cy="109589"/>
              <a:chOff x="6669817" y="5121961"/>
              <a:chExt cx="224276" cy="99359"/>
            </a:xfrm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A8122D6-441F-0F7D-899E-7E6F28069DA0}"/>
                  </a:ext>
                </a:extLst>
              </p:cNvPr>
              <p:cNvSpPr/>
              <p:nvPr/>
            </p:nvSpPr>
            <p:spPr>
              <a:xfrm rot="7555465">
                <a:off x="6785608" y="5112836"/>
                <a:ext cx="8883" cy="208086"/>
              </a:xfrm>
              <a:custGeom>
                <a:avLst/>
                <a:gdLst>
                  <a:gd name="connsiteX0" fmla="*/ 8883 w 8883"/>
                  <a:gd name="connsiteY0" fmla="*/ 0 h 208086"/>
                  <a:gd name="connsiteX1" fmla="*/ 0 w 8883"/>
                  <a:gd name="connsiteY1" fmla="*/ 208086 h 208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83" h="208086">
                    <a:moveTo>
                      <a:pt x="8883" y="0"/>
                    </a:moveTo>
                    <a:lnTo>
                      <a:pt x="0" y="208086"/>
                    </a:lnTo>
                  </a:path>
                </a:pathLst>
              </a:custGeom>
              <a:ln w="6726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7206752-C8D1-B1D9-78FC-677F53D1DAF1}"/>
                  </a:ext>
                </a:extLst>
              </p:cNvPr>
              <p:cNvSpPr/>
              <p:nvPr/>
            </p:nvSpPr>
            <p:spPr>
              <a:xfrm rot="7555465">
                <a:off x="6674932" y="5116846"/>
                <a:ext cx="49800" cy="60030"/>
              </a:xfrm>
              <a:custGeom>
                <a:avLst/>
                <a:gdLst>
                  <a:gd name="connsiteX0" fmla="*/ 0 w 49800"/>
                  <a:gd name="connsiteY0" fmla="*/ 0 h 60030"/>
                  <a:gd name="connsiteX1" fmla="*/ 24496 w 49800"/>
                  <a:gd name="connsiteY1" fmla="*/ 11575 h 60030"/>
                  <a:gd name="connsiteX2" fmla="*/ 49801 w 49800"/>
                  <a:gd name="connsiteY2" fmla="*/ 2153 h 60030"/>
                  <a:gd name="connsiteX3" fmla="*/ 22343 w 49800"/>
                  <a:gd name="connsiteY3" fmla="*/ 60030 h 60030"/>
                  <a:gd name="connsiteX4" fmla="*/ 0 w 49800"/>
                  <a:gd name="connsiteY4" fmla="*/ 0 h 6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00" h="60030">
                    <a:moveTo>
                      <a:pt x="0" y="0"/>
                    </a:moveTo>
                    <a:lnTo>
                      <a:pt x="24496" y="11575"/>
                    </a:lnTo>
                    <a:lnTo>
                      <a:pt x="49801" y="2153"/>
                    </a:lnTo>
                    <a:lnTo>
                      <a:pt x="22343" y="600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285"/>
              </a:solidFill>
              <a:ln w="26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5F3EC0A-B76E-1BC0-15DD-5356F9A2236F}"/>
                </a:ext>
              </a:extLst>
            </p:cNvPr>
            <p:cNvGrpSpPr/>
            <p:nvPr/>
          </p:nvGrpSpPr>
          <p:grpSpPr>
            <a:xfrm rot="21038329">
              <a:off x="4503371" y="5063280"/>
              <a:ext cx="274881" cy="54927"/>
              <a:chOff x="3062485" y="4270974"/>
              <a:chExt cx="248213" cy="49800"/>
            </a:xfrm>
          </p:grpSpPr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8063BBB-7DB0-1D4A-7D41-8C3C6A113ECA}"/>
                  </a:ext>
                </a:extLst>
              </p:cNvPr>
              <p:cNvSpPr/>
              <p:nvPr/>
            </p:nvSpPr>
            <p:spPr>
              <a:xfrm rot="15991004">
                <a:off x="3162086" y="4195004"/>
                <a:ext cx="8883" cy="208086"/>
              </a:xfrm>
              <a:custGeom>
                <a:avLst/>
                <a:gdLst>
                  <a:gd name="connsiteX0" fmla="*/ 8883 w 8883"/>
                  <a:gd name="connsiteY0" fmla="*/ 0 h 208086"/>
                  <a:gd name="connsiteX1" fmla="*/ 0 w 8883"/>
                  <a:gd name="connsiteY1" fmla="*/ 208086 h 208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883" h="208086">
                    <a:moveTo>
                      <a:pt x="8883" y="0"/>
                    </a:moveTo>
                    <a:lnTo>
                      <a:pt x="0" y="208086"/>
                    </a:lnTo>
                  </a:path>
                </a:pathLst>
              </a:custGeom>
              <a:ln w="6726" cap="flat">
                <a:solidFill>
                  <a:srgbClr val="808285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7825DEA-7BA3-1723-D454-C8661802BC34}"/>
                  </a:ext>
                </a:extLst>
              </p:cNvPr>
              <p:cNvSpPr/>
              <p:nvPr/>
            </p:nvSpPr>
            <p:spPr>
              <a:xfrm rot="15991004">
                <a:off x="3255783" y="4265859"/>
                <a:ext cx="49800" cy="60030"/>
              </a:xfrm>
              <a:custGeom>
                <a:avLst/>
                <a:gdLst>
                  <a:gd name="connsiteX0" fmla="*/ 0 w 49800"/>
                  <a:gd name="connsiteY0" fmla="*/ 0 h 60030"/>
                  <a:gd name="connsiteX1" fmla="*/ 24496 w 49800"/>
                  <a:gd name="connsiteY1" fmla="*/ 11575 h 60030"/>
                  <a:gd name="connsiteX2" fmla="*/ 49801 w 49800"/>
                  <a:gd name="connsiteY2" fmla="*/ 2153 h 60030"/>
                  <a:gd name="connsiteX3" fmla="*/ 22343 w 49800"/>
                  <a:gd name="connsiteY3" fmla="*/ 60030 h 60030"/>
                  <a:gd name="connsiteX4" fmla="*/ 0 w 49800"/>
                  <a:gd name="connsiteY4" fmla="*/ 0 h 60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800" h="60030">
                    <a:moveTo>
                      <a:pt x="0" y="0"/>
                    </a:moveTo>
                    <a:lnTo>
                      <a:pt x="24496" y="11575"/>
                    </a:lnTo>
                    <a:lnTo>
                      <a:pt x="49801" y="2153"/>
                    </a:lnTo>
                    <a:lnTo>
                      <a:pt x="22343" y="600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285"/>
              </a:solidFill>
              <a:ln w="269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050">
                  <a:latin typeface="Garamond" panose="02020404030301010803" pitchFamily="18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63FB2F0A-FC23-1459-1E24-981CD49000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40363" y="2116931"/>
              <a:ext cx="222767" cy="223149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EC35F8B-A354-ACB0-4967-677F962EE3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0882" y="4591614"/>
              <a:ext cx="394147" cy="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E8E3709B-BF9A-26D0-0210-B1A6F275FAEB}"/>
                </a:ext>
              </a:extLst>
            </p:cNvPr>
            <p:cNvCxnSpPr>
              <a:cxnSpLocks/>
            </p:cNvCxnSpPr>
            <p:nvPr/>
          </p:nvCxnSpPr>
          <p:spPr>
            <a:xfrm>
              <a:off x="4924351" y="1859335"/>
              <a:ext cx="238687" cy="277814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4BA76CD8-5F4D-6C40-9A5D-6C0F355F41C7}"/>
                </a:ext>
              </a:extLst>
            </p:cNvPr>
            <p:cNvCxnSpPr>
              <a:cxnSpLocks/>
              <a:stCxn id="84" idx="1"/>
            </p:cNvCxnSpPr>
            <p:nvPr/>
          </p:nvCxnSpPr>
          <p:spPr>
            <a:xfrm flipH="1" flipV="1">
              <a:off x="7235236" y="5403643"/>
              <a:ext cx="422829" cy="129652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0E88F54-83AE-CAD4-DA8D-77E0F96912B3}"/>
              </a:ext>
            </a:extLst>
          </p:cNvPr>
          <p:cNvSpPr txBox="1"/>
          <p:nvPr/>
        </p:nvSpPr>
        <p:spPr>
          <a:xfrm>
            <a:off x="31469" y="4487859"/>
            <a:ext cx="133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  <a:cs typeface="Arial" panose="020B0604020202020204" pitchFamily="34" charset="0"/>
              </a:rPr>
              <a:t>Work in progress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CB6B05-ED86-A122-781E-FA7B07515E75}"/>
              </a:ext>
            </a:extLst>
          </p:cNvPr>
          <p:cNvSpPr txBox="1"/>
          <p:nvPr/>
        </p:nvSpPr>
        <p:spPr>
          <a:xfrm>
            <a:off x="6008771" y="1389773"/>
            <a:ext cx="3113252" cy="1962076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en-US" sz="1500" b="1" dirty="0">
                <a:latin typeface="Garamond" panose="02020404030301010803" pitchFamily="18" charset="0"/>
                <a:cs typeface="Arial" panose="020B0604020202020204" pitchFamily="34" charset="0"/>
              </a:rPr>
              <a:t>Rebound driven by:</a:t>
            </a:r>
          </a:p>
          <a:p>
            <a:endParaRPr lang="en-US" dirty="0">
              <a:latin typeface="Garamond" panose="02020404030301010803" pitchFamily="18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900"/>
              </a:spcAft>
              <a:buAutoNum type="arabicPeriod"/>
            </a:pPr>
            <a:r>
              <a:rPr lang="en-US" sz="1500" dirty="0">
                <a:latin typeface="Garamond" panose="02020404030301010803" pitchFamily="18" charset="0"/>
                <a:cs typeface="Arial" panose="020B0604020202020204" pitchFamily="34" charset="0"/>
              </a:rPr>
              <a:t>Minority clones harboring intact proviruses?</a:t>
            </a:r>
          </a:p>
          <a:p>
            <a:pPr marL="342900" indent="-342900">
              <a:spcAft>
                <a:spcPts val="900"/>
              </a:spcAft>
              <a:buAutoNum type="arabicPeriod"/>
            </a:pPr>
            <a:r>
              <a:rPr lang="en-US" sz="1500" dirty="0">
                <a:latin typeface="Garamond" panose="02020404030301010803" pitchFamily="18" charset="0"/>
                <a:cs typeface="Arial" panose="020B0604020202020204" pitchFamily="34" charset="0"/>
              </a:rPr>
              <a:t>Proviruses resistant to autologous neutralizing antibody/CTL?</a:t>
            </a:r>
          </a:p>
          <a:p>
            <a:pPr marL="342900" indent="-342900">
              <a:spcAft>
                <a:spcPts val="900"/>
              </a:spcAft>
              <a:buAutoNum type="arabicPeriod"/>
            </a:pPr>
            <a:r>
              <a:rPr lang="en-US" sz="1500" dirty="0">
                <a:latin typeface="Garamond" panose="02020404030301010803" pitchFamily="18" charset="0"/>
                <a:cs typeface="Arial" panose="020B0604020202020204" pitchFamily="34" charset="0"/>
              </a:rPr>
              <a:t>Tissue reservoirs?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5DC13E-B14F-A069-17EB-12FB968AFB0A}"/>
              </a:ext>
            </a:extLst>
          </p:cNvPr>
          <p:cNvSpPr txBox="1">
            <a:spLocks/>
          </p:cNvSpPr>
          <p:nvPr/>
        </p:nvSpPr>
        <p:spPr>
          <a:xfrm>
            <a:off x="4547" y="95875"/>
            <a:ext cx="9144000" cy="480060"/>
          </a:xfrm>
          <a:prstGeom prst="rect">
            <a:avLst/>
          </a:prstGeom>
          <a:noFill/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latin typeface="Garamond" panose="02020404030301010803" pitchFamily="18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rgbClr val="333399"/>
                </a:solidFill>
                <a:latin typeface="Garamond" pitchFamily="18" charset="0"/>
                <a:ea typeface="+mn-ea"/>
                <a:cs typeface="+mn-cs"/>
              </a:rPr>
              <a:t>Accumulation of Intact Proviruses in Heterochromatin Is Associated with PTC</a:t>
            </a:r>
          </a:p>
        </p:txBody>
      </p:sp>
    </p:spTree>
    <p:extLst>
      <p:ext uri="{BB962C8B-B14F-4D97-AF65-F5344CB8AC3E}">
        <p14:creationId xmlns:p14="http://schemas.microsoft.com/office/powerpoint/2010/main" val="272324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477041-D120-F338-3164-D054D122E3A2}"/>
              </a:ext>
            </a:extLst>
          </p:cNvPr>
          <p:cNvGraphicFramePr>
            <a:graphicFrameLocks noGrp="1"/>
          </p:cNvGraphicFramePr>
          <p:nvPr/>
        </p:nvGraphicFramePr>
        <p:xfrm>
          <a:off x="749179" y="1148332"/>
          <a:ext cx="7645644" cy="3208616"/>
        </p:xfrm>
        <a:graphic>
          <a:graphicData uri="http://schemas.openxmlformats.org/drawingml/2006/table">
            <a:tbl>
              <a:tblPr/>
              <a:tblGrid>
                <a:gridCol w="2403397">
                  <a:extLst>
                    <a:ext uri="{9D8B030D-6E8A-4147-A177-3AD203B41FA5}">
                      <a16:colId xmlns:a16="http://schemas.microsoft.com/office/drawing/2014/main" val="1764519549"/>
                    </a:ext>
                  </a:extLst>
                </a:gridCol>
                <a:gridCol w="1805152">
                  <a:extLst>
                    <a:ext uri="{9D8B030D-6E8A-4147-A177-3AD203B41FA5}">
                      <a16:colId xmlns:a16="http://schemas.microsoft.com/office/drawing/2014/main" val="3519541315"/>
                    </a:ext>
                  </a:extLst>
                </a:gridCol>
                <a:gridCol w="1759544">
                  <a:extLst>
                    <a:ext uri="{9D8B030D-6E8A-4147-A177-3AD203B41FA5}">
                      <a16:colId xmlns:a16="http://schemas.microsoft.com/office/drawing/2014/main" val="2531181842"/>
                    </a:ext>
                  </a:extLst>
                </a:gridCol>
                <a:gridCol w="1677551">
                  <a:extLst>
                    <a:ext uri="{9D8B030D-6E8A-4147-A177-3AD203B41FA5}">
                      <a16:colId xmlns:a16="http://schemas.microsoft.com/office/drawing/2014/main" val="2081047167"/>
                    </a:ext>
                  </a:extLst>
                </a:gridCol>
              </a:tblGrid>
              <a:tr h="407666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 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79066" marR="179066" marT="89533" marB="89533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Total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Male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Female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935542"/>
                  </a:ext>
                </a:extLst>
              </a:tr>
              <a:tr h="299237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Number of participants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66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34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32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271162"/>
                  </a:ext>
                </a:extLst>
              </a:tr>
              <a:tr h="272774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Age (years)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60.5 (43 - 82)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61.5 (49 - 75)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56.5  (43- 82)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318018"/>
                  </a:ext>
                </a:extLst>
              </a:tr>
              <a:tr h="272774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Ethnicity (white%)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48.48%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60.00%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48.88%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6137005"/>
                  </a:ext>
                </a:extLst>
              </a:tr>
              <a:tr h="247253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CD4 counts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722  (250 – 1452)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712  (365 - 1452)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727 (250 - 1204)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800322"/>
                  </a:ext>
                </a:extLst>
              </a:tr>
              <a:tr h="247253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Viral loads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Undetectable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Undetectable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Undetectable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422383"/>
                  </a:ext>
                </a:extLst>
              </a:tr>
              <a:tr h="247253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Time since diagnosis (years)</a:t>
                      </a:r>
                      <a:r>
                        <a:rPr lang="en-US" sz="15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23  (16 - 37)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23  (16 - 37)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22  (18 - 33)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295814"/>
                  </a:ext>
                </a:extLst>
              </a:tr>
              <a:tr h="475853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Known duration of undetectable viremia (years)</a:t>
                      </a:r>
                      <a:r>
                        <a:rPr lang="en-US" sz="15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20  (15 – 25)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20  (15 - 24)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19  (15 - 25)</a:t>
                      </a:r>
                      <a:endParaRPr lang="en-US" sz="2700" b="0" i="0" u="none" strike="noStrike" dirty="0"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937216"/>
                  </a:ext>
                </a:extLst>
              </a:tr>
              <a:tr h="31089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HLA-B*57/27 (%)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10.00%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12.12%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7.81%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04491"/>
                  </a:ext>
                </a:extLst>
              </a:tr>
              <a:tr h="427655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HLA-B*35/53 (%)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9.23%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10.61%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  <a:ea typeface="+mn-ea"/>
                          <a:cs typeface="+mn-cs"/>
                        </a:rPr>
                        <a:t>7.81%</a:t>
                      </a:r>
                    </a:p>
                  </a:txBody>
                  <a:tcPr marL="18653" marR="18653" marT="1865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7695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D967691-18EA-180C-1349-59B92CF106B7}"/>
              </a:ext>
            </a:extLst>
          </p:cNvPr>
          <p:cNvSpPr txBox="1"/>
          <p:nvPr/>
        </p:nvSpPr>
        <p:spPr>
          <a:xfrm>
            <a:off x="2500" y="274038"/>
            <a:ext cx="9144000" cy="432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450"/>
              </a:spcAft>
            </a:pPr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What Mechanisms Drive</a:t>
            </a:r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  <a:ea typeface="+mn-ea"/>
                <a:cs typeface="+mn-cs"/>
              </a:rPr>
              <a:t> Immune </a:t>
            </a:r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S</a:t>
            </a:r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  <a:ea typeface="+mn-ea"/>
                <a:cs typeface="+mn-cs"/>
              </a:rPr>
              <a:t>election of HIV-1 </a:t>
            </a:r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R</a:t>
            </a:r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  <a:ea typeface="+mn-ea"/>
                <a:cs typeface="+mn-cs"/>
              </a:rPr>
              <a:t>eservoir </a:t>
            </a:r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C</a:t>
            </a:r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  <a:ea typeface="+mn-ea"/>
                <a:cs typeface="+mn-cs"/>
              </a:rPr>
              <a:t>ells?</a:t>
            </a:r>
            <a:endParaRPr lang="en-US" sz="1950" b="1" dirty="0">
              <a:solidFill>
                <a:srgbClr val="333399"/>
              </a:solidFill>
              <a:latin typeface="Garamond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F44487-AF97-D1BC-0592-EFD8B3CB5AC4}"/>
              </a:ext>
            </a:extLst>
          </p:cNvPr>
          <p:cNvSpPr/>
          <p:nvPr/>
        </p:nvSpPr>
        <p:spPr>
          <a:xfrm>
            <a:off x="1" y="4874909"/>
            <a:ext cx="88949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Jeffrey Jacobson</a:t>
            </a:r>
            <a:r>
              <a:rPr lang="da-DK" sz="1200" dirty="0">
                <a:latin typeface="Garamond" panose="02020404030301010803" pitchFamily="18" charset="0"/>
                <a:cs typeface="Calibri" panose="020F0502020204030204"/>
              </a:rPr>
              <a:t>, Steve Deeks, Michael Peluso, Phyllis Tien, Eric Rosenberg, Rajesh Gandhi</a:t>
            </a:r>
            <a:endParaRPr lang="en-US" sz="1200" dirty="0">
              <a:latin typeface="Garamond" panose="02020404030301010803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906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ubtitle 2">
            <a:extLst>
              <a:ext uri="{FF2B5EF4-FFF2-40B4-BE49-F238E27FC236}">
                <a16:creationId xmlns:a16="http://schemas.microsoft.com/office/drawing/2014/main" id="{26FDF1AA-559A-936E-A377-9F0C860CEBAE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907704" y="1971675"/>
            <a:ext cx="5143500" cy="12001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Garamond" panose="02020404030301010803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en-US" sz="1800" dirty="0">
                <a:latin typeface="Garamond" panose="02020404030301010803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Jounce Therapeutics, Inc.  </a:t>
            </a:r>
            <a:r>
              <a:rPr lang="en-US" altLang="zh-CN" sz="1800" dirty="0">
                <a:latin typeface="Garamond" panose="02020404030301010803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-  speaker/consultant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Garamond" panose="02020404030301010803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Gilead Sciences, Inc. -  grantee/speaker/consultant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Garamond" panose="02020404030301010803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Novartis  -  collaborator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Garamond" panose="02020404030301010803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Merck – speaker/consultant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Garamond" panose="02020404030301010803" pitchFamily="18" charset="0"/>
                <a:ea typeface="SimSun" panose="02010600030101010101" pitchFamily="2" charset="-122"/>
                <a:cs typeface="Calibri" panose="020F0502020204030204" pitchFamily="34" charset="0"/>
              </a:rPr>
              <a:t>United Biopharma – consultant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42545E-A6A5-ED6E-FD2D-BB1E026A9AE0}"/>
              </a:ext>
            </a:extLst>
          </p:cNvPr>
          <p:cNvSpPr txBox="1">
            <a:spLocks/>
          </p:cNvSpPr>
          <p:nvPr/>
        </p:nvSpPr>
        <p:spPr>
          <a:xfrm>
            <a:off x="1388673" y="843558"/>
            <a:ext cx="6181561" cy="7456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tx1"/>
                </a:solidFill>
                <a:latin typeface="Verdana"/>
                <a:ea typeface="ＭＳ Ｐゴシック" pitchFamily="-65" charset="-128"/>
                <a:cs typeface="Verdana"/>
              </a:defRPr>
            </a:lvl1pPr>
            <a:lvl2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Verdana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3429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6858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0287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371600" algn="l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algn="ctr"/>
            <a:r>
              <a:rPr lang="en-US" sz="2100" b="1" dirty="0">
                <a:solidFill>
                  <a:srgbClr val="333399"/>
                </a:solidFill>
                <a:latin typeface="Garamond" pitchFamily="18" charset="0"/>
              </a:rPr>
              <a:t>Disclosures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BCF349F1-FA71-9C80-80FD-82636B8DE5CB}"/>
              </a:ext>
            </a:extLst>
          </p:cNvPr>
          <p:cNvSpPr/>
          <p:nvPr/>
        </p:nvSpPr>
        <p:spPr>
          <a:xfrm>
            <a:off x="5944" y="249446"/>
            <a:ext cx="9144000" cy="592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Limited Quantitative Differences in Viral Reservoir Profiles </a:t>
            </a:r>
          </a:p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between Male and Female Participants on ART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9F0F5-9162-0C17-F179-7BF879BF1A19}"/>
              </a:ext>
            </a:extLst>
          </p:cNvPr>
          <p:cNvSpPr txBox="1"/>
          <p:nvPr/>
        </p:nvSpPr>
        <p:spPr>
          <a:xfrm>
            <a:off x="1735383" y="1110323"/>
            <a:ext cx="181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Total HIV-1 DNA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14AF7A-DA4D-546D-70FB-F2EE0055A401}"/>
              </a:ext>
            </a:extLst>
          </p:cNvPr>
          <p:cNvSpPr txBox="1"/>
          <p:nvPr/>
        </p:nvSpPr>
        <p:spPr>
          <a:xfrm>
            <a:off x="5782196" y="1091159"/>
            <a:ext cx="210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Intact Proviruses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070AA791-C97E-474A-EF82-902ECEE83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5638"/>
          <a:stretch/>
        </p:blipFill>
        <p:spPr>
          <a:xfrm>
            <a:off x="4938061" y="1565740"/>
            <a:ext cx="620582" cy="2481814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8B5B723-A27C-8C84-4330-CDC6504299BA}"/>
              </a:ext>
            </a:extLst>
          </p:cNvPr>
          <p:cNvCxnSpPr>
            <a:cxnSpLocks/>
          </p:cNvCxnSpPr>
          <p:nvPr/>
        </p:nvCxnSpPr>
        <p:spPr>
          <a:xfrm>
            <a:off x="7565669" y="1850845"/>
            <a:ext cx="32499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CA8D946-D158-11C5-1D8D-ECA411841813}"/>
              </a:ext>
            </a:extLst>
          </p:cNvPr>
          <p:cNvSpPr txBox="1"/>
          <p:nvPr/>
        </p:nvSpPr>
        <p:spPr>
          <a:xfrm>
            <a:off x="5553375" y="3781472"/>
            <a:ext cx="864169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aramond" panose="02020404030301010803" pitchFamily="18" charset="0"/>
              </a:rPr>
              <a:t>Male  Female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22B97E0-3710-611F-24AD-88E7E806441F}"/>
              </a:ext>
            </a:extLst>
          </p:cNvPr>
          <p:cNvSpPr txBox="1"/>
          <p:nvPr/>
        </p:nvSpPr>
        <p:spPr>
          <a:xfrm>
            <a:off x="6479896" y="3781470"/>
            <a:ext cx="85194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aramond" panose="02020404030301010803" pitchFamily="18" charset="0"/>
              </a:rPr>
              <a:t>Male  Female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68A51E7-8BE7-CC35-8A2F-775EA6B3FA6C}"/>
              </a:ext>
            </a:extLst>
          </p:cNvPr>
          <p:cNvSpPr txBox="1"/>
          <p:nvPr/>
        </p:nvSpPr>
        <p:spPr>
          <a:xfrm>
            <a:off x="7370745" y="3788504"/>
            <a:ext cx="95036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aramond" panose="02020404030301010803" pitchFamily="18" charset="0"/>
              </a:rPr>
              <a:t>Male  Female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804C86F-2BEE-AEB3-71B8-0FF86746693C}"/>
              </a:ext>
            </a:extLst>
          </p:cNvPr>
          <p:cNvCxnSpPr>
            <a:cxnSpLocks/>
          </p:cNvCxnSpPr>
          <p:nvPr/>
        </p:nvCxnSpPr>
        <p:spPr>
          <a:xfrm>
            <a:off x="5536536" y="3983163"/>
            <a:ext cx="7681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54B6328-A102-14BA-0D46-C7C2014AD330}"/>
              </a:ext>
            </a:extLst>
          </p:cNvPr>
          <p:cNvCxnSpPr>
            <a:cxnSpLocks/>
          </p:cNvCxnSpPr>
          <p:nvPr/>
        </p:nvCxnSpPr>
        <p:spPr>
          <a:xfrm>
            <a:off x="6464762" y="3983161"/>
            <a:ext cx="7681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9DC890B-794B-4DC0-6228-690C4DC87BAD}"/>
              </a:ext>
            </a:extLst>
          </p:cNvPr>
          <p:cNvCxnSpPr>
            <a:cxnSpLocks/>
          </p:cNvCxnSpPr>
          <p:nvPr/>
        </p:nvCxnSpPr>
        <p:spPr>
          <a:xfrm>
            <a:off x="7386299" y="3983159"/>
            <a:ext cx="7681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08AF7DE3-409E-F3EB-9C59-BC629886298A}"/>
              </a:ext>
            </a:extLst>
          </p:cNvPr>
          <p:cNvSpPr txBox="1"/>
          <p:nvPr/>
        </p:nvSpPr>
        <p:spPr>
          <a:xfrm>
            <a:off x="5599848" y="4012785"/>
            <a:ext cx="67257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Garamond" panose="02020404030301010803" pitchFamily="18" charset="0"/>
              </a:rPr>
              <a:t>EC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786BBE1-4667-C022-4D66-579C73020D12}"/>
              </a:ext>
            </a:extLst>
          </p:cNvPr>
          <p:cNvSpPr txBox="1"/>
          <p:nvPr/>
        </p:nvSpPr>
        <p:spPr>
          <a:xfrm>
            <a:off x="6514003" y="3991682"/>
            <a:ext cx="672570" cy="53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>
                <a:latin typeface="Garamond" panose="02020404030301010803" pitchFamily="18" charset="0"/>
              </a:rPr>
              <a:t>Moderate </a:t>
            </a:r>
          </a:p>
          <a:p>
            <a:pPr algn="ctr">
              <a:lnSpc>
                <a:spcPct val="90000"/>
              </a:lnSpc>
            </a:pPr>
            <a:r>
              <a:rPr lang="en-US" sz="1050" dirty="0">
                <a:latin typeface="Garamond" panose="02020404030301010803" pitchFamily="18" charset="0"/>
              </a:rPr>
              <a:t>ART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52DCAC-5B2D-5160-6AEC-592641582909}"/>
              </a:ext>
            </a:extLst>
          </p:cNvPr>
          <p:cNvSpPr txBox="1"/>
          <p:nvPr/>
        </p:nvSpPr>
        <p:spPr>
          <a:xfrm>
            <a:off x="7400366" y="3991681"/>
            <a:ext cx="794742" cy="384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>
                <a:latin typeface="Garamond" panose="02020404030301010803" pitchFamily="18" charset="0"/>
              </a:rPr>
              <a:t>Long-Term </a:t>
            </a:r>
          </a:p>
          <a:p>
            <a:pPr algn="ctr">
              <a:lnSpc>
                <a:spcPct val="90000"/>
              </a:lnSpc>
            </a:pPr>
            <a:r>
              <a:rPr lang="en-US" sz="1050" dirty="0">
                <a:latin typeface="Garamond" panose="02020404030301010803" pitchFamily="18" charset="0"/>
              </a:rPr>
              <a:t>ART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CF5234E0-796D-C248-CEFB-9645D79D42E5}"/>
              </a:ext>
            </a:extLst>
          </p:cNvPr>
          <p:cNvCxnSpPr>
            <a:cxnSpLocks/>
          </p:cNvCxnSpPr>
          <p:nvPr/>
        </p:nvCxnSpPr>
        <p:spPr>
          <a:xfrm>
            <a:off x="5762027" y="1757790"/>
            <a:ext cx="88636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323297F1-0002-D7A9-24C9-249F04A207D7}"/>
              </a:ext>
            </a:extLst>
          </p:cNvPr>
          <p:cNvSpPr txBox="1"/>
          <p:nvPr/>
        </p:nvSpPr>
        <p:spPr>
          <a:xfrm>
            <a:off x="6082580" y="1602852"/>
            <a:ext cx="3938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**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0158D965-D81E-1436-9D82-451E1B3C7C31}"/>
              </a:ext>
            </a:extLst>
          </p:cNvPr>
          <p:cNvCxnSpPr>
            <a:cxnSpLocks/>
          </p:cNvCxnSpPr>
          <p:nvPr/>
        </p:nvCxnSpPr>
        <p:spPr>
          <a:xfrm>
            <a:off x="5767714" y="1596455"/>
            <a:ext cx="177272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A8B768E3-6935-04C9-DD73-D4A799E4BBE9}"/>
              </a:ext>
            </a:extLst>
          </p:cNvPr>
          <p:cNvSpPr txBox="1"/>
          <p:nvPr/>
        </p:nvSpPr>
        <p:spPr>
          <a:xfrm>
            <a:off x="6527417" y="1439908"/>
            <a:ext cx="316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**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8B30AD53-C1BA-7786-2F41-C66CCBD948E8}"/>
              </a:ext>
            </a:extLst>
          </p:cNvPr>
          <p:cNvSpPr txBox="1"/>
          <p:nvPr/>
        </p:nvSpPr>
        <p:spPr>
          <a:xfrm>
            <a:off x="7646746" y="1691170"/>
            <a:ext cx="2503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*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3AB57-7AD5-E9D5-8448-EC94C22177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49" b="11412"/>
          <a:stretch/>
        </p:blipFill>
        <p:spPr>
          <a:xfrm>
            <a:off x="5558683" y="1543320"/>
            <a:ext cx="2555681" cy="22869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958736C-302B-5F3D-C589-1BFF24FD3CFC}"/>
              </a:ext>
            </a:extLst>
          </p:cNvPr>
          <p:cNvGrpSpPr>
            <a:grpSpLocks noChangeAspect="1"/>
          </p:cNvGrpSpPr>
          <p:nvPr/>
        </p:nvGrpSpPr>
        <p:grpSpPr>
          <a:xfrm>
            <a:off x="965969" y="1369393"/>
            <a:ext cx="3192320" cy="3166246"/>
            <a:chOff x="1419085" y="833335"/>
            <a:chExt cx="5246352" cy="492650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E2EF9A1-7A59-6CA5-B482-751CC1D475DE}"/>
                </a:ext>
              </a:extLst>
            </p:cNvPr>
            <p:cNvSpPr txBox="1"/>
            <p:nvPr/>
          </p:nvSpPr>
          <p:spPr>
            <a:xfrm>
              <a:off x="2311296" y="4609779"/>
              <a:ext cx="1466984" cy="3950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Garamond" panose="02020404030301010803" pitchFamily="18" charset="0"/>
                </a:rPr>
                <a:t>Male  Female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340C02C-310A-63E4-1924-6CCD5793F19E}"/>
                </a:ext>
              </a:extLst>
            </p:cNvPr>
            <p:cNvSpPr txBox="1"/>
            <p:nvPr/>
          </p:nvSpPr>
          <p:spPr>
            <a:xfrm>
              <a:off x="3789068" y="4609774"/>
              <a:ext cx="1415211" cy="6464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Garamond" panose="02020404030301010803" pitchFamily="18" charset="0"/>
                </a:rPr>
                <a:t>Male  Female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FAD82D8-B7CE-656D-0293-5491DA7DF7F5}"/>
                </a:ext>
              </a:extLst>
            </p:cNvPr>
            <p:cNvSpPr txBox="1"/>
            <p:nvPr/>
          </p:nvSpPr>
          <p:spPr>
            <a:xfrm>
              <a:off x="5083263" y="4620661"/>
              <a:ext cx="1582174" cy="3950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Garamond" panose="02020404030301010803" pitchFamily="18" charset="0"/>
                </a:rPr>
                <a:t>Male  Female</a:t>
              </a: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2FDAEDC-C638-438A-4899-94FBC55A51AD}"/>
                </a:ext>
              </a:extLst>
            </p:cNvPr>
            <p:cNvCxnSpPr>
              <a:cxnSpLocks/>
            </p:cNvCxnSpPr>
            <p:nvPr/>
          </p:nvCxnSpPr>
          <p:spPr>
            <a:xfrm>
              <a:off x="2363926" y="4921884"/>
              <a:ext cx="119182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4BA9319-0BA8-D0B9-9C24-B88FA815A9C2}"/>
                </a:ext>
              </a:extLst>
            </p:cNvPr>
            <p:cNvCxnSpPr>
              <a:cxnSpLocks/>
            </p:cNvCxnSpPr>
            <p:nvPr/>
          </p:nvCxnSpPr>
          <p:spPr>
            <a:xfrm>
              <a:off x="3789955" y="4921881"/>
              <a:ext cx="119182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4CDD1C4-DCEC-C374-F945-378CE94C576F}"/>
                </a:ext>
              </a:extLst>
            </p:cNvPr>
            <p:cNvCxnSpPr>
              <a:cxnSpLocks/>
            </p:cNvCxnSpPr>
            <p:nvPr/>
          </p:nvCxnSpPr>
          <p:spPr>
            <a:xfrm>
              <a:off x="5215987" y="4921879"/>
              <a:ext cx="119182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89CCBAFD-0B06-30FB-D8B4-1C20064AFC0D}"/>
                </a:ext>
              </a:extLst>
            </p:cNvPr>
            <p:cNvSpPr txBox="1"/>
            <p:nvPr/>
          </p:nvSpPr>
          <p:spPr>
            <a:xfrm>
              <a:off x="2461897" y="4967725"/>
              <a:ext cx="1043490" cy="395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Garamond" panose="02020404030301010803" pitchFamily="18" charset="0"/>
                </a:rPr>
                <a:t>EC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8501D78-B17B-C7D7-60C3-DB543299D3DF}"/>
                </a:ext>
              </a:extLst>
            </p:cNvPr>
            <p:cNvSpPr txBox="1"/>
            <p:nvPr/>
          </p:nvSpPr>
          <p:spPr>
            <a:xfrm>
              <a:off x="3866154" y="4935065"/>
              <a:ext cx="1043490" cy="824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>
                  <a:latin typeface="Garamond" panose="02020404030301010803" pitchFamily="18" charset="0"/>
                </a:rPr>
                <a:t>Moderate 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dirty="0">
                  <a:latin typeface="Garamond" panose="02020404030301010803" pitchFamily="18" charset="0"/>
                </a:rPr>
                <a:t>ART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79E84CC-ED5F-B402-BAC1-87619CC9A9CE}"/>
                </a:ext>
              </a:extLst>
            </p:cNvPr>
            <p:cNvSpPr txBox="1"/>
            <p:nvPr/>
          </p:nvSpPr>
          <p:spPr>
            <a:xfrm>
              <a:off x="5237756" y="4935065"/>
              <a:ext cx="1233040" cy="824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>
                  <a:latin typeface="Garamond" panose="02020404030301010803" pitchFamily="18" charset="0"/>
                </a:rPr>
                <a:t>Long-Term 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dirty="0">
                  <a:latin typeface="Garamond" panose="02020404030301010803" pitchFamily="18" charset="0"/>
                </a:rPr>
                <a:t>ART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B6C95E8-20E0-A847-8B27-AA18A00EDC7A}"/>
                </a:ext>
              </a:extLst>
            </p:cNvPr>
            <p:cNvGrpSpPr/>
            <p:nvPr/>
          </p:nvGrpSpPr>
          <p:grpSpPr>
            <a:xfrm>
              <a:off x="1419085" y="833335"/>
              <a:ext cx="4948866" cy="4165573"/>
              <a:chOff x="1419085" y="833335"/>
              <a:chExt cx="4948866" cy="416557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415ADB6-C43E-8928-E8B3-1682C4204F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6668" t="5848" r="27757" b="11940"/>
              <a:stretch/>
            </p:blipFill>
            <p:spPr>
              <a:xfrm>
                <a:off x="2388485" y="1205309"/>
                <a:ext cx="3979466" cy="3412015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3B559A4-DA94-947E-7C47-CDAF0AA197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" r="85282"/>
              <a:stretch/>
            </p:blipFill>
            <p:spPr>
              <a:xfrm>
                <a:off x="1419085" y="1148383"/>
                <a:ext cx="988540" cy="3850525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2E0B7B4-6CE8-60DF-2CDA-5F4C97CB40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58663" y="1488070"/>
                <a:ext cx="1375188" cy="414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FDE652-160B-8EB9-5D9D-16C8E2A8D765}"/>
                  </a:ext>
                </a:extLst>
              </p:cNvPr>
              <p:cNvSpPr txBox="1"/>
              <p:nvPr/>
            </p:nvSpPr>
            <p:spPr>
              <a:xfrm>
                <a:off x="3810549" y="1258234"/>
                <a:ext cx="294438" cy="430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Garamond" panose="02020404030301010803" pitchFamily="18" charset="0"/>
                  </a:rPr>
                  <a:t>*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2480B29-6257-3020-F19C-1A1E16EB73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8102" y="1297084"/>
                <a:ext cx="1375188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C61C30-C08C-F4B4-DC25-53E8843BDB70}"/>
                  </a:ext>
                </a:extLst>
              </p:cNvPr>
              <p:cNvSpPr txBox="1"/>
              <p:nvPr/>
            </p:nvSpPr>
            <p:spPr>
              <a:xfrm>
                <a:off x="3095851" y="1064819"/>
                <a:ext cx="714629" cy="430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Garamond" panose="02020404030301010803" pitchFamily="18" charset="0"/>
                  </a:rPr>
                  <a:t>***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EACB23B2-087E-F444-0A91-BC4C16B4A0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02068" y="1068089"/>
                <a:ext cx="2750375" cy="0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293A9F-2D65-4268-1C02-36A13A1EB5EF}"/>
                  </a:ext>
                </a:extLst>
              </p:cNvPr>
              <p:cNvSpPr txBox="1"/>
              <p:nvPr/>
            </p:nvSpPr>
            <p:spPr>
              <a:xfrm>
                <a:off x="3903499" y="833335"/>
                <a:ext cx="728290" cy="430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latin typeface="Garamond" panose="02020404030301010803" pitchFamily="18" charset="0"/>
                  </a:rPr>
                  <a:t>**</a:t>
                </a: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49E22C0-6052-D893-1D20-9E0B776B7186}"/>
              </a:ext>
            </a:extLst>
          </p:cNvPr>
          <p:cNvSpPr txBox="1"/>
          <p:nvPr/>
        </p:nvSpPr>
        <p:spPr>
          <a:xfrm>
            <a:off x="16729" y="4854375"/>
            <a:ext cx="133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  <a:cs typeface="Arial" panose="020B0604020202020204" pitchFamily="34" charset="0"/>
              </a:rPr>
              <a:t>Work in progress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7378C3-DA05-9ED5-BE54-CFCCCD454C4C}"/>
              </a:ext>
            </a:extLst>
          </p:cNvPr>
          <p:cNvSpPr/>
          <p:nvPr/>
        </p:nvSpPr>
        <p:spPr>
          <a:xfrm>
            <a:off x="7507002" y="1719518"/>
            <a:ext cx="582094" cy="253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BF11D3-C950-931E-0279-53748FFC4768}"/>
              </a:ext>
            </a:extLst>
          </p:cNvPr>
          <p:cNvSpPr txBox="1"/>
          <p:nvPr/>
        </p:nvSpPr>
        <p:spPr>
          <a:xfrm>
            <a:off x="6376267" y="4897397"/>
            <a:ext cx="27677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Garamond" panose="02020404030301010803" pitchFamily="18" charset="0"/>
              </a:rPr>
              <a:t>open circles: no intact proviruses detected so far</a:t>
            </a:r>
          </a:p>
        </p:txBody>
      </p:sp>
    </p:spTree>
    <p:extLst>
      <p:ext uri="{BB962C8B-B14F-4D97-AF65-F5344CB8AC3E}">
        <p14:creationId xmlns:p14="http://schemas.microsoft.com/office/powerpoint/2010/main" val="2527455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692B9275-AAC2-D96D-F5BE-DD77BE46D5EE}"/>
              </a:ext>
            </a:extLst>
          </p:cNvPr>
          <p:cNvSpPr/>
          <p:nvPr/>
        </p:nvSpPr>
        <p:spPr>
          <a:xfrm>
            <a:off x="5944" y="107555"/>
            <a:ext cx="9144000" cy="734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More Clonal Expansion of Reservoir Cells Harboring Intact Proviruses </a:t>
            </a:r>
          </a:p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in Female Participants on Long-Term ART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2A1C73-C083-F047-7D12-E1B03036A568}"/>
              </a:ext>
            </a:extLst>
          </p:cNvPr>
          <p:cNvSpPr txBox="1"/>
          <p:nvPr/>
        </p:nvSpPr>
        <p:spPr>
          <a:xfrm>
            <a:off x="2773496" y="1057529"/>
            <a:ext cx="3357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Garamond" panose="02020404030301010803" pitchFamily="18" charset="0"/>
              </a:rPr>
              <a:t>Clonally Expanded HIV-1 Reservoirs with Intact Proviruses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A86B5-5E28-B518-49DD-03777DB175C4}"/>
              </a:ext>
            </a:extLst>
          </p:cNvPr>
          <p:cNvSpPr txBox="1"/>
          <p:nvPr/>
        </p:nvSpPr>
        <p:spPr>
          <a:xfrm>
            <a:off x="4206756" y="4746865"/>
            <a:ext cx="49372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latin typeface="Garamond" panose="02020404030301010803" pitchFamily="18" charset="0"/>
              </a:rPr>
              <a:t>open circles: intact proviruses detected are not clonal</a:t>
            </a:r>
          </a:p>
          <a:p>
            <a:pPr algn="r"/>
            <a:r>
              <a:rPr lang="en-US" sz="1050" dirty="0">
                <a:latin typeface="Garamond" panose="02020404030301010803" pitchFamily="18" charset="0"/>
              </a:rPr>
              <a:t>*only participants with at least 2 intact proviruses detected are included in this analysis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AAA220-157E-9E93-9A1B-A10EC3A41CBC}"/>
              </a:ext>
            </a:extLst>
          </p:cNvPr>
          <p:cNvGrpSpPr>
            <a:grpSpLocks noChangeAspect="1"/>
          </p:cNvGrpSpPr>
          <p:nvPr/>
        </p:nvGrpSpPr>
        <p:grpSpPr>
          <a:xfrm>
            <a:off x="2315330" y="1423952"/>
            <a:ext cx="3782850" cy="3130180"/>
            <a:chOff x="3360927" y="1566629"/>
            <a:chExt cx="5485995" cy="453947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FEB3F5-26EC-1E46-C6F8-1E1066BDDF8B}"/>
                </a:ext>
              </a:extLst>
            </p:cNvPr>
            <p:cNvSpPr txBox="1"/>
            <p:nvPr/>
          </p:nvSpPr>
          <p:spPr>
            <a:xfrm>
              <a:off x="7717238" y="2254060"/>
              <a:ext cx="862641" cy="4017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/>
                <a:t>**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2EA554-C5BA-A642-2B7D-9CDFB20D8232}"/>
                </a:ext>
              </a:extLst>
            </p:cNvPr>
            <p:cNvCxnSpPr>
              <a:cxnSpLocks/>
            </p:cNvCxnSpPr>
            <p:nvPr/>
          </p:nvCxnSpPr>
          <p:spPr>
            <a:xfrm>
              <a:off x="7713008" y="2488250"/>
              <a:ext cx="50292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2DC623-BFA0-1D7D-9403-5D375E610407}"/>
                </a:ext>
              </a:extLst>
            </p:cNvPr>
            <p:cNvSpPr txBox="1"/>
            <p:nvPr/>
          </p:nvSpPr>
          <p:spPr>
            <a:xfrm>
              <a:off x="4584860" y="5216405"/>
              <a:ext cx="1329412" cy="3682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Garamond" panose="02020404030301010803" pitchFamily="18" charset="0"/>
                </a:rPr>
                <a:t>Male  Female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5E9065-72F0-B107-2F9B-583E5DD177BD}"/>
                </a:ext>
              </a:extLst>
            </p:cNvPr>
            <p:cNvSpPr txBox="1"/>
            <p:nvPr/>
          </p:nvSpPr>
          <p:spPr>
            <a:xfrm>
              <a:off x="5980873" y="5216399"/>
              <a:ext cx="1329412" cy="3682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Garamond" panose="02020404030301010803" pitchFamily="18" charset="0"/>
                </a:rPr>
                <a:t>Male  Female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7BD2FFA-5A33-10F1-7830-E8A3F55801EA}"/>
                </a:ext>
              </a:extLst>
            </p:cNvPr>
            <p:cNvSpPr txBox="1"/>
            <p:nvPr/>
          </p:nvSpPr>
          <p:spPr>
            <a:xfrm>
              <a:off x="7386260" y="5227286"/>
              <a:ext cx="1329412" cy="3682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Garamond" panose="02020404030301010803" pitchFamily="18" charset="0"/>
                </a:rPr>
                <a:t>Male  Female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FC6245C-0A73-DF7E-3153-3E8A6A9C8716}"/>
                </a:ext>
              </a:extLst>
            </p:cNvPr>
            <p:cNvCxnSpPr>
              <a:cxnSpLocks/>
            </p:cNvCxnSpPr>
            <p:nvPr/>
          </p:nvCxnSpPr>
          <p:spPr>
            <a:xfrm>
              <a:off x="4599413" y="5535084"/>
              <a:ext cx="119182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591EE14-7A59-EFDA-DE56-479F913DEB3F}"/>
                </a:ext>
              </a:extLst>
            </p:cNvPr>
            <p:cNvCxnSpPr>
              <a:cxnSpLocks/>
            </p:cNvCxnSpPr>
            <p:nvPr/>
          </p:nvCxnSpPr>
          <p:spPr>
            <a:xfrm>
              <a:off x="6025442" y="5535081"/>
              <a:ext cx="119182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90393A8-A844-AA44-B1B4-E2120FA4E8D2}"/>
                </a:ext>
              </a:extLst>
            </p:cNvPr>
            <p:cNvCxnSpPr>
              <a:cxnSpLocks/>
            </p:cNvCxnSpPr>
            <p:nvPr/>
          </p:nvCxnSpPr>
          <p:spPr>
            <a:xfrm>
              <a:off x="7451474" y="5535079"/>
              <a:ext cx="119182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FC03E9B-3AA6-35D5-BA5C-0B98A9E41F37}"/>
                </a:ext>
              </a:extLst>
            </p:cNvPr>
            <p:cNvSpPr txBox="1"/>
            <p:nvPr/>
          </p:nvSpPr>
          <p:spPr>
            <a:xfrm>
              <a:off x="4697385" y="5580923"/>
              <a:ext cx="1043490" cy="368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Garamond" panose="02020404030301010803" pitchFamily="18" charset="0"/>
                </a:rPr>
                <a:t>EC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4B7E1A8-F9C8-7E4A-1DA8-FD5E93B9BC95}"/>
                </a:ext>
              </a:extLst>
            </p:cNvPr>
            <p:cNvSpPr txBox="1"/>
            <p:nvPr/>
          </p:nvSpPr>
          <p:spPr>
            <a:xfrm>
              <a:off x="6101640" y="5548265"/>
              <a:ext cx="1043490" cy="557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>
                  <a:latin typeface="Garamond" panose="02020404030301010803" pitchFamily="18" charset="0"/>
                </a:rPr>
                <a:t>Moderate 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dirty="0">
                  <a:latin typeface="Garamond" panose="02020404030301010803" pitchFamily="18" charset="0"/>
                </a:rPr>
                <a:t>ART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076BB0B-AC26-D8F5-34A9-B1717E78478E}"/>
                </a:ext>
              </a:extLst>
            </p:cNvPr>
            <p:cNvSpPr txBox="1"/>
            <p:nvPr/>
          </p:nvSpPr>
          <p:spPr>
            <a:xfrm>
              <a:off x="7473241" y="5548264"/>
              <a:ext cx="1233040" cy="557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50" dirty="0">
                  <a:latin typeface="Garamond" panose="02020404030301010803" pitchFamily="18" charset="0"/>
                </a:rPr>
                <a:t>Long-Term </a:t>
              </a:r>
            </a:p>
            <a:p>
              <a:pPr algn="ctr">
                <a:lnSpc>
                  <a:spcPct val="90000"/>
                </a:lnSpc>
              </a:pPr>
              <a:r>
                <a:rPr lang="en-US" sz="1050" dirty="0">
                  <a:latin typeface="Garamond" panose="02020404030301010803" pitchFamily="18" charset="0"/>
                </a:rPr>
                <a:t>ART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8C0C81-B026-8E10-0135-96E04DBD34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2648" b="10946"/>
            <a:stretch/>
          </p:blipFill>
          <p:spPr>
            <a:xfrm>
              <a:off x="3360927" y="1566629"/>
              <a:ext cx="5485995" cy="366065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C24094F-8377-6B46-CFF4-C09F7ED9E9F1}"/>
              </a:ext>
            </a:extLst>
          </p:cNvPr>
          <p:cNvSpPr txBox="1"/>
          <p:nvPr/>
        </p:nvSpPr>
        <p:spPr>
          <a:xfrm>
            <a:off x="16729" y="4854375"/>
            <a:ext cx="133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  <a:cs typeface="Arial" panose="020B0604020202020204" pitchFamily="34" charset="0"/>
              </a:rPr>
              <a:t>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624962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D44092F-C777-546F-042B-5B1C5F248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733" b="18916"/>
          <a:stretch/>
        </p:blipFill>
        <p:spPr>
          <a:xfrm>
            <a:off x="3487832" y="1791045"/>
            <a:ext cx="1381698" cy="14086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26834AB-70CA-960E-5F63-D2DA60779E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627" b="18916"/>
          <a:stretch/>
        </p:blipFill>
        <p:spPr>
          <a:xfrm>
            <a:off x="1869307" y="1773817"/>
            <a:ext cx="1429052" cy="142139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92B9275-AAC2-D96D-F5BE-DD77BE46D5EE}"/>
              </a:ext>
            </a:extLst>
          </p:cNvPr>
          <p:cNvSpPr/>
          <p:nvPr/>
        </p:nvSpPr>
        <p:spPr>
          <a:xfrm>
            <a:off x="5944" y="149976"/>
            <a:ext cx="9144000" cy="7341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Significant Enrichment of Intact Proviruses in Centromeres </a:t>
            </a:r>
          </a:p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In Female Participants on Long-Term ART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AB285F-82EB-9229-B88B-9783CAC6F0D8}"/>
              </a:ext>
            </a:extLst>
          </p:cNvPr>
          <p:cNvGrpSpPr/>
          <p:nvPr/>
        </p:nvGrpSpPr>
        <p:grpSpPr>
          <a:xfrm>
            <a:off x="5095421" y="3890190"/>
            <a:ext cx="2147222" cy="986046"/>
            <a:chOff x="5365726" y="5913223"/>
            <a:chExt cx="2862963" cy="131472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12CE027-99AA-9852-AA14-8C814FA0B4AD}"/>
                </a:ext>
              </a:extLst>
            </p:cNvPr>
            <p:cNvSpPr txBox="1"/>
            <p:nvPr/>
          </p:nvSpPr>
          <p:spPr>
            <a:xfrm>
              <a:off x="5365726" y="6098734"/>
              <a:ext cx="892881" cy="6771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050" b="1" dirty="0">
                  <a:solidFill>
                    <a:srgbClr val="3333FF"/>
                  </a:solidFill>
                  <a:latin typeface="Garamond" panose="02020404030301010803" pitchFamily="18" charset="0"/>
                  <a:cs typeface="Arial" panose="020B0604020202020204" pitchFamily="34" charset="0"/>
                  <a:sym typeface="Arial"/>
                </a:rPr>
                <a:t>Blocked and Locked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7B1A8CF-2413-F8BD-7F03-A7B63D325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2" t="-511" r="42103" b="68496"/>
            <a:stretch/>
          </p:blipFill>
          <p:spPr>
            <a:xfrm>
              <a:off x="6224722" y="5913223"/>
              <a:ext cx="528238" cy="95209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61CB877-6C6D-0E21-38B1-A51533AFE126}"/>
                </a:ext>
              </a:extLst>
            </p:cNvPr>
            <p:cNvSpPr txBox="1"/>
            <p:nvPr/>
          </p:nvSpPr>
          <p:spPr>
            <a:xfrm>
              <a:off x="6635945" y="5935906"/>
              <a:ext cx="1592744" cy="441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900" dirty="0">
                  <a:latin typeface="Garamond" panose="02020404030301010803" pitchFamily="18" charset="0"/>
                </a:rPr>
                <a:t>Centromeric/</a:t>
              </a:r>
            </a:p>
            <a:p>
              <a:pPr>
                <a:lnSpc>
                  <a:spcPct val="85000"/>
                </a:lnSpc>
              </a:pPr>
              <a:r>
                <a:rPr lang="en-US" sz="900" dirty="0">
                  <a:latin typeface="Garamond" panose="02020404030301010803" pitchFamily="18" charset="0"/>
                </a:rPr>
                <a:t>(micro-) satellite DNA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97F9D64-305C-39EF-4DD2-DD72BE518040}"/>
                </a:ext>
              </a:extLst>
            </p:cNvPr>
            <p:cNvSpPr txBox="1"/>
            <p:nvPr/>
          </p:nvSpPr>
          <p:spPr>
            <a:xfrm>
              <a:off x="6635943" y="6293092"/>
              <a:ext cx="955817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Garamond" panose="02020404030301010803" pitchFamily="18" charset="0"/>
                </a:rPr>
                <a:t>ZNF family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08B6E8E-46EC-D809-DAC0-487DDB48EBFA}"/>
                </a:ext>
              </a:extLst>
            </p:cNvPr>
            <p:cNvSpPr txBox="1"/>
            <p:nvPr/>
          </p:nvSpPr>
          <p:spPr>
            <a:xfrm>
              <a:off x="6635943" y="6566141"/>
              <a:ext cx="124008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Garamond" panose="02020404030301010803" pitchFamily="18" charset="0"/>
                </a:rPr>
                <a:t>Other non-genic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00B7CD5-0A13-3FDB-B7FC-A8BC80FE5BEF}"/>
                </a:ext>
              </a:extLst>
            </p:cNvPr>
            <p:cNvSpPr txBox="1"/>
            <p:nvPr/>
          </p:nvSpPr>
          <p:spPr>
            <a:xfrm>
              <a:off x="6632771" y="6920175"/>
              <a:ext cx="142389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Garamond" panose="02020404030301010803" pitchFamily="18" charset="0"/>
                </a:rPr>
                <a:t>Other genic regions</a:t>
              </a:r>
            </a:p>
          </p:txBody>
        </p:sp>
        <p:sp>
          <p:nvSpPr>
            <p:cNvPr id="48" name="Left Brace 47">
              <a:extLst>
                <a:ext uri="{FF2B5EF4-FFF2-40B4-BE49-F238E27FC236}">
                  <a16:creationId xmlns:a16="http://schemas.microsoft.com/office/drawing/2014/main" id="{B48D6BDE-7BDC-40D5-89C4-8E805210BD32}"/>
                </a:ext>
              </a:extLst>
            </p:cNvPr>
            <p:cNvSpPr/>
            <p:nvPr/>
          </p:nvSpPr>
          <p:spPr>
            <a:xfrm>
              <a:off x="6204527" y="6089146"/>
              <a:ext cx="131819" cy="687486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0B92B98-0CAC-1FD3-3A48-16223650D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63" t="30728" r="42102" b="60141"/>
            <a:stretch/>
          </p:blipFill>
          <p:spPr>
            <a:xfrm>
              <a:off x="6222766" y="6901061"/>
              <a:ext cx="528238" cy="271537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DCA304F-E963-4955-1B93-6C46824F73D4}"/>
              </a:ext>
            </a:extLst>
          </p:cNvPr>
          <p:cNvSpPr txBox="1"/>
          <p:nvPr/>
        </p:nvSpPr>
        <p:spPr>
          <a:xfrm>
            <a:off x="651447" y="2250691"/>
            <a:ext cx="10388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Garamond" panose="02020404030301010803" pitchFamily="18" charset="0"/>
              </a:rPr>
              <a:t>Intact</a:t>
            </a:r>
          </a:p>
          <a:p>
            <a:pPr algn="ctr"/>
            <a:r>
              <a:rPr lang="en-US" sz="1500" b="1" dirty="0">
                <a:latin typeface="Garamond" panose="02020404030301010803" pitchFamily="18" charset="0"/>
              </a:rPr>
              <a:t>Proviruses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0DF12D-CEC9-0536-3DDF-DE6D1FF6EB95}"/>
              </a:ext>
            </a:extLst>
          </p:cNvPr>
          <p:cNvSpPr txBox="1"/>
          <p:nvPr/>
        </p:nvSpPr>
        <p:spPr>
          <a:xfrm>
            <a:off x="3110579" y="1559597"/>
            <a:ext cx="716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Garamond" panose="02020404030301010803" pitchFamily="18" charset="0"/>
              </a:rPr>
              <a:t>P=0.001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B04336-047C-E73F-F885-412C214D727A}"/>
              </a:ext>
            </a:extLst>
          </p:cNvPr>
          <p:cNvCxnSpPr>
            <a:cxnSpLocks/>
          </p:cNvCxnSpPr>
          <p:nvPr/>
        </p:nvCxnSpPr>
        <p:spPr>
          <a:xfrm>
            <a:off x="2781316" y="1782677"/>
            <a:ext cx="15087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A20F13-F380-4F3D-BFBE-BF220EA439B2}"/>
              </a:ext>
            </a:extLst>
          </p:cNvPr>
          <p:cNvCxnSpPr>
            <a:cxnSpLocks/>
          </p:cNvCxnSpPr>
          <p:nvPr/>
        </p:nvCxnSpPr>
        <p:spPr>
          <a:xfrm>
            <a:off x="2781192" y="1779819"/>
            <a:ext cx="0" cy="843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A966EA-0A7F-8FC8-F6B0-C500FE5DA4A9}"/>
              </a:ext>
            </a:extLst>
          </p:cNvPr>
          <p:cNvCxnSpPr>
            <a:cxnSpLocks/>
          </p:cNvCxnSpPr>
          <p:nvPr/>
        </p:nvCxnSpPr>
        <p:spPr>
          <a:xfrm>
            <a:off x="4287605" y="1782465"/>
            <a:ext cx="0" cy="8432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D3BC9C3-0C4C-23A0-75EF-4003B7BEC414}"/>
              </a:ext>
            </a:extLst>
          </p:cNvPr>
          <p:cNvSpPr txBox="1"/>
          <p:nvPr/>
        </p:nvSpPr>
        <p:spPr>
          <a:xfrm>
            <a:off x="2286431" y="3051062"/>
            <a:ext cx="942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n=71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BA6E58C-1473-9C5C-1E7C-980D3BC8478A}"/>
              </a:ext>
            </a:extLst>
          </p:cNvPr>
          <p:cNvSpPr txBox="1"/>
          <p:nvPr/>
        </p:nvSpPr>
        <p:spPr>
          <a:xfrm>
            <a:off x="3851920" y="3073517"/>
            <a:ext cx="875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n=74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F99D78-6F37-C7F6-193B-9E7801F05157}"/>
              </a:ext>
            </a:extLst>
          </p:cNvPr>
          <p:cNvSpPr txBox="1"/>
          <p:nvPr/>
        </p:nvSpPr>
        <p:spPr>
          <a:xfrm>
            <a:off x="651447" y="3770285"/>
            <a:ext cx="10430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Garamond" panose="02020404030301010803" pitchFamily="18" charset="0"/>
              </a:rPr>
              <a:t>Defective</a:t>
            </a:r>
          </a:p>
          <a:p>
            <a:pPr algn="ctr"/>
            <a:r>
              <a:rPr lang="en-US" sz="1500" b="1" dirty="0">
                <a:latin typeface="Garamond" panose="02020404030301010803" pitchFamily="18" charset="0"/>
              </a:rPr>
              <a:t>Proviruses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789B83-1F58-53E0-6DC0-1A9E1C8B80AF}"/>
              </a:ext>
            </a:extLst>
          </p:cNvPr>
          <p:cNvSpPr txBox="1"/>
          <p:nvPr/>
        </p:nvSpPr>
        <p:spPr>
          <a:xfrm>
            <a:off x="2276197" y="4624192"/>
            <a:ext cx="791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n=57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DB87BF6-409A-9238-8714-AD8602D661DB}"/>
              </a:ext>
            </a:extLst>
          </p:cNvPr>
          <p:cNvSpPr txBox="1"/>
          <p:nvPr/>
        </p:nvSpPr>
        <p:spPr>
          <a:xfrm>
            <a:off x="3955846" y="4626974"/>
            <a:ext cx="791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n=44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44DA3D-51B8-E5E0-DEF7-7DA4E12EC45D}"/>
              </a:ext>
            </a:extLst>
          </p:cNvPr>
          <p:cNvSpPr txBox="1"/>
          <p:nvPr/>
        </p:nvSpPr>
        <p:spPr>
          <a:xfrm>
            <a:off x="2267744" y="1376170"/>
            <a:ext cx="6340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Garamond" panose="02020404030301010803" pitchFamily="18" charset="0"/>
              </a:rPr>
              <a:t>Male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64FF9E-5893-0637-6CD2-68F576E60EC7}"/>
              </a:ext>
            </a:extLst>
          </p:cNvPr>
          <p:cNvSpPr txBox="1"/>
          <p:nvPr/>
        </p:nvSpPr>
        <p:spPr>
          <a:xfrm>
            <a:off x="3818752" y="1377987"/>
            <a:ext cx="8055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Garamond" panose="02020404030301010803" pitchFamily="18" charset="0"/>
              </a:rPr>
              <a:t>Female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8A85FA-D484-40F9-52C0-6FA4D1C1E31E}"/>
              </a:ext>
            </a:extLst>
          </p:cNvPr>
          <p:cNvSpPr txBox="1"/>
          <p:nvPr/>
        </p:nvSpPr>
        <p:spPr>
          <a:xfrm rot="16200000">
            <a:off x="3227105" y="441871"/>
            <a:ext cx="415498" cy="16786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1500" b="1" dirty="0">
                <a:latin typeface="Garamond" panose="02020404030301010803" pitchFamily="18" charset="0"/>
              </a:rPr>
              <a:t>Long-Term 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8F496-5FC2-4FFF-1287-C79FD92DBF50}"/>
              </a:ext>
            </a:extLst>
          </p:cNvPr>
          <p:cNvSpPr txBox="1"/>
          <p:nvPr/>
        </p:nvSpPr>
        <p:spPr>
          <a:xfrm>
            <a:off x="2737362" y="2481855"/>
            <a:ext cx="4523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Garamond" panose="02020404030301010803" pitchFamily="18" charset="0"/>
              </a:rPr>
              <a:t>ZNF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2A852D-B8AE-4EE8-80DC-1500464DEBD0}"/>
              </a:ext>
            </a:extLst>
          </p:cNvPr>
          <p:cNvSpPr txBox="1"/>
          <p:nvPr/>
        </p:nvSpPr>
        <p:spPr>
          <a:xfrm rot="18829185">
            <a:off x="2109257" y="2785515"/>
            <a:ext cx="7056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Garamond" panose="02020404030301010803" pitchFamily="18" charset="0"/>
              </a:rPr>
              <a:t>non-genic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85281C-B17B-B988-D252-31C6567C7E6B}"/>
              </a:ext>
            </a:extLst>
          </p:cNvPr>
          <p:cNvSpPr txBox="1"/>
          <p:nvPr/>
        </p:nvSpPr>
        <p:spPr>
          <a:xfrm rot="20124703">
            <a:off x="2526828" y="1963602"/>
            <a:ext cx="8082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Garamond" panose="02020404030301010803" pitchFamily="18" charset="0"/>
              </a:rPr>
              <a:t>Centromere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19709B-8762-AF73-2860-F1C453211454}"/>
              </a:ext>
            </a:extLst>
          </p:cNvPr>
          <p:cNvSpPr txBox="1"/>
          <p:nvPr/>
        </p:nvSpPr>
        <p:spPr>
          <a:xfrm>
            <a:off x="3876955" y="2676158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Garamond" panose="02020404030301010803" pitchFamily="18" charset="0"/>
              </a:rPr>
              <a:t>ZNF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D3C6B4-CC30-48E2-BDA0-499B37CEAB95}"/>
              </a:ext>
            </a:extLst>
          </p:cNvPr>
          <p:cNvSpPr txBox="1"/>
          <p:nvPr/>
        </p:nvSpPr>
        <p:spPr>
          <a:xfrm rot="1133567">
            <a:off x="3487265" y="2192315"/>
            <a:ext cx="7056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Garamond" panose="02020404030301010803" pitchFamily="18" charset="0"/>
              </a:rPr>
              <a:t>non-genic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5F1BB4-8608-9BDD-EC4E-7F8B8450D504}"/>
              </a:ext>
            </a:extLst>
          </p:cNvPr>
          <p:cNvSpPr txBox="1"/>
          <p:nvPr/>
        </p:nvSpPr>
        <p:spPr>
          <a:xfrm rot="2542777">
            <a:off x="4133619" y="2222262"/>
            <a:ext cx="8082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  <a:latin typeface="Garamond" panose="02020404030301010803" pitchFamily="18" charset="0"/>
              </a:rPr>
              <a:t>Centromere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7466C4F-244F-51DD-1678-E4006FFB4C01}"/>
              </a:ext>
            </a:extLst>
          </p:cNvPr>
          <p:cNvGrpSpPr/>
          <p:nvPr/>
        </p:nvGrpSpPr>
        <p:grpSpPr>
          <a:xfrm>
            <a:off x="5153329" y="1142686"/>
            <a:ext cx="2968710" cy="2292586"/>
            <a:chOff x="6871104" y="1523582"/>
            <a:chExt cx="3958280" cy="305678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A24329-F271-149B-0FDD-8E5F48BC4F61}"/>
                </a:ext>
              </a:extLst>
            </p:cNvPr>
            <p:cNvGrpSpPr/>
            <p:nvPr/>
          </p:nvGrpSpPr>
          <p:grpSpPr>
            <a:xfrm>
              <a:off x="6871104" y="1523582"/>
              <a:ext cx="3911045" cy="3056781"/>
              <a:chOff x="6871104" y="1523582"/>
              <a:chExt cx="3911045" cy="3056781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94936FBC-947F-E32A-A312-71068CF6BAA7}"/>
                  </a:ext>
                </a:extLst>
              </p:cNvPr>
              <p:cNvSpPr txBox="1"/>
              <p:nvPr/>
            </p:nvSpPr>
            <p:spPr>
              <a:xfrm rot="16200000">
                <a:off x="7418973" y="975714"/>
                <a:ext cx="861774" cy="195751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Garamond" panose="02020404030301010803" pitchFamily="18" charset="0"/>
                  </a:rPr>
                  <a:t>Moderate ART</a:t>
                </a:r>
              </a:p>
              <a:p>
                <a:pPr algn="ctr"/>
                <a:r>
                  <a:rPr lang="en-US" sz="1500" b="1" dirty="0">
                    <a:latin typeface="Garamond" panose="02020404030301010803" pitchFamily="18" charset="0"/>
                  </a:rPr>
                  <a:t>(~8 years ART)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D8CA822-BC8E-4A53-5C1E-B06ED8619A65}"/>
                  </a:ext>
                </a:extLst>
              </p:cNvPr>
              <p:cNvSpPr txBox="1"/>
              <p:nvPr/>
            </p:nvSpPr>
            <p:spPr>
              <a:xfrm rot="16200000">
                <a:off x="9512942" y="1274990"/>
                <a:ext cx="861775" cy="1358959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sz="1500" b="1" dirty="0">
                    <a:latin typeface="Garamond" panose="02020404030301010803" pitchFamily="18" charset="0"/>
                  </a:rPr>
                  <a:t>Elite</a:t>
                </a:r>
              </a:p>
              <a:p>
                <a:pPr algn="ctr"/>
                <a:r>
                  <a:rPr lang="en-US" sz="1500" b="1" dirty="0">
                    <a:latin typeface="Garamond" panose="02020404030301010803" pitchFamily="18" charset="0"/>
                  </a:rPr>
                  <a:t>Controllers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531ADA7-3BE7-D35A-CD9B-7232B9150C85}"/>
                  </a:ext>
                </a:extLst>
              </p:cNvPr>
              <p:cNvSpPr txBox="1"/>
              <p:nvPr/>
            </p:nvSpPr>
            <p:spPr>
              <a:xfrm>
                <a:off x="7455411" y="4087921"/>
                <a:ext cx="1040855" cy="49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Garamond" panose="02020404030301010803" pitchFamily="18" charset="0"/>
                  </a:rPr>
                  <a:t>n=78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64E73F52-8FB8-B986-4CC7-63F113A1EC08}"/>
                  </a:ext>
                </a:extLst>
              </p:cNvPr>
              <p:cNvSpPr txBox="1"/>
              <p:nvPr/>
            </p:nvSpPr>
            <p:spPr>
              <a:xfrm>
                <a:off x="9420832" y="4084015"/>
                <a:ext cx="109884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</a:rPr>
                  <a:t>n=103</a:t>
                </a:r>
              </a:p>
            </p:txBody>
          </p:sp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80793077-6778-3FF3-B099-07C4430836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12560" y="2400525"/>
                <a:ext cx="1810512" cy="1810512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EA4F7BEE-5073-2CBD-63ED-2FB87E2A2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71637" y="2401206"/>
                <a:ext cx="1810512" cy="1810512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58EE18-A790-5460-CB78-1E42F8F0DCA4}"/>
                </a:ext>
              </a:extLst>
            </p:cNvPr>
            <p:cNvSpPr txBox="1"/>
            <p:nvPr/>
          </p:nvSpPr>
          <p:spPr>
            <a:xfrm rot="2542777">
              <a:off x="9751737" y="2850428"/>
              <a:ext cx="107764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Garamond" panose="02020404030301010803" pitchFamily="18" charset="0"/>
                </a:rPr>
                <a:t>Centromere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6F67EF-95D1-DDD8-6253-460D4F7EC192}"/>
                </a:ext>
              </a:extLst>
            </p:cNvPr>
            <p:cNvSpPr txBox="1"/>
            <p:nvPr/>
          </p:nvSpPr>
          <p:spPr>
            <a:xfrm>
              <a:off x="7801187" y="2708093"/>
              <a:ext cx="60315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Garamond" panose="02020404030301010803" pitchFamily="18" charset="0"/>
                </a:rPr>
                <a:t>ZNF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47B53F-F4F0-382B-0C04-2AFE2AB3C327}"/>
                </a:ext>
              </a:extLst>
            </p:cNvPr>
            <p:cNvSpPr txBox="1"/>
            <p:nvPr/>
          </p:nvSpPr>
          <p:spPr>
            <a:xfrm>
              <a:off x="7833817" y="3114274"/>
              <a:ext cx="94085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Garamond" panose="02020404030301010803" pitchFamily="18" charset="0"/>
                </a:rPr>
                <a:t>non-genic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2C4CA04-D0C2-A38B-F098-C9D3A70A489B}"/>
                </a:ext>
              </a:extLst>
            </p:cNvPr>
            <p:cNvSpPr txBox="1"/>
            <p:nvPr/>
          </p:nvSpPr>
          <p:spPr>
            <a:xfrm>
              <a:off x="10069447" y="3461012"/>
              <a:ext cx="603157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Garamond" panose="02020404030301010803" pitchFamily="18" charset="0"/>
                </a:rPr>
                <a:t>ZNF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01C49D-2F8D-D555-4BF5-72EBE209AA1B}"/>
                </a:ext>
              </a:extLst>
            </p:cNvPr>
            <p:cNvSpPr txBox="1"/>
            <p:nvPr/>
          </p:nvSpPr>
          <p:spPr>
            <a:xfrm>
              <a:off x="9254923" y="3603652"/>
              <a:ext cx="94085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Garamond" panose="02020404030301010803" pitchFamily="18" charset="0"/>
                </a:rPr>
                <a:t>non-genic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5BA021-5251-24EA-80E3-A6CFE03917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24" b="21707"/>
          <a:stretch/>
        </p:blipFill>
        <p:spPr>
          <a:xfrm>
            <a:off x="3502572" y="3306905"/>
            <a:ext cx="1449387" cy="1371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7E77DA-19BD-1395-EF58-5CC769AAE1A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5569" b="20385"/>
          <a:stretch/>
        </p:blipFill>
        <p:spPr>
          <a:xfrm>
            <a:off x="1895673" y="3252249"/>
            <a:ext cx="1333152" cy="143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87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Box 350">
            <a:extLst>
              <a:ext uri="{FF2B5EF4-FFF2-40B4-BE49-F238E27FC236}">
                <a16:creationId xmlns:a16="http://schemas.microsoft.com/office/drawing/2014/main" id="{7B93966D-1A4F-422F-BB70-48116F63E3A7}"/>
              </a:ext>
            </a:extLst>
          </p:cNvPr>
          <p:cNvSpPr txBox="1"/>
          <p:nvPr/>
        </p:nvSpPr>
        <p:spPr>
          <a:xfrm>
            <a:off x="846840" y="1270578"/>
            <a:ext cx="1308371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Garamond" panose="02020404030301010803" pitchFamily="18" charset="0"/>
              </a:rPr>
              <a:t>Early Infection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32300DBF-88EA-44FD-9B87-6A1EB9B4D1AF}"/>
              </a:ext>
            </a:extLst>
          </p:cNvPr>
          <p:cNvSpPr txBox="1"/>
          <p:nvPr/>
        </p:nvSpPr>
        <p:spPr>
          <a:xfrm>
            <a:off x="7280706" y="950521"/>
            <a:ext cx="1876797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Garamond" panose="02020404030301010803" pitchFamily="18" charset="0"/>
              </a:rPr>
              <a:t>Post-Treatment </a:t>
            </a:r>
          </a:p>
          <a:p>
            <a:pPr algn="ctr"/>
            <a:r>
              <a:rPr lang="en-US" sz="1500" dirty="0">
                <a:latin typeface="Garamond" panose="02020404030301010803" pitchFamily="18" charset="0"/>
              </a:rPr>
              <a:t>Elite Control</a:t>
            </a:r>
          </a:p>
          <a:p>
            <a:pPr algn="ctr"/>
            <a:r>
              <a:rPr lang="en-US" sz="1500" dirty="0">
                <a:latin typeface="Garamond" panose="02020404030301010803" pitchFamily="18" charset="0"/>
              </a:rPr>
              <a:t>HIV-1 Remission</a:t>
            </a:r>
          </a:p>
          <a:p>
            <a:pPr algn="ctr"/>
            <a:r>
              <a:rPr lang="en-US" sz="1500" dirty="0">
                <a:latin typeface="Garamond" panose="02020404030301010803" pitchFamily="18" charset="0"/>
              </a:rPr>
              <a:t>“Blocked and Locked”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762C0EA-A3B7-4EEB-865C-EBCA40A2B05C}"/>
              </a:ext>
            </a:extLst>
          </p:cNvPr>
          <p:cNvGrpSpPr>
            <a:grpSpLocks noChangeAspect="1"/>
          </p:cNvGrpSpPr>
          <p:nvPr/>
        </p:nvGrpSpPr>
        <p:grpSpPr>
          <a:xfrm>
            <a:off x="92893" y="1759226"/>
            <a:ext cx="2764607" cy="2743200"/>
            <a:chOff x="35293" y="2243377"/>
            <a:chExt cx="3883955" cy="3853879"/>
          </a:xfrm>
        </p:grpSpPr>
        <p:pic>
          <p:nvPicPr>
            <p:cNvPr id="111" name="Picture 110" descr="A picture containing text, clock, watch&#10;&#10;Description automatically generated">
              <a:extLst>
                <a:ext uri="{FF2B5EF4-FFF2-40B4-BE49-F238E27FC236}">
                  <a16:creationId xmlns:a16="http://schemas.microsoft.com/office/drawing/2014/main" id="{DC0AA003-99B8-4A0A-937D-8CC1B99DC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286" y="4200027"/>
              <a:ext cx="1754486" cy="1588639"/>
            </a:xfrm>
            <a:prstGeom prst="rect">
              <a:avLst/>
            </a:prstGeom>
          </p:spPr>
        </p:pic>
        <p:pic>
          <p:nvPicPr>
            <p:cNvPr id="112" name="Picture 111" descr="A picture containing text, clock, watch&#10;&#10;Description automatically generated">
              <a:extLst>
                <a:ext uri="{FF2B5EF4-FFF2-40B4-BE49-F238E27FC236}">
                  <a16:creationId xmlns:a16="http://schemas.microsoft.com/office/drawing/2014/main" id="{BEA9CC8F-9940-4E01-ADA1-9E1850693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919" y="2243377"/>
              <a:ext cx="1754486" cy="1588639"/>
            </a:xfrm>
            <a:prstGeom prst="rect">
              <a:avLst/>
            </a:prstGeom>
          </p:spPr>
        </p:pic>
        <p:pic>
          <p:nvPicPr>
            <p:cNvPr id="113" name="Picture 112" descr="A picture containing text, clock, watch&#10;&#10;Description automatically generated">
              <a:extLst>
                <a:ext uri="{FF2B5EF4-FFF2-40B4-BE49-F238E27FC236}">
                  <a16:creationId xmlns:a16="http://schemas.microsoft.com/office/drawing/2014/main" id="{E4853DEF-2498-4878-A810-80336EAFC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084" y="4508617"/>
              <a:ext cx="1754486" cy="1588639"/>
            </a:xfrm>
            <a:prstGeom prst="rect">
              <a:avLst/>
            </a:prstGeom>
          </p:spPr>
        </p:pic>
        <p:pic>
          <p:nvPicPr>
            <p:cNvPr id="114" name="Picture 113" descr="Diagram, schematic&#10;&#10;Description automatically generated">
              <a:extLst>
                <a:ext uri="{FF2B5EF4-FFF2-40B4-BE49-F238E27FC236}">
                  <a16:creationId xmlns:a16="http://schemas.microsoft.com/office/drawing/2014/main" id="{371A1836-66F3-4CEA-9F3D-DF24D6047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93" y="3393965"/>
              <a:ext cx="1754486" cy="1536266"/>
            </a:xfrm>
            <a:prstGeom prst="rect">
              <a:avLst/>
            </a:prstGeom>
          </p:spPr>
        </p:pic>
        <p:pic>
          <p:nvPicPr>
            <p:cNvPr id="115" name="Picture 114" descr="A picture containing text, clock, watch&#10;&#10;Description automatically generated">
              <a:extLst>
                <a:ext uri="{FF2B5EF4-FFF2-40B4-BE49-F238E27FC236}">
                  <a16:creationId xmlns:a16="http://schemas.microsoft.com/office/drawing/2014/main" id="{8BC3E0F4-2054-43D6-802B-BB0E8EE9B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9575" y="3376274"/>
              <a:ext cx="1754486" cy="1588639"/>
            </a:xfrm>
            <a:prstGeom prst="rect">
              <a:avLst/>
            </a:prstGeom>
          </p:spPr>
        </p:pic>
        <p:pic>
          <p:nvPicPr>
            <p:cNvPr id="116" name="Picture 115" descr="A picture containing text, clock, watch&#10;&#10;Description automatically generated">
              <a:extLst>
                <a:ext uri="{FF2B5EF4-FFF2-40B4-BE49-F238E27FC236}">
                  <a16:creationId xmlns:a16="http://schemas.microsoft.com/office/drawing/2014/main" id="{C9210A46-9996-440F-A89E-E4E94952F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4762" y="2769170"/>
              <a:ext cx="1754486" cy="1588639"/>
            </a:xfrm>
            <a:prstGeom prst="rect">
              <a:avLst/>
            </a:prstGeom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2DDF993-14AD-4FB4-9EC9-33B175ABAC86}"/>
              </a:ext>
            </a:extLst>
          </p:cNvPr>
          <p:cNvGrpSpPr/>
          <p:nvPr/>
        </p:nvGrpSpPr>
        <p:grpSpPr>
          <a:xfrm>
            <a:off x="7103951" y="2107096"/>
            <a:ext cx="1961378" cy="2065068"/>
            <a:chOff x="9565558" y="3113976"/>
            <a:chExt cx="2615171" cy="2753424"/>
          </a:xfrm>
        </p:grpSpPr>
        <p:pic>
          <p:nvPicPr>
            <p:cNvPr id="123" name="Picture 122" descr="Diagram, schematic&#10;&#10;Description automatically generated">
              <a:extLst>
                <a:ext uri="{FF2B5EF4-FFF2-40B4-BE49-F238E27FC236}">
                  <a16:creationId xmlns:a16="http://schemas.microsoft.com/office/drawing/2014/main" id="{8399A545-F341-49D2-99CF-4A79D6190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4409376"/>
              <a:ext cx="1665129" cy="1458024"/>
            </a:xfrm>
            <a:prstGeom prst="rect">
              <a:avLst/>
            </a:prstGeom>
          </p:spPr>
        </p:pic>
        <p:pic>
          <p:nvPicPr>
            <p:cNvPr id="124" name="Picture 123" descr="Diagram, schematic&#10;&#10;Description automatically generated">
              <a:extLst>
                <a:ext uri="{FF2B5EF4-FFF2-40B4-BE49-F238E27FC236}">
                  <a16:creationId xmlns:a16="http://schemas.microsoft.com/office/drawing/2014/main" id="{1BCB58EF-AAFA-4C82-B2C9-123F41418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5558" y="3679049"/>
              <a:ext cx="1665129" cy="1458024"/>
            </a:xfrm>
            <a:prstGeom prst="rect">
              <a:avLst/>
            </a:prstGeom>
          </p:spPr>
        </p:pic>
        <p:pic>
          <p:nvPicPr>
            <p:cNvPr id="125" name="Picture 124" descr="Diagram, schematic&#10;&#10;Description automatically generated">
              <a:extLst>
                <a:ext uri="{FF2B5EF4-FFF2-40B4-BE49-F238E27FC236}">
                  <a16:creationId xmlns:a16="http://schemas.microsoft.com/office/drawing/2014/main" id="{3E645FEE-F1BE-48CB-B227-CAE87C785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5600" y="3113976"/>
              <a:ext cx="1665129" cy="1458024"/>
            </a:xfrm>
            <a:prstGeom prst="rect">
              <a:avLst/>
            </a:prstGeom>
          </p:spPr>
        </p:pic>
      </p:grp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51142164-7788-4AE2-B66F-84FFD5DFDAE0}"/>
              </a:ext>
            </a:extLst>
          </p:cNvPr>
          <p:cNvSpPr/>
          <p:nvPr/>
        </p:nvSpPr>
        <p:spPr bwMode="auto">
          <a:xfrm rot="850355" flipH="1">
            <a:off x="4541944" y="2555769"/>
            <a:ext cx="274320" cy="548640"/>
          </a:xfrm>
          <a:prstGeom prst="lightningBolt">
            <a:avLst/>
          </a:prstGeom>
          <a:solidFill>
            <a:srgbClr val="FF0000"/>
          </a:solidFill>
          <a:ln w="12700">
            <a:noFill/>
            <a:round/>
            <a:headEnd/>
            <a:tailEnd/>
          </a:ln>
        </p:spPr>
        <p:txBody>
          <a:bodyPr rot="10800000" wrap="none" rtlCol="0" anchor="ctr"/>
          <a:lstStyle/>
          <a:p>
            <a:pPr algn="ctr" eaLnBrk="1" hangingPunct="1"/>
            <a:endParaRPr kumimoji="1" lang="en-US">
              <a:latin typeface="Garamond" pitchFamily="18" charset="0"/>
              <a:ea typeface="宋体" pitchFamily="2" charset="-12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756F92-6091-44A0-8D4F-E49B8123F237}"/>
              </a:ext>
            </a:extLst>
          </p:cNvPr>
          <p:cNvSpPr txBox="1"/>
          <p:nvPr/>
        </p:nvSpPr>
        <p:spPr>
          <a:xfrm>
            <a:off x="4127676" y="2348409"/>
            <a:ext cx="1280159" cy="3231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latin typeface="Garamond" panose="02020404030301010803" pitchFamily="18" charset="0"/>
              </a:rPr>
              <a:t>Shock and Kill</a:t>
            </a:r>
          </a:p>
        </p:txBody>
      </p:sp>
      <p:cxnSp>
        <p:nvCxnSpPr>
          <p:cNvPr id="43" name="直线箭头连接符 67">
            <a:extLst>
              <a:ext uri="{FF2B5EF4-FFF2-40B4-BE49-F238E27FC236}">
                <a16:creationId xmlns:a16="http://schemas.microsoft.com/office/drawing/2014/main" id="{E4B256C6-52BE-4090-A4B7-6A86CE24B315}"/>
              </a:ext>
            </a:extLst>
          </p:cNvPr>
          <p:cNvCxnSpPr>
            <a:cxnSpLocks/>
          </p:cNvCxnSpPr>
          <p:nvPr/>
        </p:nvCxnSpPr>
        <p:spPr>
          <a:xfrm flipV="1">
            <a:off x="2914651" y="3107495"/>
            <a:ext cx="4087997" cy="243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5FAC4AB-48D5-4C89-BF06-26EA342410CC}"/>
              </a:ext>
            </a:extLst>
          </p:cNvPr>
          <p:cNvSpPr txBox="1"/>
          <p:nvPr/>
        </p:nvSpPr>
        <p:spPr>
          <a:xfrm>
            <a:off x="3740370" y="3141289"/>
            <a:ext cx="197463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Garamond" panose="02020404030301010803" pitchFamily="18" charset="0"/>
              </a:rPr>
              <a:t>Therapeutic Vaccines</a:t>
            </a:r>
          </a:p>
          <a:p>
            <a:pPr algn="ctr"/>
            <a:r>
              <a:rPr lang="en-US" sz="1500" dirty="0">
                <a:latin typeface="Garamond" panose="02020404030301010803" pitchFamily="18" charset="0"/>
              </a:rPr>
              <a:t>Immune Modulators</a:t>
            </a:r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6A4C8AA9-E44D-4F8C-80C9-B04AA0E16AB1}"/>
              </a:ext>
            </a:extLst>
          </p:cNvPr>
          <p:cNvSpPr/>
          <p:nvPr/>
        </p:nvSpPr>
        <p:spPr bwMode="auto">
          <a:xfrm flipV="1">
            <a:off x="2094566" y="1171923"/>
            <a:ext cx="5206788" cy="587303"/>
          </a:xfrm>
          <a:prstGeom prst="rightArrow">
            <a:avLst/>
          </a:prstGeom>
          <a:solidFill>
            <a:srgbClr val="FDE4CF"/>
          </a:solidFill>
          <a:ln w="12700">
            <a:noFill/>
            <a:round/>
            <a:headEnd/>
            <a:tailEnd/>
          </a:ln>
        </p:spPr>
        <p:txBody>
          <a:bodyPr rot="10800000" wrap="none" rtlCol="0" anchor="ctr"/>
          <a:lstStyle/>
          <a:p>
            <a:pPr algn="ctr"/>
            <a:r>
              <a:rPr kumimoji="1" lang="en-US" sz="1500" dirty="0">
                <a:latin typeface="Garamond" pitchFamily="18" charset="0"/>
                <a:ea typeface="宋体" pitchFamily="2" charset="-122"/>
              </a:rPr>
              <a:t>Short-Term ART Treatment (3-5 years)</a:t>
            </a:r>
            <a:r>
              <a:rPr lang="en-US" sz="1500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sz="2700" b="1" dirty="0">
                <a:solidFill>
                  <a:srgbClr val="FF0000"/>
                </a:solidFill>
                <a:latin typeface="Garamond" panose="02020404030301010803" pitchFamily="18" charset="0"/>
              </a:rPr>
              <a:t>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1033BD-9D82-408D-BD32-E65670C704C0}"/>
              </a:ext>
            </a:extLst>
          </p:cNvPr>
          <p:cNvSpPr/>
          <p:nvPr/>
        </p:nvSpPr>
        <p:spPr>
          <a:xfrm>
            <a:off x="10036" y="160464"/>
            <a:ext cx="9136856" cy="573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How to Accelerate Immune Selection in PLH on ART?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C7AE13-7C30-471E-9599-9E35821EF8C7}"/>
              </a:ext>
            </a:extLst>
          </p:cNvPr>
          <p:cNvSpPr txBox="1"/>
          <p:nvPr/>
        </p:nvSpPr>
        <p:spPr>
          <a:xfrm>
            <a:off x="5494359" y="3151973"/>
            <a:ext cx="2777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Garamond" panose="02020404030301010803" pitchFamily="18" charset="0"/>
              </a:rPr>
              <a:t>?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2DE208-45F7-4002-55A4-19FAD15DCFD2}"/>
              </a:ext>
            </a:extLst>
          </p:cNvPr>
          <p:cNvSpPr txBox="1"/>
          <p:nvPr/>
        </p:nvSpPr>
        <p:spPr>
          <a:xfrm>
            <a:off x="8785400" y="1074872"/>
            <a:ext cx="2777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Garamond" panose="02020404030301010803" pitchFamily="18" charset="0"/>
              </a:rPr>
              <a:t>?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31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4FE9A-EE14-4333-87C1-A5C80B59E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753" y="4172997"/>
            <a:ext cx="5496041" cy="586564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1500" dirty="0">
                <a:latin typeface="Garamond" panose="02020404030301010803" pitchFamily="18" charset="0"/>
                <a:sym typeface="Wingdings" panose="05000000000000000000" pitchFamily="2" charset="2"/>
              </a:rPr>
              <a:t>10 participants: 5 V+V+ART, </a:t>
            </a:r>
            <a:r>
              <a:rPr lang="en-US" sz="1500" dirty="0">
                <a:latin typeface="Garamond" panose="02020404030301010803" pitchFamily="18" charset="0"/>
              </a:rPr>
              <a:t> 5 ART only</a:t>
            </a:r>
          </a:p>
          <a:p>
            <a:pPr lvl="1"/>
            <a:r>
              <a:rPr lang="en-US" sz="1500" dirty="0">
                <a:latin typeface="Garamond" panose="02020404030301010803" pitchFamily="18" charset="0"/>
              </a:rPr>
              <a:t>PBMCs from Rand, PR18, 1YR follow-up </a:t>
            </a:r>
            <a:r>
              <a:rPr lang="en-US" sz="1500" dirty="0">
                <a:latin typeface="Garamond" panose="02020404030301010803" pitchFamily="18" charset="0"/>
                <a:sym typeface="Wingdings" panose="05000000000000000000" pitchFamily="2" charset="2"/>
              </a:rPr>
              <a:t> 5YR planned</a:t>
            </a:r>
            <a:r>
              <a:rPr lang="en-US" sz="1500" b="1" dirty="0">
                <a:latin typeface="Garamond" panose="02020404030301010803" pitchFamily="18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0271F-5857-1603-9FC4-3EADF4A74446}"/>
              </a:ext>
            </a:extLst>
          </p:cNvPr>
          <p:cNvSpPr txBox="1">
            <a:spLocks/>
          </p:cNvSpPr>
          <p:nvPr/>
        </p:nvSpPr>
        <p:spPr>
          <a:xfrm>
            <a:off x="0" y="167490"/>
            <a:ext cx="9144000" cy="3315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The 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RIVER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 Study: 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R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esearch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 I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n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 V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iral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 E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radication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 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of 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R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eservoirs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4">
            <a:extLst>
              <a:ext uri="{FF2B5EF4-FFF2-40B4-BE49-F238E27FC236}">
                <a16:creationId xmlns:a16="http://schemas.microsoft.com/office/drawing/2014/main" id="{DDAC4A2B-849A-3E1E-6C29-518B9A08AA12}"/>
              </a:ext>
            </a:extLst>
          </p:cNvPr>
          <p:cNvSpPr/>
          <p:nvPr/>
        </p:nvSpPr>
        <p:spPr>
          <a:xfrm>
            <a:off x="885536" y="554211"/>
            <a:ext cx="7625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  </a:t>
            </a:r>
            <a:r>
              <a:rPr lang="en-US" altLang="zh-CN" sz="1500" dirty="0">
                <a:solidFill>
                  <a:srgbClr val="333399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Participants were treated within the acute infection</a:t>
            </a:r>
          </a:p>
          <a:p>
            <a:pPr marL="214313" indent="-214313">
              <a:buSzPct val="50000"/>
              <a:buFont typeface="Wingdings" panose="05000000000000000000" pitchFamily="2" charset="2"/>
              <a:buChar char="l"/>
            </a:pPr>
            <a:r>
              <a:rPr lang="en-US" altLang="zh-CN" dirty="0">
                <a:latin typeface="Garamond" panose="02020404030301010803" pitchFamily="18" charset="0"/>
                <a:cs typeface="Arial" panose="020B0604020202020204" pitchFamily="34" charset="0"/>
              </a:rPr>
              <a:t>confirmed HIV acute infection within a maximum of the past 6 months</a:t>
            </a:r>
          </a:p>
          <a:p>
            <a:pPr marL="214313" indent="-214313">
              <a:buSzPct val="50000"/>
              <a:buFont typeface="Wingdings" panose="05000000000000000000" pitchFamily="2" charset="2"/>
              <a:buChar char="l"/>
            </a:pPr>
            <a:r>
              <a:rPr lang="en-US" altLang="zh-CN" dirty="0">
                <a:latin typeface="Garamond" panose="02020404030301010803" pitchFamily="18" charset="0"/>
                <a:cs typeface="Arial" panose="020B0604020202020204" pitchFamily="34" charset="0"/>
              </a:rPr>
              <a:t>started ART within 1 month from confirmed diagnosis</a:t>
            </a:r>
          </a:p>
          <a:p>
            <a:endParaRPr lang="en-US" altLang="zh-CN" dirty="0">
              <a:solidFill>
                <a:srgbClr val="002060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18">
            <a:extLst>
              <a:ext uri="{FF2B5EF4-FFF2-40B4-BE49-F238E27FC236}">
                <a16:creationId xmlns:a16="http://schemas.microsoft.com/office/drawing/2014/main" id="{9B3ADA34-4C4B-DC75-5EF5-CE365F573F12}"/>
              </a:ext>
            </a:extLst>
          </p:cNvPr>
          <p:cNvSpPr txBox="1"/>
          <p:nvPr/>
        </p:nvSpPr>
        <p:spPr>
          <a:xfrm>
            <a:off x="-359636" y="4663322"/>
            <a:ext cx="239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Sarah Fidler and John Frater</a:t>
            </a:r>
          </a:p>
          <a:p>
            <a:pPr algn="r"/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Fidler et al. </a:t>
            </a:r>
            <a:r>
              <a:rPr lang="en-US" altLang="zh-CN" sz="1200" i="1" dirty="0">
                <a:latin typeface="Garamond" panose="02020404030301010803" pitchFamily="18" charset="0"/>
                <a:cs typeface="Arial" panose="020B0604020202020204" pitchFamily="34" charset="0"/>
              </a:rPr>
              <a:t>Lancet</a:t>
            </a:r>
            <a:r>
              <a:rPr lang="en-US" altLang="zh-CN" sz="1200" dirty="0">
                <a:latin typeface="Garamond" panose="02020404030301010803" pitchFamily="18" charset="0"/>
                <a:cs typeface="Arial" panose="020B0604020202020204" pitchFamily="34" charset="0"/>
              </a:rPr>
              <a:t>. </a:t>
            </a:r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2020</a:t>
            </a:r>
          </a:p>
        </p:txBody>
      </p: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41D2EDF5-D0E2-049E-4F5F-648A7ACB60F5}"/>
              </a:ext>
            </a:extLst>
          </p:cNvPr>
          <p:cNvCxnSpPr>
            <a:cxnSpLocks/>
          </p:cNvCxnSpPr>
          <p:nvPr/>
        </p:nvCxnSpPr>
        <p:spPr>
          <a:xfrm flipV="1">
            <a:off x="723554" y="2429467"/>
            <a:ext cx="5645386" cy="619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8FE45B5E-46E3-D730-BF65-EB9C1E809803}"/>
              </a:ext>
            </a:extLst>
          </p:cNvPr>
          <p:cNvCxnSpPr>
            <a:cxnSpLocks/>
          </p:cNvCxnSpPr>
          <p:nvPr/>
        </p:nvCxnSpPr>
        <p:spPr>
          <a:xfrm>
            <a:off x="730460" y="2435660"/>
            <a:ext cx="0" cy="278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37D28270-D509-8968-C5EC-C5AC146D346E}"/>
              </a:ext>
            </a:extLst>
          </p:cNvPr>
          <p:cNvCxnSpPr>
            <a:cxnSpLocks/>
          </p:cNvCxnSpPr>
          <p:nvPr/>
        </p:nvCxnSpPr>
        <p:spPr>
          <a:xfrm>
            <a:off x="1021629" y="2445490"/>
            <a:ext cx="0" cy="278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394401EA-3AE2-9A37-D650-992DDF18B81B}"/>
              </a:ext>
            </a:extLst>
          </p:cNvPr>
          <p:cNvCxnSpPr>
            <a:cxnSpLocks/>
          </p:cNvCxnSpPr>
          <p:nvPr/>
        </p:nvCxnSpPr>
        <p:spPr>
          <a:xfrm>
            <a:off x="3080535" y="2435660"/>
            <a:ext cx="0" cy="278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3" name="TextBox 242">
            <a:extLst>
              <a:ext uri="{FF2B5EF4-FFF2-40B4-BE49-F238E27FC236}">
                <a16:creationId xmlns:a16="http://schemas.microsoft.com/office/drawing/2014/main" id="{87C2FB81-EAE3-9B9E-CC9B-5B9F0FFA41C9}"/>
              </a:ext>
            </a:extLst>
          </p:cNvPr>
          <p:cNvSpPr txBox="1"/>
          <p:nvPr/>
        </p:nvSpPr>
        <p:spPr>
          <a:xfrm>
            <a:off x="530208" y="2697972"/>
            <a:ext cx="476382" cy="37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w0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4810322B-4EDF-6091-BA92-BB2050886844}"/>
              </a:ext>
            </a:extLst>
          </p:cNvPr>
          <p:cNvSpPr txBox="1"/>
          <p:nvPr/>
        </p:nvSpPr>
        <p:spPr>
          <a:xfrm>
            <a:off x="830584" y="2697972"/>
            <a:ext cx="456145" cy="37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w1</a:t>
            </a:r>
          </a:p>
        </p:txBody>
      </p:sp>
      <p:sp>
        <p:nvSpPr>
          <p:cNvPr id="245" name="Isosceles Triangle 244">
            <a:extLst>
              <a:ext uri="{FF2B5EF4-FFF2-40B4-BE49-F238E27FC236}">
                <a16:creationId xmlns:a16="http://schemas.microsoft.com/office/drawing/2014/main" id="{B6CF9E8F-8495-3193-C99E-B82E4167B7D6}"/>
              </a:ext>
            </a:extLst>
          </p:cNvPr>
          <p:cNvSpPr/>
          <p:nvPr/>
        </p:nvSpPr>
        <p:spPr>
          <a:xfrm flipV="1">
            <a:off x="628978" y="3055647"/>
            <a:ext cx="191044" cy="10804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6B8483A1-877A-35EF-C67A-6E9ED4784E91}"/>
              </a:ext>
            </a:extLst>
          </p:cNvPr>
          <p:cNvSpPr txBox="1"/>
          <p:nvPr/>
        </p:nvSpPr>
        <p:spPr>
          <a:xfrm>
            <a:off x="395536" y="3125139"/>
            <a:ext cx="698007" cy="34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Garamond" panose="02020404030301010803" pitchFamily="18" charset="0"/>
              </a:rPr>
              <a:t>Rand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F2E12E3F-37E6-7CD0-C784-254AE3376910}"/>
              </a:ext>
            </a:extLst>
          </p:cNvPr>
          <p:cNvSpPr txBox="1"/>
          <p:nvPr/>
        </p:nvSpPr>
        <p:spPr>
          <a:xfrm>
            <a:off x="2824850" y="2677963"/>
            <a:ext cx="515260" cy="37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w8</a:t>
            </a:r>
          </a:p>
        </p:txBody>
      </p:sp>
      <p:sp>
        <p:nvSpPr>
          <p:cNvPr id="248" name="Isosceles Triangle 247">
            <a:extLst>
              <a:ext uri="{FF2B5EF4-FFF2-40B4-BE49-F238E27FC236}">
                <a16:creationId xmlns:a16="http://schemas.microsoft.com/office/drawing/2014/main" id="{D92D0777-69CC-23FA-C098-15B848AA4BEB}"/>
              </a:ext>
            </a:extLst>
          </p:cNvPr>
          <p:cNvSpPr/>
          <p:nvPr/>
        </p:nvSpPr>
        <p:spPr>
          <a:xfrm flipV="1">
            <a:off x="5021060" y="3058567"/>
            <a:ext cx="191044" cy="10804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096D8E3B-9882-982E-E81A-7AC579A38695}"/>
              </a:ext>
            </a:extLst>
          </p:cNvPr>
          <p:cNvSpPr txBox="1"/>
          <p:nvPr/>
        </p:nvSpPr>
        <p:spPr>
          <a:xfrm>
            <a:off x="4814015" y="3131752"/>
            <a:ext cx="634319" cy="34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Garamond" panose="02020404030301010803" pitchFamily="18" charset="0"/>
              </a:rPr>
              <a:t>PR16</a:t>
            </a:r>
          </a:p>
        </p:txBody>
      </p:sp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562BD88D-C16E-3D41-00A0-5449730EB6C7}"/>
              </a:ext>
            </a:extLst>
          </p:cNvPr>
          <p:cNvCxnSpPr>
            <a:cxnSpLocks/>
          </p:cNvCxnSpPr>
          <p:nvPr/>
        </p:nvCxnSpPr>
        <p:spPr>
          <a:xfrm>
            <a:off x="920531" y="3763722"/>
            <a:ext cx="2179196" cy="0"/>
          </a:xfrm>
          <a:prstGeom prst="straightConnector1">
            <a:avLst/>
          </a:prstGeom>
          <a:ln w="28575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1" name="TextBox 250">
            <a:extLst>
              <a:ext uri="{FF2B5EF4-FFF2-40B4-BE49-F238E27FC236}">
                <a16:creationId xmlns:a16="http://schemas.microsoft.com/office/drawing/2014/main" id="{A1316378-2BB8-BC1D-00B5-A82D119A68F0}"/>
              </a:ext>
            </a:extLst>
          </p:cNvPr>
          <p:cNvSpPr txBox="1"/>
          <p:nvPr/>
        </p:nvSpPr>
        <p:spPr>
          <a:xfrm>
            <a:off x="1787874" y="3407804"/>
            <a:ext cx="515262" cy="37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Garamond" panose="02020404030301010803" pitchFamily="18" charset="0"/>
              </a:rPr>
              <a:t>8w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4385FF38-A74E-9E44-30F0-80C740EB8636}"/>
              </a:ext>
            </a:extLst>
          </p:cNvPr>
          <p:cNvCxnSpPr>
            <a:cxnSpLocks/>
          </p:cNvCxnSpPr>
          <p:nvPr/>
        </p:nvCxnSpPr>
        <p:spPr>
          <a:xfrm>
            <a:off x="3359046" y="2445490"/>
            <a:ext cx="0" cy="278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3" name="TextBox 252">
            <a:extLst>
              <a:ext uri="{FF2B5EF4-FFF2-40B4-BE49-F238E27FC236}">
                <a16:creationId xmlns:a16="http://schemas.microsoft.com/office/drawing/2014/main" id="{CEE66D34-72B5-EDE2-4343-3482DBCEDFB6}"/>
              </a:ext>
            </a:extLst>
          </p:cNvPr>
          <p:cNvSpPr txBox="1"/>
          <p:nvPr/>
        </p:nvSpPr>
        <p:spPr>
          <a:xfrm>
            <a:off x="3099727" y="2897920"/>
            <a:ext cx="520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w9</a:t>
            </a:r>
          </a:p>
        </p:txBody>
      </p: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989F6EF3-EFB9-D132-CCD3-6EE529A7F497}"/>
              </a:ext>
            </a:extLst>
          </p:cNvPr>
          <p:cNvCxnSpPr>
            <a:cxnSpLocks/>
          </p:cNvCxnSpPr>
          <p:nvPr/>
        </p:nvCxnSpPr>
        <p:spPr>
          <a:xfrm>
            <a:off x="3638571" y="2445490"/>
            <a:ext cx="0" cy="278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5" name="Arrow: Down 254">
            <a:extLst>
              <a:ext uri="{FF2B5EF4-FFF2-40B4-BE49-F238E27FC236}">
                <a16:creationId xmlns:a16="http://schemas.microsoft.com/office/drawing/2014/main" id="{11E20F69-1721-F3C8-791C-F0E50EBBB1BB}"/>
              </a:ext>
            </a:extLst>
          </p:cNvPr>
          <p:cNvSpPr/>
          <p:nvPr/>
        </p:nvSpPr>
        <p:spPr>
          <a:xfrm>
            <a:off x="3619755" y="1988323"/>
            <a:ext cx="37633" cy="366995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308A43F5-A38C-2D52-6223-50AEC24E53B7}"/>
              </a:ext>
            </a:extLst>
          </p:cNvPr>
          <p:cNvSpPr txBox="1"/>
          <p:nvPr/>
        </p:nvSpPr>
        <p:spPr>
          <a:xfrm>
            <a:off x="3347864" y="2682432"/>
            <a:ext cx="577198" cy="37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w10</a:t>
            </a: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AA5D733A-83D7-BAFD-E38A-4A2693F4FCAB}"/>
              </a:ext>
            </a:extLst>
          </p:cNvPr>
          <p:cNvCxnSpPr>
            <a:cxnSpLocks/>
          </p:cNvCxnSpPr>
          <p:nvPr/>
        </p:nvCxnSpPr>
        <p:spPr>
          <a:xfrm>
            <a:off x="3915316" y="2442501"/>
            <a:ext cx="0" cy="278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8" name="Arrow: Down 257">
            <a:extLst>
              <a:ext uri="{FF2B5EF4-FFF2-40B4-BE49-F238E27FC236}">
                <a16:creationId xmlns:a16="http://schemas.microsoft.com/office/drawing/2014/main" id="{027B57E0-B489-76F0-A7B7-14078B9F38FD}"/>
              </a:ext>
            </a:extLst>
          </p:cNvPr>
          <p:cNvSpPr/>
          <p:nvPr/>
        </p:nvSpPr>
        <p:spPr>
          <a:xfrm>
            <a:off x="3896500" y="1985334"/>
            <a:ext cx="37633" cy="366995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cxnSp>
        <p:nvCxnSpPr>
          <p:cNvPr id="259" name="Straight Connector 258">
            <a:extLst>
              <a:ext uri="{FF2B5EF4-FFF2-40B4-BE49-F238E27FC236}">
                <a16:creationId xmlns:a16="http://schemas.microsoft.com/office/drawing/2014/main" id="{5CA2396B-A479-97F5-3C05-DC66DBFBD1B5}"/>
              </a:ext>
            </a:extLst>
          </p:cNvPr>
          <p:cNvCxnSpPr>
            <a:cxnSpLocks/>
          </p:cNvCxnSpPr>
          <p:nvPr/>
        </p:nvCxnSpPr>
        <p:spPr>
          <a:xfrm>
            <a:off x="4196975" y="2442501"/>
            <a:ext cx="0" cy="278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0" name="Arrow: Down 259">
            <a:extLst>
              <a:ext uri="{FF2B5EF4-FFF2-40B4-BE49-F238E27FC236}">
                <a16:creationId xmlns:a16="http://schemas.microsoft.com/office/drawing/2014/main" id="{3B6BF569-FA3E-6085-5DEE-AB1933E7EE1E}"/>
              </a:ext>
            </a:extLst>
          </p:cNvPr>
          <p:cNvSpPr/>
          <p:nvPr/>
        </p:nvSpPr>
        <p:spPr>
          <a:xfrm>
            <a:off x="4178159" y="1985334"/>
            <a:ext cx="37633" cy="366995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79FC8C32-331D-641B-B412-D41FA07F61EE}"/>
              </a:ext>
            </a:extLst>
          </p:cNvPr>
          <p:cNvSpPr txBox="1"/>
          <p:nvPr/>
        </p:nvSpPr>
        <p:spPr>
          <a:xfrm>
            <a:off x="3635896" y="2911948"/>
            <a:ext cx="586398" cy="37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w11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844189FC-2C27-C194-0252-54AF54E67328}"/>
              </a:ext>
            </a:extLst>
          </p:cNvPr>
          <p:cNvSpPr txBox="1"/>
          <p:nvPr/>
        </p:nvSpPr>
        <p:spPr>
          <a:xfrm>
            <a:off x="3985387" y="2703365"/>
            <a:ext cx="564434" cy="37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w12</a:t>
            </a:r>
          </a:p>
        </p:txBody>
      </p: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D52A13BB-5DFB-845E-866C-A326A4C8ABC0}"/>
              </a:ext>
            </a:extLst>
          </p:cNvPr>
          <p:cNvCxnSpPr>
            <a:cxnSpLocks/>
          </p:cNvCxnSpPr>
          <p:nvPr/>
        </p:nvCxnSpPr>
        <p:spPr>
          <a:xfrm>
            <a:off x="5108225" y="2436861"/>
            <a:ext cx="0" cy="278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4" name="TextBox 263">
            <a:extLst>
              <a:ext uri="{FF2B5EF4-FFF2-40B4-BE49-F238E27FC236}">
                <a16:creationId xmlns:a16="http://schemas.microsoft.com/office/drawing/2014/main" id="{67C5BA74-A5FC-4AC8-9CA3-BA351649F960}"/>
              </a:ext>
            </a:extLst>
          </p:cNvPr>
          <p:cNvSpPr txBox="1"/>
          <p:nvPr/>
        </p:nvSpPr>
        <p:spPr>
          <a:xfrm>
            <a:off x="4822094" y="2686664"/>
            <a:ext cx="614002" cy="37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w16</a:t>
            </a:r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EFCA074D-54C7-943E-EA09-0E5A6BAD47E0}"/>
              </a:ext>
            </a:extLst>
          </p:cNvPr>
          <p:cNvCxnSpPr>
            <a:cxnSpLocks/>
          </p:cNvCxnSpPr>
          <p:nvPr/>
        </p:nvCxnSpPr>
        <p:spPr>
          <a:xfrm>
            <a:off x="5669202" y="2431252"/>
            <a:ext cx="0" cy="278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6" name="TextBox 265">
            <a:extLst>
              <a:ext uri="{FF2B5EF4-FFF2-40B4-BE49-F238E27FC236}">
                <a16:creationId xmlns:a16="http://schemas.microsoft.com/office/drawing/2014/main" id="{D921F24E-E5F0-8E9F-A5BF-3F38C4269239}"/>
              </a:ext>
            </a:extLst>
          </p:cNvPr>
          <p:cNvSpPr txBox="1"/>
          <p:nvPr/>
        </p:nvSpPr>
        <p:spPr>
          <a:xfrm>
            <a:off x="5436096" y="2677963"/>
            <a:ext cx="571137" cy="37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w18</a:t>
            </a:r>
          </a:p>
        </p:txBody>
      </p:sp>
      <p:sp>
        <p:nvSpPr>
          <p:cNvPr id="267" name="Isosceles Triangle 266">
            <a:extLst>
              <a:ext uri="{FF2B5EF4-FFF2-40B4-BE49-F238E27FC236}">
                <a16:creationId xmlns:a16="http://schemas.microsoft.com/office/drawing/2014/main" id="{CBFE37C7-D7AC-4D53-3629-BFED691574B6}"/>
              </a:ext>
            </a:extLst>
          </p:cNvPr>
          <p:cNvSpPr/>
          <p:nvPr/>
        </p:nvSpPr>
        <p:spPr>
          <a:xfrm flipV="1">
            <a:off x="5573679" y="3062532"/>
            <a:ext cx="191044" cy="10804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787C0E3A-48A7-3F8A-A735-8548F6E6B361}"/>
              </a:ext>
            </a:extLst>
          </p:cNvPr>
          <p:cNvSpPr txBox="1"/>
          <p:nvPr/>
        </p:nvSpPr>
        <p:spPr>
          <a:xfrm>
            <a:off x="5359915" y="3130787"/>
            <a:ext cx="634319" cy="34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Garamond" panose="02020404030301010803" pitchFamily="18" charset="0"/>
              </a:rPr>
              <a:t>PR18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id="{299FE056-1C52-DB01-C76A-0EA127658DDF}"/>
              </a:ext>
            </a:extLst>
          </p:cNvPr>
          <p:cNvSpPr txBox="1"/>
          <p:nvPr/>
        </p:nvSpPr>
        <p:spPr>
          <a:xfrm>
            <a:off x="3344188" y="1535567"/>
            <a:ext cx="1055321" cy="30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  <a:latin typeface="Garamond" panose="02020404030301010803" pitchFamily="18" charset="0"/>
              </a:rPr>
              <a:t>Vorinostat</a:t>
            </a:r>
            <a:endParaRPr lang="en-US" sz="1400" b="1" dirty="0">
              <a:solidFill>
                <a:schemeClr val="accent1"/>
              </a:solidFill>
              <a:latin typeface="Garamond" panose="02020404030301010803" pitchFamily="18" charset="0"/>
            </a:endParaRPr>
          </a:p>
        </p:txBody>
      </p:sp>
      <p:sp>
        <p:nvSpPr>
          <p:cNvPr id="270" name="Arrow: Down 269">
            <a:extLst>
              <a:ext uri="{FF2B5EF4-FFF2-40B4-BE49-F238E27FC236}">
                <a16:creationId xmlns:a16="http://schemas.microsoft.com/office/drawing/2014/main" id="{342AF0D8-A50D-7936-0495-B8E76B56A241}"/>
              </a:ext>
            </a:extLst>
          </p:cNvPr>
          <p:cNvSpPr/>
          <p:nvPr/>
        </p:nvSpPr>
        <p:spPr>
          <a:xfrm>
            <a:off x="901715" y="2011975"/>
            <a:ext cx="37633" cy="36699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17A988AC-F095-D07D-1A14-E59CAD7BADF4}"/>
              </a:ext>
            </a:extLst>
          </p:cNvPr>
          <p:cNvSpPr txBox="1"/>
          <p:nvPr/>
        </p:nvSpPr>
        <p:spPr>
          <a:xfrm>
            <a:off x="169182" y="1488937"/>
            <a:ext cx="1876362" cy="525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  <a:latin typeface="Garamond" panose="02020404030301010803" pitchFamily="18" charset="0"/>
              </a:rPr>
              <a:t>Prime</a:t>
            </a:r>
          </a:p>
          <a:p>
            <a:pPr algn="ctr"/>
            <a:r>
              <a:rPr lang="en-US" sz="1400" b="1" dirty="0">
                <a:solidFill>
                  <a:schemeClr val="accent2"/>
                </a:solidFill>
                <a:latin typeface="Garamond" panose="02020404030301010803" pitchFamily="18" charset="0"/>
              </a:rPr>
              <a:t>ChAdV63.HIVconsv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6810563B-F88B-1468-8C84-55B6EFB0B69E}"/>
              </a:ext>
            </a:extLst>
          </p:cNvPr>
          <p:cNvSpPr txBox="1"/>
          <p:nvPr/>
        </p:nvSpPr>
        <p:spPr>
          <a:xfrm>
            <a:off x="2283849" y="1467865"/>
            <a:ext cx="1490638" cy="525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2"/>
                </a:solidFill>
                <a:latin typeface="Garamond" panose="02020404030301010803" pitchFamily="18" charset="0"/>
              </a:rPr>
              <a:t>Boost</a:t>
            </a:r>
          </a:p>
          <a:p>
            <a:pPr algn="ctr"/>
            <a:r>
              <a:rPr lang="en-US" sz="1400" b="1" dirty="0" err="1">
                <a:solidFill>
                  <a:schemeClr val="accent2"/>
                </a:solidFill>
                <a:latin typeface="Garamond" panose="02020404030301010803" pitchFamily="18" charset="0"/>
              </a:rPr>
              <a:t>MVA.HIVconsv</a:t>
            </a:r>
            <a:endParaRPr lang="en-US" sz="1400" b="1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  <p:sp>
        <p:nvSpPr>
          <p:cNvPr id="273" name="Arrow: Down 272">
            <a:extLst>
              <a:ext uri="{FF2B5EF4-FFF2-40B4-BE49-F238E27FC236}">
                <a16:creationId xmlns:a16="http://schemas.microsoft.com/office/drawing/2014/main" id="{93A06AEA-098E-DC2D-65C2-373A43E509C8}"/>
              </a:ext>
            </a:extLst>
          </p:cNvPr>
          <p:cNvSpPr/>
          <p:nvPr/>
        </p:nvSpPr>
        <p:spPr>
          <a:xfrm>
            <a:off x="3062094" y="1991110"/>
            <a:ext cx="37633" cy="36699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ADE94228-5334-FD6E-916B-E3324B29977E}"/>
              </a:ext>
            </a:extLst>
          </p:cNvPr>
          <p:cNvCxnSpPr>
            <a:cxnSpLocks/>
          </p:cNvCxnSpPr>
          <p:nvPr/>
        </p:nvCxnSpPr>
        <p:spPr>
          <a:xfrm>
            <a:off x="3080535" y="3476914"/>
            <a:ext cx="1187579" cy="527"/>
          </a:xfrm>
          <a:prstGeom prst="straightConnector1">
            <a:avLst/>
          </a:prstGeom>
          <a:ln w="28575">
            <a:solidFill>
              <a:schemeClr val="accent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5" name="TextBox 274">
            <a:extLst>
              <a:ext uri="{FF2B5EF4-FFF2-40B4-BE49-F238E27FC236}">
                <a16:creationId xmlns:a16="http://schemas.microsoft.com/office/drawing/2014/main" id="{042AFCA6-14C8-CDF8-F0AF-2CA135AE0182}"/>
              </a:ext>
            </a:extLst>
          </p:cNvPr>
          <p:cNvSpPr txBox="1"/>
          <p:nvPr/>
        </p:nvSpPr>
        <p:spPr>
          <a:xfrm>
            <a:off x="3459135" y="3436632"/>
            <a:ext cx="515262" cy="37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Garamond" panose="02020404030301010803" pitchFamily="18" charset="0"/>
              </a:rPr>
              <a:t>4w</a:t>
            </a:r>
          </a:p>
        </p:txBody>
      </p:sp>
      <p:cxnSp>
        <p:nvCxnSpPr>
          <p:cNvPr id="276" name="Straight Arrow Connector 275">
            <a:extLst>
              <a:ext uri="{FF2B5EF4-FFF2-40B4-BE49-F238E27FC236}">
                <a16:creationId xmlns:a16="http://schemas.microsoft.com/office/drawing/2014/main" id="{AD6B3DDF-53FC-60DA-FEF4-9C45EA282181}"/>
              </a:ext>
            </a:extLst>
          </p:cNvPr>
          <p:cNvCxnSpPr>
            <a:cxnSpLocks/>
          </p:cNvCxnSpPr>
          <p:nvPr/>
        </p:nvCxnSpPr>
        <p:spPr>
          <a:xfrm flipV="1">
            <a:off x="4268114" y="3737188"/>
            <a:ext cx="1450350" cy="999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7" name="TextBox 276">
            <a:extLst>
              <a:ext uri="{FF2B5EF4-FFF2-40B4-BE49-F238E27FC236}">
                <a16:creationId xmlns:a16="http://schemas.microsoft.com/office/drawing/2014/main" id="{36AF181A-A2FB-F34B-44B7-FD862A4A7034}"/>
              </a:ext>
            </a:extLst>
          </p:cNvPr>
          <p:cNvSpPr txBox="1"/>
          <p:nvPr/>
        </p:nvSpPr>
        <p:spPr>
          <a:xfrm>
            <a:off x="4793765" y="3398866"/>
            <a:ext cx="515262" cy="37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6w</a:t>
            </a:r>
          </a:p>
        </p:txBody>
      </p: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83AF0DCC-4363-6D1B-FF66-0F4FC4B76345}"/>
              </a:ext>
            </a:extLst>
          </p:cNvPr>
          <p:cNvCxnSpPr>
            <a:cxnSpLocks/>
          </p:cNvCxnSpPr>
          <p:nvPr/>
        </p:nvCxnSpPr>
        <p:spPr>
          <a:xfrm flipV="1">
            <a:off x="6532883" y="2436861"/>
            <a:ext cx="1533070" cy="222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00D3E801-FD48-65DF-4FD0-D414B4929710}"/>
              </a:ext>
            </a:extLst>
          </p:cNvPr>
          <p:cNvCxnSpPr>
            <a:cxnSpLocks/>
          </p:cNvCxnSpPr>
          <p:nvPr/>
        </p:nvCxnSpPr>
        <p:spPr>
          <a:xfrm>
            <a:off x="7272252" y="2439080"/>
            <a:ext cx="0" cy="278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0" name="TextBox 279">
            <a:extLst>
              <a:ext uri="{FF2B5EF4-FFF2-40B4-BE49-F238E27FC236}">
                <a16:creationId xmlns:a16="http://schemas.microsoft.com/office/drawing/2014/main" id="{8C3938C4-B00F-3400-2D2A-360E1522F744}"/>
              </a:ext>
            </a:extLst>
          </p:cNvPr>
          <p:cNvSpPr txBox="1"/>
          <p:nvPr/>
        </p:nvSpPr>
        <p:spPr>
          <a:xfrm>
            <a:off x="6932625" y="2677963"/>
            <a:ext cx="73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~w52</a:t>
            </a:r>
          </a:p>
        </p:txBody>
      </p:sp>
      <p:sp>
        <p:nvSpPr>
          <p:cNvPr id="281" name="Isosceles Triangle 280">
            <a:extLst>
              <a:ext uri="{FF2B5EF4-FFF2-40B4-BE49-F238E27FC236}">
                <a16:creationId xmlns:a16="http://schemas.microsoft.com/office/drawing/2014/main" id="{F08383A8-7CA1-5FEC-7328-7315BCA4E030}"/>
              </a:ext>
            </a:extLst>
          </p:cNvPr>
          <p:cNvSpPr/>
          <p:nvPr/>
        </p:nvSpPr>
        <p:spPr>
          <a:xfrm flipV="1">
            <a:off x="7212478" y="3056883"/>
            <a:ext cx="191044" cy="10804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82" name="TextBox 281">
            <a:extLst>
              <a:ext uri="{FF2B5EF4-FFF2-40B4-BE49-F238E27FC236}">
                <a16:creationId xmlns:a16="http://schemas.microsoft.com/office/drawing/2014/main" id="{FC750651-0324-94B7-A260-BA024AE64689}"/>
              </a:ext>
            </a:extLst>
          </p:cNvPr>
          <p:cNvSpPr txBox="1"/>
          <p:nvPr/>
        </p:nvSpPr>
        <p:spPr>
          <a:xfrm>
            <a:off x="6998714" y="3125139"/>
            <a:ext cx="634319" cy="34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Garamond" panose="02020404030301010803" pitchFamily="18" charset="0"/>
              </a:rPr>
              <a:t>1YR</a:t>
            </a:r>
          </a:p>
        </p:txBody>
      </p: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8A5416E7-FFEC-D67D-575C-5E7E217C1A16}"/>
              </a:ext>
            </a:extLst>
          </p:cNvPr>
          <p:cNvCxnSpPr>
            <a:cxnSpLocks/>
          </p:cNvCxnSpPr>
          <p:nvPr/>
        </p:nvCxnSpPr>
        <p:spPr>
          <a:xfrm flipH="1">
            <a:off x="6357586" y="2209658"/>
            <a:ext cx="58781" cy="24513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BBF75615-D437-3D51-500D-86CD63C5DAB6}"/>
              </a:ext>
            </a:extLst>
          </p:cNvPr>
          <p:cNvCxnSpPr>
            <a:cxnSpLocks/>
          </p:cNvCxnSpPr>
          <p:nvPr/>
        </p:nvCxnSpPr>
        <p:spPr>
          <a:xfrm>
            <a:off x="6414196" y="2195472"/>
            <a:ext cx="81875" cy="5025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5E1C738F-C6B0-CEFA-BCD9-0493FBB66E6A}"/>
              </a:ext>
            </a:extLst>
          </p:cNvPr>
          <p:cNvCxnSpPr>
            <a:cxnSpLocks/>
          </p:cNvCxnSpPr>
          <p:nvPr/>
        </p:nvCxnSpPr>
        <p:spPr>
          <a:xfrm flipH="1">
            <a:off x="6487560" y="2431252"/>
            <a:ext cx="64519" cy="26859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6" name="Arrow: Down 285">
            <a:extLst>
              <a:ext uri="{FF2B5EF4-FFF2-40B4-BE49-F238E27FC236}">
                <a16:creationId xmlns:a16="http://schemas.microsoft.com/office/drawing/2014/main" id="{4B2D683B-2542-1206-A611-95B583FD1327}"/>
              </a:ext>
            </a:extLst>
          </p:cNvPr>
          <p:cNvSpPr/>
          <p:nvPr/>
        </p:nvSpPr>
        <p:spPr>
          <a:xfrm>
            <a:off x="3338839" y="1985571"/>
            <a:ext cx="37633" cy="366995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287" name="Arrow: Down 286">
            <a:extLst>
              <a:ext uri="{FF2B5EF4-FFF2-40B4-BE49-F238E27FC236}">
                <a16:creationId xmlns:a16="http://schemas.microsoft.com/office/drawing/2014/main" id="{B2F0D33F-05D5-CCC2-97E0-0E91DF4F9F8F}"/>
              </a:ext>
            </a:extLst>
          </p:cNvPr>
          <p:cNvSpPr/>
          <p:nvPr/>
        </p:nvSpPr>
        <p:spPr>
          <a:xfrm>
            <a:off x="3140188" y="1990984"/>
            <a:ext cx="37633" cy="366995"/>
          </a:xfrm>
          <a:prstGeom prst="down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aramond" panose="02020404030301010803" pitchFamily="18" charset="0"/>
            </a:endParaRPr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08477D6A-5F38-ECE3-44B7-799364892738}"/>
              </a:ext>
            </a:extLst>
          </p:cNvPr>
          <p:cNvCxnSpPr>
            <a:cxnSpLocks/>
          </p:cNvCxnSpPr>
          <p:nvPr/>
        </p:nvCxnSpPr>
        <p:spPr>
          <a:xfrm>
            <a:off x="8065954" y="2429467"/>
            <a:ext cx="0" cy="278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9" name="TextBox 288">
            <a:extLst>
              <a:ext uri="{FF2B5EF4-FFF2-40B4-BE49-F238E27FC236}">
                <a16:creationId xmlns:a16="http://schemas.microsoft.com/office/drawing/2014/main" id="{78173A56-E13B-E379-267A-9A924875816E}"/>
              </a:ext>
            </a:extLst>
          </p:cNvPr>
          <p:cNvSpPr txBox="1"/>
          <p:nvPr/>
        </p:nvSpPr>
        <p:spPr>
          <a:xfrm>
            <a:off x="7629547" y="2674133"/>
            <a:ext cx="902893" cy="37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~w260</a:t>
            </a:r>
          </a:p>
        </p:txBody>
      </p:sp>
      <p:sp>
        <p:nvSpPr>
          <p:cNvPr id="290" name="Isosceles Triangle 289">
            <a:extLst>
              <a:ext uri="{FF2B5EF4-FFF2-40B4-BE49-F238E27FC236}">
                <a16:creationId xmlns:a16="http://schemas.microsoft.com/office/drawing/2014/main" id="{1EB0C19F-2EE5-91DC-3BC8-0B16C656CDAB}"/>
              </a:ext>
            </a:extLst>
          </p:cNvPr>
          <p:cNvSpPr/>
          <p:nvPr/>
        </p:nvSpPr>
        <p:spPr>
          <a:xfrm flipV="1">
            <a:off x="7977895" y="3046925"/>
            <a:ext cx="191044" cy="108047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  <a:latin typeface="Garamond" panose="02020404030301010803" pitchFamily="18" charset="0"/>
            </a:endParaRP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AC096E61-1181-86E5-D347-0B89AF6439E8}"/>
              </a:ext>
            </a:extLst>
          </p:cNvPr>
          <p:cNvSpPr txBox="1"/>
          <p:nvPr/>
        </p:nvSpPr>
        <p:spPr>
          <a:xfrm>
            <a:off x="7764130" y="3115181"/>
            <a:ext cx="634319" cy="34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Garamond" panose="02020404030301010803" pitchFamily="18" charset="0"/>
              </a:rPr>
              <a:t>5YR</a:t>
            </a:r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6648F997-1300-A2C8-ECB0-A71A74E2895F}"/>
              </a:ext>
            </a:extLst>
          </p:cNvPr>
          <p:cNvSpPr/>
          <p:nvPr/>
        </p:nvSpPr>
        <p:spPr>
          <a:xfrm>
            <a:off x="443195" y="3014693"/>
            <a:ext cx="600413" cy="410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9448C3B9-0041-1546-0EB9-E9558D0C0556}"/>
              </a:ext>
            </a:extLst>
          </p:cNvPr>
          <p:cNvSpPr/>
          <p:nvPr/>
        </p:nvSpPr>
        <p:spPr>
          <a:xfrm>
            <a:off x="5424857" y="3002155"/>
            <a:ext cx="497056" cy="410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40FE1226-1133-70B1-E9B0-621791D5CFA5}"/>
              </a:ext>
            </a:extLst>
          </p:cNvPr>
          <p:cNvSpPr/>
          <p:nvPr/>
        </p:nvSpPr>
        <p:spPr>
          <a:xfrm>
            <a:off x="7059472" y="3002155"/>
            <a:ext cx="497056" cy="410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CEAA7F18-C200-5499-C6E0-79B8C80A3DE6}"/>
              </a:ext>
            </a:extLst>
          </p:cNvPr>
          <p:cNvSpPr/>
          <p:nvPr/>
        </p:nvSpPr>
        <p:spPr>
          <a:xfrm>
            <a:off x="7831772" y="3000082"/>
            <a:ext cx="497056" cy="41013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678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A85C7F-A4F5-2371-365B-E99385911DA5}"/>
              </a:ext>
            </a:extLst>
          </p:cNvPr>
          <p:cNvGrpSpPr/>
          <p:nvPr/>
        </p:nvGrpSpPr>
        <p:grpSpPr>
          <a:xfrm>
            <a:off x="1487642" y="908174"/>
            <a:ext cx="5735464" cy="3872216"/>
            <a:chOff x="2166783" y="1251860"/>
            <a:chExt cx="7647285" cy="5162955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D458D3D-0364-2CBA-FACD-FCF4EA017922}"/>
                </a:ext>
              </a:extLst>
            </p:cNvPr>
            <p:cNvSpPr/>
            <p:nvPr/>
          </p:nvSpPr>
          <p:spPr>
            <a:xfrm rot="3724137">
              <a:off x="6200542" y="1964464"/>
              <a:ext cx="449859" cy="437239"/>
            </a:xfrm>
            <a:custGeom>
              <a:avLst/>
              <a:gdLst>
                <a:gd name="connsiteX0" fmla="*/ 3429 w 387380"/>
                <a:gd name="connsiteY0" fmla="*/ 295180 h 375191"/>
                <a:gd name="connsiteX1" fmla="*/ 3429 w 387380"/>
                <a:gd name="connsiteY1" fmla="*/ 190976 h 375191"/>
                <a:gd name="connsiteX2" fmla="*/ 130969 w 387380"/>
                <a:gd name="connsiteY2" fmla="*/ 152019 h 375191"/>
                <a:gd name="connsiteX3" fmla="*/ 161163 w 387380"/>
                <a:gd name="connsiteY3" fmla="*/ 121920 h 375191"/>
                <a:gd name="connsiteX4" fmla="*/ 202883 w 387380"/>
                <a:gd name="connsiteY4" fmla="*/ 23431 h 375191"/>
                <a:gd name="connsiteX5" fmla="*/ 309086 w 387380"/>
                <a:gd name="connsiteY5" fmla="*/ 0 h 375191"/>
                <a:gd name="connsiteX6" fmla="*/ 344805 w 387380"/>
                <a:gd name="connsiteY6" fmla="*/ 303181 h 375191"/>
                <a:gd name="connsiteX7" fmla="*/ 3429 w 387380"/>
                <a:gd name="connsiteY7" fmla="*/ 295180 h 37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380" h="375191">
                  <a:moveTo>
                    <a:pt x="3429" y="295180"/>
                  </a:moveTo>
                  <a:cubicBezTo>
                    <a:pt x="3429" y="295180"/>
                    <a:pt x="-4286" y="192405"/>
                    <a:pt x="3429" y="190976"/>
                  </a:cubicBezTo>
                  <a:cubicBezTo>
                    <a:pt x="11144" y="189548"/>
                    <a:pt x="130969" y="152019"/>
                    <a:pt x="130969" y="152019"/>
                  </a:cubicBezTo>
                  <a:lnTo>
                    <a:pt x="161163" y="121920"/>
                  </a:lnTo>
                  <a:lnTo>
                    <a:pt x="202883" y="23431"/>
                  </a:lnTo>
                  <a:lnTo>
                    <a:pt x="309086" y="0"/>
                  </a:lnTo>
                  <a:cubicBezTo>
                    <a:pt x="401955" y="85915"/>
                    <a:pt x="410051" y="222980"/>
                    <a:pt x="344805" y="303181"/>
                  </a:cubicBezTo>
                  <a:cubicBezTo>
                    <a:pt x="269653" y="395669"/>
                    <a:pt x="102965" y="405384"/>
                    <a:pt x="3429" y="295180"/>
                  </a:cubicBezTo>
                  <a:close/>
                </a:path>
              </a:pathLst>
            </a:custGeom>
            <a:solidFill>
              <a:srgbClr val="008EA1">
                <a:alpha val="58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 dirty="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9B92CC8-7EA2-5D43-9D0B-6D5186518C55}"/>
                </a:ext>
              </a:extLst>
            </p:cNvPr>
            <p:cNvSpPr/>
            <p:nvPr/>
          </p:nvSpPr>
          <p:spPr>
            <a:xfrm rot="3724137">
              <a:off x="7352213" y="3807536"/>
              <a:ext cx="458146" cy="412107"/>
            </a:xfrm>
            <a:custGeom>
              <a:avLst/>
              <a:gdLst>
                <a:gd name="connsiteX0" fmla="*/ 47044 w 394516"/>
                <a:gd name="connsiteY0" fmla="*/ 6286 h 353625"/>
                <a:gd name="connsiteX1" fmla="*/ 169441 w 394516"/>
                <a:gd name="connsiteY1" fmla="*/ 0 h 353625"/>
                <a:gd name="connsiteX2" fmla="*/ 211732 w 394516"/>
                <a:gd name="connsiteY2" fmla="*/ 104204 h 353625"/>
                <a:gd name="connsiteX3" fmla="*/ 246593 w 394516"/>
                <a:gd name="connsiteY3" fmla="*/ 129731 h 353625"/>
                <a:gd name="connsiteX4" fmla="*/ 368704 w 394516"/>
                <a:gd name="connsiteY4" fmla="*/ 160211 h 353625"/>
                <a:gd name="connsiteX5" fmla="*/ 394516 w 394516"/>
                <a:gd name="connsiteY5" fmla="*/ 251555 h 353625"/>
                <a:gd name="connsiteX6" fmla="*/ 85430 w 394516"/>
                <a:gd name="connsiteY6" fmla="*/ 313563 h 353625"/>
                <a:gd name="connsiteX7" fmla="*/ 47044 w 394516"/>
                <a:gd name="connsiteY7" fmla="*/ 6286 h 35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4516" h="353625">
                  <a:moveTo>
                    <a:pt x="47044" y="6286"/>
                  </a:moveTo>
                  <a:lnTo>
                    <a:pt x="169441" y="0"/>
                  </a:lnTo>
                  <a:lnTo>
                    <a:pt x="211732" y="104204"/>
                  </a:lnTo>
                  <a:lnTo>
                    <a:pt x="246593" y="129731"/>
                  </a:lnTo>
                  <a:lnTo>
                    <a:pt x="368704" y="160211"/>
                  </a:lnTo>
                  <a:lnTo>
                    <a:pt x="394516" y="251555"/>
                  </a:lnTo>
                  <a:cubicBezTo>
                    <a:pt x="327746" y="358521"/>
                    <a:pt x="182966" y="385191"/>
                    <a:pt x="85430" y="313563"/>
                  </a:cubicBezTo>
                  <a:cubicBezTo>
                    <a:pt x="-9725" y="243650"/>
                    <a:pt x="-29537" y="102489"/>
                    <a:pt x="47044" y="6286"/>
                  </a:cubicBezTo>
                  <a:close/>
                </a:path>
              </a:pathLst>
            </a:custGeom>
            <a:solidFill>
              <a:srgbClr val="1F351A">
                <a:alpha val="3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9BC2E5B-9E88-4265-BA7D-9DE9DF1EB5A2}"/>
                </a:ext>
              </a:extLst>
            </p:cNvPr>
            <p:cNvSpPr/>
            <p:nvPr/>
          </p:nvSpPr>
          <p:spPr>
            <a:xfrm rot="3724137">
              <a:off x="6814471" y="2391390"/>
              <a:ext cx="490822" cy="397574"/>
            </a:xfrm>
            <a:custGeom>
              <a:avLst/>
              <a:gdLst>
                <a:gd name="connsiteX0" fmla="*/ 0 w 422654"/>
                <a:gd name="connsiteY0" fmla="*/ 158306 h 341155"/>
                <a:gd name="connsiteX1" fmla="*/ 65246 w 422654"/>
                <a:gd name="connsiteY1" fmla="*/ 74962 h 341155"/>
                <a:gd name="connsiteX2" fmla="*/ 177832 w 422654"/>
                <a:gd name="connsiteY2" fmla="*/ 86582 h 341155"/>
                <a:gd name="connsiteX3" fmla="*/ 217265 w 422654"/>
                <a:gd name="connsiteY3" fmla="*/ 74962 h 341155"/>
                <a:gd name="connsiteX4" fmla="*/ 303752 w 422654"/>
                <a:gd name="connsiteY4" fmla="*/ 0 h 341155"/>
                <a:gd name="connsiteX5" fmla="*/ 403860 w 422654"/>
                <a:gd name="connsiteY5" fmla="*/ 31337 h 341155"/>
                <a:gd name="connsiteX6" fmla="*/ 288131 w 422654"/>
                <a:gd name="connsiteY6" fmla="*/ 329374 h 341155"/>
                <a:gd name="connsiteX7" fmla="*/ 0 w 422654"/>
                <a:gd name="connsiteY7" fmla="*/ 158306 h 341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2654" h="341155">
                  <a:moveTo>
                    <a:pt x="0" y="158306"/>
                  </a:moveTo>
                  <a:lnTo>
                    <a:pt x="65246" y="74962"/>
                  </a:lnTo>
                  <a:lnTo>
                    <a:pt x="177832" y="86582"/>
                  </a:lnTo>
                  <a:lnTo>
                    <a:pt x="217265" y="74962"/>
                  </a:lnTo>
                  <a:lnTo>
                    <a:pt x="303752" y="0"/>
                  </a:lnTo>
                  <a:lnTo>
                    <a:pt x="403860" y="31337"/>
                  </a:lnTo>
                  <a:cubicBezTo>
                    <a:pt x="455962" y="153924"/>
                    <a:pt x="394049" y="289846"/>
                    <a:pt x="288131" y="329374"/>
                  </a:cubicBezTo>
                  <a:cubicBezTo>
                    <a:pt x="175260" y="371475"/>
                    <a:pt x="30290" y="297561"/>
                    <a:pt x="0" y="158306"/>
                  </a:cubicBezTo>
                  <a:close/>
                </a:path>
              </a:pathLst>
            </a:custGeom>
            <a:solidFill>
              <a:srgbClr val="BBDA8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DDD4685-266B-A299-2F94-20CD9B279AEA}"/>
                </a:ext>
              </a:extLst>
            </p:cNvPr>
            <p:cNvSpPr/>
            <p:nvPr/>
          </p:nvSpPr>
          <p:spPr>
            <a:xfrm rot="3724137">
              <a:off x="7112095" y="2838251"/>
              <a:ext cx="493137" cy="360213"/>
            </a:xfrm>
            <a:custGeom>
              <a:avLst/>
              <a:gdLst>
                <a:gd name="connsiteX0" fmla="*/ 301 w 424647"/>
                <a:gd name="connsiteY0" fmla="*/ 62770 h 309095"/>
                <a:gd name="connsiteX1" fmla="*/ 85169 w 424647"/>
                <a:gd name="connsiteY1" fmla="*/ 0 h 309095"/>
                <a:gd name="connsiteX2" fmla="*/ 191278 w 424647"/>
                <a:gd name="connsiteY2" fmla="*/ 48006 h 309095"/>
                <a:gd name="connsiteX3" fmla="*/ 232902 w 424647"/>
                <a:gd name="connsiteY3" fmla="*/ 48006 h 309095"/>
                <a:gd name="connsiteX4" fmla="*/ 346821 w 424647"/>
                <a:gd name="connsiteY4" fmla="*/ 0 h 309095"/>
                <a:gd name="connsiteX5" fmla="*/ 424069 w 424647"/>
                <a:gd name="connsiteY5" fmla="*/ 62770 h 309095"/>
                <a:gd name="connsiteX6" fmla="*/ 236140 w 424647"/>
                <a:gd name="connsiteY6" fmla="*/ 308134 h 309095"/>
                <a:gd name="connsiteX7" fmla="*/ 301 w 424647"/>
                <a:gd name="connsiteY7" fmla="*/ 62770 h 30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4647" h="309095">
                  <a:moveTo>
                    <a:pt x="301" y="62770"/>
                  </a:moveTo>
                  <a:lnTo>
                    <a:pt x="85169" y="0"/>
                  </a:lnTo>
                  <a:lnTo>
                    <a:pt x="191278" y="48006"/>
                  </a:lnTo>
                  <a:lnTo>
                    <a:pt x="232902" y="48006"/>
                  </a:lnTo>
                  <a:cubicBezTo>
                    <a:pt x="232902" y="48006"/>
                    <a:pt x="346821" y="0"/>
                    <a:pt x="346821" y="0"/>
                  </a:cubicBezTo>
                  <a:lnTo>
                    <a:pt x="424069" y="62770"/>
                  </a:lnTo>
                  <a:cubicBezTo>
                    <a:pt x="432831" y="191072"/>
                    <a:pt x="340820" y="297085"/>
                    <a:pt x="236140" y="308134"/>
                  </a:cubicBezTo>
                  <a:cubicBezTo>
                    <a:pt x="117554" y="320612"/>
                    <a:pt x="-6938" y="210217"/>
                    <a:pt x="301" y="62770"/>
                  </a:cubicBezTo>
                  <a:close/>
                </a:path>
              </a:pathLst>
            </a:custGeom>
            <a:solidFill>
              <a:srgbClr val="B0B7D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C00AC36-1C39-90F1-E810-49C23A300477}"/>
                </a:ext>
              </a:extLst>
            </p:cNvPr>
            <p:cNvSpPr/>
            <p:nvPr/>
          </p:nvSpPr>
          <p:spPr>
            <a:xfrm rot="3724137">
              <a:off x="5766357" y="3985203"/>
              <a:ext cx="1137892" cy="1994486"/>
            </a:xfrm>
            <a:custGeom>
              <a:avLst/>
              <a:gdLst>
                <a:gd name="connsiteX0" fmla="*/ 760875 w 979854"/>
                <a:gd name="connsiteY0" fmla="*/ 95 h 1711451"/>
                <a:gd name="connsiteX1" fmla="*/ 879080 w 979854"/>
                <a:gd name="connsiteY1" fmla="*/ 63056 h 1711451"/>
                <a:gd name="connsiteX2" fmla="*/ 839171 w 979854"/>
                <a:gd name="connsiteY2" fmla="*/ 174974 h 1711451"/>
                <a:gd name="connsiteX3" fmla="*/ 853172 w 979854"/>
                <a:gd name="connsiteY3" fmla="*/ 216694 h 1711451"/>
                <a:gd name="connsiteX4" fmla="*/ 946803 w 979854"/>
                <a:gd name="connsiteY4" fmla="*/ 273177 h 1711451"/>
                <a:gd name="connsiteX5" fmla="*/ 903845 w 979854"/>
                <a:gd name="connsiteY5" fmla="*/ 401384 h 1711451"/>
                <a:gd name="connsiteX6" fmla="*/ 913084 w 979854"/>
                <a:gd name="connsiteY6" fmla="*/ 443198 h 1711451"/>
                <a:gd name="connsiteX7" fmla="*/ 970044 w 979854"/>
                <a:gd name="connsiteY7" fmla="*/ 515969 h 1711451"/>
                <a:gd name="connsiteX8" fmla="*/ 935182 w 979854"/>
                <a:gd name="connsiteY8" fmla="*/ 633794 h 1711451"/>
                <a:gd name="connsiteX9" fmla="*/ 935182 w 979854"/>
                <a:gd name="connsiteY9" fmla="*/ 673132 h 1711451"/>
                <a:gd name="connsiteX10" fmla="*/ 979855 w 979854"/>
                <a:gd name="connsiteY10" fmla="*/ 751713 h 1711451"/>
                <a:gd name="connsiteX11" fmla="*/ 927848 w 979854"/>
                <a:gd name="connsiteY11" fmla="*/ 864680 h 1711451"/>
                <a:gd name="connsiteX12" fmla="*/ 923181 w 979854"/>
                <a:gd name="connsiteY12" fmla="*/ 906304 h 1711451"/>
                <a:gd name="connsiteX13" fmla="*/ 960043 w 979854"/>
                <a:gd name="connsiteY13" fmla="*/ 994505 h 1711451"/>
                <a:gd name="connsiteX14" fmla="*/ 886700 w 979854"/>
                <a:gd name="connsiteY14" fmla="*/ 1094518 h 1711451"/>
                <a:gd name="connsiteX15" fmla="*/ 643336 w 979854"/>
                <a:gd name="connsiteY15" fmla="*/ 1244346 h 1711451"/>
                <a:gd name="connsiteX16" fmla="*/ 679341 w 979854"/>
                <a:gd name="connsiteY16" fmla="*/ 1559147 h 1711451"/>
                <a:gd name="connsiteX17" fmla="*/ 671721 w 979854"/>
                <a:gd name="connsiteY17" fmla="*/ 1667447 h 1711451"/>
                <a:gd name="connsiteX18" fmla="*/ 563041 w 979854"/>
                <a:gd name="connsiteY18" fmla="*/ 1711452 h 1711451"/>
                <a:gd name="connsiteX19" fmla="*/ 1542 w 979854"/>
                <a:gd name="connsiteY19" fmla="*/ 946118 h 1711451"/>
                <a:gd name="connsiteX20" fmla="*/ 760780 w 979854"/>
                <a:gd name="connsiteY20" fmla="*/ 0 h 1711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79854" h="1711451">
                  <a:moveTo>
                    <a:pt x="760875" y="95"/>
                  </a:moveTo>
                  <a:lnTo>
                    <a:pt x="879080" y="63056"/>
                  </a:lnTo>
                  <a:lnTo>
                    <a:pt x="839171" y="174974"/>
                  </a:lnTo>
                  <a:lnTo>
                    <a:pt x="853172" y="216694"/>
                  </a:lnTo>
                  <a:lnTo>
                    <a:pt x="946803" y="273177"/>
                  </a:lnTo>
                  <a:lnTo>
                    <a:pt x="903845" y="401384"/>
                  </a:lnTo>
                  <a:lnTo>
                    <a:pt x="913084" y="443198"/>
                  </a:lnTo>
                  <a:lnTo>
                    <a:pt x="970044" y="515969"/>
                  </a:lnTo>
                  <a:lnTo>
                    <a:pt x="935182" y="633794"/>
                  </a:lnTo>
                  <a:lnTo>
                    <a:pt x="935182" y="673132"/>
                  </a:lnTo>
                  <a:cubicBezTo>
                    <a:pt x="935182" y="673132"/>
                    <a:pt x="979855" y="751713"/>
                    <a:pt x="979855" y="751713"/>
                  </a:cubicBezTo>
                  <a:lnTo>
                    <a:pt x="927848" y="864680"/>
                  </a:lnTo>
                  <a:lnTo>
                    <a:pt x="923181" y="906304"/>
                  </a:lnTo>
                  <a:lnTo>
                    <a:pt x="960043" y="994505"/>
                  </a:lnTo>
                  <a:lnTo>
                    <a:pt x="886700" y="1094518"/>
                  </a:lnTo>
                  <a:cubicBezTo>
                    <a:pt x="783640" y="1097852"/>
                    <a:pt x="690390" y="1155002"/>
                    <a:pt x="643336" y="1244346"/>
                  </a:cubicBezTo>
                  <a:cubicBezTo>
                    <a:pt x="590568" y="1344644"/>
                    <a:pt x="604665" y="1469517"/>
                    <a:pt x="679341" y="1559147"/>
                  </a:cubicBezTo>
                  <a:cubicBezTo>
                    <a:pt x="676769" y="1595247"/>
                    <a:pt x="674197" y="1631347"/>
                    <a:pt x="671721" y="1667447"/>
                  </a:cubicBezTo>
                  <a:lnTo>
                    <a:pt x="563041" y="1711452"/>
                  </a:lnTo>
                  <a:cubicBezTo>
                    <a:pt x="241858" y="1568387"/>
                    <a:pt x="21830" y="1272731"/>
                    <a:pt x="1542" y="946118"/>
                  </a:cubicBezTo>
                  <a:cubicBezTo>
                    <a:pt x="-24842" y="521780"/>
                    <a:pt x="289768" y="107633"/>
                    <a:pt x="760780" y="0"/>
                  </a:cubicBezTo>
                  <a:close/>
                </a:path>
              </a:pathLst>
            </a:custGeom>
            <a:solidFill>
              <a:srgbClr val="B6E2E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61E7380-F25A-3991-4C09-620D8D8F54FE}"/>
                </a:ext>
              </a:extLst>
            </p:cNvPr>
            <p:cNvSpPr/>
            <p:nvPr/>
          </p:nvSpPr>
          <p:spPr>
            <a:xfrm rot="3724137">
              <a:off x="3864163" y="3838190"/>
              <a:ext cx="1267400" cy="822852"/>
            </a:xfrm>
            <a:custGeom>
              <a:avLst/>
              <a:gdLst>
                <a:gd name="connsiteX0" fmla="*/ 0 w 1091375"/>
                <a:gd name="connsiteY0" fmla="*/ 434811 h 706083"/>
                <a:gd name="connsiteX1" fmla="*/ 38386 w 1091375"/>
                <a:gd name="connsiteY1" fmla="*/ 536062 h 706083"/>
                <a:gd name="connsiteX2" fmla="*/ 171926 w 1091375"/>
                <a:gd name="connsiteY2" fmla="*/ 519870 h 706083"/>
                <a:gd name="connsiteX3" fmla="*/ 211360 w 1091375"/>
                <a:gd name="connsiteY3" fmla="*/ 536062 h 706083"/>
                <a:gd name="connsiteX4" fmla="*/ 265557 w 1091375"/>
                <a:gd name="connsiteY4" fmla="*/ 615882 h 706083"/>
                <a:gd name="connsiteX5" fmla="*/ 394049 w 1091375"/>
                <a:gd name="connsiteY5" fmla="*/ 593879 h 706083"/>
                <a:gd name="connsiteX6" fmla="*/ 536829 w 1091375"/>
                <a:gd name="connsiteY6" fmla="*/ 544825 h 706083"/>
                <a:gd name="connsiteX7" fmla="*/ 666941 w 1091375"/>
                <a:gd name="connsiteY7" fmla="*/ 634646 h 706083"/>
                <a:gd name="connsiteX8" fmla="*/ 755523 w 1091375"/>
                <a:gd name="connsiteY8" fmla="*/ 706084 h 706083"/>
                <a:gd name="connsiteX9" fmla="*/ 858679 w 1091375"/>
                <a:gd name="connsiteY9" fmla="*/ 634646 h 706083"/>
                <a:gd name="connsiteX10" fmla="*/ 900303 w 1091375"/>
                <a:gd name="connsiteY10" fmla="*/ 632265 h 706083"/>
                <a:gd name="connsiteX11" fmla="*/ 1010888 w 1091375"/>
                <a:gd name="connsiteY11" fmla="*/ 686938 h 706083"/>
                <a:gd name="connsiteX12" fmla="*/ 1089755 w 1091375"/>
                <a:gd name="connsiteY12" fmla="*/ 602928 h 706083"/>
                <a:gd name="connsiteX13" fmla="*/ 603599 w 1091375"/>
                <a:gd name="connsiteY13" fmla="*/ 3615 h 706083"/>
                <a:gd name="connsiteX14" fmla="*/ 95 w 1091375"/>
                <a:gd name="connsiteY14" fmla="*/ 434526 h 70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91375" h="706083">
                  <a:moveTo>
                    <a:pt x="0" y="434811"/>
                  </a:moveTo>
                  <a:lnTo>
                    <a:pt x="38386" y="536062"/>
                  </a:lnTo>
                  <a:lnTo>
                    <a:pt x="171926" y="519870"/>
                  </a:lnTo>
                  <a:lnTo>
                    <a:pt x="211360" y="536062"/>
                  </a:lnTo>
                  <a:lnTo>
                    <a:pt x="265557" y="615882"/>
                  </a:lnTo>
                  <a:lnTo>
                    <a:pt x="394049" y="593879"/>
                  </a:lnTo>
                  <a:cubicBezTo>
                    <a:pt x="400621" y="587402"/>
                    <a:pt x="455486" y="534634"/>
                    <a:pt x="536829" y="544825"/>
                  </a:cubicBezTo>
                  <a:cubicBezTo>
                    <a:pt x="623030" y="555684"/>
                    <a:pt x="663226" y="627788"/>
                    <a:pt x="666941" y="634646"/>
                  </a:cubicBezTo>
                  <a:cubicBezTo>
                    <a:pt x="696468" y="658459"/>
                    <a:pt x="725996" y="682271"/>
                    <a:pt x="755523" y="706084"/>
                  </a:cubicBezTo>
                  <a:lnTo>
                    <a:pt x="858679" y="634646"/>
                  </a:lnTo>
                  <a:lnTo>
                    <a:pt x="900303" y="632265"/>
                  </a:lnTo>
                  <a:lnTo>
                    <a:pt x="1010888" y="686938"/>
                  </a:lnTo>
                  <a:lnTo>
                    <a:pt x="1089755" y="602928"/>
                  </a:lnTo>
                  <a:cubicBezTo>
                    <a:pt x="1112520" y="302414"/>
                    <a:pt x="892588" y="37428"/>
                    <a:pt x="603599" y="3615"/>
                  </a:cubicBezTo>
                  <a:cubicBezTo>
                    <a:pt x="329184" y="-28484"/>
                    <a:pt x="65151" y="156300"/>
                    <a:pt x="95" y="434526"/>
                  </a:cubicBezTo>
                  <a:close/>
                </a:path>
              </a:pathLst>
            </a:custGeom>
            <a:solidFill>
              <a:srgbClr val="FCD5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7D7B36-BC4F-B3CB-9CBF-C3072E31780D}"/>
                </a:ext>
              </a:extLst>
            </p:cNvPr>
            <p:cNvSpPr/>
            <p:nvPr/>
          </p:nvSpPr>
          <p:spPr>
            <a:xfrm rot="3724137">
              <a:off x="4003625" y="3243436"/>
              <a:ext cx="427901" cy="401621"/>
            </a:xfrm>
            <a:custGeom>
              <a:avLst/>
              <a:gdLst>
                <a:gd name="connsiteX0" fmla="*/ 0 w 368471"/>
                <a:gd name="connsiteY0" fmla="*/ 73450 h 344627"/>
                <a:gd name="connsiteX1" fmla="*/ 0 w 368471"/>
                <a:gd name="connsiteY1" fmla="*/ 193656 h 344627"/>
                <a:gd name="connsiteX2" fmla="*/ 138017 w 368471"/>
                <a:gd name="connsiteY2" fmla="*/ 206419 h 344627"/>
                <a:gd name="connsiteX3" fmla="*/ 170593 w 368471"/>
                <a:gd name="connsiteY3" fmla="*/ 234232 h 344627"/>
                <a:gd name="connsiteX4" fmla="*/ 195929 w 368471"/>
                <a:gd name="connsiteY4" fmla="*/ 329292 h 344627"/>
                <a:gd name="connsiteX5" fmla="*/ 327374 w 368471"/>
                <a:gd name="connsiteY5" fmla="*/ 344627 h 344627"/>
                <a:gd name="connsiteX6" fmla="*/ 269367 w 368471"/>
                <a:gd name="connsiteY6" fmla="*/ 26873 h 344627"/>
                <a:gd name="connsiteX7" fmla="*/ 95 w 368471"/>
                <a:gd name="connsiteY7" fmla="*/ 73545 h 34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471" h="344627">
                  <a:moveTo>
                    <a:pt x="0" y="73450"/>
                  </a:moveTo>
                  <a:lnTo>
                    <a:pt x="0" y="193656"/>
                  </a:lnTo>
                  <a:lnTo>
                    <a:pt x="138017" y="206419"/>
                  </a:lnTo>
                  <a:lnTo>
                    <a:pt x="170593" y="234232"/>
                  </a:lnTo>
                  <a:lnTo>
                    <a:pt x="195929" y="329292"/>
                  </a:lnTo>
                  <a:lnTo>
                    <a:pt x="327374" y="344627"/>
                  </a:lnTo>
                  <a:cubicBezTo>
                    <a:pt x="403384" y="232518"/>
                    <a:pt x="368141" y="85547"/>
                    <a:pt x="269367" y="26873"/>
                  </a:cubicBezTo>
                  <a:cubicBezTo>
                    <a:pt x="188500" y="-21133"/>
                    <a:pt x="74295" y="-4369"/>
                    <a:pt x="95" y="73545"/>
                  </a:cubicBezTo>
                  <a:close/>
                </a:path>
              </a:pathLst>
            </a:custGeom>
            <a:solidFill>
              <a:srgbClr val="8FC8ED">
                <a:alpha val="55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670AF08-90AE-8346-0F6C-AF8E5321EBA1}"/>
                </a:ext>
              </a:extLst>
            </p:cNvPr>
            <p:cNvSpPr/>
            <p:nvPr/>
          </p:nvSpPr>
          <p:spPr>
            <a:xfrm rot="3724137">
              <a:off x="4356980" y="2533974"/>
              <a:ext cx="405586" cy="486962"/>
            </a:xfrm>
            <a:custGeom>
              <a:avLst/>
              <a:gdLst>
                <a:gd name="connsiteX0" fmla="*/ 19907 w 349256"/>
                <a:gd name="connsiteY0" fmla="*/ 29715 h 417858"/>
                <a:gd name="connsiteX1" fmla="*/ 0 w 349256"/>
                <a:gd name="connsiteY1" fmla="*/ 148396 h 417858"/>
                <a:gd name="connsiteX2" fmla="*/ 84677 w 349256"/>
                <a:gd name="connsiteY2" fmla="*/ 210118 h 417858"/>
                <a:gd name="connsiteX3" fmla="*/ 100870 w 349256"/>
                <a:gd name="connsiteY3" fmla="*/ 249552 h 417858"/>
                <a:gd name="connsiteX4" fmla="*/ 99060 w 349256"/>
                <a:gd name="connsiteY4" fmla="*/ 353660 h 417858"/>
                <a:gd name="connsiteX5" fmla="*/ 192500 w 349256"/>
                <a:gd name="connsiteY5" fmla="*/ 417858 h 417858"/>
                <a:gd name="connsiteX6" fmla="*/ 323755 w 349256"/>
                <a:gd name="connsiteY6" fmla="*/ 96675 h 417858"/>
                <a:gd name="connsiteX7" fmla="*/ 19907 w 349256"/>
                <a:gd name="connsiteY7" fmla="*/ 29715 h 417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256" h="417858">
                  <a:moveTo>
                    <a:pt x="19907" y="29715"/>
                  </a:moveTo>
                  <a:lnTo>
                    <a:pt x="0" y="148396"/>
                  </a:lnTo>
                  <a:lnTo>
                    <a:pt x="84677" y="210118"/>
                  </a:lnTo>
                  <a:lnTo>
                    <a:pt x="100870" y="249552"/>
                  </a:lnTo>
                  <a:lnTo>
                    <a:pt x="99060" y="353660"/>
                  </a:lnTo>
                  <a:lnTo>
                    <a:pt x="192500" y="417858"/>
                  </a:lnTo>
                  <a:cubicBezTo>
                    <a:pt x="335090" y="361947"/>
                    <a:pt x="384524" y="198498"/>
                    <a:pt x="323755" y="96675"/>
                  </a:cubicBezTo>
                  <a:cubicBezTo>
                    <a:pt x="270796" y="7903"/>
                    <a:pt x="135541" y="-31817"/>
                    <a:pt x="19907" y="29715"/>
                  </a:cubicBezTo>
                  <a:close/>
                </a:path>
              </a:pathLst>
            </a:custGeom>
            <a:solidFill>
              <a:srgbClr val="A9872F">
                <a:alpha val="51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1542776-10A3-3DF4-4187-958D9B1697BF}"/>
                </a:ext>
              </a:extLst>
            </p:cNvPr>
            <p:cNvSpPr/>
            <p:nvPr/>
          </p:nvSpPr>
          <p:spPr>
            <a:xfrm rot="3724137">
              <a:off x="4758333" y="2177414"/>
              <a:ext cx="371882" cy="494827"/>
            </a:xfrm>
            <a:custGeom>
              <a:avLst/>
              <a:gdLst>
                <a:gd name="connsiteX0" fmla="*/ 106966 w 320232"/>
                <a:gd name="connsiteY0" fmla="*/ 424608 h 424607"/>
                <a:gd name="connsiteX1" fmla="*/ 19621 w 320232"/>
                <a:gd name="connsiteY1" fmla="*/ 358695 h 424607"/>
                <a:gd name="connsiteX2" fmla="*/ 70390 w 320232"/>
                <a:gd name="connsiteY2" fmla="*/ 236489 h 424607"/>
                <a:gd name="connsiteX3" fmla="*/ 65723 w 320232"/>
                <a:gd name="connsiteY3" fmla="*/ 194674 h 424607"/>
                <a:gd name="connsiteX4" fmla="*/ 0 w 320232"/>
                <a:gd name="connsiteY4" fmla="*/ 117331 h 424607"/>
                <a:gd name="connsiteX5" fmla="*/ 58483 w 320232"/>
                <a:gd name="connsiteY5" fmla="*/ 3317 h 424607"/>
                <a:gd name="connsiteX6" fmla="*/ 316135 w 320232"/>
                <a:gd name="connsiteY6" fmla="*/ 165242 h 424607"/>
                <a:gd name="connsiteX7" fmla="*/ 106966 w 320232"/>
                <a:gd name="connsiteY7" fmla="*/ 424608 h 424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232" h="424607">
                  <a:moveTo>
                    <a:pt x="106966" y="424608"/>
                  </a:moveTo>
                  <a:lnTo>
                    <a:pt x="19621" y="358695"/>
                  </a:lnTo>
                  <a:lnTo>
                    <a:pt x="70390" y="236489"/>
                  </a:lnTo>
                  <a:lnTo>
                    <a:pt x="65723" y="194674"/>
                  </a:lnTo>
                  <a:lnTo>
                    <a:pt x="0" y="117331"/>
                  </a:lnTo>
                  <a:lnTo>
                    <a:pt x="58483" y="3317"/>
                  </a:lnTo>
                  <a:cubicBezTo>
                    <a:pt x="181165" y="-17352"/>
                    <a:pt x="293751" y="61229"/>
                    <a:pt x="316135" y="165242"/>
                  </a:cubicBezTo>
                  <a:cubicBezTo>
                    <a:pt x="341281" y="282399"/>
                    <a:pt x="248126" y="413844"/>
                    <a:pt x="106966" y="424608"/>
                  </a:cubicBezTo>
                  <a:close/>
                </a:path>
              </a:pathLst>
            </a:custGeom>
            <a:solidFill>
              <a:srgbClr val="496BB3">
                <a:alpha val="53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843B4A8-7276-AEDF-E8BC-32800B6C998F}"/>
                </a:ext>
              </a:extLst>
            </p:cNvPr>
            <p:cNvSpPr/>
            <p:nvPr/>
          </p:nvSpPr>
          <p:spPr>
            <a:xfrm rot="3724137">
              <a:off x="5224818" y="1943515"/>
              <a:ext cx="385590" cy="496777"/>
            </a:xfrm>
            <a:custGeom>
              <a:avLst/>
              <a:gdLst>
                <a:gd name="connsiteX0" fmla="*/ 50768 w 332036"/>
                <a:gd name="connsiteY0" fmla="*/ 417100 h 426280"/>
                <a:gd name="connsiteX1" fmla="*/ 0 w 332036"/>
                <a:gd name="connsiteY1" fmla="*/ 324898 h 426280"/>
                <a:gd name="connsiteX2" fmla="*/ 72771 w 332036"/>
                <a:gd name="connsiteY2" fmla="*/ 226409 h 426280"/>
                <a:gd name="connsiteX3" fmla="*/ 82106 w 332036"/>
                <a:gd name="connsiteY3" fmla="*/ 184785 h 426280"/>
                <a:gd name="connsiteX4" fmla="*/ 64865 w 332036"/>
                <a:gd name="connsiteY4" fmla="*/ 90583 h 426280"/>
                <a:gd name="connsiteX5" fmla="*/ 132874 w 332036"/>
                <a:gd name="connsiteY5" fmla="*/ 0 h 426280"/>
                <a:gd name="connsiteX6" fmla="*/ 328613 w 332036"/>
                <a:gd name="connsiteY6" fmla="*/ 253079 h 426280"/>
                <a:gd name="connsiteX7" fmla="*/ 50768 w 332036"/>
                <a:gd name="connsiteY7" fmla="*/ 417005 h 426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2036" h="426280">
                  <a:moveTo>
                    <a:pt x="50768" y="417100"/>
                  </a:moveTo>
                  <a:lnTo>
                    <a:pt x="0" y="324898"/>
                  </a:lnTo>
                  <a:lnTo>
                    <a:pt x="72771" y="226409"/>
                  </a:lnTo>
                  <a:lnTo>
                    <a:pt x="82106" y="184785"/>
                  </a:lnTo>
                  <a:lnTo>
                    <a:pt x="64865" y="90583"/>
                  </a:lnTo>
                  <a:lnTo>
                    <a:pt x="132874" y="0"/>
                  </a:lnTo>
                  <a:cubicBezTo>
                    <a:pt x="261938" y="12573"/>
                    <a:pt x="350901" y="134112"/>
                    <a:pt x="328613" y="253079"/>
                  </a:cubicBezTo>
                  <a:cubicBezTo>
                    <a:pt x="306038" y="373380"/>
                    <a:pt x="176498" y="454628"/>
                    <a:pt x="50768" y="417005"/>
                  </a:cubicBezTo>
                  <a:close/>
                </a:path>
              </a:pathLst>
            </a:custGeom>
            <a:solidFill>
              <a:srgbClr val="D4489A">
                <a:alpha val="4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 dirty="0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8A95610-C4BF-BE6F-C2BD-4F51F6B57CFA}"/>
                </a:ext>
              </a:extLst>
            </p:cNvPr>
            <p:cNvSpPr/>
            <p:nvPr/>
          </p:nvSpPr>
          <p:spPr>
            <a:xfrm rot="3724137">
              <a:off x="7478088" y="2966914"/>
              <a:ext cx="246665" cy="179268"/>
            </a:xfrm>
            <a:custGeom>
              <a:avLst/>
              <a:gdLst>
                <a:gd name="connsiteX0" fmla="*/ 0 w 212407"/>
                <a:gd name="connsiteY0" fmla="*/ 95 h 153828"/>
                <a:gd name="connsiteX1" fmla="*/ 212408 w 212407"/>
                <a:gd name="connsiteY1" fmla="*/ 16383 h 153828"/>
                <a:gd name="connsiteX2" fmla="*/ 191072 w 212407"/>
                <a:gd name="connsiteY2" fmla="*/ 153829 h 153828"/>
                <a:gd name="connsiteX3" fmla="*/ 0 w 212407"/>
                <a:gd name="connsiteY3" fmla="*/ 139065 h 153828"/>
                <a:gd name="connsiteX4" fmla="*/ 0 w 212407"/>
                <a:gd name="connsiteY4" fmla="*/ 0 h 15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407" h="153828">
                  <a:moveTo>
                    <a:pt x="0" y="95"/>
                  </a:moveTo>
                  <a:cubicBezTo>
                    <a:pt x="71057" y="95"/>
                    <a:pt x="142113" y="5524"/>
                    <a:pt x="212408" y="16383"/>
                  </a:cubicBezTo>
                  <a:lnTo>
                    <a:pt x="191072" y="153829"/>
                  </a:lnTo>
                  <a:cubicBezTo>
                    <a:pt x="127921" y="144018"/>
                    <a:pt x="64008" y="139065"/>
                    <a:pt x="0" y="1390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181E073-4E24-3342-93EF-7B1DB282019E}"/>
                </a:ext>
              </a:extLst>
            </p:cNvPr>
            <p:cNvSpPr/>
            <p:nvPr/>
          </p:nvSpPr>
          <p:spPr>
            <a:xfrm rot="3724137">
              <a:off x="7561687" y="3218334"/>
              <a:ext cx="265580" cy="211126"/>
            </a:xfrm>
            <a:custGeom>
              <a:avLst/>
              <a:gdLst>
                <a:gd name="connsiteX0" fmla="*/ 21241 w 228695"/>
                <a:gd name="connsiteY0" fmla="*/ 0 h 181165"/>
                <a:gd name="connsiteX1" fmla="*/ 228695 w 228695"/>
                <a:gd name="connsiteY1" fmla="*/ 48578 h 181165"/>
                <a:gd name="connsiteX2" fmla="*/ 186595 w 228695"/>
                <a:gd name="connsiteY2" fmla="*/ 181166 h 181165"/>
                <a:gd name="connsiteX3" fmla="*/ 0 w 228695"/>
                <a:gd name="connsiteY3" fmla="*/ 137541 h 181165"/>
                <a:gd name="connsiteX4" fmla="*/ 21241 w 228695"/>
                <a:gd name="connsiteY4" fmla="*/ 0 h 181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695" h="181165">
                  <a:moveTo>
                    <a:pt x="21241" y="0"/>
                  </a:moveTo>
                  <a:cubicBezTo>
                    <a:pt x="91535" y="10954"/>
                    <a:pt x="160877" y="27146"/>
                    <a:pt x="228695" y="48578"/>
                  </a:cubicBezTo>
                  <a:lnTo>
                    <a:pt x="186595" y="181166"/>
                  </a:lnTo>
                  <a:cubicBezTo>
                    <a:pt x="125635" y="161925"/>
                    <a:pt x="63341" y="147257"/>
                    <a:pt x="0" y="137541"/>
                  </a:cubicBezTo>
                  <a:lnTo>
                    <a:pt x="21241" y="0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1254A23-4F12-EE6A-0A16-45AE7689D82A}"/>
                </a:ext>
              </a:extLst>
            </p:cNvPr>
            <p:cNvSpPr/>
            <p:nvPr/>
          </p:nvSpPr>
          <p:spPr>
            <a:xfrm rot="3724137">
              <a:off x="7607436" y="3481533"/>
              <a:ext cx="278190" cy="237987"/>
            </a:xfrm>
            <a:custGeom>
              <a:avLst/>
              <a:gdLst>
                <a:gd name="connsiteX0" fmla="*/ 42101 w 239553"/>
                <a:gd name="connsiteY0" fmla="*/ 95 h 204215"/>
                <a:gd name="connsiteX1" fmla="*/ 239554 w 239553"/>
                <a:gd name="connsiteY1" fmla="*/ 79534 h 204215"/>
                <a:gd name="connsiteX2" fmla="*/ 177737 w 239553"/>
                <a:gd name="connsiteY2" fmla="*/ 204216 h 204215"/>
                <a:gd name="connsiteX3" fmla="*/ 0 w 239553"/>
                <a:gd name="connsiteY3" fmla="*/ 132493 h 204215"/>
                <a:gd name="connsiteX4" fmla="*/ 42101 w 239553"/>
                <a:gd name="connsiteY4" fmla="*/ 0 h 20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53" h="204215">
                  <a:moveTo>
                    <a:pt x="42101" y="95"/>
                  </a:moveTo>
                  <a:cubicBezTo>
                    <a:pt x="109823" y="21431"/>
                    <a:pt x="175831" y="48101"/>
                    <a:pt x="239554" y="79534"/>
                  </a:cubicBezTo>
                  <a:lnTo>
                    <a:pt x="177737" y="204216"/>
                  </a:lnTo>
                  <a:cubicBezTo>
                    <a:pt x="120491" y="175831"/>
                    <a:pt x="61055" y="151828"/>
                    <a:pt x="0" y="132493"/>
                  </a:cubicBezTo>
                  <a:lnTo>
                    <a:pt x="42101" y="0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3077104-22DC-C81E-9808-3003677FBA51}"/>
                </a:ext>
              </a:extLst>
            </p:cNvPr>
            <p:cNvSpPr/>
            <p:nvPr/>
          </p:nvSpPr>
          <p:spPr>
            <a:xfrm rot="3724137">
              <a:off x="7613542" y="3754785"/>
              <a:ext cx="284384" cy="259633"/>
            </a:xfrm>
            <a:custGeom>
              <a:avLst/>
              <a:gdLst>
                <a:gd name="connsiteX0" fmla="*/ 61722 w 244887"/>
                <a:gd name="connsiteY0" fmla="*/ 95 h 222789"/>
                <a:gd name="connsiteX1" fmla="*/ 244888 w 244887"/>
                <a:gd name="connsiteY1" fmla="*/ 108966 h 222789"/>
                <a:gd name="connsiteX2" fmla="*/ 164687 w 244887"/>
                <a:gd name="connsiteY2" fmla="*/ 222790 h 222789"/>
                <a:gd name="connsiteX3" fmla="*/ 0 w 244887"/>
                <a:gd name="connsiteY3" fmla="*/ 124873 h 222789"/>
                <a:gd name="connsiteX4" fmla="*/ 61722 w 244887"/>
                <a:gd name="connsiteY4" fmla="*/ 0 h 22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887" h="222789">
                  <a:moveTo>
                    <a:pt x="61722" y="95"/>
                  </a:moveTo>
                  <a:cubicBezTo>
                    <a:pt x="125540" y="31718"/>
                    <a:pt x="186595" y="68104"/>
                    <a:pt x="244888" y="108966"/>
                  </a:cubicBezTo>
                  <a:lnTo>
                    <a:pt x="164687" y="222790"/>
                  </a:lnTo>
                  <a:cubicBezTo>
                    <a:pt x="112491" y="186023"/>
                    <a:pt x="57341" y="153257"/>
                    <a:pt x="0" y="124873"/>
                  </a:cubicBezTo>
                  <a:lnTo>
                    <a:pt x="61722" y="0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04AEB70-2862-FC50-58B9-6AF5ABAC081F}"/>
                </a:ext>
              </a:extLst>
            </p:cNvPr>
            <p:cNvSpPr/>
            <p:nvPr/>
          </p:nvSpPr>
          <p:spPr>
            <a:xfrm rot="3724137">
              <a:off x="7577019" y="4028687"/>
              <a:ext cx="283721" cy="274730"/>
            </a:xfrm>
            <a:custGeom>
              <a:avLst/>
              <a:gdLst>
                <a:gd name="connsiteX0" fmla="*/ 80105 w 244316"/>
                <a:gd name="connsiteY0" fmla="*/ 0 h 235743"/>
                <a:gd name="connsiteX1" fmla="*/ 244316 w 244316"/>
                <a:gd name="connsiteY1" fmla="*/ 135445 h 235743"/>
                <a:gd name="connsiteX2" fmla="*/ 147923 w 244316"/>
                <a:gd name="connsiteY2" fmla="*/ 235744 h 235743"/>
                <a:gd name="connsiteX3" fmla="*/ 0 w 244316"/>
                <a:gd name="connsiteY3" fmla="*/ 113919 h 235743"/>
                <a:gd name="connsiteX4" fmla="*/ 80105 w 244316"/>
                <a:gd name="connsiteY4" fmla="*/ 95 h 2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316" h="235743">
                  <a:moveTo>
                    <a:pt x="80105" y="0"/>
                  </a:moveTo>
                  <a:cubicBezTo>
                    <a:pt x="138208" y="40957"/>
                    <a:pt x="193167" y="86201"/>
                    <a:pt x="244316" y="135445"/>
                  </a:cubicBezTo>
                  <a:lnTo>
                    <a:pt x="147923" y="235744"/>
                  </a:lnTo>
                  <a:cubicBezTo>
                    <a:pt x="101822" y="191453"/>
                    <a:pt x="52292" y="150685"/>
                    <a:pt x="0" y="113919"/>
                  </a:cubicBezTo>
                  <a:lnTo>
                    <a:pt x="80105" y="95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5DA34CA-28B9-E9CC-06D7-DF2AF8B0F132}"/>
                </a:ext>
              </a:extLst>
            </p:cNvPr>
            <p:cNvSpPr/>
            <p:nvPr/>
          </p:nvSpPr>
          <p:spPr>
            <a:xfrm rot="3724137">
              <a:off x="7501578" y="4296235"/>
              <a:ext cx="276420" cy="283720"/>
            </a:xfrm>
            <a:custGeom>
              <a:avLst/>
              <a:gdLst>
                <a:gd name="connsiteX0" fmla="*/ 96298 w 238029"/>
                <a:gd name="connsiteY0" fmla="*/ 95 h 243458"/>
                <a:gd name="connsiteX1" fmla="*/ 238030 w 238029"/>
                <a:gd name="connsiteY1" fmla="*/ 159163 h 243458"/>
                <a:gd name="connsiteX2" fmla="*/ 127445 w 238029"/>
                <a:gd name="connsiteY2" fmla="*/ 243459 h 243458"/>
                <a:gd name="connsiteX3" fmla="*/ 0 w 238029"/>
                <a:gd name="connsiteY3" fmla="*/ 100298 h 243458"/>
                <a:gd name="connsiteX4" fmla="*/ 96393 w 238029"/>
                <a:gd name="connsiteY4" fmla="*/ 0 h 24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029" h="243458">
                  <a:moveTo>
                    <a:pt x="96298" y="95"/>
                  </a:moveTo>
                  <a:cubicBezTo>
                    <a:pt x="147542" y="49530"/>
                    <a:pt x="194977" y="102584"/>
                    <a:pt x="238030" y="159163"/>
                  </a:cubicBezTo>
                  <a:lnTo>
                    <a:pt x="127445" y="243459"/>
                  </a:lnTo>
                  <a:cubicBezTo>
                    <a:pt x="88678" y="192500"/>
                    <a:pt x="46101" y="144685"/>
                    <a:pt x="0" y="100298"/>
                  </a:cubicBezTo>
                  <a:lnTo>
                    <a:pt x="96393" y="0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236A208-AC52-FCFE-2395-B189A1F9783A}"/>
                </a:ext>
              </a:extLst>
            </p:cNvPr>
            <p:cNvSpPr/>
            <p:nvPr/>
          </p:nvSpPr>
          <p:spPr>
            <a:xfrm rot="3724137">
              <a:off x="7390051" y="4551210"/>
              <a:ext cx="262814" cy="285719"/>
            </a:xfrm>
            <a:custGeom>
              <a:avLst/>
              <a:gdLst>
                <a:gd name="connsiteX0" fmla="*/ 110680 w 226313"/>
                <a:gd name="connsiteY0" fmla="*/ 0 h 245173"/>
                <a:gd name="connsiteX1" fmla="*/ 226314 w 226313"/>
                <a:gd name="connsiteY1" fmla="*/ 178594 h 245173"/>
                <a:gd name="connsiteX2" fmla="*/ 104299 w 226313"/>
                <a:gd name="connsiteY2" fmla="*/ 245174 h 245173"/>
                <a:gd name="connsiteX3" fmla="*/ 0 w 226313"/>
                <a:gd name="connsiteY3" fmla="*/ 84296 h 245173"/>
                <a:gd name="connsiteX4" fmla="*/ 110680 w 226313"/>
                <a:gd name="connsiteY4" fmla="*/ 0 h 24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313" h="245173">
                  <a:moveTo>
                    <a:pt x="110680" y="0"/>
                  </a:moveTo>
                  <a:cubicBezTo>
                    <a:pt x="153733" y="56388"/>
                    <a:pt x="192500" y="116110"/>
                    <a:pt x="226314" y="178594"/>
                  </a:cubicBezTo>
                  <a:lnTo>
                    <a:pt x="104299" y="245174"/>
                  </a:lnTo>
                  <a:cubicBezTo>
                    <a:pt x="73628" y="188881"/>
                    <a:pt x="38671" y="135160"/>
                    <a:pt x="0" y="84296"/>
                  </a:cubicBezTo>
                  <a:lnTo>
                    <a:pt x="110680" y="0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31FA504-8BED-8196-B346-72EE076A9ABA}"/>
                </a:ext>
              </a:extLst>
            </p:cNvPr>
            <p:cNvSpPr/>
            <p:nvPr/>
          </p:nvSpPr>
          <p:spPr>
            <a:xfrm rot="3724137">
              <a:off x="7243400" y="4789642"/>
              <a:ext cx="242905" cy="281390"/>
            </a:xfrm>
            <a:custGeom>
              <a:avLst/>
              <a:gdLst>
                <a:gd name="connsiteX0" fmla="*/ 122111 w 209169"/>
                <a:gd name="connsiteY0" fmla="*/ 0 h 241458"/>
                <a:gd name="connsiteX1" fmla="*/ 209169 w 209169"/>
                <a:gd name="connsiteY1" fmla="*/ 194405 h 241458"/>
                <a:gd name="connsiteX2" fmla="*/ 78296 w 209169"/>
                <a:gd name="connsiteY2" fmla="*/ 241459 h 241458"/>
                <a:gd name="connsiteX3" fmla="*/ 0 w 209169"/>
                <a:gd name="connsiteY3" fmla="*/ 66580 h 241458"/>
                <a:gd name="connsiteX4" fmla="*/ 122206 w 209169"/>
                <a:gd name="connsiteY4" fmla="*/ 0 h 24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169" h="241458">
                  <a:moveTo>
                    <a:pt x="122111" y="0"/>
                  </a:moveTo>
                  <a:cubicBezTo>
                    <a:pt x="156115" y="62579"/>
                    <a:pt x="185261" y="127635"/>
                    <a:pt x="209169" y="194405"/>
                  </a:cubicBezTo>
                  <a:lnTo>
                    <a:pt x="78296" y="241459"/>
                  </a:lnTo>
                  <a:cubicBezTo>
                    <a:pt x="56769" y="181166"/>
                    <a:pt x="30575" y="122777"/>
                    <a:pt x="0" y="66580"/>
                  </a:cubicBezTo>
                  <a:lnTo>
                    <a:pt x="122206" y="0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0A63463-13B4-FEC7-7763-DE9FEC85A4E8}"/>
                </a:ext>
              </a:extLst>
            </p:cNvPr>
            <p:cNvSpPr/>
            <p:nvPr/>
          </p:nvSpPr>
          <p:spPr>
            <a:xfrm rot="3724137">
              <a:off x="7062118" y="5004927"/>
              <a:ext cx="217574" cy="270179"/>
            </a:xfrm>
            <a:custGeom>
              <a:avLst/>
              <a:gdLst>
                <a:gd name="connsiteX0" fmla="*/ 130969 w 187356"/>
                <a:gd name="connsiteY0" fmla="*/ 0 h 231838"/>
                <a:gd name="connsiteX1" fmla="*/ 187357 w 187356"/>
                <a:gd name="connsiteY1" fmla="*/ 205550 h 231838"/>
                <a:gd name="connsiteX2" fmla="*/ 50768 w 187356"/>
                <a:gd name="connsiteY2" fmla="*/ 231839 h 231838"/>
                <a:gd name="connsiteX3" fmla="*/ 0 w 187356"/>
                <a:gd name="connsiteY3" fmla="*/ 47149 h 231838"/>
                <a:gd name="connsiteX4" fmla="*/ 130969 w 187356"/>
                <a:gd name="connsiteY4" fmla="*/ 0 h 231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356" h="231838">
                  <a:moveTo>
                    <a:pt x="130969" y="0"/>
                  </a:moveTo>
                  <a:cubicBezTo>
                    <a:pt x="154972" y="66961"/>
                    <a:pt x="173736" y="135731"/>
                    <a:pt x="187357" y="205550"/>
                  </a:cubicBezTo>
                  <a:lnTo>
                    <a:pt x="50768" y="231839"/>
                  </a:lnTo>
                  <a:cubicBezTo>
                    <a:pt x="38576" y="169164"/>
                    <a:pt x="21622" y="107442"/>
                    <a:pt x="0" y="47149"/>
                  </a:cubicBezTo>
                  <a:lnTo>
                    <a:pt x="130969" y="0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8C85520-59F1-6CCC-811A-D5C4D2866AD4}"/>
                </a:ext>
              </a:extLst>
            </p:cNvPr>
            <p:cNvSpPr/>
            <p:nvPr/>
          </p:nvSpPr>
          <p:spPr>
            <a:xfrm rot="3724137">
              <a:off x="6855878" y="5192491"/>
              <a:ext cx="187045" cy="252862"/>
            </a:xfrm>
            <a:custGeom>
              <a:avLst/>
              <a:gdLst>
                <a:gd name="connsiteX0" fmla="*/ 136684 w 161067"/>
                <a:gd name="connsiteY0" fmla="*/ 0 h 216979"/>
                <a:gd name="connsiteX1" fmla="*/ 161068 w 161067"/>
                <a:gd name="connsiteY1" fmla="*/ 211550 h 216979"/>
                <a:gd name="connsiteX2" fmla="*/ 22098 w 161067"/>
                <a:gd name="connsiteY2" fmla="*/ 216979 h 216979"/>
                <a:gd name="connsiteX3" fmla="*/ 0 w 161067"/>
                <a:gd name="connsiteY3" fmla="*/ 26384 h 216979"/>
                <a:gd name="connsiteX4" fmla="*/ 136588 w 161067"/>
                <a:gd name="connsiteY4" fmla="*/ 0 h 21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067" h="216979">
                  <a:moveTo>
                    <a:pt x="136684" y="0"/>
                  </a:moveTo>
                  <a:cubicBezTo>
                    <a:pt x="150209" y="69723"/>
                    <a:pt x="158496" y="140399"/>
                    <a:pt x="161068" y="211550"/>
                  </a:cubicBezTo>
                  <a:lnTo>
                    <a:pt x="22098" y="216979"/>
                  </a:lnTo>
                  <a:cubicBezTo>
                    <a:pt x="19621" y="152876"/>
                    <a:pt x="12192" y="89249"/>
                    <a:pt x="0" y="26384"/>
                  </a:cubicBezTo>
                  <a:lnTo>
                    <a:pt x="136588" y="0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5EC0B08-8054-0BBF-009B-05147D90444D}"/>
                </a:ext>
              </a:extLst>
            </p:cNvPr>
            <p:cNvSpPr/>
            <p:nvPr/>
          </p:nvSpPr>
          <p:spPr>
            <a:xfrm rot="3724137">
              <a:off x="6612032" y="5338879"/>
              <a:ext cx="171107" cy="247868"/>
            </a:xfrm>
            <a:custGeom>
              <a:avLst/>
              <a:gdLst>
                <a:gd name="connsiteX0" fmla="*/ 146304 w 147342"/>
                <a:gd name="connsiteY0" fmla="*/ 0 h 212693"/>
                <a:gd name="connsiteX1" fmla="*/ 138208 w 147342"/>
                <a:gd name="connsiteY1" fmla="*/ 212693 h 212693"/>
                <a:gd name="connsiteX2" fmla="*/ 0 w 147342"/>
                <a:gd name="connsiteY2" fmla="*/ 196787 h 212693"/>
                <a:gd name="connsiteX3" fmla="*/ 7334 w 147342"/>
                <a:gd name="connsiteY3" fmla="*/ 5334 h 212693"/>
                <a:gd name="connsiteX4" fmla="*/ 146304 w 147342"/>
                <a:gd name="connsiteY4" fmla="*/ 0 h 21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342" h="212693">
                  <a:moveTo>
                    <a:pt x="146304" y="0"/>
                  </a:moveTo>
                  <a:cubicBezTo>
                    <a:pt x="149066" y="70961"/>
                    <a:pt x="146304" y="142113"/>
                    <a:pt x="138208" y="212693"/>
                  </a:cubicBezTo>
                  <a:lnTo>
                    <a:pt x="0" y="196787"/>
                  </a:lnTo>
                  <a:cubicBezTo>
                    <a:pt x="7334" y="133255"/>
                    <a:pt x="9811" y="69151"/>
                    <a:pt x="7334" y="5334"/>
                  </a:cubicBezTo>
                  <a:lnTo>
                    <a:pt x="146304" y="0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523699F-F594-4EC2-2A72-9D2AED2D4464}"/>
                </a:ext>
              </a:extLst>
            </p:cNvPr>
            <p:cNvSpPr/>
            <p:nvPr/>
          </p:nvSpPr>
          <p:spPr>
            <a:xfrm rot="3724137">
              <a:off x="6329213" y="5437130"/>
              <a:ext cx="202863" cy="262186"/>
            </a:xfrm>
            <a:custGeom>
              <a:avLst/>
              <a:gdLst>
                <a:gd name="connsiteX0" fmla="*/ 174688 w 174688"/>
                <a:gd name="connsiteY0" fmla="*/ 15907 h 224980"/>
                <a:gd name="connsiteX1" fmla="*/ 134112 w 174688"/>
                <a:gd name="connsiteY1" fmla="*/ 224980 h 224980"/>
                <a:gd name="connsiteX2" fmla="*/ 0 w 174688"/>
                <a:gd name="connsiteY2" fmla="*/ 188214 h 224980"/>
                <a:gd name="connsiteX3" fmla="*/ 36481 w 174688"/>
                <a:gd name="connsiteY3" fmla="*/ 0 h 224980"/>
                <a:gd name="connsiteX4" fmla="*/ 174688 w 174688"/>
                <a:gd name="connsiteY4" fmla="*/ 15907 h 22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688" h="224980">
                  <a:moveTo>
                    <a:pt x="174688" y="15907"/>
                  </a:moveTo>
                  <a:cubicBezTo>
                    <a:pt x="166592" y="86678"/>
                    <a:pt x="152971" y="156496"/>
                    <a:pt x="134112" y="224980"/>
                  </a:cubicBezTo>
                  <a:lnTo>
                    <a:pt x="0" y="188214"/>
                  </a:lnTo>
                  <a:cubicBezTo>
                    <a:pt x="17050" y="126492"/>
                    <a:pt x="29146" y="63627"/>
                    <a:pt x="36481" y="0"/>
                  </a:cubicBezTo>
                  <a:lnTo>
                    <a:pt x="174688" y="15907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C33E143-61D0-12B6-C81F-53C5406C7EBB}"/>
                </a:ext>
              </a:extLst>
            </p:cNvPr>
            <p:cNvSpPr/>
            <p:nvPr/>
          </p:nvSpPr>
          <p:spPr>
            <a:xfrm rot="3724137">
              <a:off x="5742784" y="5510361"/>
              <a:ext cx="253744" cy="284387"/>
            </a:xfrm>
            <a:custGeom>
              <a:avLst/>
              <a:gdLst>
                <a:gd name="connsiteX0" fmla="*/ 218504 w 218503"/>
                <a:gd name="connsiteY0" fmla="*/ 57055 h 244030"/>
                <a:gd name="connsiteX1" fmla="*/ 116681 w 218503"/>
                <a:gd name="connsiteY1" fmla="*/ 244030 h 244030"/>
                <a:gd name="connsiteX2" fmla="*/ 0 w 218503"/>
                <a:gd name="connsiteY2" fmla="*/ 168307 h 244030"/>
                <a:gd name="connsiteX3" fmla="*/ 91440 w 218503"/>
                <a:gd name="connsiteY3" fmla="*/ 0 h 244030"/>
                <a:gd name="connsiteX4" fmla="*/ 218504 w 218503"/>
                <a:gd name="connsiteY4" fmla="*/ 57055 h 24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503" h="244030">
                  <a:moveTo>
                    <a:pt x="218504" y="57055"/>
                  </a:moveTo>
                  <a:cubicBezTo>
                    <a:pt x="189357" y="121729"/>
                    <a:pt x="155353" y="184309"/>
                    <a:pt x="116681" y="244030"/>
                  </a:cubicBezTo>
                  <a:lnTo>
                    <a:pt x="0" y="168307"/>
                  </a:lnTo>
                  <a:cubicBezTo>
                    <a:pt x="34766" y="114586"/>
                    <a:pt x="65342" y="58388"/>
                    <a:pt x="91440" y="0"/>
                  </a:cubicBezTo>
                  <a:lnTo>
                    <a:pt x="218504" y="57055"/>
                  </a:lnTo>
                  <a:close/>
                </a:path>
              </a:pathLst>
            </a:custGeom>
            <a:solidFill>
              <a:srgbClr val="9385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9DE1465-4E68-B2F7-CB1D-B131E753F58B}"/>
                </a:ext>
              </a:extLst>
            </p:cNvPr>
            <p:cNvSpPr/>
            <p:nvPr/>
          </p:nvSpPr>
          <p:spPr>
            <a:xfrm rot="3724137">
              <a:off x="5452635" y="5485279"/>
              <a:ext cx="270558" cy="285498"/>
            </a:xfrm>
            <a:custGeom>
              <a:avLst/>
              <a:gdLst>
                <a:gd name="connsiteX0" fmla="*/ 232981 w 232981"/>
                <a:gd name="connsiteY0" fmla="*/ 75629 h 244983"/>
                <a:gd name="connsiteX1" fmla="*/ 103822 w 232981"/>
                <a:gd name="connsiteY1" fmla="*/ 244983 h 244983"/>
                <a:gd name="connsiteX2" fmla="*/ 0 w 232981"/>
                <a:gd name="connsiteY2" fmla="*/ 152305 h 244983"/>
                <a:gd name="connsiteX3" fmla="*/ 116300 w 232981"/>
                <a:gd name="connsiteY3" fmla="*/ 0 h 244983"/>
                <a:gd name="connsiteX4" fmla="*/ 232981 w 232981"/>
                <a:gd name="connsiteY4" fmla="*/ 75629 h 24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981" h="244983">
                  <a:moveTo>
                    <a:pt x="232981" y="75629"/>
                  </a:moveTo>
                  <a:cubicBezTo>
                    <a:pt x="194405" y="135350"/>
                    <a:pt x="151257" y="191834"/>
                    <a:pt x="103822" y="244983"/>
                  </a:cubicBezTo>
                  <a:lnTo>
                    <a:pt x="0" y="152305"/>
                  </a:lnTo>
                  <a:cubicBezTo>
                    <a:pt x="42577" y="104585"/>
                    <a:pt x="81534" y="53721"/>
                    <a:pt x="116300" y="0"/>
                  </a:cubicBezTo>
                  <a:lnTo>
                    <a:pt x="232981" y="75629"/>
                  </a:lnTo>
                  <a:close/>
                </a:path>
              </a:pathLst>
            </a:custGeom>
            <a:solidFill>
              <a:srgbClr val="9385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8B9C99F-D8C8-D7D0-6443-DBA5A4D7F782}"/>
                </a:ext>
              </a:extLst>
            </p:cNvPr>
            <p:cNvSpPr/>
            <p:nvPr/>
          </p:nvSpPr>
          <p:spPr>
            <a:xfrm rot="3724137">
              <a:off x="5171951" y="5421994"/>
              <a:ext cx="280624" cy="280057"/>
            </a:xfrm>
            <a:custGeom>
              <a:avLst/>
              <a:gdLst>
                <a:gd name="connsiteX0" fmla="*/ 241649 w 241649"/>
                <a:gd name="connsiteY0" fmla="*/ 92678 h 240315"/>
                <a:gd name="connsiteX1" fmla="*/ 88297 w 241649"/>
                <a:gd name="connsiteY1" fmla="*/ 240316 h 240315"/>
                <a:gd name="connsiteX2" fmla="*/ 0 w 241649"/>
                <a:gd name="connsiteY2" fmla="*/ 132874 h 240315"/>
                <a:gd name="connsiteX3" fmla="*/ 138017 w 241649"/>
                <a:gd name="connsiteY3" fmla="*/ 0 h 240315"/>
                <a:gd name="connsiteX4" fmla="*/ 241649 w 241649"/>
                <a:gd name="connsiteY4" fmla="*/ 92678 h 24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649" h="240315">
                  <a:moveTo>
                    <a:pt x="241649" y="92678"/>
                  </a:moveTo>
                  <a:cubicBezTo>
                    <a:pt x="194500" y="145637"/>
                    <a:pt x="143161" y="195072"/>
                    <a:pt x="88297" y="240316"/>
                  </a:cubicBezTo>
                  <a:lnTo>
                    <a:pt x="0" y="132874"/>
                  </a:lnTo>
                  <a:cubicBezTo>
                    <a:pt x="49244" y="92202"/>
                    <a:pt x="95440" y="47911"/>
                    <a:pt x="138017" y="0"/>
                  </a:cubicBezTo>
                  <a:lnTo>
                    <a:pt x="241649" y="92678"/>
                  </a:lnTo>
                  <a:close/>
                </a:path>
              </a:pathLst>
            </a:custGeom>
            <a:solidFill>
              <a:srgbClr val="9385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E0D2204-6B71-A785-4D39-50398BD78BAA}"/>
                </a:ext>
              </a:extLst>
            </p:cNvPr>
            <p:cNvSpPr/>
            <p:nvPr/>
          </p:nvSpPr>
          <p:spPr>
            <a:xfrm rot="3724137">
              <a:off x="4907759" y="5320560"/>
              <a:ext cx="284716" cy="267737"/>
            </a:xfrm>
            <a:custGeom>
              <a:avLst/>
              <a:gdLst>
                <a:gd name="connsiteX0" fmla="*/ 245173 w 245173"/>
                <a:gd name="connsiteY0" fmla="*/ 107347 h 229743"/>
                <a:gd name="connsiteX1" fmla="*/ 71056 w 245173"/>
                <a:gd name="connsiteY1" fmla="*/ 229743 h 229743"/>
                <a:gd name="connsiteX2" fmla="*/ 0 w 245173"/>
                <a:gd name="connsiteY2" fmla="*/ 110204 h 229743"/>
                <a:gd name="connsiteX3" fmla="*/ 156781 w 245173"/>
                <a:gd name="connsiteY3" fmla="*/ 0 h 229743"/>
                <a:gd name="connsiteX4" fmla="*/ 245173 w 245173"/>
                <a:gd name="connsiteY4" fmla="*/ 107347 h 229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173" h="229743">
                  <a:moveTo>
                    <a:pt x="245173" y="107347"/>
                  </a:moveTo>
                  <a:cubicBezTo>
                    <a:pt x="190405" y="152591"/>
                    <a:pt x="132207" y="193548"/>
                    <a:pt x="71056" y="229743"/>
                  </a:cubicBezTo>
                  <a:lnTo>
                    <a:pt x="0" y="110204"/>
                  </a:lnTo>
                  <a:cubicBezTo>
                    <a:pt x="54959" y="77438"/>
                    <a:pt x="107347" y="40672"/>
                    <a:pt x="156781" y="0"/>
                  </a:cubicBezTo>
                  <a:lnTo>
                    <a:pt x="245173" y="107347"/>
                  </a:lnTo>
                  <a:close/>
                </a:path>
              </a:pathLst>
            </a:custGeom>
            <a:solidFill>
              <a:srgbClr val="9385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B608227-E6EA-5BEC-5D56-963F855B1F94}"/>
                </a:ext>
              </a:extLst>
            </p:cNvPr>
            <p:cNvSpPr/>
            <p:nvPr/>
          </p:nvSpPr>
          <p:spPr>
            <a:xfrm rot="3724137">
              <a:off x="4667806" y="5181488"/>
              <a:ext cx="282172" cy="249421"/>
            </a:xfrm>
            <a:custGeom>
              <a:avLst/>
              <a:gdLst>
                <a:gd name="connsiteX0" fmla="*/ 242983 w 242982"/>
                <a:gd name="connsiteY0" fmla="*/ 119539 h 214026"/>
                <a:gd name="connsiteX1" fmla="*/ 52102 w 242982"/>
                <a:gd name="connsiteY1" fmla="*/ 214027 h 214026"/>
                <a:gd name="connsiteX2" fmla="*/ 0 w 242982"/>
                <a:gd name="connsiteY2" fmla="*/ 84963 h 214026"/>
                <a:gd name="connsiteX3" fmla="*/ 171926 w 242982"/>
                <a:gd name="connsiteY3" fmla="*/ 0 h 214026"/>
                <a:gd name="connsiteX4" fmla="*/ 242983 w 242982"/>
                <a:gd name="connsiteY4" fmla="*/ 119539 h 21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982" h="214026">
                  <a:moveTo>
                    <a:pt x="242983" y="119539"/>
                  </a:moveTo>
                  <a:cubicBezTo>
                    <a:pt x="181928" y="155924"/>
                    <a:pt x="118015" y="187452"/>
                    <a:pt x="52102" y="214027"/>
                  </a:cubicBezTo>
                  <a:lnTo>
                    <a:pt x="0" y="84963"/>
                  </a:lnTo>
                  <a:cubicBezTo>
                    <a:pt x="59531" y="61150"/>
                    <a:pt x="116872" y="32766"/>
                    <a:pt x="171926" y="0"/>
                  </a:cubicBezTo>
                  <a:lnTo>
                    <a:pt x="242983" y="119539"/>
                  </a:lnTo>
                  <a:close/>
                </a:path>
              </a:pathLst>
            </a:custGeom>
            <a:solidFill>
              <a:srgbClr val="9385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7052B88-BC65-9F05-4848-A22BB291F8C4}"/>
                </a:ext>
              </a:extLst>
            </p:cNvPr>
            <p:cNvSpPr/>
            <p:nvPr/>
          </p:nvSpPr>
          <p:spPr>
            <a:xfrm rot="3724137">
              <a:off x="4456102" y="5011200"/>
              <a:ext cx="272659" cy="225334"/>
            </a:xfrm>
            <a:custGeom>
              <a:avLst/>
              <a:gdLst>
                <a:gd name="connsiteX0" fmla="*/ 234696 w 234791"/>
                <a:gd name="connsiteY0" fmla="*/ 129064 h 193357"/>
                <a:gd name="connsiteX1" fmla="*/ 31623 w 234791"/>
                <a:gd name="connsiteY1" fmla="*/ 193357 h 193357"/>
                <a:gd name="connsiteX2" fmla="*/ 0 w 234791"/>
                <a:gd name="connsiteY2" fmla="*/ 57912 h 193357"/>
                <a:gd name="connsiteX3" fmla="*/ 182689 w 234791"/>
                <a:gd name="connsiteY3" fmla="*/ 0 h 193357"/>
                <a:gd name="connsiteX4" fmla="*/ 234791 w 234791"/>
                <a:gd name="connsiteY4" fmla="*/ 128969 h 1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791" h="193357">
                  <a:moveTo>
                    <a:pt x="234696" y="129064"/>
                  </a:moveTo>
                  <a:cubicBezTo>
                    <a:pt x="168688" y="155734"/>
                    <a:pt x="100870" y="177165"/>
                    <a:pt x="31623" y="193357"/>
                  </a:cubicBezTo>
                  <a:lnTo>
                    <a:pt x="0" y="57912"/>
                  </a:lnTo>
                  <a:cubicBezTo>
                    <a:pt x="62198" y="43339"/>
                    <a:pt x="123349" y="23908"/>
                    <a:pt x="182689" y="0"/>
                  </a:cubicBezTo>
                  <a:lnTo>
                    <a:pt x="234791" y="128969"/>
                  </a:lnTo>
                  <a:close/>
                </a:path>
              </a:pathLst>
            </a:custGeom>
            <a:solidFill>
              <a:srgbClr val="9385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51F6D64-6D8E-E610-A64A-EF926F27BC7E}"/>
                </a:ext>
              </a:extLst>
            </p:cNvPr>
            <p:cNvSpPr/>
            <p:nvPr/>
          </p:nvSpPr>
          <p:spPr>
            <a:xfrm rot="3724137">
              <a:off x="4278279" y="4811467"/>
              <a:ext cx="256952" cy="195696"/>
            </a:xfrm>
            <a:custGeom>
              <a:avLst/>
              <a:gdLst>
                <a:gd name="connsiteX0" fmla="*/ 221266 w 221265"/>
                <a:gd name="connsiteY0" fmla="*/ 135446 h 167925"/>
                <a:gd name="connsiteX1" fmla="*/ 10668 w 221265"/>
                <a:gd name="connsiteY1" fmla="*/ 167926 h 167925"/>
                <a:gd name="connsiteX2" fmla="*/ 0 w 221265"/>
                <a:gd name="connsiteY2" fmla="*/ 29242 h 167925"/>
                <a:gd name="connsiteX3" fmla="*/ 189452 w 221265"/>
                <a:gd name="connsiteY3" fmla="*/ 0 h 167925"/>
                <a:gd name="connsiteX4" fmla="*/ 221171 w 221265"/>
                <a:gd name="connsiteY4" fmla="*/ 135541 h 16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265" h="167925">
                  <a:moveTo>
                    <a:pt x="221266" y="135446"/>
                  </a:moveTo>
                  <a:cubicBezTo>
                    <a:pt x="151924" y="151638"/>
                    <a:pt x="81724" y="162496"/>
                    <a:pt x="10668" y="167926"/>
                  </a:cubicBezTo>
                  <a:lnTo>
                    <a:pt x="0" y="29242"/>
                  </a:lnTo>
                  <a:cubicBezTo>
                    <a:pt x="63817" y="24289"/>
                    <a:pt x="127159" y="14669"/>
                    <a:pt x="189452" y="0"/>
                  </a:cubicBezTo>
                  <a:lnTo>
                    <a:pt x="221171" y="135541"/>
                  </a:lnTo>
                  <a:close/>
                </a:path>
              </a:pathLst>
            </a:custGeom>
            <a:solidFill>
              <a:srgbClr val="9385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DEF4A0C-063B-22EC-CD28-706A153EEF52}"/>
                </a:ext>
              </a:extLst>
            </p:cNvPr>
            <p:cNvSpPr/>
            <p:nvPr/>
          </p:nvSpPr>
          <p:spPr>
            <a:xfrm rot="3724137">
              <a:off x="4128636" y="4581871"/>
              <a:ext cx="247218" cy="166447"/>
            </a:xfrm>
            <a:custGeom>
              <a:avLst/>
              <a:gdLst>
                <a:gd name="connsiteX0" fmla="*/ 212884 w 212883"/>
                <a:gd name="connsiteY0" fmla="*/ 138684 h 142827"/>
                <a:gd name="connsiteX1" fmla="*/ 0 w 212883"/>
                <a:gd name="connsiteY1" fmla="*/ 138684 h 142827"/>
                <a:gd name="connsiteX2" fmla="*/ 10573 w 212883"/>
                <a:gd name="connsiteY2" fmla="*/ 0 h 142827"/>
                <a:gd name="connsiteX3" fmla="*/ 202311 w 212883"/>
                <a:gd name="connsiteY3" fmla="*/ 0 h 142827"/>
                <a:gd name="connsiteX4" fmla="*/ 212884 w 212883"/>
                <a:gd name="connsiteY4" fmla="*/ 138684 h 142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883" h="142827">
                  <a:moveTo>
                    <a:pt x="212884" y="138684"/>
                  </a:moveTo>
                  <a:cubicBezTo>
                    <a:pt x="142018" y="144209"/>
                    <a:pt x="70866" y="144209"/>
                    <a:pt x="0" y="138684"/>
                  </a:cubicBezTo>
                  <a:lnTo>
                    <a:pt x="10573" y="0"/>
                  </a:lnTo>
                  <a:cubicBezTo>
                    <a:pt x="74295" y="4953"/>
                    <a:pt x="138493" y="4953"/>
                    <a:pt x="202311" y="0"/>
                  </a:cubicBezTo>
                  <a:lnTo>
                    <a:pt x="212884" y="138684"/>
                  </a:lnTo>
                  <a:close/>
                </a:path>
              </a:pathLst>
            </a:custGeom>
            <a:solidFill>
              <a:srgbClr val="9385B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81CBB88-B260-7509-6BAD-D59C5E6E2421}"/>
                </a:ext>
              </a:extLst>
            </p:cNvPr>
            <p:cNvSpPr/>
            <p:nvPr/>
          </p:nvSpPr>
          <p:spPr>
            <a:xfrm rot="3724137">
              <a:off x="3927255" y="4013516"/>
              <a:ext cx="272659" cy="225444"/>
            </a:xfrm>
            <a:custGeom>
              <a:avLst/>
              <a:gdLst>
                <a:gd name="connsiteX0" fmla="*/ 202978 w 234791"/>
                <a:gd name="connsiteY0" fmla="*/ 193453 h 193452"/>
                <a:gd name="connsiteX1" fmla="*/ 0 w 234791"/>
                <a:gd name="connsiteY1" fmla="*/ 129064 h 193452"/>
                <a:gd name="connsiteX2" fmla="*/ 52102 w 234791"/>
                <a:gd name="connsiteY2" fmla="*/ 0 h 193452"/>
                <a:gd name="connsiteX3" fmla="*/ 234791 w 234791"/>
                <a:gd name="connsiteY3" fmla="*/ 57912 h 193452"/>
                <a:gd name="connsiteX4" fmla="*/ 202978 w 234791"/>
                <a:gd name="connsiteY4" fmla="*/ 193453 h 19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791" h="193452">
                  <a:moveTo>
                    <a:pt x="202978" y="193453"/>
                  </a:moveTo>
                  <a:cubicBezTo>
                    <a:pt x="133826" y="177165"/>
                    <a:pt x="66008" y="155734"/>
                    <a:pt x="0" y="129064"/>
                  </a:cubicBezTo>
                  <a:lnTo>
                    <a:pt x="52102" y="0"/>
                  </a:lnTo>
                  <a:cubicBezTo>
                    <a:pt x="111347" y="24003"/>
                    <a:pt x="172498" y="43434"/>
                    <a:pt x="234791" y="57912"/>
                  </a:cubicBezTo>
                  <a:lnTo>
                    <a:pt x="202978" y="193453"/>
                  </a:lnTo>
                  <a:close/>
                </a:path>
              </a:pathLst>
            </a:custGeom>
            <a:solidFill>
              <a:srgbClr val="9DD5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A6C4C8B-7681-185E-B91D-C708D359C683}"/>
                </a:ext>
              </a:extLst>
            </p:cNvPr>
            <p:cNvSpPr/>
            <p:nvPr/>
          </p:nvSpPr>
          <p:spPr>
            <a:xfrm rot="3724137">
              <a:off x="3893116" y="3719822"/>
              <a:ext cx="281951" cy="249421"/>
            </a:xfrm>
            <a:custGeom>
              <a:avLst/>
              <a:gdLst>
                <a:gd name="connsiteX0" fmla="*/ 190786 w 242792"/>
                <a:gd name="connsiteY0" fmla="*/ 214027 h 214026"/>
                <a:gd name="connsiteX1" fmla="*/ 0 w 242792"/>
                <a:gd name="connsiteY1" fmla="*/ 119539 h 214026"/>
                <a:gd name="connsiteX2" fmla="*/ 70961 w 242792"/>
                <a:gd name="connsiteY2" fmla="*/ 0 h 214026"/>
                <a:gd name="connsiteX3" fmla="*/ 242792 w 242792"/>
                <a:gd name="connsiteY3" fmla="*/ 85058 h 214026"/>
                <a:gd name="connsiteX4" fmla="*/ 190691 w 242792"/>
                <a:gd name="connsiteY4" fmla="*/ 214027 h 21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792" h="214026">
                  <a:moveTo>
                    <a:pt x="190786" y="214027"/>
                  </a:moveTo>
                  <a:cubicBezTo>
                    <a:pt x="124968" y="187452"/>
                    <a:pt x="61055" y="155924"/>
                    <a:pt x="0" y="119539"/>
                  </a:cubicBezTo>
                  <a:lnTo>
                    <a:pt x="70961" y="0"/>
                  </a:lnTo>
                  <a:cubicBezTo>
                    <a:pt x="126016" y="32766"/>
                    <a:pt x="183451" y="61151"/>
                    <a:pt x="242792" y="85058"/>
                  </a:cubicBezTo>
                  <a:lnTo>
                    <a:pt x="190691" y="214027"/>
                  </a:lnTo>
                  <a:close/>
                </a:path>
              </a:pathLst>
            </a:custGeom>
            <a:solidFill>
              <a:srgbClr val="9DD5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CB619B9-6072-ABAF-5BF3-EAC22E4B72E2}"/>
                </a:ext>
              </a:extLst>
            </p:cNvPr>
            <p:cNvSpPr/>
            <p:nvPr/>
          </p:nvSpPr>
          <p:spPr>
            <a:xfrm rot="3724137">
              <a:off x="3904370" y="3427859"/>
              <a:ext cx="284716" cy="267959"/>
            </a:xfrm>
            <a:custGeom>
              <a:avLst/>
              <a:gdLst>
                <a:gd name="connsiteX0" fmla="*/ 174212 w 245173"/>
                <a:gd name="connsiteY0" fmla="*/ 229933 h 229933"/>
                <a:gd name="connsiteX1" fmla="*/ 0 w 245173"/>
                <a:gd name="connsiteY1" fmla="*/ 107442 h 229933"/>
                <a:gd name="connsiteX2" fmla="*/ 88487 w 245173"/>
                <a:gd name="connsiteY2" fmla="*/ 0 h 229933"/>
                <a:gd name="connsiteX3" fmla="*/ 245174 w 245173"/>
                <a:gd name="connsiteY3" fmla="*/ 110299 h 229933"/>
                <a:gd name="connsiteX4" fmla="*/ 174212 w 245173"/>
                <a:gd name="connsiteY4" fmla="*/ 229838 h 22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173" h="229933">
                  <a:moveTo>
                    <a:pt x="174212" y="229933"/>
                  </a:moveTo>
                  <a:cubicBezTo>
                    <a:pt x="112967" y="193643"/>
                    <a:pt x="54769" y="152686"/>
                    <a:pt x="0" y="107442"/>
                  </a:cubicBezTo>
                  <a:lnTo>
                    <a:pt x="88487" y="0"/>
                  </a:lnTo>
                  <a:cubicBezTo>
                    <a:pt x="137827" y="40767"/>
                    <a:pt x="190309" y="77724"/>
                    <a:pt x="245174" y="110299"/>
                  </a:cubicBezTo>
                  <a:lnTo>
                    <a:pt x="174212" y="229838"/>
                  </a:lnTo>
                  <a:close/>
                </a:path>
              </a:pathLst>
            </a:custGeom>
            <a:solidFill>
              <a:srgbClr val="9DD5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94950BD-4854-A18B-75BD-EF7B127CE33D}"/>
                </a:ext>
              </a:extLst>
            </p:cNvPr>
            <p:cNvSpPr/>
            <p:nvPr/>
          </p:nvSpPr>
          <p:spPr>
            <a:xfrm rot="3724137">
              <a:off x="3964365" y="3144454"/>
              <a:ext cx="280844" cy="280057"/>
            </a:xfrm>
            <a:custGeom>
              <a:avLst/>
              <a:gdLst>
                <a:gd name="connsiteX0" fmla="*/ 153448 w 241839"/>
                <a:gd name="connsiteY0" fmla="*/ 240316 h 240315"/>
                <a:gd name="connsiteX1" fmla="*/ 0 w 241839"/>
                <a:gd name="connsiteY1" fmla="*/ 92678 h 240315"/>
                <a:gd name="connsiteX2" fmla="*/ 103823 w 241839"/>
                <a:gd name="connsiteY2" fmla="*/ 0 h 240315"/>
                <a:gd name="connsiteX3" fmla="*/ 241840 w 241839"/>
                <a:gd name="connsiteY3" fmla="*/ 132969 h 240315"/>
                <a:gd name="connsiteX4" fmla="*/ 153448 w 241839"/>
                <a:gd name="connsiteY4" fmla="*/ 240316 h 240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839" h="240315">
                  <a:moveTo>
                    <a:pt x="153448" y="240316"/>
                  </a:moveTo>
                  <a:cubicBezTo>
                    <a:pt x="98584" y="195072"/>
                    <a:pt x="47244" y="145732"/>
                    <a:pt x="0" y="92678"/>
                  </a:cubicBezTo>
                  <a:lnTo>
                    <a:pt x="103823" y="0"/>
                  </a:lnTo>
                  <a:cubicBezTo>
                    <a:pt x="146399" y="47911"/>
                    <a:pt x="192596" y="92202"/>
                    <a:pt x="241840" y="132969"/>
                  </a:cubicBezTo>
                  <a:lnTo>
                    <a:pt x="153448" y="240316"/>
                  </a:lnTo>
                  <a:close/>
                </a:path>
              </a:pathLst>
            </a:custGeom>
            <a:solidFill>
              <a:srgbClr val="9DD5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AFF1C09-9A90-B71B-7CCE-BBCD5A18F10F}"/>
                </a:ext>
              </a:extLst>
            </p:cNvPr>
            <p:cNvSpPr/>
            <p:nvPr/>
          </p:nvSpPr>
          <p:spPr>
            <a:xfrm rot="3724137">
              <a:off x="4069697" y="2876328"/>
              <a:ext cx="270447" cy="285719"/>
            </a:xfrm>
            <a:custGeom>
              <a:avLst/>
              <a:gdLst>
                <a:gd name="connsiteX0" fmla="*/ 129159 w 232886"/>
                <a:gd name="connsiteY0" fmla="*/ 245173 h 245173"/>
                <a:gd name="connsiteX1" fmla="*/ 0 w 232886"/>
                <a:gd name="connsiteY1" fmla="*/ 75724 h 245173"/>
                <a:gd name="connsiteX2" fmla="*/ 116586 w 232886"/>
                <a:gd name="connsiteY2" fmla="*/ 0 h 245173"/>
                <a:gd name="connsiteX3" fmla="*/ 232886 w 232886"/>
                <a:gd name="connsiteY3" fmla="*/ 152495 h 245173"/>
                <a:gd name="connsiteX4" fmla="*/ 129159 w 232886"/>
                <a:gd name="connsiteY4" fmla="*/ 245173 h 24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886" h="245173">
                  <a:moveTo>
                    <a:pt x="129159" y="245173"/>
                  </a:moveTo>
                  <a:cubicBezTo>
                    <a:pt x="81725" y="191929"/>
                    <a:pt x="38576" y="135446"/>
                    <a:pt x="0" y="75724"/>
                  </a:cubicBezTo>
                  <a:lnTo>
                    <a:pt x="116586" y="0"/>
                  </a:lnTo>
                  <a:cubicBezTo>
                    <a:pt x="151352" y="53816"/>
                    <a:pt x="190214" y="104680"/>
                    <a:pt x="232886" y="152495"/>
                  </a:cubicBezTo>
                  <a:lnTo>
                    <a:pt x="129159" y="245173"/>
                  </a:lnTo>
                  <a:close/>
                </a:path>
              </a:pathLst>
            </a:custGeom>
            <a:solidFill>
              <a:srgbClr val="9DD5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AECFDB-1DCB-258E-E1F2-93CE4444A845}"/>
                </a:ext>
              </a:extLst>
            </p:cNvPr>
            <p:cNvSpPr/>
            <p:nvPr/>
          </p:nvSpPr>
          <p:spPr>
            <a:xfrm rot="3724137">
              <a:off x="4215686" y="2630187"/>
              <a:ext cx="253744" cy="284387"/>
            </a:xfrm>
            <a:custGeom>
              <a:avLst/>
              <a:gdLst>
                <a:gd name="connsiteX0" fmla="*/ 101822 w 218503"/>
                <a:gd name="connsiteY0" fmla="*/ 244030 h 244030"/>
                <a:gd name="connsiteX1" fmla="*/ 0 w 218503"/>
                <a:gd name="connsiteY1" fmla="*/ 56960 h 244030"/>
                <a:gd name="connsiteX2" fmla="*/ 126873 w 218503"/>
                <a:gd name="connsiteY2" fmla="*/ 0 h 244030"/>
                <a:gd name="connsiteX3" fmla="*/ 218504 w 218503"/>
                <a:gd name="connsiteY3" fmla="*/ 168307 h 244030"/>
                <a:gd name="connsiteX4" fmla="*/ 101822 w 218503"/>
                <a:gd name="connsiteY4" fmla="*/ 243935 h 24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503" h="244030">
                  <a:moveTo>
                    <a:pt x="101822" y="244030"/>
                  </a:moveTo>
                  <a:cubicBezTo>
                    <a:pt x="63246" y="184309"/>
                    <a:pt x="29147" y="121729"/>
                    <a:pt x="0" y="56960"/>
                  </a:cubicBezTo>
                  <a:lnTo>
                    <a:pt x="126873" y="0"/>
                  </a:lnTo>
                  <a:cubicBezTo>
                    <a:pt x="153162" y="58388"/>
                    <a:pt x="183737" y="114586"/>
                    <a:pt x="218504" y="168307"/>
                  </a:cubicBezTo>
                  <a:lnTo>
                    <a:pt x="101822" y="243935"/>
                  </a:lnTo>
                  <a:close/>
                </a:path>
              </a:pathLst>
            </a:custGeom>
            <a:solidFill>
              <a:srgbClr val="9DD5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2BEE174-D237-1D9C-D48D-693A9E03697F}"/>
                </a:ext>
              </a:extLst>
            </p:cNvPr>
            <p:cNvSpPr/>
            <p:nvPr/>
          </p:nvSpPr>
          <p:spPr>
            <a:xfrm rot="3724137">
              <a:off x="4403533" y="2411856"/>
              <a:ext cx="230848" cy="276728"/>
            </a:xfrm>
            <a:custGeom>
              <a:avLst/>
              <a:gdLst>
                <a:gd name="connsiteX0" fmla="*/ 71819 w 198786"/>
                <a:gd name="connsiteY0" fmla="*/ 237363 h 237458"/>
                <a:gd name="connsiteX1" fmla="*/ 0 w 198786"/>
                <a:gd name="connsiteY1" fmla="*/ 36767 h 237458"/>
                <a:gd name="connsiteX2" fmla="*/ 134017 w 198786"/>
                <a:gd name="connsiteY2" fmla="*/ 0 h 237458"/>
                <a:gd name="connsiteX3" fmla="*/ 198787 w 198786"/>
                <a:gd name="connsiteY3" fmla="*/ 180404 h 237458"/>
                <a:gd name="connsiteX4" fmla="*/ 71819 w 198786"/>
                <a:gd name="connsiteY4" fmla="*/ 237458 h 23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86" h="237458">
                  <a:moveTo>
                    <a:pt x="71819" y="237363"/>
                  </a:moveTo>
                  <a:cubicBezTo>
                    <a:pt x="42863" y="172403"/>
                    <a:pt x="18764" y="105251"/>
                    <a:pt x="0" y="36767"/>
                  </a:cubicBezTo>
                  <a:lnTo>
                    <a:pt x="134017" y="0"/>
                  </a:lnTo>
                  <a:cubicBezTo>
                    <a:pt x="150971" y="61722"/>
                    <a:pt x="172688" y="122015"/>
                    <a:pt x="198787" y="180404"/>
                  </a:cubicBezTo>
                  <a:lnTo>
                    <a:pt x="71819" y="237458"/>
                  </a:lnTo>
                  <a:close/>
                </a:path>
              </a:pathLst>
            </a:custGeom>
            <a:solidFill>
              <a:srgbClr val="9DD5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549B85C-EC77-D4F0-CE1B-65838364CECE}"/>
                </a:ext>
              </a:extLst>
            </p:cNvPr>
            <p:cNvSpPr/>
            <p:nvPr/>
          </p:nvSpPr>
          <p:spPr>
            <a:xfrm rot="3724137">
              <a:off x="4625871" y="2224121"/>
              <a:ext cx="202753" cy="262076"/>
            </a:xfrm>
            <a:custGeom>
              <a:avLst/>
              <a:gdLst>
                <a:gd name="connsiteX0" fmla="*/ 40577 w 174593"/>
                <a:gd name="connsiteY0" fmla="*/ 224885 h 224885"/>
                <a:gd name="connsiteX1" fmla="*/ 0 w 174593"/>
                <a:gd name="connsiteY1" fmla="*/ 15907 h 224885"/>
                <a:gd name="connsiteX2" fmla="*/ 138113 w 174593"/>
                <a:gd name="connsiteY2" fmla="*/ 0 h 224885"/>
                <a:gd name="connsiteX3" fmla="*/ 174593 w 174593"/>
                <a:gd name="connsiteY3" fmla="*/ 188119 h 224885"/>
                <a:gd name="connsiteX4" fmla="*/ 40577 w 174593"/>
                <a:gd name="connsiteY4" fmla="*/ 224885 h 22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593" h="224885">
                  <a:moveTo>
                    <a:pt x="40577" y="224885"/>
                  </a:moveTo>
                  <a:cubicBezTo>
                    <a:pt x="21717" y="156400"/>
                    <a:pt x="8096" y="86582"/>
                    <a:pt x="0" y="15907"/>
                  </a:cubicBezTo>
                  <a:lnTo>
                    <a:pt x="138113" y="0"/>
                  </a:lnTo>
                  <a:cubicBezTo>
                    <a:pt x="145447" y="63532"/>
                    <a:pt x="157639" y="126397"/>
                    <a:pt x="174593" y="188119"/>
                  </a:cubicBezTo>
                  <a:lnTo>
                    <a:pt x="40577" y="224885"/>
                  </a:lnTo>
                  <a:close/>
                </a:path>
              </a:pathLst>
            </a:custGeom>
            <a:solidFill>
              <a:srgbClr val="9DD5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05CE726-351F-7302-AD14-42F21F387D20}"/>
                </a:ext>
              </a:extLst>
            </p:cNvPr>
            <p:cNvSpPr/>
            <p:nvPr/>
          </p:nvSpPr>
          <p:spPr>
            <a:xfrm rot="3724137">
              <a:off x="4878705" y="2069611"/>
              <a:ext cx="170996" cy="247868"/>
            </a:xfrm>
            <a:custGeom>
              <a:avLst/>
              <a:gdLst>
                <a:gd name="connsiteX0" fmla="*/ 9135 w 147247"/>
                <a:gd name="connsiteY0" fmla="*/ 212693 h 212693"/>
                <a:gd name="connsiteX1" fmla="*/ 1039 w 147247"/>
                <a:gd name="connsiteY1" fmla="*/ 0 h 212693"/>
                <a:gd name="connsiteX2" fmla="*/ 139913 w 147247"/>
                <a:gd name="connsiteY2" fmla="*/ 5429 h 212693"/>
                <a:gd name="connsiteX3" fmla="*/ 147248 w 147247"/>
                <a:gd name="connsiteY3" fmla="*/ 196787 h 212693"/>
                <a:gd name="connsiteX4" fmla="*/ 9135 w 147247"/>
                <a:gd name="connsiteY4" fmla="*/ 212693 h 21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247" h="212693">
                  <a:moveTo>
                    <a:pt x="9135" y="212693"/>
                  </a:moveTo>
                  <a:cubicBezTo>
                    <a:pt x="1039" y="142113"/>
                    <a:pt x="-1723" y="70961"/>
                    <a:pt x="1039" y="0"/>
                  </a:cubicBezTo>
                  <a:lnTo>
                    <a:pt x="139913" y="5429"/>
                  </a:lnTo>
                  <a:cubicBezTo>
                    <a:pt x="137532" y="69247"/>
                    <a:pt x="139913" y="133350"/>
                    <a:pt x="147248" y="196787"/>
                  </a:cubicBezTo>
                  <a:lnTo>
                    <a:pt x="9135" y="212693"/>
                  </a:lnTo>
                  <a:close/>
                </a:path>
              </a:pathLst>
            </a:custGeom>
            <a:solidFill>
              <a:srgbClr val="9DD5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EEB6BE5-C6D8-37C1-2CCB-A66D3A239F93}"/>
                </a:ext>
              </a:extLst>
            </p:cNvPr>
            <p:cNvSpPr/>
            <p:nvPr/>
          </p:nvSpPr>
          <p:spPr>
            <a:xfrm rot="3724137">
              <a:off x="5131294" y="1939416"/>
              <a:ext cx="186935" cy="252752"/>
            </a:xfrm>
            <a:custGeom>
              <a:avLst/>
              <a:gdLst>
                <a:gd name="connsiteX0" fmla="*/ 0 w 160972"/>
                <a:gd name="connsiteY0" fmla="*/ 211550 h 216884"/>
                <a:gd name="connsiteX1" fmla="*/ 24384 w 160972"/>
                <a:gd name="connsiteY1" fmla="*/ 0 h 216884"/>
                <a:gd name="connsiteX2" fmla="*/ 160973 w 160972"/>
                <a:gd name="connsiteY2" fmla="*/ 26289 h 216884"/>
                <a:gd name="connsiteX3" fmla="*/ 139065 w 160972"/>
                <a:gd name="connsiteY3" fmla="*/ 216884 h 216884"/>
                <a:gd name="connsiteX4" fmla="*/ 95 w 160972"/>
                <a:gd name="connsiteY4" fmla="*/ 211550 h 2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972" h="216884">
                  <a:moveTo>
                    <a:pt x="0" y="211550"/>
                  </a:moveTo>
                  <a:cubicBezTo>
                    <a:pt x="2667" y="140399"/>
                    <a:pt x="10858" y="69723"/>
                    <a:pt x="24384" y="0"/>
                  </a:cubicBezTo>
                  <a:lnTo>
                    <a:pt x="160973" y="26289"/>
                  </a:lnTo>
                  <a:cubicBezTo>
                    <a:pt x="148685" y="89249"/>
                    <a:pt x="141446" y="152876"/>
                    <a:pt x="139065" y="216884"/>
                  </a:cubicBezTo>
                  <a:lnTo>
                    <a:pt x="95" y="211550"/>
                  </a:lnTo>
                  <a:close/>
                </a:path>
              </a:pathLst>
            </a:custGeom>
            <a:solidFill>
              <a:srgbClr val="9DD5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C4695E6-D150-1EE7-991B-968677BD4719}"/>
                </a:ext>
              </a:extLst>
            </p:cNvPr>
            <p:cNvSpPr/>
            <p:nvPr/>
          </p:nvSpPr>
          <p:spPr>
            <a:xfrm rot="3724137">
              <a:off x="5388107" y="1847923"/>
              <a:ext cx="217686" cy="270068"/>
            </a:xfrm>
            <a:custGeom>
              <a:avLst/>
              <a:gdLst>
                <a:gd name="connsiteX0" fmla="*/ 95 w 187452"/>
                <a:gd name="connsiteY0" fmla="*/ 205359 h 231743"/>
                <a:gd name="connsiteX1" fmla="*/ 56578 w 187452"/>
                <a:gd name="connsiteY1" fmla="*/ 0 h 231743"/>
                <a:gd name="connsiteX2" fmla="*/ 187452 w 187452"/>
                <a:gd name="connsiteY2" fmla="*/ 46958 h 231743"/>
                <a:gd name="connsiteX3" fmla="*/ 136684 w 187452"/>
                <a:gd name="connsiteY3" fmla="*/ 231743 h 231743"/>
                <a:gd name="connsiteX4" fmla="*/ 0 w 187452"/>
                <a:gd name="connsiteY4" fmla="*/ 205359 h 231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452" h="231743">
                  <a:moveTo>
                    <a:pt x="95" y="205359"/>
                  </a:moveTo>
                  <a:cubicBezTo>
                    <a:pt x="13621" y="135541"/>
                    <a:pt x="32575" y="66770"/>
                    <a:pt x="56578" y="0"/>
                  </a:cubicBezTo>
                  <a:lnTo>
                    <a:pt x="187452" y="46958"/>
                  </a:lnTo>
                  <a:cubicBezTo>
                    <a:pt x="165830" y="107251"/>
                    <a:pt x="148876" y="168974"/>
                    <a:pt x="136684" y="231743"/>
                  </a:cubicBezTo>
                  <a:lnTo>
                    <a:pt x="0" y="205359"/>
                  </a:lnTo>
                  <a:close/>
                </a:path>
              </a:pathLst>
            </a:custGeom>
            <a:solidFill>
              <a:srgbClr val="9DD5B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113A51C-A3BD-EFD3-259E-74923A415A89}"/>
                </a:ext>
              </a:extLst>
            </p:cNvPr>
            <p:cNvSpPr/>
            <p:nvPr/>
          </p:nvSpPr>
          <p:spPr>
            <a:xfrm rot="3724137">
              <a:off x="5931563" y="1800079"/>
              <a:ext cx="262926" cy="285719"/>
            </a:xfrm>
            <a:custGeom>
              <a:avLst/>
              <a:gdLst>
                <a:gd name="connsiteX0" fmla="*/ 0 w 226409"/>
                <a:gd name="connsiteY0" fmla="*/ 178594 h 245173"/>
                <a:gd name="connsiteX1" fmla="*/ 115824 w 226409"/>
                <a:gd name="connsiteY1" fmla="*/ 0 h 245173"/>
                <a:gd name="connsiteX2" fmla="*/ 226409 w 226409"/>
                <a:gd name="connsiteY2" fmla="*/ 84296 h 245173"/>
                <a:gd name="connsiteX3" fmla="*/ 122206 w 226409"/>
                <a:gd name="connsiteY3" fmla="*/ 245173 h 245173"/>
                <a:gd name="connsiteX4" fmla="*/ 0 w 226409"/>
                <a:gd name="connsiteY4" fmla="*/ 178594 h 245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09" h="245173">
                  <a:moveTo>
                    <a:pt x="0" y="178594"/>
                  </a:moveTo>
                  <a:cubicBezTo>
                    <a:pt x="34004" y="116205"/>
                    <a:pt x="72676" y="56483"/>
                    <a:pt x="115824" y="0"/>
                  </a:cubicBezTo>
                  <a:lnTo>
                    <a:pt x="226409" y="84296"/>
                  </a:lnTo>
                  <a:cubicBezTo>
                    <a:pt x="187547" y="135160"/>
                    <a:pt x="152781" y="188976"/>
                    <a:pt x="122206" y="245173"/>
                  </a:cubicBezTo>
                  <a:lnTo>
                    <a:pt x="0" y="178594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4099AD7-6363-0FC9-0B6C-13AD2AB245A0}"/>
                </a:ext>
              </a:extLst>
            </p:cNvPr>
            <p:cNvSpPr/>
            <p:nvPr/>
          </p:nvSpPr>
          <p:spPr>
            <a:xfrm rot="3724137">
              <a:off x="6202918" y="1846941"/>
              <a:ext cx="276420" cy="283720"/>
            </a:xfrm>
            <a:custGeom>
              <a:avLst/>
              <a:gdLst>
                <a:gd name="connsiteX0" fmla="*/ 95 w 238029"/>
                <a:gd name="connsiteY0" fmla="*/ 159163 h 243458"/>
                <a:gd name="connsiteX1" fmla="*/ 141732 w 238029"/>
                <a:gd name="connsiteY1" fmla="*/ 0 h 243458"/>
                <a:gd name="connsiteX2" fmla="*/ 238030 w 238029"/>
                <a:gd name="connsiteY2" fmla="*/ 100298 h 243458"/>
                <a:gd name="connsiteX3" fmla="*/ 110490 w 238029"/>
                <a:gd name="connsiteY3" fmla="*/ 243459 h 243458"/>
                <a:gd name="connsiteX4" fmla="*/ 0 w 238029"/>
                <a:gd name="connsiteY4" fmla="*/ 159258 h 243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8029" h="243458">
                  <a:moveTo>
                    <a:pt x="95" y="159163"/>
                  </a:moveTo>
                  <a:cubicBezTo>
                    <a:pt x="43053" y="102584"/>
                    <a:pt x="90488" y="49435"/>
                    <a:pt x="141732" y="0"/>
                  </a:cubicBezTo>
                  <a:lnTo>
                    <a:pt x="238030" y="100298"/>
                  </a:lnTo>
                  <a:cubicBezTo>
                    <a:pt x="191929" y="144685"/>
                    <a:pt x="149352" y="192596"/>
                    <a:pt x="110490" y="243459"/>
                  </a:cubicBezTo>
                  <a:lnTo>
                    <a:pt x="0" y="159258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2C98A92-E16F-2204-0AE8-387BCD336F1F}"/>
                </a:ext>
              </a:extLst>
            </p:cNvPr>
            <p:cNvSpPr/>
            <p:nvPr/>
          </p:nvSpPr>
          <p:spPr>
            <a:xfrm rot="3724137">
              <a:off x="6468965" y="1938438"/>
              <a:ext cx="283721" cy="274730"/>
            </a:xfrm>
            <a:custGeom>
              <a:avLst/>
              <a:gdLst>
                <a:gd name="connsiteX0" fmla="*/ 0 w 244316"/>
                <a:gd name="connsiteY0" fmla="*/ 135446 h 235743"/>
                <a:gd name="connsiteX1" fmla="*/ 164211 w 244316"/>
                <a:gd name="connsiteY1" fmla="*/ 0 h 235743"/>
                <a:gd name="connsiteX2" fmla="*/ 244316 w 244316"/>
                <a:gd name="connsiteY2" fmla="*/ 113824 h 235743"/>
                <a:gd name="connsiteX3" fmla="*/ 96393 w 244316"/>
                <a:gd name="connsiteY3" fmla="*/ 235744 h 235743"/>
                <a:gd name="connsiteX4" fmla="*/ 0 w 244316"/>
                <a:gd name="connsiteY4" fmla="*/ 135446 h 235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316" h="235743">
                  <a:moveTo>
                    <a:pt x="0" y="135446"/>
                  </a:moveTo>
                  <a:cubicBezTo>
                    <a:pt x="51149" y="86201"/>
                    <a:pt x="106108" y="40958"/>
                    <a:pt x="164211" y="0"/>
                  </a:cubicBezTo>
                  <a:lnTo>
                    <a:pt x="244316" y="113824"/>
                  </a:lnTo>
                  <a:cubicBezTo>
                    <a:pt x="192024" y="150686"/>
                    <a:pt x="142399" y="191453"/>
                    <a:pt x="96393" y="235744"/>
                  </a:cubicBezTo>
                  <a:lnTo>
                    <a:pt x="0" y="135446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03D4689-962B-A174-2FCD-ABAECD417196}"/>
                </a:ext>
              </a:extLst>
            </p:cNvPr>
            <p:cNvSpPr/>
            <p:nvPr/>
          </p:nvSpPr>
          <p:spPr>
            <a:xfrm rot="3724137">
              <a:off x="6721993" y="2073663"/>
              <a:ext cx="284495" cy="259522"/>
            </a:xfrm>
            <a:custGeom>
              <a:avLst/>
              <a:gdLst>
                <a:gd name="connsiteX0" fmla="*/ 0 w 244983"/>
                <a:gd name="connsiteY0" fmla="*/ 108871 h 222694"/>
                <a:gd name="connsiteX1" fmla="*/ 183166 w 244983"/>
                <a:gd name="connsiteY1" fmla="*/ 0 h 222694"/>
                <a:gd name="connsiteX2" fmla="*/ 244983 w 244983"/>
                <a:gd name="connsiteY2" fmla="*/ 124682 h 222694"/>
                <a:gd name="connsiteX3" fmla="*/ 80201 w 244983"/>
                <a:gd name="connsiteY3" fmla="*/ 222695 h 222694"/>
                <a:gd name="connsiteX4" fmla="*/ 95 w 244983"/>
                <a:gd name="connsiteY4" fmla="*/ 108871 h 22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983" h="222694">
                  <a:moveTo>
                    <a:pt x="0" y="108871"/>
                  </a:moveTo>
                  <a:cubicBezTo>
                    <a:pt x="58293" y="67913"/>
                    <a:pt x="119444" y="31623"/>
                    <a:pt x="183166" y="0"/>
                  </a:cubicBezTo>
                  <a:lnTo>
                    <a:pt x="244983" y="124682"/>
                  </a:lnTo>
                  <a:cubicBezTo>
                    <a:pt x="187547" y="153162"/>
                    <a:pt x="132493" y="185833"/>
                    <a:pt x="80201" y="222695"/>
                  </a:cubicBezTo>
                  <a:lnTo>
                    <a:pt x="95" y="108871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A1C73DE-2D24-EA7C-EF7A-F1525B78EB9C}"/>
                </a:ext>
              </a:extLst>
            </p:cNvPr>
            <p:cNvSpPr/>
            <p:nvPr/>
          </p:nvSpPr>
          <p:spPr>
            <a:xfrm rot="3724137">
              <a:off x="6955231" y="2251408"/>
              <a:ext cx="278190" cy="238099"/>
            </a:xfrm>
            <a:custGeom>
              <a:avLst/>
              <a:gdLst>
                <a:gd name="connsiteX0" fmla="*/ 0 w 239553"/>
                <a:gd name="connsiteY0" fmla="*/ 79439 h 204311"/>
                <a:gd name="connsiteX1" fmla="*/ 197548 w 239553"/>
                <a:gd name="connsiteY1" fmla="*/ 0 h 204311"/>
                <a:gd name="connsiteX2" fmla="*/ 239554 w 239553"/>
                <a:gd name="connsiteY2" fmla="*/ 132588 h 204311"/>
                <a:gd name="connsiteX3" fmla="*/ 61722 w 239553"/>
                <a:gd name="connsiteY3" fmla="*/ 204311 h 204311"/>
                <a:gd name="connsiteX4" fmla="*/ 0 w 239553"/>
                <a:gd name="connsiteY4" fmla="*/ 79439 h 204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53" h="204311">
                  <a:moveTo>
                    <a:pt x="0" y="79439"/>
                  </a:moveTo>
                  <a:cubicBezTo>
                    <a:pt x="63627" y="48101"/>
                    <a:pt x="129730" y="21431"/>
                    <a:pt x="197548" y="0"/>
                  </a:cubicBezTo>
                  <a:lnTo>
                    <a:pt x="239554" y="132588"/>
                  </a:lnTo>
                  <a:cubicBezTo>
                    <a:pt x="178594" y="151828"/>
                    <a:pt x="118967" y="175927"/>
                    <a:pt x="61722" y="204311"/>
                  </a:cubicBezTo>
                  <a:lnTo>
                    <a:pt x="0" y="79439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7611624-E87C-FC63-8B91-5EF6A2364D75}"/>
                </a:ext>
              </a:extLst>
            </p:cNvPr>
            <p:cNvSpPr/>
            <p:nvPr/>
          </p:nvSpPr>
          <p:spPr>
            <a:xfrm rot="3724137">
              <a:off x="7161397" y="2463275"/>
              <a:ext cx="265358" cy="211015"/>
            </a:xfrm>
            <a:custGeom>
              <a:avLst/>
              <a:gdLst>
                <a:gd name="connsiteX0" fmla="*/ 0 w 228504"/>
                <a:gd name="connsiteY0" fmla="*/ 48578 h 181070"/>
                <a:gd name="connsiteX1" fmla="*/ 207264 w 228504"/>
                <a:gd name="connsiteY1" fmla="*/ 0 h 181070"/>
                <a:gd name="connsiteX2" fmla="*/ 228505 w 228504"/>
                <a:gd name="connsiteY2" fmla="*/ 137446 h 181070"/>
                <a:gd name="connsiteX3" fmla="*/ 41910 w 228504"/>
                <a:gd name="connsiteY3" fmla="*/ 181070 h 181070"/>
                <a:gd name="connsiteX4" fmla="*/ 0 w 228504"/>
                <a:gd name="connsiteY4" fmla="*/ 48578 h 18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504" h="181070">
                  <a:moveTo>
                    <a:pt x="0" y="48578"/>
                  </a:moveTo>
                  <a:cubicBezTo>
                    <a:pt x="67723" y="27051"/>
                    <a:pt x="136970" y="10859"/>
                    <a:pt x="207264" y="0"/>
                  </a:cubicBezTo>
                  <a:lnTo>
                    <a:pt x="228505" y="137446"/>
                  </a:lnTo>
                  <a:cubicBezTo>
                    <a:pt x="165259" y="147161"/>
                    <a:pt x="102870" y="161830"/>
                    <a:pt x="41910" y="181070"/>
                  </a:cubicBezTo>
                  <a:lnTo>
                    <a:pt x="0" y="48578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32159F4-34FF-AAB8-5A7C-4D9F2ABCE78E}"/>
                </a:ext>
              </a:extLst>
            </p:cNvPr>
            <p:cNvSpPr/>
            <p:nvPr/>
          </p:nvSpPr>
          <p:spPr>
            <a:xfrm rot="3724137">
              <a:off x="7339916" y="2706147"/>
              <a:ext cx="246443" cy="179378"/>
            </a:xfrm>
            <a:custGeom>
              <a:avLst/>
              <a:gdLst>
                <a:gd name="connsiteX0" fmla="*/ 0 w 212216"/>
                <a:gd name="connsiteY0" fmla="*/ 16288 h 153923"/>
                <a:gd name="connsiteX1" fmla="*/ 212217 w 212216"/>
                <a:gd name="connsiteY1" fmla="*/ 0 h 153923"/>
                <a:gd name="connsiteX2" fmla="*/ 212217 w 212216"/>
                <a:gd name="connsiteY2" fmla="*/ 139160 h 153923"/>
                <a:gd name="connsiteX3" fmla="*/ 21241 w 212216"/>
                <a:gd name="connsiteY3" fmla="*/ 153924 h 153923"/>
                <a:gd name="connsiteX4" fmla="*/ 0 w 212216"/>
                <a:gd name="connsiteY4" fmla="*/ 16383 h 15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16" h="153923">
                  <a:moveTo>
                    <a:pt x="0" y="16288"/>
                  </a:moveTo>
                  <a:cubicBezTo>
                    <a:pt x="70295" y="5524"/>
                    <a:pt x="141256" y="0"/>
                    <a:pt x="212217" y="0"/>
                  </a:cubicBezTo>
                  <a:lnTo>
                    <a:pt x="212217" y="139160"/>
                  </a:lnTo>
                  <a:cubicBezTo>
                    <a:pt x="148304" y="139160"/>
                    <a:pt x="84392" y="144018"/>
                    <a:pt x="21241" y="153924"/>
                  </a:cubicBezTo>
                  <a:lnTo>
                    <a:pt x="0" y="16383"/>
                  </a:lnTo>
                  <a:close/>
                </a:path>
              </a:pathLst>
            </a:custGeom>
            <a:solidFill>
              <a:srgbClr val="F37F8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75">
                <a:latin typeface="Garamond" panose="02020404030301010803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D27904E-4F69-D9C8-D9E5-B273D7B7E18C}"/>
                </a:ext>
              </a:extLst>
            </p:cNvPr>
            <p:cNvCxnSpPr>
              <a:cxnSpLocks/>
              <a:stCxn id="48" idx="1"/>
            </p:cNvCxnSpPr>
            <p:nvPr/>
          </p:nvCxnSpPr>
          <p:spPr>
            <a:xfrm rot="3724137" flipH="1" flipV="1">
              <a:off x="7209557" y="2259476"/>
              <a:ext cx="113489" cy="11560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5D667E85-2B17-1614-9D38-0A4AABC939FD}"/>
                </a:ext>
              </a:extLst>
            </p:cNvPr>
            <p:cNvCxnSpPr>
              <a:cxnSpLocks/>
            </p:cNvCxnSpPr>
            <p:nvPr/>
          </p:nvCxnSpPr>
          <p:spPr>
            <a:xfrm rot="3724137" flipH="1" flipV="1">
              <a:off x="7652115" y="2758730"/>
              <a:ext cx="2354" cy="10961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6D5A2375-2E1C-9BC4-B33E-D7674C88D65C}"/>
                </a:ext>
              </a:extLst>
            </p:cNvPr>
            <p:cNvCxnSpPr>
              <a:cxnSpLocks/>
              <a:endCxn id="57" idx="3"/>
            </p:cNvCxnSpPr>
            <p:nvPr/>
          </p:nvCxnSpPr>
          <p:spPr>
            <a:xfrm flipH="1" flipV="1">
              <a:off x="4280392" y="2449137"/>
              <a:ext cx="119085" cy="11567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46F81D2-A5C6-AC89-648A-57B219AD8C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48641" y="3458945"/>
              <a:ext cx="316344" cy="10424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12EF2B21-459B-5F81-96DC-0536B13C0912}"/>
                </a:ext>
              </a:extLst>
            </p:cNvPr>
            <p:cNvCxnSpPr>
              <a:cxnSpLocks/>
            </p:cNvCxnSpPr>
            <p:nvPr/>
          </p:nvCxnSpPr>
          <p:spPr>
            <a:xfrm rot="3724137" flipH="1">
              <a:off x="3794940" y="4133545"/>
              <a:ext cx="33409" cy="21471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875B118-5E14-576C-4116-59F8EF0E6C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38254" y="5632005"/>
              <a:ext cx="136231" cy="22609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1990405-4232-A848-7CF9-92FFCFE850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87378" y="5403767"/>
              <a:ext cx="96510" cy="14490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70FDA89-F7AD-A58B-76F1-7DE87B7A4FD5}"/>
                </a:ext>
              </a:extLst>
            </p:cNvPr>
            <p:cNvCxnSpPr>
              <a:cxnSpLocks/>
            </p:cNvCxnSpPr>
            <p:nvPr/>
          </p:nvCxnSpPr>
          <p:spPr>
            <a:xfrm rot="3724137" flipH="1">
              <a:off x="4521315" y="2093753"/>
              <a:ext cx="225810" cy="8666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E6FDA56B-B221-5C3D-9DD7-5F3365622134}"/>
                </a:ext>
              </a:extLst>
            </p:cNvPr>
            <p:cNvCxnSpPr>
              <a:cxnSpLocks/>
            </p:cNvCxnSpPr>
            <p:nvPr/>
          </p:nvCxnSpPr>
          <p:spPr>
            <a:xfrm rot="3724137" flipH="1" flipV="1">
              <a:off x="5995798" y="1736998"/>
              <a:ext cx="151133" cy="3274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B4D028EE-7BB2-D2D8-E8BC-F3CB2F7A9C7C}"/>
                </a:ext>
              </a:extLst>
            </p:cNvPr>
            <p:cNvCxnSpPr>
              <a:cxnSpLocks/>
            </p:cNvCxnSpPr>
            <p:nvPr/>
          </p:nvCxnSpPr>
          <p:spPr>
            <a:xfrm rot="3724137" flipH="1" flipV="1">
              <a:off x="6336387" y="1774915"/>
              <a:ext cx="122861" cy="10511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7576083-0E7E-4B90-CFD8-8EDD5E9CF12E}"/>
                </a:ext>
              </a:extLst>
            </p:cNvPr>
            <p:cNvCxnSpPr>
              <a:cxnSpLocks/>
            </p:cNvCxnSpPr>
            <p:nvPr/>
          </p:nvCxnSpPr>
          <p:spPr>
            <a:xfrm rot="3724137" flipH="1" flipV="1">
              <a:off x="6887129" y="1981149"/>
              <a:ext cx="113489" cy="115604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86BB925D-A416-B77A-8453-2AA6A18A64CC}"/>
                </a:ext>
              </a:extLst>
            </p:cNvPr>
            <p:cNvCxnSpPr>
              <a:cxnSpLocks/>
            </p:cNvCxnSpPr>
            <p:nvPr/>
          </p:nvCxnSpPr>
          <p:spPr>
            <a:xfrm rot="3724137" flipH="1" flipV="1">
              <a:off x="4851786" y="5569392"/>
              <a:ext cx="162171" cy="20713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FD54E2D-EB97-C5CE-D145-10D974F74272}"/>
                </a:ext>
              </a:extLst>
            </p:cNvPr>
            <p:cNvCxnSpPr>
              <a:cxnSpLocks/>
            </p:cNvCxnSpPr>
            <p:nvPr/>
          </p:nvCxnSpPr>
          <p:spPr>
            <a:xfrm rot="3724137" flipH="1" flipV="1">
              <a:off x="4677513" y="5397838"/>
              <a:ext cx="99053" cy="14584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A697815-F5FA-E911-DA9A-B0DCD2C1A5AA}"/>
                </a:ext>
              </a:extLst>
            </p:cNvPr>
            <p:cNvCxnSpPr>
              <a:cxnSpLocks/>
            </p:cNvCxnSpPr>
            <p:nvPr/>
          </p:nvCxnSpPr>
          <p:spPr>
            <a:xfrm rot="3724137" flipV="1">
              <a:off x="7858095" y="3925502"/>
              <a:ext cx="96157" cy="10656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807D214D-7F5F-BD9A-4B1C-2CB80F9853B3}"/>
                </a:ext>
              </a:extLst>
            </p:cNvPr>
            <p:cNvCxnSpPr>
              <a:cxnSpLocks/>
            </p:cNvCxnSpPr>
            <p:nvPr/>
          </p:nvCxnSpPr>
          <p:spPr>
            <a:xfrm rot="3724137" flipV="1">
              <a:off x="7873620" y="3200471"/>
              <a:ext cx="44976" cy="12488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B7BDCC7B-09B3-DE1B-C80E-EAC1578524D0}"/>
                </a:ext>
              </a:extLst>
            </p:cNvPr>
            <p:cNvCxnSpPr>
              <a:cxnSpLocks/>
            </p:cNvCxnSpPr>
            <p:nvPr/>
          </p:nvCxnSpPr>
          <p:spPr>
            <a:xfrm rot="3724137" flipV="1">
              <a:off x="7902215" y="3590277"/>
              <a:ext cx="124200" cy="10656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4B441653-8F55-A582-D6D1-751B276164B3}"/>
                </a:ext>
              </a:extLst>
            </p:cNvPr>
            <p:cNvCxnSpPr>
              <a:cxnSpLocks/>
            </p:cNvCxnSpPr>
            <p:nvPr/>
          </p:nvCxnSpPr>
          <p:spPr>
            <a:xfrm rot="3724137" flipV="1">
              <a:off x="7764569" y="4444387"/>
              <a:ext cx="96157" cy="10656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911D4BF7-9503-0026-6F18-16824199E042}"/>
                </a:ext>
              </a:extLst>
            </p:cNvPr>
            <p:cNvCxnSpPr>
              <a:cxnSpLocks/>
            </p:cNvCxnSpPr>
            <p:nvPr/>
          </p:nvCxnSpPr>
          <p:spPr>
            <a:xfrm rot="3724137" flipV="1">
              <a:off x="7564989" y="4795654"/>
              <a:ext cx="162413" cy="6215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77370226-0322-5354-2E5D-0C9BA2C3858E}"/>
                </a:ext>
              </a:extLst>
            </p:cNvPr>
            <p:cNvCxnSpPr>
              <a:cxnSpLocks/>
            </p:cNvCxnSpPr>
            <p:nvPr/>
          </p:nvCxnSpPr>
          <p:spPr>
            <a:xfrm rot="3724137" flipH="1">
              <a:off x="4430548" y="5125961"/>
              <a:ext cx="18708" cy="14700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A30E714A-5A46-CFCF-E725-095A5F302DB7}"/>
                </a:ext>
              </a:extLst>
            </p:cNvPr>
            <p:cNvCxnSpPr>
              <a:cxnSpLocks/>
            </p:cNvCxnSpPr>
            <p:nvPr/>
          </p:nvCxnSpPr>
          <p:spPr>
            <a:xfrm rot="3724137" flipH="1" flipV="1">
              <a:off x="5808658" y="5772372"/>
              <a:ext cx="141597" cy="62397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94E4869-A27D-BD65-2149-C3A4B6A3D6A0}"/>
                </a:ext>
              </a:extLst>
            </p:cNvPr>
            <p:cNvSpPr txBox="1"/>
            <p:nvPr/>
          </p:nvSpPr>
          <p:spPr>
            <a:xfrm rot="3151">
              <a:off x="7859721" y="3045960"/>
              <a:ext cx="97505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>
                  <a:ln/>
                  <a:solidFill>
                    <a:srgbClr val="FF3399"/>
                  </a:solidFill>
                  <a:latin typeface="Garamond" panose="02020404030301010803" pitchFamily="18" charset="0"/>
                  <a:cs typeface="Arial" panose="020B0604020202020204" pitchFamily="34" charset="0"/>
                  <a:sym typeface="Myriad Pro"/>
                  <a:rtl val="0"/>
                </a:rPr>
                <a:t>Chr4: 2237143</a:t>
              </a:r>
            </a:p>
            <a:p>
              <a:r>
                <a:rPr lang="en-US" sz="750" dirty="0">
                  <a:ln/>
                  <a:solidFill>
                    <a:srgbClr val="FF3399"/>
                  </a:solidFill>
                  <a:latin typeface="Garamond" panose="02020404030301010803" pitchFamily="18" charset="0"/>
                  <a:cs typeface="Arial" panose="020B0604020202020204" pitchFamily="34" charset="0"/>
                  <a:sym typeface="Myriad Pro"/>
                  <a:rtl val="0"/>
                </a:rPr>
                <a:t>HAUS3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6CF0485-0643-C785-8838-6DDE8E9BFABF}"/>
                </a:ext>
              </a:extLst>
            </p:cNvPr>
            <p:cNvSpPr txBox="1"/>
            <p:nvPr/>
          </p:nvSpPr>
          <p:spPr>
            <a:xfrm rot="3151">
              <a:off x="7918918" y="3820356"/>
              <a:ext cx="1041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>
                  <a:ln/>
                  <a:solidFill>
                    <a:srgbClr val="FF3399"/>
                  </a:solidFill>
                  <a:latin typeface="Garamond" panose="02020404030301010803" pitchFamily="18" charset="0"/>
                  <a:cs typeface="Arial" panose="020B0604020202020204" pitchFamily="34" charset="0"/>
                  <a:sym typeface="Myriad Pro"/>
                  <a:rtl val="0"/>
                </a:rPr>
                <a:t>Chr6: 13649646</a:t>
              </a:r>
            </a:p>
            <a:p>
              <a:r>
                <a:rPr lang="en-US" sz="750" dirty="0">
                  <a:ln/>
                  <a:solidFill>
                    <a:srgbClr val="FF3399"/>
                  </a:solidFill>
                  <a:latin typeface="Garamond" panose="02020404030301010803" pitchFamily="18" charset="0"/>
                  <a:cs typeface="Arial" panose="020B0604020202020204" pitchFamily="34" charset="0"/>
                  <a:sym typeface="Myriad Pro"/>
                  <a:rtl val="0"/>
                </a:rPr>
                <a:t>RANBP9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11CC0A1-D16D-177A-D872-61B28C3B6F72}"/>
                </a:ext>
              </a:extLst>
            </p:cNvPr>
            <p:cNvSpPr txBox="1"/>
            <p:nvPr/>
          </p:nvSpPr>
          <p:spPr>
            <a:xfrm rot="3151">
              <a:off x="7019822" y="5359641"/>
              <a:ext cx="95571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>
                  <a:ln/>
                  <a:solidFill>
                    <a:srgbClr val="FF3399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Arial" panose="020B0604020202020204" pitchFamily="34" charset="0"/>
                  <a:sym typeface="Myriad Pro"/>
                  <a:rtl val="0"/>
                </a:rPr>
                <a:t>Chr11: 66536028</a:t>
              </a:r>
            </a:p>
            <a:p>
              <a:r>
                <a:rPr lang="en-US" sz="750" dirty="0">
                  <a:ln/>
                  <a:solidFill>
                    <a:srgbClr val="FF3399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Arial" panose="020B0604020202020204" pitchFamily="34" charset="0"/>
                  <a:sym typeface="Myriad Pro"/>
                  <a:rtl val="0"/>
                </a:rPr>
                <a:t>ZDHHC24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36D160E-DD06-2287-163D-F3863619EB13}"/>
                </a:ext>
              </a:extLst>
            </p:cNvPr>
            <p:cNvSpPr txBox="1"/>
            <p:nvPr/>
          </p:nvSpPr>
          <p:spPr>
            <a:xfrm rot="3151">
              <a:off x="6327114" y="1316168"/>
              <a:ext cx="10711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>
                  <a:ln/>
                  <a:solidFill>
                    <a:srgbClr val="FF3399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Arial" panose="020B0604020202020204" pitchFamily="34" charset="0"/>
                  <a:sym typeface="Myriad Pro"/>
                  <a:rtl val="0"/>
                </a:rPr>
                <a:t>Chr2: 190923389</a:t>
              </a:r>
            </a:p>
            <a:p>
              <a:r>
                <a:rPr lang="en-US" sz="750" dirty="0">
                  <a:ln/>
                  <a:solidFill>
                    <a:srgbClr val="FF3399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Arial" panose="020B0604020202020204" pitchFamily="34" charset="0"/>
                  <a:sym typeface="Myriad Pro"/>
                  <a:rtl val="0"/>
                </a:rPr>
                <a:t>GLS</a:t>
              </a:r>
            </a:p>
            <a:p>
              <a:pPr algn="l"/>
              <a:endParaRPr lang="en-US" sz="750" dirty="0">
                <a:ln/>
                <a:solidFill>
                  <a:srgbClr val="FF3399"/>
                </a:solidFill>
                <a:latin typeface="Garamond" panose="02020404030301010803" pitchFamily="18" charset="0"/>
                <a:ea typeface="Calibri" panose="020F0502020204030204" pitchFamily="34" charset="0"/>
                <a:cs typeface="Arial" panose="020B0604020202020204" pitchFamily="34" charset="0"/>
                <a:sym typeface="Myriad Pro"/>
                <a:rtl val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564DA12-DECC-96D3-4B02-C9C9BFC47AD5}"/>
                </a:ext>
              </a:extLst>
            </p:cNvPr>
            <p:cNvSpPr txBox="1"/>
            <p:nvPr/>
          </p:nvSpPr>
          <p:spPr>
            <a:xfrm rot="3151">
              <a:off x="7205445" y="1885860"/>
              <a:ext cx="1150316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sym typeface="Myriad Pro"/>
                  <a:rtl val="0"/>
                </a:rPr>
                <a:t>Chr16: 89726486</a:t>
              </a:r>
            </a:p>
            <a:p>
              <a:r>
                <a:rPr lang="en-US" sz="788" dirty="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sym typeface="Myriad Pro"/>
                  <a:rtl val="0"/>
                </a:rPr>
                <a:t>ZNF276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A7C7C5B-AA98-D277-E942-5C8E1C4DF57F}"/>
                </a:ext>
              </a:extLst>
            </p:cNvPr>
            <p:cNvSpPr txBox="1"/>
            <p:nvPr/>
          </p:nvSpPr>
          <p:spPr>
            <a:xfrm rot="3151">
              <a:off x="2830365" y="1742615"/>
              <a:ext cx="1821440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0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defRPr>
              </a:lvl1pPr>
            </a:lstStyle>
            <a:p>
              <a:r>
                <a:rPr lang="en-US" sz="788" dirty="0">
                  <a:sym typeface="Myriad Pro"/>
                </a:rPr>
                <a:t>Chr1: 143207109 Non-genic</a:t>
              </a:r>
            </a:p>
            <a:p>
              <a:r>
                <a:rPr lang="en-US" sz="788" dirty="0">
                  <a:sym typeface="Myriad Pro"/>
                </a:rPr>
                <a:t>(close to micro-satellite DNA)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FD0C492-8CF6-2938-E290-72A47CE373E9}"/>
                </a:ext>
              </a:extLst>
            </p:cNvPr>
            <p:cNvSpPr txBox="1"/>
            <p:nvPr/>
          </p:nvSpPr>
          <p:spPr>
            <a:xfrm rot="3151">
              <a:off x="2629940" y="2225157"/>
              <a:ext cx="1650452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0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defRPr>
              </a:lvl1pPr>
            </a:lstStyle>
            <a:p>
              <a:r>
                <a:rPr lang="en-US" sz="788" dirty="0">
                  <a:sym typeface="Myriad Pro"/>
                </a:rPr>
                <a:t>Chr4:49144058</a:t>
              </a:r>
            </a:p>
            <a:p>
              <a:r>
                <a:rPr lang="en-US" altLang="zh-CN" sz="788" dirty="0">
                  <a:sym typeface="Myriad Pro"/>
                </a:rPr>
                <a:t>Centromeric satellite DNA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9F530D5-AEE4-8CF5-B24E-77B92B1A71B2}"/>
                </a:ext>
              </a:extLst>
            </p:cNvPr>
            <p:cNvSpPr txBox="1"/>
            <p:nvPr/>
          </p:nvSpPr>
          <p:spPr>
            <a:xfrm rot="3151">
              <a:off x="2704104" y="3172777"/>
              <a:ext cx="1115911" cy="60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0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defRPr>
              </a:lvl1pPr>
            </a:lstStyle>
            <a:p>
              <a:r>
                <a:rPr lang="en-US" sz="788" dirty="0">
                  <a:sym typeface="Myriad Pro"/>
                </a:rPr>
                <a:t>Chr16: 46392806</a:t>
              </a:r>
            </a:p>
            <a:p>
              <a:r>
                <a:rPr lang="en-US" sz="788" dirty="0">
                  <a:sym typeface="Myriad Pro"/>
                </a:rPr>
                <a:t>Non-genic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07F523E-4FF3-6302-3AE8-94D08CD754EA}"/>
                </a:ext>
              </a:extLst>
            </p:cNvPr>
            <p:cNvSpPr txBox="1"/>
            <p:nvPr/>
          </p:nvSpPr>
          <p:spPr>
            <a:xfrm rot="3151">
              <a:off x="2681240" y="4100905"/>
              <a:ext cx="1150316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0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defRPr>
              </a:lvl1pPr>
            </a:lstStyle>
            <a:p>
              <a:r>
                <a:rPr lang="en-US" sz="788" dirty="0">
                  <a:sym typeface="Myriad Pro"/>
                </a:rPr>
                <a:t>Chr19: 36696070</a:t>
              </a:r>
            </a:p>
            <a:p>
              <a:r>
                <a:rPr lang="en-US" sz="788" dirty="0">
                  <a:sym typeface="Myriad Pro"/>
                </a:rPr>
                <a:t>ZNF567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8D2CFCA-BEA0-CFAA-730E-9F9E6D387705}"/>
                </a:ext>
              </a:extLst>
            </p:cNvPr>
            <p:cNvSpPr txBox="1"/>
            <p:nvPr/>
          </p:nvSpPr>
          <p:spPr>
            <a:xfrm rot="3151">
              <a:off x="7654530" y="2560796"/>
              <a:ext cx="1086196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sym typeface="Myriad Pro"/>
                  <a:rtl val="0"/>
                </a:rPr>
                <a:t>Chr18: 4513734</a:t>
              </a:r>
            </a:p>
            <a:p>
              <a:r>
                <a:rPr lang="en-US" sz="788" dirty="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sym typeface="Myriad Pro"/>
                  <a:rtl val="0"/>
                </a:rPr>
                <a:t>Non-genic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E03450B-526B-03A0-DBC0-CD31C0A1666F}"/>
                </a:ext>
              </a:extLst>
            </p:cNvPr>
            <p:cNvSpPr txBox="1"/>
            <p:nvPr/>
          </p:nvSpPr>
          <p:spPr>
            <a:xfrm rot="3151">
              <a:off x="4428235" y="1483945"/>
              <a:ext cx="1022076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0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defRPr>
              </a:lvl1pPr>
            </a:lstStyle>
            <a:p>
              <a:r>
                <a:rPr lang="en-US" sz="788" dirty="0">
                  <a:sym typeface="Myriad Pro"/>
                </a:rPr>
                <a:t>Chr1: 1135785</a:t>
              </a:r>
            </a:p>
            <a:p>
              <a:r>
                <a:rPr lang="en-US" sz="788" dirty="0">
                  <a:sym typeface="Myriad Pro"/>
                </a:rPr>
                <a:t>Non-genic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877B8E6-A359-CF94-0313-9809E01664F0}"/>
                </a:ext>
              </a:extLst>
            </p:cNvPr>
            <p:cNvSpPr txBox="1"/>
            <p:nvPr/>
          </p:nvSpPr>
          <p:spPr>
            <a:xfrm rot="3151">
              <a:off x="5341647" y="1313027"/>
              <a:ext cx="1150316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sym typeface="Myriad Pro"/>
                  <a:rtl val="0"/>
                </a:rPr>
                <a:t>Chr16: 34586997</a:t>
              </a:r>
            </a:p>
            <a:p>
              <a:pPr algn="l"/>
              <a:r>
                <a:rPr lang="en-US" sz="788" dirty="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sym typeface="Myriad Pro"/>
                  <a:rtl val="0"/>
                </a:rPr>
                <a:t>Non-genic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A63F0C6-D216-8569-0A56-D893FAC4F5CA}"/>
                </a:ext>
              </a:extLst>
            </p:cNvPr>
            <p:cNvSpPr txBox="1"/>
            <p:nvPr/>
          </p:nvSpPr>
          <p:spPr>
            <a:xfrm rot="3151">
              <a:off x="6883064" y="1596204"/>
              <a:ext cx="115736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>
                  <a:ln/>
                  <a:solidFill>
                    <a:srgbClr val="FF3399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Arial" panose="020B0604020202020204" pitchFamily="34" charset="0"/>
                  <a:sym typeface="Myriad Pro"/>
                  <a:rtl val="0"/>
                </a:rPr>
                <a:t>Chr20: 37019032</a:t>
              </a:r>
            </a:p>
            <a:p>
              <a:pPr algn="l"/>
              <a:r>
                <a:rPr lang="en-US" sz="750" dirty="0">
                  <a:ln/>
                  <a:solidFill>
                    <a:srgbClr val="FF3399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Arial" panose="020B0604020202020204" pitchFamily="34" charset="0"/>
                  <a:sym typeface="Myriad Pro"/>
                  <a:rtl val="0"/>
                </a:rPr>
                <a:t>RBL1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C12DC8B-EB6C-F430-AF7C-2C92063608C2}"/>
                </a:ext>
              </a:extLst>
            </p:cNvPr>
            <p:cNvSpPr txBox="1"/>
            <p:nvPr/>
          </p:nvSpPr>
          <p:spPr>
            <a:xfrm rot="3151">
              <a:off x="4804779" y="5799734"/>
              <a:ext cx="120017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50" dirty="0">
                  <a:solidFill>
                    <a:srgbClr val="FF3399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Chr12: 122519093 </a:t>
              </a:r>
            </a:p>
            <a:p>
              <a:r>
                <a:rPr lang="en-US" sz="750" dirty="0">
                  <a:solidFill>
                    <a:srgbClr val="FF3399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RSRC2 </a:t>
              </a:r>
            </a:p>
          </p:txBody>
        </p:sp>
        <p:sp>
          <p:nvSpPr>
            <p:cNvPr id="65" name="TextBox 26">
              <a:extLst>
                <a:ext uri="{FF2B5EF4-FFF2-40B4-BE49-F238E27FC236}">
                  <a16:creationId xmlns:a16="http://schemas.microsoft.com/office/drawing/2014/main" id="{F10D8F4C-F3ED-333C-2C26-1A28149F65A6}"/>
                </a:ext>
              </a:extLst>
            </p:cNvPr>
            <p:cNvSpPr txBox="1"/>
            <p:nvPr/>
          </p:nvSpPr>
          <p:spPr>
            <a:xfrm rot="3151">
              <a:off x="3834833" y="5703344"/>
              <a:ext cx="1150316" cy="608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0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defRPr>
              </a:lvl1pPr>
            </a:lstStyle>
            <a:p>
              <a:r>
                <a:rPr lang="en-US" sz="788" dirty="0"/>
                <a:t>Chr1: 125180758</a:t>
              </a:r>
            </a:p>
            <a:p>
              <a:r>
                <a:rPr lang="en-US" altLang="zh-CN" sz="788" dirty="0">
                  <a:sym typeface="Myriad Pro"/>
                </a:rPr>
                <a:t>Centromeric </a:t>
              </a:r>
            </a:p>
            <a:p>
              <a:r>
                <a:rPr lang="en-US" altLang="zh-CN" sz="788" dirty="0">
                  <a:sym typeface="Myriad Pro"/>
                </a:rPr>
                <a:t>satellite DNA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8D8F1E0-F200-A852-7316-7DAD28D1A0F3}"/>
                </a:ext>
              </a:extLst>
            </p:cNvPr>
            <p:cNvSpPr txBox="1"/>
            <p:nvPr/>
          </p:nvSpPr>
          <p:spPr>
            <a:xfrm rot="3151">
              <a:off x="3713895" y="5388647"/>
              <a:ext cx="120986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50" dirty="0">
                  <a:solidFill>
                    <a:srgbClr val="FF3399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Chr20: 35709998 </a:t>
              </a:r>
            </a:p>
            <a:p>
              <a:r>
                <a:rPr lang="en-US" sz="750" dirty="0">
                  <a:solidFill>
                    <a:srgbClr val="FF3399"/>
                  </a:solidFill>
                  <a:latin typeface="Garamond" panose="02020404030301010803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RBM39 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6BA46D9-8214-E79A-A54A-2E7080532045}"/>
                </a:ext>
              </a:extLst>
            </p:cNvPr>
            <p:cNvSpPr txBox="1"/>
            <p:nvPr/>
          </p:nvSpPr>
          <p:spPr>
            <a:xfrm rot="3151">
              <a:off x="7774107" y="2116607"/>
              <a:ext cx="2039961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3399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Randomization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4930A7F-BDB9-C9A2-8402-6B1AEE531E09}"/>
                </a:ext>
              </a:extLst>
            </p:cNvPr>
            <p:cNvSpPr txBox="1"/>
            <p:nvPr/>
          </p:nvSpPr>
          <p:spPr>
            <a:xfrm rot="3151">
              <a:off x="2335999" y="5306819"/>
              <a:ext cx="135336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9992DE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Primary </a:t>
              </a:r>
            </a:p>
            <a:p>
              <a:pPr algn="ctr"/>
              <a:r>
                <a:rPr lang="en-US" sz="1600" b="1" dirty="0">
                  <a:solidFill>
                    <a:srgbClr val="9992DE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Endpoint</a:t>
              </a:r>
            </a:p>
            <a:p>
              <a:pPr algn="ctr"/>
              <a:r>
                <a:rPr lang="en-US" sz="1600" b="1" dirty="0">
                  <a:solidFill>
                    <a:srgbClr val="9992DE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(18w)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241E057-7AF0-2C36-22ED-CE4A4142BE80}"/>
                </a:ext>
              </a:extLst>
            </p:cNvPr>
            <p:cNvSpPr txBox="1"/>
            <p:nvPr/>
          </p:nvSpPr>
          <p:spPr>
            <a:xfrm rot="3151">
              <a:off x="2166783" y="1251860"/>
              <a:ext cx="2233005" cy="451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16D4C2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1 Year Follow-Up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70657904-D407-24CF-8472-065364505B13}"/>
                </a:ext>
              </a:extLst>
            </p:cNvPr>
            <p:cNvSpPr txBox="1"/>
            <p:nvPr/>
          </p:nvSpPr>
          <p:spPr>
            <a:xfrm rot="3151">
              <a:off x="7961990" y="3363183"/>
              <a:ext cx="1614959" cy="6081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88" dirty="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rPr>
                <a:t>Chr21: 12097745</a:t>
              </a:r>
            </a:p>
            <a:p>
              <a:r>
                <a:rPr lang="en-US" sz="788" dirty="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rPr>
                <a:t>Centromeric Satellite DNA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5056107-898F-3FE6-9A74-673F59EC505F}"/>
                </a:ext>
              </a:extLst>
            </p:cNvPr>
            <p:cNvSpPr txBox="1"/>
            <p:nvPr/>
          </p:nvSpPr>
          <p:spPr>
            <a:xfrm rot="3151">
              <a:off x="7836732" y="4256871"/>
              <a:ext cx="949931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50" dirty="0">
                  <a:solidFill>
                    <a:srgbClr val="FF3399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Chr9:10274951 </a:t>
              </a:r>
            </a:p>
            <a:p>
              <a:r>
                <a:rPr lang="en-US" sz="750" dirty="0">
                  <a:solidFill>
                    <a:srgbClr val="FF3399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PTPRD 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BB0AFC7-5C3A-39F3-44C8-C74293AD2B2F}"/>
                </a:ext>
              </a:extLst>
            </p:cNvPr>
            <p:cNvSpPr txBox="1"/>
            <p:nvPr/>
          </p:nvSpPr>
          <p:spPr>
            <a:xfrm rot="3151">
              <a:off x="7632396" y="4749452"/>
              <a:ext cx="1364049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0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defRPr>
              </a:lvl1pPr>
            </a:lstStyle>
            <a:p>
              <a:r>
                <a:rPr lang="en-US" sz="788" dirty="0"/>
                <a:t>Chr4:472863</a:t>
              </a:r>
            </a:p>
            <a:p>
              <a:r>
                <a:rPr lang="en-US" sz="788" dirty="0"/>
                <a:t>ABCA11P/ZNF721 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3AB1402-4F2A-09D2-BE0D-19377732E965}"/>
                </a:ext>
              </a:extLst>
            </p:cNvPr>
            <p:cNvSpPr txBox="1"/>
            <p:nvPr/>
          </p:nvSpPr>
          <p:spPr>
            <a:xfrm rot="3151">
              <a:off x="5744533" y="5819122"/>
              <a:ext cx="1650452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0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defRPr>
              </a:lvl1pPr>
            </a:lstStyle>
            <a:p>
              <a:r>
                <a:rPr lang="en-US" sz="788" dirty="0"/>
                <a:t>Chr14:17591369 </a:t>
              </a:r>
            </a:p>
            <a:p>
              <a:r>
                <a:rPr lang="en-US" altLang="zh-CN" sz="788" dirty="0">
                  <a:sym typeface="Myriad Pro"/>
                </a:rPr>
                <a:t>Centromeric satellite DNA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D3E69E4-EFAF-96C2-9157-313AD30B0D58}"/>
                </a:ext>
              </a:extLst>
            </p:cNvPr>
            <p:cNvSpPr txBox="1"/>
            <p:nvPr/>
          </p:nvSpPr>
          <p:spPr>
            <a:xfrm rot="3151">
              <a:off x="3485838" y="5040962"/>
              <a:ext cx="1038077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50" dirty="0">
                  <a:solidFill>
                    <a:srgbClr val="FF3399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Chr3:18414276 </a:t>
              </a:r>
            </a:p>
            <a:p>
              <a:r>
                <a:rPr lang="en-US" sz="750" dirty="0">
                  <a:solidFill>
                    <a:srgbClr val="FF3399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SATB1 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DB2C59D-153C-2C14-9897-2E79B321E2CE}"/>
                </a:ext>
              </a:extLst>
            </p:cNvPr>
            <p:cNvSpPr txBox="1"/>
            <p:nvPr/>
          </p:nvSpPr>
          <p:spPr>
            <a:xfrm rot="3151">
              <a:off x="2359150" y="2654188"/>
              <a:ext cx="1650452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000">
                  <a:ln/>
                  <a:solidFill>
                    <a:srgbClr val="3333FF"/>
                  </a:solidFill>
                  <a:latin typeface="Garamond" panose="02020404030301010803" pitchFamily="18" charset="0"/>
                  <a:cs typeface="Arial"/>
                  <a:rtl val="0"/>
                </a:defRPr>
              </a:lvl1pPr>
            </a:lstStyle>
            <a:p>
              <a:r>
                <a:rPr lang="en-US" sz="788" dirty="0"/>
                <a:t>Chr16:36245659 </a:t>
              </a:r>
            </a:p>
            <a:p>
              <a:r>
                <a:rPr lang="en-US" altLang="zh-CN" sz="788" dirty="0">
                  <a:sym typeface="Myriad Pro"/>
                </a:rPr>
                <a:t>Centromeric satellite DNA</a:t>
              </a:r>
            </a:p>
          </p:txBody>
        </p: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851D5F52-53CC-B7F7-6753-A13FF4968B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37532" y="2946473"/>
              <a:ext cx="249636" cy="36500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A7076718-197D-B76C-7835-83B931DCE60A}"/>
                </a:ext>
              </a:extLst>
            </p:cNvPr>
            <p:cNvCxnSpPr>
              <a:cxnSpLocks/>
              <a:stCxn id="43" idx="4"/>
            </p:cNvCxnSpPr>
            <p:nvPr/>
          </p:nvCxnSpPr>
          <p:spPr>
            <a:xfrm flipH="1" flipV="1">
              <a:off x="5106052" y="1842386"/>
              <a:ext cx="247776" cy="93256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9" name="TextBox 97">
              <a:extLst>
                <a:ext uri="{FF2B5EF4-FFF2-40B4-BE49-F238E27FC236}">
                  <a16:creationId xmlns:a16="http://schemas.microsoft.com/office/drawing/2014/main" id="{54C7FB25-B9A9-415E-A273-E84D158FA98D}"/>
                </a:ext>
              </a:extLst>
            </p:cNvPr>
            <p:cNvSpPr txBox="1"/>
            <p:nvPr/>
          </p:nvSpPr>
          <p:spPr>
            <a:xfrm>
              <a:off x="5587914" y="3387077"/>
              <a:ext cx="89169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 dirty="0">
                  <a:latin typeface="Garamond" panose="02020404030301010803" pitchFamily="18" charset="0"/>
                  <a:cs typeface="Arial" panose="020B0604020202020204" pitchFamily="34" charset="0"/>
                </a:rPr>
                <a:t>I</a:t>
              </a:r>
              <a:r>
                <a:rPr lang="en-US" sz="1500" dirty="0">
                  <a:latin typeface="Garamond" panose="02020404030301010803" pitchFamily="18" charset="0"/>
                  <a:cs typeface="Arial" panose="020B0604020202020204" pitchFamily="34" charset="0"/>
                </a:rPr>
                <a:t>ntact </a:t>
              </a:r>
            </a:p>
            <a:p>
              <a:r>
                <a:rPr lang="en-US" sz="1500" dirty="0">
                  <a:latin typeface="Garamond" panose="02020404030301010803" pitchFamily="18" charset="0"/>
                  <a:cs typeface="Arial" panose="020B0604020202020204" pitchFamily="34" charset="0"/>
                </a:rPr>
                <a:t>n=38</a:t>
              </a:r>
            </a:p>
          </p:txBody>
        </p:sp>
      </p:grpSp>
      <p:sp>
        <p:nvSpPr>
          <p:cNvPr id="99" name="Title 1">
            <a:extLst>
              <a:ext uri="{FF2B5EF4-FFF2-40B4-BE49-F238E27FC236}">
                <a16:creationId xmlns:a16="http://schemas.microsoft.com/office/drawing/2014/main" id="{41E919EE-8102-F8CC-6462-3099EAA9FC4B}"/>
              </a:ext>
            </a:extLst>
          </p:cNvPr>
          <p:cNvSpPr txBox="1">
            <a:spLocks/>
          </p:cNvSpPr>
          <p:nvPr/>
        </p:nvSpPr>
        <p:spPr>
          <a:xfrm>
            <a:off x="0" y="105718"/>
            <a:ext cx="9144000" cy="677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+mn-ea"/>
                <a:cs typeface="+mn-cs"/>
              </a:rPr>
              <a:t>Accelerated Selection of Intact Proviruses in Heterochromatin </a:t>
            </a:r>
          </a:p>
          <a:p>
            <a:pPr algn="ctr"/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+mn-ea"/>
                <a:cs typeface="+mn-cs"/>
              </a:rPr>
              <a:t>after Early Treatment Initiation</a:t>
            </a:r>
            <a:endParaRPr lang="en-US" sz="19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Freeform: Shape 83">
            <a:extLst>
              <a:ext uri="{FF2B5EF4-FFF2-40B4-BE49-F238E27FC236}">
                <a16:creationId xmlns:a16="http://schemas.microsoft.com/office/drawing/2014/main" id="{000E21B0-80DD-2A8A-21A2-EAD94BA89997}"/>
              </a:ext>
            </a:extLst>
          </p:cNvPr>
          <p:cNvSpPr/>
          <p:nvPr/>
        </p:nvSpPr>
        <p:spPr>
          <a:xfrm>
            <a:off x="50837" y="4932992"/>
            <a:ext cx="115118" cy="156263"/>
          </a:xfrm>
          <a:custGeom>
            <a:avLst/>
            <a:gdLst>
              <a:gd name="connsiteX0" fmla="*/ 1132 w 99894"/>
              <a:gd name="connsiteY0" fmla="*/ 18938 h 136364"/>
              <a:gd name="connsiteX1" fmla="*/ 36470 w 99894"/>
              <a:gd name="connsiteY1" fmla="*/ 174 h 136364"/>
              <a:gd name="connsiteX2" fmla="*/ 75998 w 99894"/>
              <a:gd name="connsiteY2" fmla="*/ 54371 h 136364"/>
              <a:gd name="connsiteX3" fmla="*/ 98763 w 99894"/>
              <a:gd name="connsiteY3" fmla="*/ 117427 h 136364"/>
              <a:gd name="connsiteX4" fmla="*/ 63425 w 99894"/>
              <a:gd name="connsiteY4" fmla="*/ 136191 h 136364"/>
              <a:gd name="connsiteX5" fmla="*/ 23897 w 99894"/>
              <a:gd name="connsiteY5" fmla="*/ 81994 h 136364"/>
              <a:gd name="connsiteX6" fmla="*/ 1132 w 99894"/>
              <a:gd name="connsiteY6" fmla="*/ 18938 h 136364"/>
              <a:gd name="connsiteX7" fmla="*/ 1132 w 99894"/>
              <a:gd name="connsiteY7" fmla="*/ 18938 h 13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94" h="136364">
                <a:moveTo>
                  <a:pt x="1132" y="18938"/>
                </a:moveTo>
                <a:lnTo>
                  <a:pt x="36470" y="174"/>
                </a:lnTo>
                <a:cubicBezTo>
                  <a:pt x="41137" y="-2303"/>
                  <a:pt x="58758" y="21986"/>
                  <a:pt x="75998" y="54371"/>
                </a:cubicBezTo>
                <a:cubicBezTo>
                  <a:pt x="93239" y="86756"/>
                  <a:pt x="103430" y="114950"/>
                  <a:pt x="98763" y="117427"/>
                </a:cubicBezTo>
                <a:lnTo>
                  <a:pt x="63425" y="136191"/>
                </a:lnTo>
                <a:cubicBezTo>
                  <a:pt x="58758" y="138667"/>
                  <a:pt x="41137" y="114379"/>
                  <a:pt x="23897" y="81994"/>
                </a:cubicBezTo>
                <a:cubicBezTo>
                  <a:pt x="6656" y="49608"/>
                  <a:pt x="-3535" y="21414"/>
                  <a:pt x="1132" y="18938"/>
                </a:cubicBezTo>
                <a:lnTo>
                  <a:pt x="1132" y="18938"/>
                </a:lnTo>
                <a:close/>
              </a:path>
            </a:pathLst>
          </a:custGeom>
          <a:solidFill>
            <a:srgbClr val="A0DCF1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>
              <a:latin typeface="Garamond" panose="02020404030301010803" pitchFamily="18" charset="0"/>
            </a:endParaRPr>
          </a:p>
        </p:txBody>
      </p:sp>
      <p:sp>
        <p:nvSpPr>
          <p:cNvPr id="290" name="Freeform: Shape 84">
            <a:extLst>
              <a:ext uri="{FF2B5EF4-FFF2-40B4-BE49-F238E27FC236}">
                <a16:creationId xmlns:a16="http://schemas.microsoft.com/office/drawing/2014/main" id="{84A4C889-4A3F-2C6E-6628-39427AD63F51}"/>
              </a:ext>
            </a:extLst>
          </p:cNvPr>
          <p:cNvSpPr/>
          <p:nvPr/>
        </p:nvSpPr>
        <p:spPr>
          <a:xfrm>
            <a:off x="235425" y="4932992"/>
            <a:ext cx="115118" cy="156263"/>
          </a:xfrm>
          <a:custGeom>
            <a:avLst/>
            <a:gdLst>
              <a:gd name="connsiteX0" fmla="*/ 1132 w 99894"/>
              <a:gd name="connsiteY0" fmla="*/ 18938 h 136364"/>
              <a:gd name="connsiteX1" fmla="*/ 36470 w 99894"/>
              <a:gd name="connsiteY1" fmla="*/ 174 h 136364"/>
              <a:gd name="connsiteX2" fmla="*/ 75998 w 99894"/>
              <a:gd name="connsiteY2" fmla="*/ 54371 h 136364"/>
              <a:gd name="connsiteX3" fmla="*/ 98763 w 99894"/>
              <a:gd name="connsiteY3" fmla="*/ 117427 h 136364"/>
              <a:gd name="connsiteX4" fmla="*/ 63425 w 99894"/>
              <a:gd name="connsiteY4" fmla="*/ 136191 h 136364"/>
              <a:gd name="connsiteX5" fmla="*/ 23897 w 99894"/>
              <a:gd name="connsiteY5" fmla="*/ 81994 h 136364"/>
              <a:gd name="connsiteX6" fmla="*/ 1132 w 99894"/>
              <a:gd name="connsiteY6" fmla="*/ 18938 h 136364"/>
              <a:gd name="connsiteX7" fmla="*/ 1132 w 99894"/>
              <a:gd name="connsiteY7" fmla="*/ 18938 h 13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94" h="136364">
                <a:moveTo>
                  <a:pt x="1132" y="18938"/>
                </a:moveTo>
                <a:lnTo>
                  <a:pt x="36470" y="174"/>
                </a:lnTo>
                <a:cubicBezTo>
                  <a:pt x="41137" y="-2303"/>
                  <a:pt x="58758" y="21986"/>
                  <a:pt x="75998" y="54371"/>
                </a:cubicBezTo>
                <a:cubicBezTo>
                  <a:pt x="93239" y="86756"/>
                  <a:pt x="103430" y="114950"/>
                  <a:pt x="98763" y="117427"/>
                </a:cubicBezTo>
                <a:lnTo>
                  <a:pt x="63425" y="136191"/>
                </a:lnTo>
                <a:cubicBezTo>
                  <a:pt x="58758" y="138667"/>
                  <a:pt x="41137" y="114379"/>
                  <a:pt x="23897" y="81994"/>
                </a:cubicBezTo>
                <a:cubicBezTo>
                  <a:pt x="6656" y="49608"/>
                  <a:pt x="-3535" y="21414"/>
                  <a:pt x="1132" y="18938"/>
                </a:cubicBezTo>
                <a:lnTo>
                  <a:pt x="1132" y="18938"/>
                </a:lnTo>
                <a:close/>
              </a:path>
            </a:pathLst>
          </a:custGeom>
          <a:solidFill>
            <a:srgbClr val="F8A99D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>
              <a:latin typeface="Garamond" panose="02020404030301010803" pitchFamily="18" charset="0"/>
            </a:endParaRPr>
          </a:p>
        </p:txBody>
      </p:sp>
      <p:sp>
        <p:nvSpPr>
          <p:cNvPr id="292" name="Freeform: Shape 86">
            <a:extLst>
              <a:ext uri="{FF2B5EF4-FFF2-40B4-BE49-F238E27FC236}">
                <a16:creationId xmlns:a16="http://schemas.microsoft.com/office/drawing/2014/main" id="{A57C1E9E-C98E-5680-9526-593EC1957781}"/>
              </a:ext>
            </a:extLst>
          </p:cNvPr>
          <p:cNvSpPr/>
          <p:nvPr/>
        </p:nvSpPr>
        <p:spPr>
          <a:xfrm>
            <a:off x="868153" y="4932992"/>
            <a:ext cx="115118" cy="156263"/>
          </a:xfrm>
          <a:custGeom>
            <a:avLst/>
            <a:gdLst>
              <a:gd name="connsiteX0" fmla="*/ 1132 w 99894"/>
              <a:gd name="connsiteY0" fmla="*/ 18938 h 136364"/>
              <a:gd name="connsiteX1" fmla="*/ 36470 w 99894"/>
              <a:gd name="connsiteY1" fmla="*/ 174 h 136364"/>
              <a:gd name="connsiteX2" fmla="*/ 75998 w 99894"/>
              <a:gd name="connsiteY2" fmla="*/ 54371 h 136364"/>
              <a:gd name="connsiteX3" fmla="*/ 98763 w 99894"/>
              <a:gd name="connsiteY3" fmla="*/ 117427 h 136364"/>
              <a:gd name="connsiteX4" fmla="*/ 63425 w 99894"/>
              <a:gd name="connsiteY4" fmla="*/ 136191 h 136364"/>
              <a:gd name="connsiteX5" fmla="*/ 23897 w 99894"/>
              <a:gd name="connsiteY5" fmla="*/ 81994 h 136364"/>
              <a:gd name="connsiteX6" fmla="*/ 1132 w 99894"/>
              <a:gd name="connsiteY6" fmla="*/ 18938 h 136364"/>
              <a:gd name="connsiteX7" fmla="*/ 1132 w 99894"/>
              <a:gd name="connsiteY7" fmla="*/ 18938 h 13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94" h="136364">
                <a:moveTo>
                  <a:pt x="1132" y="18938"/>
                </a:moveTo>
                <a:lnTo>
                  <a:pt x="36470" y="174"/>
                </a:lnTo>
                <a:cubicBezTo>
                  <a:pt x="41137" y="-2303"/>
                  <a:pt x="58758" y="21986"/>
                  <a:pt x="75998" y="54371"/>
                </a:cubicBezTo>
                <a:cubicBezTo>
                  <a:pt x="93239" y="86756"/>
                  <a:pt x="103430" y="114950"/>
                  <a:pt x="98763" y="117427"/>
                </a:cubicBezTo>
                <a:lnTo>
                  <a:pt x="63425" y="136191"/>
                </a:lnTo>
                <a:cubicBezTo>
                  <a:pt x="58758" y="138667"/>
                  <a:pt x="41137" y="114379"/>
                  <a:pt x="23897" y="81994"/>
                </a:cubicBezTo>
                <a:cubicBezTo>
                  <a:pt x="6656" y="49608"/>
                  <a:pt x="-3535" y="21414"/>
                  <a:pt x="1132" y="18938"/>
                </a:cubicBezTo>
                <a:lnTo>
                  <a:pt x="1132" y="18938"/>
                </a:lnTo>
                <a:close/>
              </a:path>
            </a:pathLst>
          </a:custGeom>
          <a:solidFill>
            <a:srgbClr val="7161AA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>
              <a:latin typeface="Garamond" panose="02020404030301010803" pitchFamily="18" charset="0"/>
            </a:endParaRPr>
          </a:p>
        </p:txBody>
      </p:sp>
      <p:sp>
        <p:nvSpPr>
          <p:cNvPr id="293" name="Freeform: Shape 87">
            <a:extLst>
              <a:ext uri="{FF2B5EF4-FFF2-40B4-BE49-F238E27FC236}">
                <a16:creationId xmlns:a16="http://schemas.microsoft.com/office/drawing/2014/main" id="{95FC7F50-D458-0E2A-B81B-E9958CC22F48}"/>
              </a:ext>
            </a:extLst>
          </p:cNvPr>
          <p:cNvSpPr/>
          <p:nvPr/>
        </p:nvSpPr>
        <p:spPr>
          <a:xfrm>
            <a:off x="777376" y="4932992"/>
            <a:ext cx="115118" cy="156263"/>
          </a:xfrm>
          <a:custGeom>
            <a:avLst/>
            <a:gdLst>
              <a:gd name="connsiteX0" fmla="*/ 1132 w 99894"/>
              <a:gd name="connsiteY0" fmla="*/ 18938 h 136364"/>
              <a:gd name="connsiteX1" fmla="*/ 36470 w 99894"/>
              <a:gd name="connsiteY1" fmla="*/ 174 h 136364"/>
              <a:gd name="connsiteX2" fmla="*/ 75998 w 99894"/>
              <a:gd name="connsiteY2" fmla="*/ 54371 h 136364"/>
              <a:gd name="connsiteX3" fmla="*/ 98763 w 99894"/>
              <a:gd name="connsiteY3" fmla="*/ 117427 h 136364"/>
              <a:gd name="connsiteX4" fmla="*/ 63425 w 99894"/>
              <a:gd name="connsiteY4" fmla="*/ 136191 h 136364"/>
              <a:gd name="connsiteX5" fmla="*/ 23897 w 99894"/>
              <a:gd name="connsiteY5" fmla="*/ 81994 h 136364"/>
              <a:gd name="connsiteX6" fmla="*/ 1132 w 99894"/>
              <a:gd name="connsiteY6" fmla="*/ 18938 h 136364"/>
              <a:gd name="connsiteX7" fmla="*/ 1132 w 99894"/>
              <a:gd name="connsiteY7" fmla="*/ 18938 h 13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94" h="136364">
                <a:moveTo>
                  <a:pt x="1132" y="18938"/>
                </a:moveTo>
                <a:lnTo>
                  <a:pt x="36470" y="174"/>
                </a:lnTo>
                <a:cubicBezTo>
                  <a:pt x="41137" y="-2303"/>
                  <a:pt x="58758" y="21986"/>
                  <a:pt x="75998" y="54371"/>
                </a:cubicBezTo>
                <a:cubicBezTo>
                  <a:pt x="93239" y="86756"/>
                  <a:pt x="103430" y="114950"/>
                  <a:pt x="98763" y="117427"/>
                </a:cubicBezTo>
                <a:lnTo>
                  <a:pt x="63425" y="136191"/>
                </a:lnTo>
                <a:cubicBezTo>
                  <a:pt x="58758" y="138667"/>
                  <a:pt x="41137" y="114379"/>
                  <a:pt x="23897" y="81994"/>
                </a:cubicBezTo>
                <a:cubicBezTo>
                  <a:pt x="6656" y="49608"/>
                  <a:pt x="-3535" y="21414"/>
                  <a:pt x="1132" y="18938"/>
                </a:cubicBezTo>
                <a:lnTo>
                  <a:pt x="1132" y="18938"/>
                </a:lnTo>
                <a:close/>
              </a:path>
            </a:pathLst>
          </a:custGeom>
          <a:solidFill>
            <a:srgbClr val="F16076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>
              <a:latin typeface="Garamond" panose="02020404030301010803" pitchFamily="18" charset="0"/>
            </a:endParaRPr>
          </a:p>
        </p:txBody>
      </p:sp>
      <p:sp>
        <p:nvSpPr>
          <p:cNvPr id="294" name="Freeform: Shape 88">
            <a:extLst>
              <a:ext uri="{FF2B5EF4-FFF2-40B4-BE49-F238E27FC236}">
                <a16:creationId xmlns:a16="http://schemas.microsoft.com/office/drawing/2014/main" id="{83531976-A0BD-0221-9F84-0CA861B107F3}"/>
              </a:ext>
            </a:extLst>
          </p:cNvPr>
          <p:cNvSpPr/>
          <p:nvPr/>
        </p:nvSpPr>
        <p:spPr>
          <a:xfrm>
            <a:off x="595714" y="4932992"/>
            <a:ext cx="115118" cy="156263"/>
          </a:xfrm>
          <a:custGeom>
            <a:avLst/>
            <a:gdLst>
              <a:gd name="connsiteX0" fmla="*/ 1132 w 99894"/>
              <a:gd name="connsiteY0" fmla="*/ 18938 h 136364"/>
              <a:gd name="connsiteX1" fmla="*/ 36470 w 99894"/>
              <a:gd name="connsiteY1" fmla="*/ 174 h 136364"/>
              <a:gd name="connsiteX2" fmla="*/ 75998 w 99894"/>
              <a:gd name="connsiteY2" fmla="*/ 54371 h 136364"/>
              <a:gd name="connsiteX3" fmla="*/ 98763 w 99894"/>
              <a:gd name="connsiteY3" fmla="*/ 117427 h 136364"/>
              <a:gd name="connsiteX4" fmla="*/ 63425 w 99894"/>
              <a:gd name="connsiteY4" fmla="*/ 136191 h 136364"/>
              <a:gd name="connsiteX5" fmla="*/ 23897 w 99894"/>
              <a:gd name="connsiteY5" fmla="*/ 81994 h 136364"/>
              <a:gd name="connsiteX6" fmla="*/ 1132 w 99894"/>
              <a:gd name="connsiteY6" fmla="*/ 18938 h 136364"/>
              <a:gd name="connsiteX7" fmla="*/ 1132 w 99894"/>
              <a:gd name="connsiteY7" fmla="*/ 18938 h 13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94" h="136364">
                <a:moveTo>
                  <a:pt x="1132" y="18938"/>
                </a:moveTo>
                <a:lnTo>
                  <a:pt x="36470" y="174"/>
                </a:lnTo>
                <a:cubicBezTo>
                  <a:pt x="41137" y="-2303"/>
                  <a:pt x="58758" y="21986"/>
                  <a:pt x="75998" y="54371"/>
                </a:cubicBezTo>
                <a:cubicBezTo>
                  <a:pt x="93239" y="86756"/>
                  <a:pt x="103430" y="114950"/>
                  <a:pt x="98763" y="117427"/>
                </a:cubicBezTo>
                <a:lnTo>
                  <a:pt x="63425" y="136191"/>
                </a:lnTo>
                <a:cubicBezTo>
                  <a:pt x="58758" y="138667"/>
                  <a:pt x="41137" y="114379"/>
                  <a:pt x="23897" y="81994"/>
                </a:cubicBezTo>
                <a:cubicBezTo>
                  <a:pt x="6656" y="49608"/>
                  <a:pt x="-3535" y="21414"/>
                  <a:pt x="1132" y="18938"/>
                </a:cubicBezTo>
                <a:lnTo>
                  <a:pt x="1132" y="18938"/>
                </a:lnTo>
                <a:close/>
              </a:path>
            </a:pathLst>
          </a:custGeom>
          <a:solidFill>
            <a:srgbClr val="2B3990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>
              <a:latin typeface="Garamond" panose="02020404030301010803" pitchFamily="18" charset="0"/>
            </a:endParaRPr>
          </a:p>
        </p:txBody>
      </p:sp>
      <p:sp>
        <p:nvSpPr>
          <p:cNvPr id="295" name="Freeform: Shape 89">
            <a:extLst>
              <a:ext uri="{FF2B5EF4-FFF2-40B4-BE49-F238E27FC236}">
                <a16:creationId xmlns:a16="http://schemas.microsoft.com/office/drawing/2014/main" id="{E96B4E22-8E29-7565-8A9A-07353B16018E}"/>
              </a:ext>
            </a:extLst>
          </p:cNvPr>
          <p:cNvSpPr/>
          <p:nvPr/>
        </p:nvSpPr>
        <p:spPr>
          <a:xfrm>
            <a:off x="686490" y="4932992"/>
            <a:ext cx="115118" cy="156263"/>
          </a:xfrm>
          <a:custGeom>
            <a:avLst/>
            <a:gdLst>
              <a:gd name="connsiteX0" fmla="*/ 1132 w 99894"/>
              <a:gd name="connsiteY0" fmla="*/ 18938 h 136364"/>
              <a:gd name="connsiteX1" fmla="*/ 36470 w 99894"/>
              <a:gd name="connsiteY1" fmla="*/ 174 h 136364"/>
              <a:gd name="connsiteX2" fmla="*/ 75998 w 99894"/>
              <a:gd name="connsiteY2" fmla="*/ 54371 h 136364"/>
              <a:gd name="connsiteX3" fmla="*/ 98763 w 99894"/>
              <a:gd name="connsiteY3" fmla="*/ 117427 h 136364"/>
              <a:gd name="connsiteX4" fmla="*/ 63425 w 99894"/>
              <a:gd name="connsiteY4" fmla="*/ 136191 h 136364"/>
              <a:gd name="connsiteX5" fmla="*/ 23897 w 99894"/>
              <a:gd name="connsiteY5" fmla="*/ 81994 h 136364"/>
              <a:gd name="connsiteX6" fmla="*/ 1132 w 99894"/>
              <a:gd name="connsiteY6" fmla="*/ 18938 h 136364"/>
              <a:gd name="connsiteX7" fmla="*/ 1132 w 99894"/>
              <a:gd name="connsiteY7" fmla="*/ 18938 h 13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94" h="136364">
                <a:moveTo>
                  <a:pt x="1132" y="18938"/>
                </a:moveTo>
                <a:lnTo>
                  <a:pt x="36470" y="174"/>
                </a:lnTo>
                <a:cubicBezTo>
                  <a:pt x="41137" y="-2303"/>
                  <a:pt x="58758" y="21986"/>
                  <a:pt x="75998" y="54371"/>
                </a:cubicBezTo>
                <a:cubicBezTo>
                  <a:pt x="93239" y="86756"/>
                  <a:pt x="103430" y="114950"/>
                  <a:pt x="98763" y="117427"/>
                </a:cubicBezTo>
                <a:lnTo>
                  <a:pt x="63425" y="136191"/>
                </a:lnTo>
                <a:cubicBezTo>
                  <a:pt x="58758" y="138667"/>
                  <a:pt x="41137" y="114379"/>
                  <a:pt x="23897" y="81994"/>
                </a:cubicBezTo>
                <a:cubicBezTo>
                  <a:pt x="6656" y="49608"/>
                  <a:pt x="-3535" y="21414"/>
                  <a:pt x="1132" y="18938"/>
                </a:cubicBezTo>
                <a:lnTo>
                  <a:pt x="1132" y="18938"/>
                </a:lnTo>
                <a:close/>
              </a:path>
            </a:pathLst>
          </a:custGeom>
          <a:solidFill>
            <a:srgbClr val="0C9347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>
              <a:latin typeface="Garamond" panose="02020404030301010803" pitchFamily="18" charset="0"/>
            </a:endParaRPr>
          </a:p>
        </p:txBody>
      </p:sp>
      <p:sp>
        <p:nvSpPr>
          <p:cNvPr id="296" name="Freeform: Shape 90">
            <a:extLst>
              <a:ext uri="{FF2B5EF4-FFF2-40B4-BE49-F238E27FC236}">
                <a16:creationId xmlns:a16="http://schemas.microsoft.com/office/drawing/2014/main" id="{36E11D00-71ED-1CA7-8B37-F49EB069C581}"/>
              </a:ext>
            </a:extLst>
          </p:cNvPr>
          <p:cNvSpPr/>
          <p:nvPr/>
        </p:nvSpPr>
        <p:spPr>
          <a:xfrm>
            <a:off x="504829" y="4932992"/>
            <a:ext cx="115118" cy="156263"/>
          </a:xfrm>
          <a:custGeom>
            <a:avLst/>
            <a:gdLst>
              <a:gd name="connsiteX0" fmla="*/ 1132 w 99894"/>
              <a:gd name="connsiteY0" fmla="*/ 18938 h 136364"/>
              <a:gd name="connsiteX1" fmla="*/ 36470 w 99894"/>
              <a:gd name="connsiteY1" fmla="*/ 174 h 136364"/>
              <a:gd name="connsiteX2" fmla="*/ 75998 w 99894"/>
              <a:gd name="connsiteY2" fmla="*/ 54371 h 136364"/>
              <a:gd name="connsiteX3" fmla="*/ 98763 w 99894"/>
              <a:gd name="connsiteY3" fmla="*/ 117427 h 136364"/>
              <a:gd name="connsiteX4" fmla="*/ 63425 w 99894"/>
              <a:gd name="connsiteY4" fmla="*/ 136191 h 136364"/>
              <a:gd name="connsiteX5" fmla="*/ 23897 w 99894"/>
              <a:gd name="connsiteY5" fmla="*/ 81994 h 136364"/>
              <a:gd name="connsiteX6" fmla="*/ 1132 w 99894"/>
              <a:gd name="connsiteY6" fmla="*/ 18938 h 136364"/>
              <a:gd name="connsiteX7" fmla="*/ 1132 w 99894"/>
              <a:gd name="connsiteY7" fmla="*/ 18938 h 13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94" h="136364">
                <a:moveTo>
                  <a:pt x="1132" y="18938"/>
                </a:moveTo>
                <a:lnTo>
                  <a:pt x="36470" y="174"/>
                </a:lnTo>
                <a:cubicBezTo>
                  <a:pt x="41137" y="-2303"/>
                  <a:pt x="58758" y="21986"/>
                  <a:pt x="75998" y="54371"/>
                </a:cubicBezTo>
                <a:cubicBezTo>
                  <a:pt x="93239" y="86756"/>
                  <a:pt x="103430" y="114950"/>
                  <a:pt x="98763" y="117427"/>
                </a:cubicBezTo>
                <a:lnTo>
                  <a:pt x="63425" y="136191"/>
                </a:lnTo>
                <a:cubicBezTo>
                  <a:pt x="58758" y="138667"/>
                  <a:pt x="41137" y="114379"/>
                  <a:pt x="23897" y="81994"/>
                </a:cubicBezTo>
                <a:cubicBezTo>
                  <a:pt x="6656" y="49608"/>
                  <a:pt x="-3535" y="21414"/>
                  <a:pt x="1132" y="18938"/>
                </a:cubicBezTo>
                <a:lnTo>
                  <a:pt x="1132" y="18938"/>
                </a:lnTo>
                <a:close/>
              </a:path>
            </a:pathLst>
          </a:custGeom>
          <a:solidFill>
            <a:srgbClr val="B3D336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>
              <a:latin typeface="Garamond" panose="02020404030301010803" pitchFamily="18" charset="0"/>
            </a:endParaRPr>
          </a:p>
        </p:txBody>
      </p:sp>
      <p:sp>
        <p:nvSpPr>
          <p:cNvPr id="297" name="Freeform: Shape 91">
            <a:extLst>
              <a:ext uri="{FF2B5EF4-FFF2-40B4-BE49-F238E27FC236}">
                <a16:creationId xmlns:a16="http://schemas.microsoft.com/office/drawing/2014/main" id="{61606851-CF97-59E8-2AB5-1ED5F3BF252F}"/>
              </a:ext>
            </a:extLst>
          </p:cNvPr>
          <p:cNvSpPr/>
          <p:nvPr/>
        </p:nvSpPr>
        <p:spPr>
          <a:xfrm>
            <a:off x="414052" y="4932992"/>
            <a:ext cx="115118" cy="156263"/>
          </a:xfrm>
          <a:custGeom>
            <a:avLst/>
            <a:gdLst>
              <a:gd name="connsiteX0" fmla="*/ 1132 w 99894"/>
              <a:gd name="connsiteY0" fmla="*/ 18938 h 136364"/>
              <a:gd name="connsiteX1" fmla="*/ 36470 w 99894"/>
              <a:gd name="connsiteY1" fmla="*/ 174 h 136364"/>
              <a:gd name="connsiteX2" fmla="*/ 75998 w 99894"/>
              <a:gd name="connsiteY2" fmla="*/ 54371 h 136364"/>
              <a:gd name="connsiteX3" fmla="*/ 98763 w 99894"/>
              <a:gd name="connsiteY3" fmla="*/ 117427 h 136364"/>
              <a:gd name="connsiteX4" fmla="*/ 63425 w 99894"/>
              <a:gd name="connsiteY4" fmla="*/ 136191 h 136364"/>
              <a:gd name="connsiteX5" fmla="*/ 23897 w 99894"/>
              <a:gd name="connsiteY5" fmla="*/ 81994 h 136364"/>
              <a:gd name="connsiteX6" fmla="*/ 1132 w 99894"/>
              <a:gd name="connsiteY6" fmla="*/ 18938 h 136364"/>
              <a:gd name="connsiteX7" fmla="*/ 1132 w 99894"/>
              <a:gd name="connsiteY7" fmla="*/ 18938 h 13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94" h="136364">
                <a:moveTo>
                  <a:pt x="1132" y="18938"/>
                </a:moveTo>
                <a:lnTo>
                  <a:pt x="36470" y="174"/>
                </a:lnTo>
                <a:cubicBezTo>
                  <a:pt x="41137" y="-2303"/>
                  <a:pt x="58758" y="21986"/>
                  <a:pt x="75998" y="54371"/>
                </a:cubicBezTo>
                <a:cubicBezTo>
                  <a:pt x="93239" y="86756"/>
                  <a:pt x="103430" y="114950"/>
                  <a:pt x="98763" y="117427"/>
                </a:cubicBezTo>
                <a:lnTo>
                  <a:pt x="63425" y="136191"/>
                </a:lnTo>
                <a:cubicBezTo>
                  <a:pt x="58758" y="138667"/>
                  <a:pt x="41137" y="114379"/>
                  <a:pt x="23897" y="81994"/>
                </a:cubicBezTo>
                <a:cubicBezTo>
                  <a:pt x="6656" y="49608"/>
                  <a:pt x="-3535" y="21414"/>
                  <a:pt x="1132" y="18938"/>
                </a:cubicBezTo>
                <a:lnTo>
                  <a:pt x="1132" y="18938"/>
                </a:lnTo>
                <a:close/>
              </a:path>
            </a:pathLst>
          </a:custGeom>
          <a:solidFill>
            <a:srgbClr val="E68324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>
              <a:latin typeface="Garamond" panose="02020404030301010803" pitchFamily="18" charset="0"/>
            </a:endParaRPr>
          </a:p>
        </p:txBody>
      </p:sp>
      <p:sp>
        <p:nvSpPr>
          <p:cNvPr id="298" name="Freeform: Shape 92">
            <a:extLst>
              <a:ext uri="{FF2B5EF4-FFF2-40B4-BE49-F238E27FC236}">
                <a16:creationId xmlns:a16="http://schemas.microsoft.com/office/drawing/2014/main" id="{EF634D7D-09C7-3F66-C74A-979EC98A3419}"/>
              </a:ext>
            </a:extLst>
          </p:cNvPr>
          <p:cNvSpPr/>
          <p:nvPr/>
        </p:nvSpPr>
        <p:spPr>
          <a:xfrm>
            <a:off x="323275" y="4932992"/>
            <a:ext cx="115118" cy="156263"/>
          </a:xfrm>
          <a:custGeom>
            <a:avLst/>
            <a:gdLst>
              <a:gd name="connsiteX0" fmla="*/ 1132 w 99894"/>
              <a:gd name="connsiteY0" fmla="*/ 18938 h 136364"/>
              <a:gd name="connsiteX1" fmla="*/ 36470 w 99894"/>
              <a:gd name="connsiteY1" fmla="*/ 174 h 136364"/>
              <a:gd name="connsiteX2" fmla="*/ 75998 w 99894"/>
              <a:gd name="connsiteY2" fmla="*/ 54371 h 136364"/>
              <a:gd name="connsiteX3" fmla="*/ 98763 w 99894"/>
              <a:gd name="connsiteY3" fmla="*/ 117427 h 136364"/>
              <a:gd name="connsiteX4" fmla="*/ 63425 w 99894"/>
              <a:gd name="connsiteY4" fmla="*/ 136191 h 136364"/>
              <a:gd name="connsiteX5" fmla="*/ 23897 w 99894"/>
              <a:gd name="connsiteY5" fmla="*/ 81994 h 136364"/>
              <a:gd name="connsiteX6" fmla="*/ 1132 w 99894"/>
              <a:gd name="connsiteY6" fmla="*/ 18938 h 136364"/>
              <a:gd name="connsiteX7" fmla="*/ 1132 w 99894"/>
              <a:gd name="connsiteY7" fmla="*/ 18938 h 13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94" h="136364">
                <a:moveTo>
                  <a:pt x="1132" y="18938"/>
                </a:moveTo>
                <a:lnTo>
                  <a:pt x="36470" y="174"/>
                </a:lnTo>
                <a:cubicBezTo>
                  <a:pt x="41137" y="-2303"/>
                  <a:pt x="58758" y="21986"/>
                  <a:pt x="75998" y="54371"/>
                </a:cubicBezTo>
                <a:cubicBezTo>
                  <a:pt x="93239" y="86756"/>
                  <a:pt x="103430" y="114950"/>
                  <a:pt x="98763" y="117427"/>
                </a:cubicBezTo>
                <a:lnTo>
                  <a:pt x="63425" y="136191"/>
                </a:lnTo>
                <a:cubicBezTo>
                  <a:pt x="58758" y="138667"/>
                  <a:pt x="41137" y="114379"/>
                  <a:pt x="23897" y="81994"/>
                </a:cubicBezTo>
                <a:cubicBezTo>
                  <a:pt x="6656" y="49608"/>
                  <a:pt x="-3535" y="21414"/>
                  <a:pt x="1132" y="18938"/>
                </a:cubicBezTo>
                <a:lnTo>
                  <a:pt x="1132" y="18938"/>
                </a:lnTo>
                <a:close/>
              </a:path>
            </a:pathLst>
          </a:custGeom>
          <a:solidFill>
            <a:srgbClr val="63AADD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>
              <a:latin typeface="Garamond" panose="02020404030301010803" pitchFamily="18" charset="0"/>
            </a:endParaRPr>
          </a:p>
        </p:txBody>
      </p:sp>
      <p:sp>
        <p:nvSpPr>
          <p:cNvPr id="299" name="Freeform: Shape 93">
            <a:extLst>
              <a:ext uri="{FF2B5EF4-FFF2-40B4-BE49-F238E27FC236}">
                <a16:creationId xmlns:a16="http://schemas.microsoft.com/office/drawing/2014/main" id="{F369963C-69BE-6A63-A729-CDC1888B0FA9}"/>
              </a:ext>
            </a:extLst>
          </p:cNvPr>
          <p:cNvSpPr/>
          <p:nvPr/>
        </p:nvSpPr>
        <p:spPr>
          <a:xfrm>
            <a:off x="141613" y="4932992"/>
            <a:ext cx="115118" cy="156263"/>
          </a:xfrm>
          <a:custGeom>
            <a:avLst/>
            <a:gdLst>
              <a:gd name="connsiteX0" fmla="*/ 1132 w 99894"/>
              <a:gd name="connsiteY0" fmla="*/ 18938 h 136364"/>
              <a:gd name="connsiteX1" fmla="*/ 36470 w 99894"/>
              <a:gd name="connsiteY1" fmla="*/ 174 h 136364"/>
              <a:gd name="connsiteX2" fmla="*/ 75998 w 99894"/>
              <a:gd name="connsiteY2" fmla="*/ 54371 h 136364"/>
              <a:gd name="connsiteX3" fmla="*/ 98763 w 99894"/>
              <a:gd name="connsiteY3" fmla="*/ 117427 h 136364"/>
              <a:gd name="connsiteX4" fmla="*/ 63425 w 99894"/>
              <a:gd name="connsiteY4" fmla="*/ 136191 h 136364"/>
              <a:gd name="connsiteX5" fmla="*/ 23897 w 99894"/>
              <a:gd name="connsiteY5" fmla="*/ 81994 h 136364"/>
              <a:gd name="connsiteX6" fmla="*/ 1132 w 99894"/>
              <a:gd name="connsiteY6" fmla="*/ 18938 h 136364"/>
              <a:gd name="connsiteX7" fmla="*/ 1132 w 99894"/>
              <a:gd name="connsiteY7" fmla="*/ 18938 h 13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94" h="136364">
                <a:moveTo>
                  <a:pt x="1132" y="18938"/>
                </a:moveTo>
                <a:lnTo>
                  <a:pt x="36470" y="174"/>
                </a:lnTo>
                <a:cubicBezTo>
                  <a:pt x="41137" y="-2303"/>
                  <a:pt x="58758" y="21986"/>
                  <a:pt x="75998" y="54371"/>
                </a:cubicBezTo>
                <a:cubicBezTo>
                  <a:pt x="93239" y="86756"/>
                  <a:pt x="103430" y="114950"/>
                  <a:pt x="98763" y="117427"/>
                </a:cubicBezTo>
                <a:lnTo>
                  <a:pt x="63425" y="136191"/>
                </a:lnTo>
                <a:cubicBezTo>
                  <a:pt x="58758" y="138667"/>
                  <a:pt x="41137" y="114379"/>
                  <a:pt x="23897" y="81994"/>
                </a:cubicBezTo>
                <a:cubicBezTo>
                  <a:pt x="6656" y="49608"/>
                  <a:pt x="-3535" y="21414"/>
                  <a:pt x="1132" y="18938"/>
                </a:cubicBezTo>
                <a:lnTo>
                  <a:pt x="1132" y="18938"/>
                </a:lnTo>
                <a:close/>
              </a:path>
            </a:pathLst>
          </a:custGeom>
          <a:solidFill>
            <a:srgbClr val="939598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>
              <a:latin typeface="Garamond" panose="02020404030301010803" pitchFamily="18" charset="0"/>
            </a:endParaRPr>
          </a:p>
        </p:txBody>
      </p:sp>
      <p:sp>
        <p:nvSpPr>
          <p:cNvPr id="301" name="Freeform: Shape 95">
            <a:extLst>
              <a:ext uri="{FF2B5EF4-FFF2-40B4-BE49-F238E27FC236}">
                <a16:creationId xmlns:a16="http://schemas.microsoft.com/office/drawing/2014/main" id="{D816FFCF-7CF4-66A4-8F03-E251A788CA20}"/>
              </a:ext>
            </a:extLst>
          </p:cNvPr>
          <p:cNvSpPr/>
          <p:nvPr/>
        </p:nvSpPr>
        <p:spPr>
          <a:xfrm>
            <a:off x="965563" y="4932992"/>
            <a:ext cx="115118" cy="156263"/>
          </a:xfrm>
          <a:custGeom>
            <a:avLst/>
            <a:gdLst>
              <a:gd name="connsiteX0" fmla="*/ 1132 w 99894"/>
              <a:gd name="connsiteY0" fmla="*/ 18938 h 136364"/>
              <a:gd name="connsiteX1" fmla="*/ 36470 w 99894"/>
              <a:gd name="connsiteY1" fmla="*/ 174 h 136364"/>
              <a:gd name="connsiteX2" fmla="*/ 75998 w 99894"/>
              <a:gd name="connsiteY2" fmla="*/ 54371 h 136364"/>
              <a:gd name="connsiteX3" fmla="*/ 98763 w 99894"/>
              <a:gd name="connsiteY3" fmla="*/ 117427 h 136364"/>
              <a:gd name="connsiteX4" fmla="*/ 63425 w 99894"/>
              <a:gd name="connsiteY4" fmla="*/ 136191 h 136364"/>
              <a:gd name="connsiteX5" fmla="*/ 23897 w 99894"/>
              <a:gd name="connsiteY5" fmla="*/ 81994 h 136364"/>
              <a:gd name="connsiteX6" fmla="*/ 1132 w 99894"/>
              <a:gd name="connsiteY6" fmla="*/ 18938 h 136364"/>
              <a:gd name="connsiteX7" fmla="*/ 1132 w 99894"/>
              <a:gd name="connsiteY7" fmla="*/ 18938 h 13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894" h="136364">
                <a:moveTo>
                  <a:pt x="1132" y="18938"/>
                </a:moveTo>
                <a:lnTo>
                  <a:pt x="36470" y="174"/>
                </a:lnTo>
                <a:cubicBezTo>
                  <a:pt x="41137" y="-2303"/>
                  <a:pt x="58758" y="21986"/>
                  <a:pt x="75998" y="54371"/>
                </a:cubicBezTo>
                <a:cubicBezTo>
                  <a:pt x="93239" y="86756"/>
                  <a:pt x="103430" y="114950"/>
                  <a:pt x="98763" y="117427"/>
                </a:cubicBezTo>
                <a:lnTo>
                  <a:pt x="63425" y="136191"/>
                </a:lnTo>
                <a:cubicBezTo>
                  <a:pt x="58758" y="138667"/>
                  <a:pt x="41137" y="114379"/>
                  <a:pt x="23897" y="81994"/>
                </a:cubicBezTo>
                <a:cubicBezTo>
                  <a:pt x="6656" y="49608"/>
                  <a:pt x="-3535" y="21414"/>
                  <a:pt x="1132" y="18938"/>
                </a:cubicBezTo>
                <a:lnTo>
                  <a:pt x="1132" y="18938"/>
                </a:lnTo>
                <a:close/>
              </a:path>
            </a:pathLst>
          </a:custGeom>
          <a:solidFill>
            <a:srgbClr val="C49A6C">
              <a:alpha val="5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700">
              <a:latin typeface="Garamond" panose="02020404030301010803" pitchFamily="18" charset="0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483C526A-20B3-448C-B41B-A537C8FF6B07}"/>
              </a:ext>
            </a:extLst>
          </p:cNvPr>
          <p:cNvSpPr txBox="1"/>
          <p:nvPr/>
        </p:nvSpPr>
        <p:spPr>
          <a:xfrm>
            <a:off x="1063190" y="4908195"/>
            <a:ext cx="241123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ln/>
                <a:solidFill>
                  <a:srgbClr val="231F20"/>
                </a:solidFill>
                <a:latin typeface="Garamond" panose="02020404030301010803" pitchFamily="18" charset="0"/>
                <a:cs typeface="Arial"/>
                <a:sym typeface="Arial"/>
                <a:rtl val="0"/>
              </a:rPr>
              <a:t>Clonally-expanded intact </a:t>
            </a:r>
            <a:r>
              <a:rPr lang="en-US" sz="1050" dirty="0" err="1">
                <a:ln/>
                <a:solidFill>
                  <a:srgbClr val="231F20"/>
                </a:solidFill>
                <a:latin typeface="Garamond" panose="02020404030301010803" pitchFamily="18" charset="0"/>
                <a:cs typeface="Arial"/>
                <a:sym typeface="Arial"/>
                <a:rtl val="0"/>
              </a:rPr>
              <a:t>proviral</a:t>
            </a:r>
            <a:r>
              <a:rPr lang="en-US" sz="1050" dirty="0">
                <a:ln/>
                <a:solidFill>
                  <a:srgbClr val="231F20"/>
                </a:solidFill>
                <a:latin typeface="Garamond" panose="02020404030301010803" pitchFamily="18" charset="0"/>
                <a:cs typeface="Arial"/>
                <a:sym typeface="Arial"/>
                <a:rtl val="0"/>
              </a:rPr>
              <a:t> genomes</a:t>
            </a:r>
          </a:p>
        </p:txBody>
      </p:sp>
    </p:spTree>
    <p:extLst>
      <p:ext uri="{BB962C8B-B14F-4D97-AF65-F5344CB8AC3E}">
        <p14:creationId xmlns:p14="http://schemas.microsoft.com/office/powerpoint/2010/main" val="27275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2D568394-CA41-F827-FC56-0A7E1E47D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13201"/>
            <a:ext cx="7772400" cy="401129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5EC706C-396F-F78C-C42A-18F997339463}"/>
              </a:ext>
            </a:extLst>
          </p:cNvPr>
          <p:cNvSpPr/>
          <p:nvPr/>
        </p:nvSpPr>
        <p:spPr>
          <a:xfrm>
            <a:off x="486033" y="4913151"/>
            <a:ext cx="8336692" cy="82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97089E-1AD5-241F-E0FA-A2B74373459B}"/>
              </a:ext>
            </a:extLst>
          </p:cNvPr>
          <p:cNvSpPr/>
          <p:nvPr/>
        </p:nvSpPr>
        <p:spPr>
          <a:xfrm>
            <a:off x="403655" y="4298567"/>
            <a:ext cx="8336692" cy="825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2501A1-43B3-1B83-4B4A-9A5E52C69805}"/>
              </a:ext>
            </a:extLst>
          </p:cNvPr>
          <p:cNvSpPr/>
          <p:nvPr/>
        </p:nvSpPr>
        <p:spPr>
          <a:xfrm>
            <a:off x="3336325" y="4072892"/>
            <a:ext cx="296563" cy="23391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C5C160-9960-FE4E-7E4B-2ECE106E53EA}"/>
              </a:ext>
            </a:extLst>
          </p:cNvPr>
          <p:cNvSpPr/>
          <p:nvPr/>
        </p:nvSpPr>
        <p:spPr>
          <a:xfrm>
            <a:off x="5740743" y="4068773"/>
            <a:ext cx="296563" cy="23391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F3A3CE-4317-3E55-DE7A-4470F0F65545}"/>
              </a:ext>
            </a:extLst>
          </p:cNvPr>
          <p:cNvSpPr/>
          <p:nvPr/>
        </p:nvSpPr>
        <p:spPr>
          <a:xfrm>
            <a:off x="7648833" y="4068773"/>
            <a:ext cx="296563" cy="23391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039373-4906-4AD8-7984-B50E2CD98CE8}"/>
              </a:ext>
            </a:extLst>
          </p:cNvPr>
          <p:cNvSpPr/>
          <p:nvPr/>
        </p:nvSpPr>
        <p:spPr>
          <a:xfrm>
            <a:off x="3657602" y="4068774"/>
            <a:ext cx="444843" cy="229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D9EE31-9D94-7DE3-4258-013D1B947395}"/>
              </a:ext>
            </a:extLst>
          </p:cNvPr>
          <p:cNvSpPr/>
          <p:nvPr/>
        </p:nvSpPr>
        <p:spPr>
          <a:xfrm>
            <a:off x="6071287" y="4075770"/>
            <a:ext cx="444843" cy="229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8E826ED-DB4F-A1AF-BB39-B949FC221D69}"/>
              </a:ext>
            </a:extLst>
          </p:cNvPr>
          <p:cNvSpPr txBox="1">
            <a:spLocks/>
          </p:cNvSpPr>
          <p:nvPr/>
        </p:nvSpPr>
        <p:spPr>
          <a:xfrm>
            <a:off x="1" y="239794"/>
            <a:ext cx="9143999" cy="68044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The 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ACTIVATE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 Study: 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A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ssessment of 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C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ombined 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T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reatment </a:t>
            </a:r>
          </a:p>
          <a:p>
            <a:pPr algn="ctr"/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with 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I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mmunomodulators and 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V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iral 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A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ctivating-agents 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T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o </a:t>
            </a:r>
            <a:r>
              <a:rPr lang="en-US" sz="1950" b="1" dirty="0">
                <a:solidFill>
                  <a:srgbClr val="FF0000"/>
                </a:solidFill>
                <a:latin typeface="Garamond" pitchFamily="18" charset="0"/>
                <a:ea typeface="SimSun" pitchFamily="2" charset="-122"/>
              </a:rPr>
              <a:t>E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SimSun" pitchFamily="2" charset="-122"/>
              </a:rPr>
              <a:t>radicate HIV</a:t>
            </a:r>
            <a:endParaRPr lang="en-US" sz="1950" dirty="0">
              <a:solidFill>
                <a:srgbClr val="333399"/>
              </a:solidFill>
              <a:latin typeface="Garamond" pitchFamily="18" charset="0"/>
              <a:ea typeface="SimSun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635138-DC76-B3C0-4958-81D0AC2E0552}"/>
              </a:ext>
            </a:extLst>
          </p:cNvPr>
          <p:cNvSpPr txBox="1"/>
          <p:nvPr/>
        </p:nvSpPr>
        <p:spPr>
          <a:xfrm>
            <a:off x="4180" y="4890979"/>
            <a:ext cx="45714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+mj-ea"/>
                <a:cs typeface="Times New Roman" panose="02020603050405020304" pitchFamily="18" charset="0"/>
              </a:rPr>
              <a:t>Mathias Lichterfeld and Daniel Kuritzkes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4392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091B3B4-638F-378F-5423-20821749C1D2}"/>
              </a:ext>
            </a:extLst>
          </p:cNvPr>
          <p:cNvSpPr/>
          <p:nvPr/>
        </p:nvSpPr>
        <p:spPr>
          <a:xfrm>
            <a:off x="1897" y="159816"/>
            <a:ext cx="9144000" cy="573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950" b="1" dirty="0">
                <a:solidFill>
                  <a:srgbClr val="333399"/>
                </a:solidFill>
                <a:latin typeface="Garamond" panose="02020404030301010803" pitchFamily="18" charset="0"/>
              </a:rPr>
              <a:t>The ACTIVATE Trial: Accumulation of Integration Sites In Heterochromatin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7D883E-3AB3-D3F0-6A1A-3BFC13375F98}"/>
              </a:ext>
            </a:extLst>
          </p:cNvPr>
          <p:cNvGrpSpPr/>
          <p:nvPr/>
        </p:nvGrpSpPr>
        <p:grpSpPr>
          <a:xfrm>
            <a:off x="2840864" y="1527652"/>
            <a:ext cx="3133198" cy="2927450"/>
            <a:chOff x="1147233" y="2096429"/>
            <a:chExt cx="4177597" cy="3903267"/>
          </a:xfrm>
        </p:grpSpPr>
        <p:pic>
          <p:nvPicPr>
            <p:cNvPr id="26" name="Picture 25" descr="A picture containing text, screenshot, diagram, design&#10;&#10;Description automatically generated">
              <a:extLst>
                <a:ext uri="{FF2B5EF4-FFF2-40B4-BE49-F238E27FC236}">
                  <a16:creationId xmlns:a16="http://schemas.microsoft.com/office/drawing/2014/main" id="{01AF2D4F-974F-2482-25CE-99A4A9788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7" t="7009" b="-1"/>
            <a:stretch/>
          </p:blipFill>
          <p:spPr>
            <a:xfrm>
              <a:off x="1147233" y="2214033"/>
              <a:ext cx="4177597" cy="378566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EC01A1-E395-137F-CF26-3FC1BF049DE7}"/>
                </a:ext>
              </a:extLst>
            </p:cNvPr>
            <p:cNvSpPr/>
            <p:nvPr/>
          </p:nvSpPr>
          <p:spPr>
            <a:xfrm>
              <a:off x="2150533" y="2096429"/>
              <a:ext cx="2845213" cy="4192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7417C7AA-C51C-48A5-D7BF-17FDC1B998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3"/>
          <a:stretch/>
        </p:blipFill>
        <p:spPr>
          <a:xfrm>
            <a:off x="5999584" y="1660525"/>
            <a:ext cx="3047765" cy="2675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13044F-FF8F-1FE0-8769-3C88649D96F3}"/>
              </a:ext>
            </a:extLst>
          </p:cNvPr>
          <p:cNvSpPr txBox="1"/>
          <p:nvPr/>
        </p:nvSpPr>
        <p:spPr>
          <a:xfrm>
            <a:off x="96652" y="3542740"/>
            <a:ext cx="26046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Garamond" panose="02020404030301010803" pitchFamily="18" charset="0"/>
              </a:rPr>
              <a:t>total of </a:t>
            </a:r>
            <a:r>
              <a:rPr lang="en-US" sz="1500" b="1" dirty="0">
                <a:solidFill>
                  <a:srgbClr val="FF0000"/>
                </a:solidFill>
                <a:latin typeface="Garamond" panose="02020404030301010803" pitchFamily="18" charset="0"/>
              </a:rPr>
              <a:t>2,695</a:t>
            </a:r>
            <a:r>
              <a:rPr lang="en-US" sz="1500" b="1" dirty="0">
                <a:latin typeface="Garamond" panose="02020404030301010803" pitchFamily="18" charset="0"/>
              </a:rPr>
              <a:t> Integration Sites</a:t>
            </a:r>
          </a:p>
        </p:txBody>
      </p:sp>
      <p:pic>
        <p:nvPicPr>
          <p:cNvPr id="9" name="Picture 8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97D070F9-5BE0-EA0D-898E-1C4A7CD74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2" y="1969239"/>
            <a:ext cx="2465535" cy="150156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CDE397-B4C0-3468-819C-28EB4630E024}"/>
              </a:ext>
            </a:extLst>
          </p:cNvPr>
          <p:cNvSpPr/>
          <p:nvPr/>
        </p:nvSpPr>
        <p:spPr>
          <a:xfrm>
            <a:off x="4036326" y="1685499"/>
            <a:ext cx="948520" cy="2650110"/>
          </a:xfrm>
          <a:prstGeom prst="rect">
            <a:avLst/>
          </a:prstGeom>
          <a:noFill/>
          <a:ln w="31750">
            <a:solidFill>
              <a:srgbClr val="33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897B08-971E-385F-A208-345A9165882A}"/>
              </a:ext>
            </a:extLst>
          </p:cNvPr>
          <p:cNvSpPr/>
          <p:nvPr/>
        </p:nvSpPr>
        <p:spPr>
          <a:xfrm>
            <a:off x="7306698" y="1683794"/>
            <a:ext cx="948520" cy="2650110"/>
          </a:xfrm>
          <a:prstGeom prst="rect">
            <a:avLst/>
          </a:prstGeom>
          <a:noFill/>
          <a:ln w="31750">
            <a:solidFill>
              <a:srgbClr val="33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5C37D2-29A5-8B41-DD67-419E7990E546}"/>
              </a:ext>
            </a:extLst>
          </p:cNvPr>
          <p:cNvGrpSpPr/>
          <p:nvPr/>
        </p:nvGrpSpPr>
        <p:grpSpPr>
          <a:xfrm>
            <a:off x="3890085" y="4422950"/>
            <a:ext cx="1363830" cy="360811"/>
            <a:chOff x="7176958" y="6262686"/>
            <a:chExt cx="1818440" cy="481081"/>
          </a:xfrm>
        </p:grpSpPr>
        <p:pic>
          <p:nvPicPr>
            <p:cNvPr id="38" name="Picture 37" descr="A picture containing text, screenshot, diagram&#10;&#10;Description automatically generated">
              <a:extLst>
                <a:ext uri="{FF2B5EF4-FFF2-40B4-BE49-F238E27FC236}">
                  <a16:creationId xmlns:a16="http://schemas.microsoft.com/office/drawing/2014/main" id="{DEF06885-36DA-9B81-4CF9-BECD1FFDF9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67" t="10938" r="3109" b="81396"/>
            <a:stretch/>
          </p:blipFill>
          <p:spPr>
            <a:xfrm>
              <a:off x="7176958" y="6262686"/>
              <a:ext cx="909220" cy="395355"/>
            </a:xfrm>
            <a:prstGeom prst="rect">
              <a:avLst/>
            </a:prstGeom>
          </p:spPr>
        </p:pic>
        <p:pic>
          <p:nvPicPr>
            <p:cNvPr id="5" name="Picture 4" descr="A picture containing text, screenshot, diagram&#10;&#10;Description automatically generated">
              <a:extLst>
                <a:ext uri="{FF2B5EF4-FFF2-40B4-BE49-F238E27FC236}">
                  <a16:creationId xmlns:a16="http://schemas.microsoft.com/office/drawing/2014/main" id="{666966C3-9B6E-D58D-329E-447F916EB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67" t="18005" r="3109" b="74329"/>
            <a:stretch/>
          </p:blipFill>
          <p:spPr>
            <a:xfrm>
              <a:off x="8086178" y="6348412"/>
              <a:ext cx="909220" cy="39535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047A122-02B0-739B-1078-060E59AEFCDE}"/>
              </a:ext>
            </a:extLst>
          </p:cNvPr>
          <p:cNvSpPr txBox="1"/>
          <p:nvPr/>
        </p:nvSpPr>
        <p:spPr>
          <a:xfrm>
            <a:off x="3269681" y="1171700"/>
            <a:ext cx="26046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Garamond" panose="02020404030301010803" pitchFamily="18" charset="0"/>
              </a:rPr>
              <a:t>Centromeric Satellite DNA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FB4EB1-5609-4782-4500-CB91114488AE}"/>
              </a:ext>
            </a:extLst>
          </p:cNvPr>
          <p:cNvSpPr txBox="1"/>
          <p:nvPr/>
        </p:nvSpPr>
        <p:spPr>
          <a:xfrm>
            <a:off x="6323994" y="1174324"/>
            <a:ext cx="26046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Garamond" panose="02020404030301010803" pitchFamily="18" charset="0"/>
              </a:rPr>
              <a:t>ZNF Gene Family</a:t>
            </a:r>
          </a:p>
        </p:txBody>
      </p:sp>
    </p:spTree>
    <p:extLst>
      <p:ext uri="{BB962C8B-B14F-4D97-AF65-F5344CB8AC3E}">
        <p14:creationId xmlns:p14="http://schemas.microsoft.com/office/powerpoint/2010/main" val="33141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2D7CE-371A-4D49-B6F8-1C38A4B683FB}"/>
              </a:ext>
            </a:extLst>
          </p:cNvPr>
          <p:cNvSpPr txBox="1">
            <a:spLocks/>
          </p:cNvSpPr>
          <p:nvPr/>
        </p:nvSpPr>
        <p:spPr>
          <a:xfrm>
            <a:off x="4547" y="403785"/>
            <a:ext cx="9144000" cy="480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latin typeface="Garamond" panose="02020404030301010803" pitchFamily="18" charset="0"/>
                <a:cs typeface="Arial" panose="020B0604020202020204" pitchFamily="34" charset="0"/>
              </a:rPr>
              <a:t>  </a:t>
            </a:r>
            <a:r>
              <a:rPr lang="en-US" sz="2100" b="1" dirty="0">
                <a:solidFill>
                  <a:srgbClr val="333399"/>
                </a:solidFill>
                <a:latin typeface="Garamond" pitchFamily="18" charset="0"/>
                <a:ea typeface="+mn-ea"/>
                <a:cs typeface="+mn-cs"/>
              </a:rPr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4B9FCF-D033-4545-B18B-43A064E5D7CB}"/>
              </a:ext>
            </a:extLst>
          </p:cNvPr>
          <p:cNvSpPr txBox="1"/>
          <p:nvPr/>
        </p:nvSpPr>
        <p:spPr>
          <a:xfrm>
            <a:off x="611560" y="1129047"/>
            <a:ext cx="8094784" cy="2885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Progressive selection of intact proviruses in heterochromatin locations</a:t>
            </a:r>
          </a:p>
          <a:p>
            <a:pPr marL="214313" indent="-21431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Selection process not very effective, requires &gt;20 years of time</a:t>
            </a:r>
          </a:p>
          <a:p>
            <a:pPr marL="214313" indent="-21431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Garamond" panose="02020404030301010803" pitchFamily="18" charset="0"/>
              </a:rPr>
              <a:t>Proviral</a:t>
            </a:r>
            <a:r>
              <a:rPr lang="en-US" dirty="0">
                <a:latin typeface="Garamond" panose="02020404030301010803" pitchFamily="18" charset="0"/>
              </a:rPr>
              <a:t> reservoir landscape dominated by intact proviruses in heterochromatin might be less rebound-competent</a:t>
            </a:r>
          </a:p>
          <a:p>
            <a:pPr marL="214313" indent="-21431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Accumulation of intact proviruses in heterochromatin in elite controllers/post-treatment controllers</a:t>
            </a:r>
          </a:p>
          <a:p>
            <a:pPr marL="214313" indent="-21431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Can this selection process be accelerated?</a:t>
            </a:r>
          </a:p>
          <a:p>
            <a:pPr marL="214313" indent="-214313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Integration sites can be used as biomarkers of immune selection in HIV reservoir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80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A453C61D-56C4-49B4-A594-9345EC4B54F5}"/>
              </a:ext>
            </a:extLst>
          </p:cNvPr>
          <p:cNvSpPr txBox="1">
            <a:spLocks/>
          </p:cNvSpPr>
          <p:nvPr/>
        </p:nvSpPr>
        <p:spPr>
          <a:xfrm>
            <a:off x="0" y="122384"/>
            <a:ext cx="9144000" cy="5143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ja-JP" sz="2100" b="1" dirty="0">
                <a:solidFill>
                  <a:srgbClr val="000090"/>
                </a:solidFill>
                <a:latin typeface="Garamond" pitchFamily="18" charset="0"/>
                <a:ea typeface="宋体" pitchFamily="2" charset="-122"/>
              </a:rPr>
              <a:t>Acknowledgements</a:t>
            </a:r>
            <a:endParaRPr lang="en-US" sz="2100" b="1" dirty="0">
              <a:solidFill>
                <a:srgbClr val="000090"/>
              </a:solidFill>
              <a:ea typeface="ＭＳ Ｐゴシック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E33944-92BA-4784-9DB9-E051D6D95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321" y="624443"/>
            <a:ext cx="3829050" cy="263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360"/>
              </a:spcBef>
              <a:spcAft>
                <a:spcPts val="360"/>
              </a:spcAft>
            </a:pPr>
            <a:r>
              <a:rPr lang="en-US" altLang="zh-CN" sz="1400" b="1" i="1" dirty="0" err="1">
                <a:solidFill>
                  <a:srgbClr val="000090"/>
                </a:solidFill>
                <a:latin typeface="Garamond" pitchFamily="18" charset="0"/>
              </a:rPr>
              <a:t>Ragon</a:t>
            </a:r>
            <a:r>
              <a:rPr lang="en-US" altLang="zh-CN" sz="1400" b="1" i="1" dirty="0">
                <a:solidFill>
                  <a:srgbClr val="000090"/>
                </a:solidFill>
                <a:latin typeface="Garamond" pitchFamily="18" charset="0"/>
              </a:rPr>
              <a:t> Institute</a:t>
            </a:r>
            <a:endParaRPr lang="en-US" altLang="zh-CN" sz="1400" dirty="0">
              <a:solidFill>
                <a:srgbClr val="000090"/>
              </a:solidFill>
              <a:latin typeface="Garamond" pitchFamily="18" charset="0"/>
            </a:endParaRPr>
          </a:p>
          <a:p>
            <a:pPr>
              <a:lnSpc>
                <a:spcPct val="90000"/>
              </a:lnSpc>
              <a:spcBef>
                <a:spcPts val="324"/>
              </a:spcBef>
              <a:spcAft>
                <a:spcPts val="450"/>
              </a:spcAft>
            </a:pPr>
            <a:r>
              <a:rPr lang="en-US" altLang="zh-CN" sz="1400" b="1" dirty="0">
                <a:latin typeface="Garamond" pitchFamily="18" charset="0"/>
              </a:rPr>
              <a:t>Ce Charlie Gao</a:t>
            </a:r>
            <a:endParaRPr lang="en-US" altLang="zh-CN" sz="1400" dirty="0">
              <a:latin typeface="Garamond" pitchFamily="18" charset="0"/>
            </a:endParaRP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altLang="zh-CN" sz="1400" b="1" dirty="0">
                <a:latin typeface="Garamond" pitchFamily="18" charset="0"/>
              </a:rPr>
              <a:t>Matthew Osborn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altLang="zh-CN" sz="1400" b="1" dirty="0">
                <a:latin typeface="Garamond" pitchFamily="18" charset="0"/>
              </a:rPr>
              <a:t>Ciputra Hartana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altLang="zh-CN" sz="1400" dirty="0">
                <a:latin typeface="Garamond" pitchFamily="18" charset="0"/>
              </a:rPr>
              <a:t>Zachary Manickas Hill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altLang="zh-CN" sz="1400" dirty="0">
                <a:latin typeface="Garamond" pitchFamily="18" charset="0"/>
              </a:rPr>
              <a:t>Melanie Lancien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altLang="zh-CN" sz="1400" dirty="0">
                <a:latin typeface="Garamond" pitchFamily="18" charset="0"/>
              </a:rPr>
              <a:t>Gregory Gladkov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altLang="zh-CN" sz="1400" dirty="0">
                <a:latin typeface="Garamond" pitchFamily="18" charset="0"/>
              </a:rPr>
              <a:t>Isabelle Roseto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altLang="zh-CN" sz="1400" dirty="0">
                <a:latin typeface="Garamond" pitchFamily="18" charset="0"/>
              </a:rPr>
              <a:t>Tan Toong Seng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altLang="zh-CN" sz="1400" b="1" dirty="0">
                <a:latin typeface="Garamond" pitchFamily="18" charset="0"/>
              </a:rPr>
              <a:t>Xu Yu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787870B-C823-4CD3-A6D9-B406908EA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3345" y="1073277"/>
            <a:ext cx="2171700" cy="89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altLang="zh-CN" sz="2400" b="1" i="1" dirty="0">
                <a:solidFill>
                  <a:srgbClr val="333399"/>
                </a:solidFill>
                <a:latin typeface="Garamond" panose="02020404030301010803" pitchFamily="18" charset="0"/>
              </a:rPr>
              <a:t>Study</a:t>
            </a:r>
          </a:p>
          <a:p>
            <a:pPr algn="ctr">
              <a:spcBef>
                <a:spcPts val="450"/>
              </a:spcBef>
            </a:pPr>
            <a:r>
              <a:rPr lang="en-US" altLang="zh-CN" sz="2400" b="1" i="1" dirty="0">
                <a:solidFill>
                  <a:srgbClr val="333399"/>
                </a:solidFill>
                <a:latin typeface="Garamond" panose="02020404030301010803" pitchFamily="18" charset="0"/>
              </a:rPr>
              <a:t>Participants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18E35E-AAE1-4079-8BF6-BFC8ED2CD01A}"/>
              </a:ext>
            </a:extLst>
          </p:cNvPr>
          <p:cNvSpPr/>
          <p:nvPr/>
        </p:nvSpPr>
        <p:spPr>
          <a:xfrm>
            <a:off x="4441761" y="624443"/>
            <a:ext cx="3043019" cy="2442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zh-CN" sz="1400" b="1" i="1" dirty="0">
                <a:solidFill>
                  <a:srgbClr val="000090"/>
                </a:solidFill>
                <a:latin typeface="Garamond" panose="02020404030301010803" pitchFamily="18" charset="0"/>
              </a:rPr>
              <a:t>Main Collaborators: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zh-CN" sz="1400" dirty="0">
                <a:latin typeface="Garamond" panose="02020404030301010803" pitchFamily="18" charset="0"/>
              </a:rPr>
              <a:t>Tae-Wook Chun, NIAID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zh-CN" sz="1400" dirty="0">
                <a:latin typeface="Garamond" panose="02020404030301010803" pitchFamily="18" charset="0"/>
              </a:rPr>
              <a:t>Steve Deeks/Michael Peluso, UCSF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zh-CN" sz="1400" dirty="0">
                <a:latin typeface="Garamond" panose="02020404030301010803" pitchFamily="18" charset="0"/>
              </a:rPr>
              <a:t>Luis Montaner, Wistar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zh-CN" sz="1400" dirty="0">
                <a:latin typeface="Garamond" panose="02020404030301010803" pitchFamily="18" charset="0"/>
              </a:rPr>
              <a:t>Sarah Fidler/John Frater, Imperial/Oxford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zh-CN" sz="1400" dirty="0">
                <a:latin typeface="Garamond" panose="02020404030301010803" pitchFamily="18" charset="0"/>
              </a:rPr>
              <a:t>Roger Shapiro, HSPH/BHP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zh-CN" sz="1400" dirty="0">
                <a:latin typeface="Garamond" panose="02020404030301010803" pitchFamily="18" charset="0"/>
              </a:rPr>
              <a:t>Linos Vandekerckhove, U Ghent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zh-CN" sz="1400" dirty="0">
                <a:latin typeface="Garamond" panose="02020404030301010803" pitchFamily="18" charset="0"/>
              </a:rPr>
              <a:t>Paolo Palma/Nicola Cotugno, OPBG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A3AE4C45-863D-430A-9F3A-5E768063D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408" y="603580"/>
            <a:ext cx="1775969" cy="297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zh-CN" sz="1400" b="1" i="1" dirty="0">
                <a:solidFill>
                  <a:srgbClr val="000090"/>
                </a:solidFill>
                <a:latin typeface="Garamond" pitchFamily="18" charset="0"/>
              </a:rPr>
              <a:t>BWH</a:t>
            </a:r>
            <a:endParaRPr lang="en-US" altLang="zh-CN" sz="1400" dirty="0">
              <a:solidFill>
                <a:srgbClr val="000090"/>
              </a:solidFill>
              <a:latin typeface="Garamond" pitchFamily="18" charset="0"/>
            </a:endParaRPr>
          </a:p>
          <a:p>
            <a:pPr>
              <a:lnSpc>
                <a:spcPct val="90000"/>
              </a:lnSpc>
              <a:spcBef>
                <a:spcPts val="324"/>
              </a:spcBef>
              <a:spcAft>
                <a:spcPts val="450"/>
              </a:spcAft>
            </a:pPr>
            <a:r>
              <a:rPr lang="en-US" altLang="zh-CN" sz="1400" b="1" dirty="0" err="1">
                <a:latin typeface="Garamond" pitchFamily="18" charset="0"/>
              </a:rPr>
              <a:t>WeiWei</a:t>
            </a:r>
            <a:r>
              <a:rPr lang="en-US" altLang="zh-CN" sz="1400" b="1" dirty="0">
                <a:latin typeface="Garamond" pitchFamily="18" charset="0"/>
              </a:rPr>
              <a:t> Sun</a:t>
            </a:r>
          </a:p>
          <a:p>
            <a:pPr>
              <a:lnSpc>
                <a:spcPct val="90000"/>
              </a:lnSpc>
              <a:spcBef>
                <a:spcPts val="324"/>
              </a:spcBef>
              <a:spcAft>
                <a:spcPts val="450"/>
              </a:spcAft>
            </a:pPr>
            <a:r>
              <a:rPr lang="en-US" altLang="zh-CN" sz="1400" b="1" dirty="0">
                <a:latin typeface="Garamond" pitchFamily="18" charset="0"/>
              </a:rPr>
              <a:t>Xiaodong Lian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altLang="zh-CN" sz="1400" b="1" dirty="0">
                <a:latin typeface="Garamond" pitchFamily="18" charset="0"/>
              </a:rPr>
              <a:t>Kevin Einkauf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altLang="zh-CN" sz="1400" b="1" dirty="0">
                <a:latin typeface="Garamond" pitchFamily="18" charset="0"/>
              </a:rPr>
              <a:t>Marie Armani-Tourret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altLang="zh-CN" sz="1400" b="1" dirty="0">
                <a:latin typeface="Garamond" pitchFamily="18" charset="0"/>
              </a:rPr>
              <a:t>Tan Toong Seng</a:t>
            </a:r>
            <a:endParaRPr lang="en-US" altLang="zh-CN" sz="1400" dirty="0">
              <a:latin typeface="Garamond" pitchFamily="18" charset="0"/>
            </a:endParaRP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altLang="zh-CN" sz="1400" dirty="0">
                <a:latin typeface="Garamond" pitchFamily="18" charset="0"/>
              </a:rPr>
              <a:t>Catherine Koofhethile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altLang="zh-CN" sz="1400" dirty="0">
                <a:latin typeface="Garamond" pitchFamily="18" charset="0"/>
              </a:rPr>
              <a:t>Benjamin Bone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r>
              <a:rPr lang="en-US" altLang="zh-CN" sz="1400" dirty="0">
                <a:latin typeface="Garamond" pitchFamily="18" charset="0"/>
              </a:rPr>
              <a:t>Aischa Niesar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endParaRPr lang="en-US" altLang="zh-CN" dirty="0">
              <a:latin typeface="Garamond" pitchFamily="18" charset="0"/>
            </a:endParaRPr>
          </a:p>
        </p:txBody>
      </p:sp>
      <p:pic>
        <p:nvPicPr>
          <p:cNvPr id="17" name="Picture 2" descr="media-exp3.licdn.com/dms/image/C560BAQH1GAJ2ekV...">
            <a:extLst>
              <a:ext uri="{FF2B5EF4-FFF2-40B4-BE49-F238E27FC236}">
                <a16:creationId xmlns:a16="http://schemas.microsoft.com/office/drawing/2014/main" id="{23ED1BCB-8C68-41B0-942E-E890AE3B6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" t="2013" r="6160" b="6143"/>
          <a:stretch/>
        </p:blipFill>
        <p:spPr bwMode="auto">
          <a:xfrm>
            <a:off x="6972012" y="3442390"/>
            <a:ext cx="878191" cy="86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NIH NHLBI (@nih_nhlbi) / Twitter">
            <a:extLst>
              <a:ext uri="{FF2B5EF4-FFF2-40B4-BE49-F238E27FC236}">
                <a16:creationId xmlns:a16="http://schemas.microsoft.com/office/drawing/2014/main" id="{034000FF-792C-433A-A07F-04EC98668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12799" r="4846" b="13784"/>
          <a:stretch/>
        </p:blipFill>
        <p:spPr bwMode="auto">
          <a:xfrm>
            <a:off x="7850202" y="3442390"/>
            <a:ext cx="1104138" cy="88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PAVE Collaboratory (@PAVE_MDC) / Twitter">
            <a:extLst>
              <a:ext uri="{FF2B5EF4-FFF2-40B4-BE49-F238E27FC236}">
                <a16:creationId xmlns:a16="http://schemas.microsoft.com/office/drawing/2014/main" id="{876790E2-6572-47FA-9826-95C9220E4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t="11724" r="14086" b="21718"/>
          <a:stretch/>
        </p:blipFill>
        <p:spPr bwMode="auto">
          <a:xfrm>
            <a:off x="4699390" y="3596258"/>
            <a:ext cx="1024737" cy="87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Home Page - Beat HIV Beat HIV">
            <a:extLst>
              <a:ext uri="{FF2B5EF4-FFF2-40B4-BE49-F238E27FC236}">
                <a16:creationId xmlns:a16="http://schemas.microsoft.com/office/drawing/2014/main" id="{14E60014-4E7C-4165-8348-C2BD36BC3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55" y="3377442"/>
            <a:ext cx="794028" cy="105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Home | dare">
            <a:extLst>
              <a:ext uri="{FF2B5EF4-FFF2-40B4-BE49-F238E27FC236}">
                <a16:creationId xmlns:a16="http://schemas.microsoft.com/office/drawing/2014/main" id="{BAEEEAA1-DB0B-4984-B0AE-1342BD668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56" y="3612407"/>
            <a:ext cx="1230893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Image">
            <a:extLst>
              <a:ext uri="{FF2B5EF4-FFF2-40B4-BE49-F238E27FC236}">
                <a16:creationId xmlns:a16="http://schemas.microsoft.com/office/drawing/2014/main" id="{C203F006-938A-4088-BEB1-B0B23D3965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3" b="7023"/>
          <a:stretch/>
        </p:blipFill>
        <p:spPr bwMode="auto">
          <a:xfrm>
            <a:off x="3290243" y="4273717"/>
            <a:ext cx="878433" cy="74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F36E35-B5FC-488B-B4C2-92D3F8CC2F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332" y="4576895"/>
            <a:ext cx="1747039" cy="3784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DA1CF2-3887-4D6D-8CFB-79CFC16E17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9411" b="40000"/>
          <a:stretch/>
        </p:blipFill>
        <p:spPr>
          <a:xfrm>
            <a:off x="265736" y="4529348"/>
            <a:ext cx="1947567" cy="4087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E04282D-4AA0-4503-91F4-CFD01DCA2841}"/>
              </a:ext>
            </a:extLst>
          </p:cNvPr>
          <p:cNvGrpSpPr/>
          <p:nvPr/>
        </p:nvGrpSpPr>
        <p:grpSpPr>
          <a:xfrm>
            <a:off x="7215218" y="2806238"/>
            <a:ext cx="1858245" cy="493816"/>
            <a:chOff x="6076775" y="2301809"/>
            <a:chExt cx="2869595" cy="761524"/>
          </a:xfrm>
        </p:grpSpPr>
        <p:pic>
          <p:nvPicPr>
            <p:cNvPr id="36" name="Picture 35" descr="MGH for PPT.jpg                                                0000003EMGHPHOTO                       B71EFDD1:">
              <a:extLst>
                <a:ext uri="{FF2B5EF4-FFF2-40B4-BE49-F238E27FC236}">
                  <a16:creationId xmlns:a16="http://schemas.microsoft.com/office/drawing/2014/main" id="{4516EB1F-93BB-4C5D-AF0F-BE86CEFAB258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1">
              <a:clrChange>
                <a:clrFrom>
                  <a:srgbClr val="808080"/>
                </a:clrFrom>
                <a:clrTo>
                  <a:srgbClr val="808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45700" y="2318002"/>
              <a:ext cx="621988" cy="713232"/>
            </a:xfrm>
            <a:prstGeom prst="rect">
              <a:avLst/>
            </a:prstGeom>
            <a:noFill/>
          </p:spPr>
        </p:pic>
        <p:pic>
          <p:nvPicPr>
            <p:cNvPr id="37" name="Picture 36" descr="Veritas Red PPT.jpg                                            0000003EMGHPHOTO                       B71EFDD1:">
              <a:extLst>
                <a:ext uri="{FF2B5EF4-FFF2-40B4-BE49-F238E27FC236}">
                  <a16:creationId xmlns:a16="http://schemas.microsoft.com/office/drawing/2014/main" id="{7494AFBF-E115-4359-9DA2-786EC69CD53F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2">
              <a:clrChange>
                <a:clrFrom>
                  <a:srgbClr val="808080"/>
                </a:clrFrom>
                <a:clrTo>
                  <a:srgbClr val="80808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815652" y="2325090"/>
              <a:ext cx="603504" cy="704088"/>
            </a:xfrm>
            <a:prstGeom prst="rect">
              <a:avLst/>
            </a:prstGeom>
            <a:noFill/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7AD97A6-A4F3-419E-B6E7-164258A22EF1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57" t="18572" r="21837" b="17755"/>
            <a:stretch/>
          </p:blipFill>
          <p:spPr>
            <a:xfrm>
              <a:off x="8280845" y="2307369"/>
              <a:ext cx="665525" cy="73635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08FC5EC-E7B3-487F-8695-234541677B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9579" r="18916"/>
            <a:stretch/>
          </p:blipFill>
          <p:spPr>
            <a:xfrm>
              <a:off x="6076775" y="2301809"/>
              <a:ext cx="622098" cy="761524"/>
            </a:xfrm>
            <a:prstGeom prst="rect">
              <a:avLst/>
            </a:prstGeom>
          </p:spPr>
        </p:pic>
      </p:grpSp>
      <p:pic>
        <p:nvPicPr>
          <p:cNvPr id="20" name="Picture 8" descr="National Institute of Allergy and Infectious Diseases (NIAID) · GitHub">
            <a:extLst>
              <a:ext uri="{FF2B5EF4-FFF2-40B4-BE49-F238E27FC236}">
                <a16:creationId xmlns:a16="http://schemas.microsoft.com/office/drawing/2014/main" id="{F51C3B88-C8C2-453C-B893-4F16E5312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6" t="5925" r="6940" b="7555"/>
          <a:stretch/>
        </p:blipFill>
        <p:spPr bwMode="auto">
          <a:xfrm>
            <a:off x="5952298" y="3442390"/>
            <a:ext cx="943081" cy="95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359C304-D6F6-4F1F-B320-740BB8357966}"/>
              </a:ext>
            </a:extLst>
          </p:cNvPr>
          <p:cNvSpPr txBox="1"/>
          <p:nvPr/>
        </p:nvSpPr>
        <p:spPr>
          <a:xfrm>
            <a:off x="8767973" y="5985857"/>
            <a:ext cx="34289" cy="10064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ttps://www.thebody.com/author/amf-ar</a:t>
            </a:r>
          </a:p>
        </p:txBody>
      </p:sp>
      <p:pic>
        <p:nvPicPr>
          <p:cNvPr id="3074" name="Picture 2" descr="amfAR - Wikipedia">
            <a:extLst>
              <a:ext uri="{FF2B5EF4-FFF2-40B4-BE49-F238E27FC236}">
                <a16:creationId xmlns:a16="http://schemas.microsoft.com/office/drawing/2014/main" id="{EA49063E-D5E9-4438-AD7E-4F978D9DC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73" y="4272261"/>
            <a:ext cx="1135372" cy="43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PIICAL">
            <a:extLst>
              <a:ext uri="{FF2B5EF4-FFF2-40B4-BE49-F238E27FC236}">
                <a16:creationId xmlns:a16="http://schemas.microsoft.com/office/drawing/2014/main" id="{1FAECA4D-1D99-45FD-933E-250281B00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187" y="3748280"/>
            <a:ext cx="1661441" cy="37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828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255A074-9250-004E-9185-D91EBBF07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35289"/>
            <a:ext cx="6181561" cy="745629"/>
          </a:xfrm>
        </p:spPr>
        <p:txBody>
          <a:bodyPr>
            <a:normAutofit/>
          </a:bodyPr>
          <a:lstStyle/>
          <a:p>
            <a:pPr algn="ctr"/>
            <a:r>
              <a:rPr lang="en-US" sz="2100" b="1" dirty="0">
                <a:solidFill>
                  <a:srgbClr val="333399"/>
                </a:solidFill>
                <a:latin typeface="Garamond" pitchFamily="18" charset="0"/>
              </a:rPr>
              <a:t>HIV-1 reservoir cells: The Obstacle to Cure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A07807-42EA-4DD0-9AED-0DC59CF56B3B}"/>
              </a:ext>
            </a:extLst>
          </p:cNvPr>
          <p:cNvSpPr txBox="1"/>
          <p:nvPr/>
        </p:nvSpPr>
        <p:spPr>
          <a:xfrm>
            <a:off x="2915489" y="2765371"/>
            <a:ext cx="160020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13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735460-CB8D-4664-BBAE-9F4AD2FF8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53"/>
          <a:stretch/>
        </p:blipFill>
        <p:spPr>
          <a:xfrm>
            <a:off x="285750" y="1627748"/>
            <a:ext cx="5242182" cy="30076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B42286-6064-4A23-8969-086788985497}"/>
              </a:ext>
            </a:extLst>
          </p:cNvPr>
          <p:cNvSpPr txBox="1"/>
          <p:nvPr/>
        </p:nvSpPr>
        <p:spPr>
          <a:xfrm>
            <a:off x="2072752" y="4425426"/>
            <a:ext cx="1633754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Garamond" panose="02020404030301010803" pitchFamily="18" charset="0"/>
              </a:rPr>
              <a:t>Productively infected cells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9A83B2-F958-4067-8156-F72520ECD667}"/>
              </a:ext>
            </a:extLst>
          </p:cNvPr>
          <p:cNvSpPr txBox="1"/>
          <p:nvPr/>
        </p:nvSpPr>
        <p:spPr>
          <a:xfrm>
            <a:off x="4010789" y="4425429"/>
            <a:ext cx="1571625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Garamond" panose="02020404030301010803" pitchFamily="18" charset="0"/>
              </a:rPr>
              <a:t>Latently infected cells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C5C686-766C-4152-A2F2-7AB548A744EF}"/>
              </a:ext>
            </a:extLst>
          </p:cNvPr>
          <p:cNvSpPr txBox="1"/>
          <p:nvPr/>
        </p:nvSpPr>
        <p:spPr>
          <a:xfrm>
            <a:off x="648047" y="1053083"/>
            <a:ext cx="978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Garamond" panose="02020404030301010803" pitchFamily="18" charset="0"/>
              </a:rPr>
              <a:t>Untreated</a:t>
            </a:r>
          </a:p>
          <a:p>
            <a:pPr algn="ctr"/>
            <a:r>
              <a:rPr lang="en-US" sz="1600" dirty="0">
                <a:latin typeface="Garamond" panose="02020404030301010803" pitchFamily="18" charset="0"/>
              </a:rPr>
              <a:t>Infection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27615F-E4B4-41BB-AB73-F6AFBE911CD6}"/>
              </a:ext>
            </a:extLst>
          </p:cNvPr>
          <p:cNvSpPr txBox="1"/>
          <p:nvPr/>
        </p:nvSpPr>
        <p:spPr>
          <a:xfrm>
            <a:off x="2448449" y="1062209"/>
            <a:ext cx="1004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Garamond" panose="02020404030301010803" pitchFamily="18" charset="0"/>
              </a:rPr>
              <a:t>ART</a:t>
            </a:r>
          </a:p>
          <a:p>
            <a:pPr algn="ctr"/>
            <a:r>
              <a:rPr lang="en-US" sz="1600" dirty="0">
                <a:latin typeface="Garamond" panose="02020404030301010803" pitchFamily="18" charset="0"/>
              </a:rPr>
              <a:t>Treatment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6FD117-183F-4E22-9B9F-4DA5C68F9AE4}"/>
              </a:ext>
            </a:extLst>
          </p:cNvPr>
          <p:cNvSpPr txBox="1"/>
          <p:nvPr/>
        </p:nvSpPr>
        <p:spPr>
          <a:xfrm>
            <a:off x="4159640" y="1038147"/>
            <a:ext cx="1174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Garamond" panose="02020404030301010803" pitchFamily="18" charset="0"/>
              </a:rPr>
              <a:t>Treatment</a:t>
            </a:r>
          </a:p>
          <a:p>
            <a:pPr algn="ctr"/>
            <a:r>
              <a:rPr lang="en-US" sz="1600" dirty="0">
                <a:latin typeface="Garamond" panose="02020404030301010803" pitchFamily="18" charset="0"/>
              </a:rPr>
              <a:t>Interruption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303D21-3186-4438-8BDE-E0EAF8622ABC}"/>
              </a:ext>
            </a:extLst>
          </p:cNvPr>
          <p:cNvSpPr txBox="1"/>
          <p:nvPr/>
        </p:nvSpPr>
        <p:spPr>
          <a:xfrm>
            <a:off x="800962" y="4425426"/>
            <a:ext cx="905219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Garamond" panose="02020404030301010803" pitchFamily="18" charset="0"/>
              </a:rPr>
              <a:t>Virus Particle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316988-2B7D-4448-AA31-0EB48B5F3C38}"/>
              </a:ext>
            </a:extLst>
          </p:cNvPr>
          <p:cNvSpPr/>
          <p:nvPr/>
        </p:nvSpPr>
        <p:spPr>
          <a:xfrm>
            <a:off x="5709113" y="1109811"/>
            <a:ext cx="325097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3" indent="-28574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Extremely small numbers of cells (1-10/million CD4 T cells)</a:t>
            </a:r>
          </a:p>
          <a:p>
            <a:pPr marL="285743" indent="-28574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Established very early during HIV-1 infection, prior to detectable plasma RNA</a:t>
            </a:r>
          </a:p>
          <a:p>
            <a:pPr marL="285743" indent="-28574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Not susceptible to standard ART</a:t>
            </a:r>
          </a:p>
          <a:p>
            <a:pPr marL="285743" indent="-28574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Highly durable for decades</a:t>
            </a:r>
          </a:p>
          <a:p>
            <a:pPr marL="285743" indent="-28574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Responsible for rebound viremia during treatment interruption</a:t>
            </a:r>
          </a:p>
        </p:txBody>
      </p:sp>
    </p:spTree>
    <p:extLst>
      <p:ext uri="{BB962C8B-B14F-4D97-AF65-F5344CB8AC3E}">
        <p14:creationId xmlns:p14="http://schemas.microsoft.com/office/powerpoint/2010/main" val="3487552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DE0B518-21BE-44D0-866A-989E95D268A6}"/>
              </a:ext>
            </a:extLst>
          </p:cNvPr>
          <p:cNvGrpSpPr/>
          <p:nvPr/>
        </p:nvGrpSpPr>
        <p:grpSpPr>
          <a:xfrm>
            <a:off x="52275" y="977371"/>
            <a:ext cx="4537768" cy="2045993"/>
            <a:chOff x="1694688" y="1229145"/>
            <a:chExt cx="6931089" cy="3640261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3805EF7-6D0B-4089-A63D-CFF90EC2EC27}"/>
                </a:ext>
              </a:extLst>
            </p:cNvPr>
            <p:cNvSpPr/>
            <p:nvPr/>
          </p:nvSpPr>
          <p:spPr>
            <a:xfrm rot="20235582">
              <a:off x="1694688" y="1558892"/>
              <a:ext cx="6931089" cy="3310514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240A5ECB-5A01-401C-9619-8149344FE217}"/>
                </a:ext>
              </a:extLst>
            </p:cNvPr>
            <p:cNvSpPr txBox="1">
              <a:spLocks/>
            </p:cNvSpPr>
            <p:nvPr/>
          </p:nvSpPr>
          <p:spPr>
            <a:xfrm>
              <a:off x="6129081" y="1229145"/>
              <a:ext cx="1608943" cy="439861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2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50" dirty="0" err="1">
                  <a:solidFill>
                    <a:schemeClr val="accent1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PheP</a:t>
              </a:r>
              <a:r>
                <a:rPr lang="en-US" sz="1650" dirty="0">
                  <a:solidFill>
                    <a:schemeClr val="accent1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-Seq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67A374-3E58-46FD-9CCB-7380CC406EC2}"/>
                </a:ext>
              </a:extLst>
            </p:cNvPr>
            <p:cNvGrpSpPr/>
            <p:nvPr/>
          </p:nvGrpSpPr>
          <p:grpSpPr>
            <a:xfrm>
              <a:off x="5177721" y="1690562"/>
              <a:ext cx="1650884" cy="1305588"/>
              <a:chOff x="5177721" y="1690562"/>
              <a:chExt cx="1650884" cy="1305588"/>
            </a:xfrm>
          </p:grpSpPr>
          <p:pic>
            <p:nvPicPr>
              <p:cNvPr id="66" name="图片 65" descr="图片包含 图标&#10;&#10;描述已自动生成">
                <a:extLst>
                  <a:ext uri="{FF2B5EF4-FFF2-40B4-BE49-F238E27FC236}">
                    <a16:creationId xmlns:a16="http://schemas.microsoft.com/office/drawing/2014/main" id="{4D37B966-86EA-4834-8A59-2D3DE392AE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0749" t="56415" r="1149" b="15113"/>
              <a:stretch/>
            </p:blipFill>
            <p:spPr>
              <a:xfrm rot="5400000">
                <a:off x="6627945" y="2217047"/>
                <a:ext cx="88902" cy="312418"/>
              </a:xfrm>
              <a:prstGeom prst="rect">
                <a:avLst/>
              </a:prstGeom>
            </p:spPr>
          </p:pic>
          <p:pic>
            <p:nvPicPr>
              <p:cNvPr id="63" name="图片 62" descr="图片包含 图标&#10;&#10;描述已自动生成">
                <a:extLst>
                  <a:ext uri="{FF2B5EF4-FFF2-40B4-BE49-F238E27FC236}">
                    <a16:creationId xmlns:a16="http://schemas.microsoft.com/office/drawing/2014/main" id="{8B236CC9-B26E-4AD2-AB05-F7F7405F8D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4" t="54260" r="88165" b="14738"/>
              <a:stretch/>
            </p:blipFill>
            <p:spPr>
              <a:xfrm rot="18488921">
                <a:off x="6443006" y="2437007"/>
                <a:ext cx="121538" cy="425225"/>
              </a:xfrm>
              <a:prstGeom prst="rect">
                <a:avLst/>
              </a:prstGeom>
            </p:spPr>
          </p:pic>
          <p:pic>
            <p:nvPicPr>
              <p:cNvPr id="69" name="图片 68" descr="图片包含 图标&#10;&#10;描述已自动生成">
                <a:extLst>
                  <a:ext uri="{FF2B5EF4-FFF2-40B4-BE49-F238E27FC236}">
                    <a16:creationId xmlns:a16="http://schemas.microsoft.com/office/drawing/2014/main" id="{7494197F-DCAA-4183-BEF5-DDD847854B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48" t="64697" r="75991" b="16349"/>
              <a:stretch/>
            </p:blipFill>
            <p:spPr>
              <a:xfrm rot="20124539">
                <a:off x="6176166" y="2695341"/>
                <a:ext cx="121538" cy="259974"/>
              </a:xfrm>
              <a:prstGeom prst="rect">
                <a:avLst/>
              </a:prstGeom>
            </p:spPr>
          </p:pic>
          <p:pic>
            <p:nvPicPr>
              <p:cNvPr id="65" name="图片 64" descr="图片包含 图标&#10;&#10;描述已自动生成">
                <a:extLst>
                  <a:ext uri="{FF2B5EF4-FFF2-40B4-BE49-F238E27FC236}">
                    <a16:creationId xmlns:a16="http://schemas.microsoft.com/office/drawing/2014/main" id="{3589086F-654F-41A2-8488-54EEEB927E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483" t="61186" r="12184" b="15710"/>
              <a:stretch/>
            </p:blipFill>
            <p:spPr>
              <a:xfrm rot="11034708">
                <a:off x="5862723" y="2679255"/>
                <a:ext cx="114296" cy="316895"/>
              </a:xfrm>
              <a:prstGeom prst="rect">
                <a:avLst/>
              </a:prstGeom>
            </p:spPr>
          </p:pic>
          <p:pic>
            <p:nvPicPr>
              <p:cNvPr id="70" name="图片 69" descr="图片包含 图标&#10;&#10;描述已自动生成">
                <a:extLst>
                  <a:ext uri="{FF2B5EF4-FFF2-40B4-BE49-F238E27FC236}">
                    <a16:creationId xmlns:a16="http://schemas.microsoft.com/office/drawing/2014/main" id="{CA2ABFCE-B2C5-4F10-8345-6DFF0608C9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742" t="62660" r="38229" b="14738"/>
              <a:stretch/>
            </p:blipFill>
            <p:spPr>
              <a:xfrm rot="12732079">
                <a:off x="5396390" y="2593360"/>
                <a:ext cx="302151" cy="310010"/>
              </a:xfrm>
              <a:prstGeom prst="rect">
                <a:avLst/>
              </a:prstGeom>
            </p:spPr>
          </p:pic>
          <p:pic>
            <p:nvPicPr>
              <p:cNvPr id="68" name="图片 67" descr="图片包含 图标&#10;&#10;描述已自动生成">
                <a:extLst>
                  <a:ext uri="{FF2B5EF4-FFF2-40B4-BE49-F238E27FC236}">
                    <a16:creationId xmlns:a16="http://schemas.microsoft.com/office/drawing/2014/main" id="{6BB117A0-0B01-44A6-82E4-B9DEBBA130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79" t="62109" r="25186" b="14787"/>
              <a:stretch/>
            </p:blipFill>
            <p:spPr>
              <a:xfrm rot="15082080">
                <a:off x="5293981" y="2323416"/>
                <a:ext cx="143127" cy="316895"/>
              </a:xfrm>
              <a:prstGeom prst="rect">
                <a:avLst/>
              </a:prstGeom>
            </p:spPr>
          </p:pic>
          <p:pic>
            <p:nvPicPr>
              <p:cNvPr id="42" name="图片 41" descr="图片包含 物体, 钟表, 游戏机, 桌子&#10;&#10;描述已自动生成">
                <a:extLst>
                  <a:ext uri="{FF2B5EF4-FFF2-40B4-BE49-F238E27FC236}">
                    <a16:creationId xmlns:a16="http://schemas.microsoft.com/office/drawing/2014/main" id="{3119344D-6B07-4AD2-9F05-4B6305CA59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32" r="74914" b="61884"/>
              <a:stretch/>
            </p:blipFill>
            <p:spPr>
              <a:xfrm rot="18825374">
                <a:off x="5383669" y="1797932"/>
                <a:ext cx="202367" cy="348534"/>
              </a:xfrm>
              <a:prstGeom prst="rect">
                <a:avLst/>
              </a:prstGeom>
            </p:spPr>
          </p:pic>
          <p:pic>
            <p:nvPicPr>
              <p:cNvPr id="52" name="图片 51" descr="图片包含 物体, 钟表, 游戏机, 桌子&#10;&#10;描述已自动生成">
                <a:extLst>
                  <a:ext uri="{FF2B5EF4-FFF2-40B4-BE49-F238E27FC236}">
                    <a16:creationId xmlns:a16="http://schemas.microsoft.com/office/drawing/2014/main" id="{8E4DA8BD-06CA-4796-9580-D146D6B685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832" r="49414" b="51227"/>
              <a:stretch/>
            </p:blipFill>
            <p:spPr>
              <a:xfrm rot="6815495">
                <a:off x="5275167" y="2011633"/>
                <a:ext cx="161893" cy="356785"/>
              </a:xfrm>
              <a:prstGeom prst="rect">
                <a:avLst/>
              </a:prstGeom>
            </p:spPr>
          </p:pic>
          <p:pic>
            <p:nvPicPr>
              <p:cNvPr id="43" name="图片 42" descr="图片包含 物体, 钟表, 游戏机, 桌子&#10;&#10;描述已自动生成">
                <a:extLst>
                  <a:ext uri="{FF2B5EF4-FFF2-40B4-BE49-F238E27FC236}">
                    <a16:creationId xmlns:a16="http://schemas.microsoft.com/office/drawing/2014/main" id="{CA160C40-E609-4499-AD2B-9BF2377885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10" t="52460" r="79468" b="8265"/>
              <a:stretch/>
            </p:blipFill>
            <p:spPr>
              <a:xfrm rot="20498907">
                <a:off x="5668800" y="1719104"/>
                <a:ext cx="164894" cy="359132"/>
              </a:xfrm>
              <a:prstGeom prst="rect">
                <a:avLst/>
              </a:prstGeom>
            </p:spPr>
          </p:pic>
          <p:pic>
            <p:nvPicPr>
              <p:cNvPr id="48" name="图片 47" descr="图片包含 物体, 钟表, 游戏机, 桌子&#10;&#10;描述已自动生成">
                <a:extLst>
                  <a:ext uri="{FF2B5EF4-FFF2-40B4-BE49-F238E27FC236}">
                    <a16:creationId xmlns:a16="http://schemas.microsoft.com/office/drawing/2014/main" id="{2BFA5AF3-C13C-44BC-A6AE-73CD72EF74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06" t="48430" r="59979"/>
              <a:stretch/>
            </p:blipFill>
            <p:spPr>
              <a:xfrm rot="2187413">
                <a:off x="6213429" y="1690562"/>
                <a:ext cx="179886" cy="471557"/>
              </a:xfrm>
              <a:prstGeom prst="rect">
                <a:avLst/>
              </a:prstGeom>
            </p:spPr>
          </p:pic>
          <p:pic>
            <p:nvPicPr>
              <p:cNvPr id="53" name="图片 52" descr="图片包含 物体, 钟表, 游戏机, 桌子&#10;&#10;描述已自动生成">
                <a:extLst>
                  <a:ext uri="{FF2B5EF4-FFF2-40B4-BE49-F238E27FC236}">
                    <a16:creationId xmlns:a16="http://schemas.microsoft.com/office/drawing/2014/main" id="{8A1AAACE-27B3-4470-8847-F156819D1A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604" t="11068" r="24641" b="51228"/>
              <a:stretch/>
            </p:blipFill>
            <p:spPr>
              <a:xfrm rot="14032006">
                <a:off x="6431774" y="1907498"/>
                <a:ext cx="202380" cy="344766"/>
              </a:xfrm>
              <a:prstGeom prst="rect">
                <a:avLst/>
              </a:prstGeom>
            </p:spPr>
          </p:pic>
          <p:pic>
            <p:nvPicPr>
              <p:cNvPr id="54" name="图片 53" descr="图片包含 物体, 钟表, 游戏机, 桌子&#10;&#10;描述已自动生成">
                <a:extLst>
                  <a:ext uri="{FF2B5EF4-FFF2-40B4-BE49-F238E27FC236}">
                    <a16:creationId xmlns:a16="http://schemas.microsoft.com/office/drawing/2014/main" id="{3C2D0930-6D0C-4983-956C-D8D46AAD4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85" t="58062" r="39461" b="14070"/>
              <a:stretch/>
            </p:blipFill>
            <p:spPr>
              <a:xfrm rot="10604164">
                <a:off x="5881476" y="1725321"/>
                <a:ext cx="202367" cy="254826"/>
              </a:xfrm>
              <a:prstGeom prst="rect">
                <a:avLst/>
              </a:prstGeom>
            </p:spPr>
          </p:pic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562EDBD0-2AA2-4C6D-8FAF-9FE965A09419}"/>
                  </a:ext>
                </a:extLst>
              </p:cNvPr>
              <p:cNvSpPr/>
              <p:nvPr/>
            </p:nvSpPr>
            <p:spPr>
              <a:xfrm>
                <a:off x="5394061" y="1860689"/>
                <a:ext cx="1175758" cy="955664"/>
              </a:xfrm>
              <a:prstGeom prst="ellipse">
                <a:avLst/>
              </a:prstGeom>
              <a:solidFill>
                <a:srgbClr val="CEE1F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7DE65B1-59FC-406A-91FE-E2101442763F}"/>
                  </a:ext>
                </a:extLst>
              </p:cNvPr>
              <p:cNvSpPr/>
              <p:nvPr/>
            </p:nvSpPr>
            <p:spPr>
              <a:xfrm>
                <a:off x="5655419" y="2118406"/>
                <a:ext cx="813634" cy="649507"/>
              </a:xfrm>
              <a:prstGeom prst="ellipse">
                <a:avLst/>
              </a:prstGeom>
              <a:solidFill>
                <a:srgbClr val="CEE1F2"/>
              </a:solidFill>
              <a:ln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51FB7777-9349-419E-80E9-0327F0EA97A9}"/>
                  </a:ext>
                </a:extLst>
              </p:cNvPr>
              <p:cNvGrpSpPr/>
              <p:nvPr/>
            </p:nvGrpSpPr>
            <p:grpSpPr>
              <a:xfrm>
                <a:off x="5797267" y="2471767"/>
                <a:ext cx="529937" cy="650"/>
                <a:chOff x="2105891" y="5846618"/>
                <a:chExt cx="706582" cy="867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3A7AA15A-0D92-4054-8904-EAF5AD985D23}"/>
                    </a:ext>
                  </a:extLst>
                </p:cNvPr>
                <p:cNvCxnSpPr/>
                <p:nvPr/>
              </p:nvCxnSpPr>
              <p:spPr>
                <a:xfrm>
                  <a:off x="2105891" y="5846618"/>
                  <a:ext cx="706582" cy="0"/>
                </a:xfrm>
                <a:prstGeom prst="line">
                  <a:avLst/>
                </a:prstGeom>
                <a:ln w="793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420F5139-12CE-4FAC-A4E0-72E0E225F2D0}"/>
                    </a:ext>
                  </a:extLst>
                </p:cNvPr>
                <p:cNvCxnSpPr/>
                <p:nvPr/>
              </p:nvCxnSpPr>
              <p:spPr>
                <a:xfrm>
                  <a:off x="2233239" y="5847485"/>
                  <a:ext cx="457200" cy="0"/>
                </a:xfrm>
                <a:prstGeom prst="line">
                  <a:avLst/>
                </a:prstGeom>
                <a:ln w="793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BCC7CB-5E75-4D83-A07B-BEE2B75FD74F}"/>
              </a:ext>
            </a:extLst>
          </p:cNvPr>
          <p:cNvGrpSpPr/>
          <p:nvPr/>
        </p:nvGrpSpPr>
        <p:grpSpPr>
          <a:xfrm>
            <a:off x="224246" y="2203998"/>
            <a:ext cx="5555320" cy="1674615"/>
            <a:chOff x="1912831" y="3100861"/>
            <a:chExt cx="8485321" cy="2979499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667002B-C1C8-1B48-9D7A-C2DCA29143D7}"/>
                </a:ext>
              </a:extLst>
            </p:cNvPr>
            <p:cNvSpPr/>
            <p:nvPr/>
          </p:nvSpPr>
          <p:spPr>
            <a:xfrm>
              <a:off x="1912831" y="3100861"/>
              <a:ext cx="8485321" cy="2979499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29C9180-4F70-D049-8846-89328D186761}"/>
                </a:ext>
              </a:extLst>
            </p:cNvPr>
            <p:cNvGrpSpPr/>
            <p:nvPr/>
          </p:nvGrpSpPr>
          <p:grpSpPr>
            <a:xfrm>
              <a:off x="7923381" y="4035649"/>
              <a:ext cx="1751665" cy="887586"/>
              <a:chOff x="8521352" y="3067458"/>
              <a:chExt cx="2335554" cy="1183448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7B4988B-D5D6-BF45-AF6C-72005B300B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39645" y="3712665"/>
                <a:ext cx="0" cy="512403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7C44724-D6D5-0F4B-8DC4-37ED35C57F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1352" y="4248818"/>
                <a:ext cx="2010014" cy="2088"/>
              </a:xfrm>
              <a:prstGeom prst="line">
                <a:avLst/>
              </a:prstGeom>
              <a:ln w="1270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46D292F-2877-1044-B3D7-41C2161EEE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63357" y="4249353"/>
                <a:ext cx="1554480" cy="0"/>
              </a:xfrm>
              <a:prstGeom prst="line">
                <a:avLst/>
              </a:prstGeom>
              <a:ln w="1270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5241B8E7-51C9-B442-99B6-CEC317B806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2651" y="3724539"/>
                <a:ext cx="457200" cy="1"/>
              </a:xfrm>
              <a:prstGeom prst="line">
                <a:avLst/>
              </a:prstGeom>
              <a:ln w="50800">
                <a:solidFill>
                  <a:schemeClr val="tx1"/>
                </a:solidFill>
                <a:headEnd type="none" w="lg" len="sm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urved Connector 26">
                <a:extLst>
                  <a:ext uri="{FF2B5EF4-FFF2-40B4-BE49-F238E27FC236}">
                    <a16:creationId xmlns:a16="http://schemas.microsoft.com/office/drawing/2014/main" id="{8AE9A9AC-B1A6-5D44-B738-6D9724200C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00004" y="3429000"/>
                <a:ext cx="817833" cy="304075"/>
              </a:xfrm>
              <a:prstGeom prst="curvedConnector3">
                <a:avLst>
                  <a:gd name="adj1" fmla="val 50000"/>
                </a:avLst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urved Connector 28">
                <a:extLst>
                  <a:ext uri="{FF2B5EF4-FFF2-40B4-BE49-F238E27FC236}">
                    <a16:creationId xmlns:a16="http://schemas.microsoft.com/office/drawing/2014/main" id="{C791B941-C236-E941-A842-B2CFA3818D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39073" y="3486467"/>
                <a:ext cx="817833" cy="304075"/>
              </a:xfrm>
              <a:prstGeom prst="curvedConnector3">
                <a:avLst>
                  <a:gd name="adj1" fmla="val 50000"/>
                </a:avLst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urved Connector 29">
                <a:extLst>
                  <a:ext uri="{FF2B5EF4-FFF2-40B4-BE49-F238E27FC236}">
                    <a16:creationId xmlns:a16="http://schemas.microsoft.com/office/drawing/2014/main" id="{8B7DEED0-3B9D-8A4E-A75F-7350AAF030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00003" y="3067458"/>
                <a:ext cx="817833" cy="304075"/>
              </a:xfrm>
              <a:prstGeom prst="curvedConnector3">
                <a:avLst>
                  <a:gd name="adj1" fmla="val 50000"/>
                </a:avLst>
              </a:prstGeom>
              <a:ln w="412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itle 1">
              <a:extLst>
                <a:ext uri="{FF2B5EF4-FFF2-40B4-BE49-F238E27FC236}">
                  <a16:creationId xmlns:a16="http://schemas.microsoft.com/office/drawing/2014/main" id="{E4C7081A-A408-BD4D-9C37-E52571F57CF4}"/>
                </a:ext>
              </a:extLst>
            </p:cNvPr>
            <p:cNvSpPr txBox="1">
              <a:spLocks/>
            </p:cNvSpPr>
            <p:nvPr/>
          </p:nvSpPr>
          <p:spPr>
            <a:xfrm>
              <a:off x="6897238" y="3290110"/>
              <a:ext cx="1608943" cy="439861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2500" lnSpcReduction="2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50" dirty="0">
                  <a:solidFill>
                    <a:srgbClr val="00B05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PRIP-Seq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AD84157-9E8D-1B4E-9A5C-6993EAA38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8" y="40499"/>
            <a:ext cx="9141117" cy="707541"/>
          </a:xfrm>
        </p:spPr>
        <p:txBody>
          <a:bodyPr>
            <a:normAutofit/>
          </a:bodyPr>
          <a:lstStyle/>
          <a:p>
            <a:r>
              <a:rPr lang="en-US" sz="1950" b="1" dirty="0">
                <a:solidFill>
                  <a:srgbClr val="000090"/>
                </a:solidFill>
                <a:latin typeface="Garamond" pitchFamily="18" charset="0"/>
                <a:ea typeface="ＭＳ Ｐゴシック" pitchFamily="34" charset="-128"/>
              </a:rPr>
              <a:t>Profiling Individual HIV-1 Reservoir Cells:</a:t>
            </a:r>
            <a:br>
              <a:rPr lang="en-US" sz="1950" b="1" dirty="0">
                <a:solidFill>
                  <a:srgbClr val="000090"/>
                </a:solidFill>
                <a:latin typeface="Garamond" pitchFamily="18" charset="0"/>
                <a:ea typeface="ＭＳ Ｐゴシック" pitchFamily="34" charset="-128"/>
              </a:rPr>
            </a:br>
            <a:r>
              <a:rPr lang="en-US" sz="1950" b="1" dirty="0">
                <a:solidFill>
                  <a:srgbClr val="000090"/>
                </a:solidFill>
                <a:latin typeface="Garamond" pitchFamily="18" charset="0"/>
                <a:ea typeface="ＭＳ Ｐゴシック" pitchFamily="34" charset="-128"/>
              </a:rPr>
              <a:t>Four Generations of Technology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4CF481F-D1B7-A541-9CD7-D94EDB35754F}"/>
              </a:ext>
            </a:extLst>
          </p:cNvPr>
          <p:cNvGrpSpPr/>
          <p:nvPr/>
        </p:nvGrpSpPr>
        <p:grpSpPr>
          <a:xfrm>
            <a:off x="103116" y="3637561"/>
            <a:ext cx="769766" cy="537127"/>
            <a:chOff x="371959" y="4572399"/>
            <a:chExt cx="1567677" cy="127421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628DD70-F306-7942-B3F7-6F72B4664C61}"/>
                </a:ext>
              </a:extLst>
            </p:cNvPr>
            <p:cNvSpPr/>
            <p:nvPr/>
          </p:nvSpPr>
          <p:spPr>
            <a:xfrm>
              <a:off x="371959" y="4572399"/>
              <a:ext cx="1567677" cy="1274219"/>
            </a:xfrm>
            <a:prstGeom prst="ellipse">
              <a:avLst/>
            </a:prstGeom>
            <a:solidFill>
              <a:srgbClr val="CEE1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693073A-DFD4-AA4A-902C-A644401D18BF}"/>
                </a:ext>
              </a:extLst>
            </p:cNvPr>
            <p:cNvSpPr/>
            <p:nvPr/>
          </p:nvSpPr>
          <p:spPr>
            <a:xfrm>
              <a:off x="720436" y="4916022"/>
              <a:ext cx="1084845" cy="866009"/>
            </a:xfrm>
            <a:prstGeom prst="ellipse">
              <a:avLst/>
            </a:prstGeom>
            <a:solidFill>
              <a:srgbClr val="CEE1F2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2041C33-45DF-D341-B94F-AA3FCEAA1264}"/>
                </a:ext>
              </a:extLst>
            </p:cNvPr>
            <p:cNvGrpSpPr/>
            <p:nvPr/>
          </p:nvGrpSpPr>
          <p:grpSpPr>
            <a:xfrm>
              <a:off x="909567" y="5389418"/>
              <a:ext cx="706582" cy="1156"/>
              <a:chOff x="2105891" y="5846618"/>
              <a:chExt cx="706582" cy="1156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09FBCED-6FA9-3748-9E43-86E5DCCB6129}"/>
                  </a:ext>
                </a:extLst>
              </p:cNvPr>
              <p:cNvCxnSpPr/>
              <p:nvPr/>
            </p:nvCxnSpPr>
            <p:spPr>
              <a:xfrm>
                <a:off x="2105891" y="5846618"/>
                <a:ext cx="706582" cy="0"/>
              </a:xfrm>
              <a:prstGeom prst="line">
                <a:avLst/>
              </a:prstGeom>
              <a:ln w="793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4B2ECEC-09E4-A446-AB35-413CCE354001}"/>
                  </a:ext>
                </a:extLst>
              </p:cNvPr>
              <p:cNvCxnSpPr/>
              <p:nvPr/>
            </p:nvCxnSpPr>
            <p:spPr>
              <a:xfrm>
                <a:off x="2233239" y="5847774"/>
                <a:ext cx="457200" cy="0"/>
              </a:xfrm>
              <a:prstGeom prst="line">
                <a:avLst/>
              </a:prstGeom>
              <a:ln w="793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9B2B4B-D66F-4C8E-B37A-28D34336A9DD}"/>
              </a:ext>
            </a:extLst>
          </p:cNvPr>
          <p:cNvGrpSpPr/>
          <p:nvPr/>
        </p:nvGrpSpPr>
        <p:grpSpPr>
          <a:xfrm>
            <a:off x="225105" y="2351086"/>
            <a:ext cx="3718431" cy="1364685"/>
            <a:chOff x="1911267" y="3374448"/>
            <a:chExt cx="5679616" cy="2428068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2CCDBD5-8DE3-8C41-A8BF-3127B7665C88}"/>
                </a:ext>
              </a:extLst>
            </p:cNvPr>
            <p:cNvSpPr/>
            <p:nvPr/>
          </p:nvSpPr>
          <p:spPr>
            <a:xfrm>
              <a:off x="1911267" y="3374448"/>
              <a:ext cx="5679616" cy="2428068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E078D53-2988-499B-B536-3F8BE98643F8}"/>
                </a:ext>
              </a:extLst>
            </p:cNvPr>
            <p:cNvGrpSpPr/>
            <p:nvPr/>
          </p:nvGrpSpPr>
          <p:grpSpPr>
            <a:xfrm>
              <a:off x="6274812" y="3690060"/>
              <a:ext cx="553202" cy="1799088"/>
              <a:chOff x="5563833" y="3623958"/>
              <a:chExt cx="553202" cy="179908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9277F01-DB80-0A40-A7B1-253D149470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800" r="45920"/>
              <a:stretch/>
            </p:blipFill>
            <p:spPr>
              <a:xfrm flipH="1">
                <a:off x="5563833" y="3623958"/>
                <a:ext cx="194176" cy="1799088"/>
              </a:xfrm>
              <a:prstGeom prst="rect">
                <a:avLst/>
              </a:prstGeom>
            </p:spPr>
          </p:pic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105EB271-7E1F-2B44-8EBB-9D32B288CD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9216" y="5112315"/>
                <a:ext cx="137160" cy="0"/>
              </a:xfrm>
              <a:prstGeom prst="line">
                <a:avLst/>
              </a:prstGeom>
              <a:ln w="444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95A502E-85A6-A644-B4C8-45E6C3193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51759" y="5112526"/>
                <a:ext cx="365276" cy="1477"/>
              </a:xfrm>
              <a:prstGeom prst="line">
                <a:avLst/>
              </a:prstGeom>
              <a:ln w="31750">
                <a:solidFill>
                  <a:srgbClr val="FF0000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5D95A85E-1808-7B4B-BCDE-0317B0E862D5}"/>
                </a:ext>
              </a:extLst>
            </p:cNvPr>
            <p:cNvSpPr txBox="1">
              <a:spLocks/>
            </p:cNvSpPr>
            <p:nvPr/>
          </p:nvSpPr>
          <p:spPr>
            <a:xfrm>
              <a:off x="4852228" y="3520152"/>
              <a:ext cx="1417525" cy="388745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500" dirty="0">
                  <a:solidFill>
                    <a:schemeClr val="accent2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MIP-Seq</a:t>
              </a:r>
            </a:p>
          </p:txBody>
        </p:sp>
      </p:grpSp>
      <p:sp>
        <p:nvSpPr>
          <p:cNvPr id="44" name="Arc 43">
            <a:extLst>
              <a:ext uri="{FF2B5EF4-FFF2-40B4-BE49-F238E27FC236}">
                <a16:creationId xmlns:a16="http://schemas.microsoft.com/office/drawing/2014/main" id="{AF9DEEB7-B7CB-CB4A-BEBD-672D6B0990FC}"/>
              </a:ext>
            </a:extLst>
          </p:cNvPr>
          <p:cNvSpPr/>
          <p:nvPr/>
        </p:nvSpPr>
        <p:spPr>
          <a:xfrm rot="14065289">
            <a:off x="444892" y="3018546"/>
            <a:ext cx="947362" cy="1114139"/>
          </a:xfrm>
          <a:prstGeom prst="arc">
            <a:avLst>
              <a:gd name="adj1" fmla="val 16200000"/>
              <a:gd name="adj2" fmla="val 19746561"/>
            </a:avLst>
          </a:prstGeom>
          <a:ln w="444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274A81-D301-495C-9D85-B7B0B0E7A5D5}"/>
              </a:ext>
            </a:extLst>
          </p:cNvPr>
          <p:cNvGrpSpPr/>
          <p:nvPr/>
        </p:nvGrpSpPr>
        <p:grpSpPr>
          <a:xfrm>
            <a:off x="223072" y="2470033"/>
            <a:ext cx="2306687" cy="1123473"/>
            <a:chOff x="1911267" y="3593524"/>
            <a:chExt cx="3523286" cy="19989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283DE81-718A-0F46-B789-9233942E9EB8}"/>
                </a:ext>
              </a:extLst>
            </p:cNvPr>
            <p:cNvSpPr/>
            <p:nvPr/>
          </p:nvSpPr>
          <p:spPr>
            <a:xfrm>
              <a:off x="1911267" y="3593524"/>
              <a:ext cx="3523286" cy="1998900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D61A3F2-BDE3-A643-BF6E-641E43D185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79" t="2173" r="47285" b="87778"/>
            <a:stretch/>
          </p:blipFill>
          <p:spPr>
            <a:xfrm>
              <a:off x="2177045" y="4228727"/>
              <a:ext cx="2997328" cy="755869"/>
            </a:xfrm>
            <a:prstGeom prst="rect">
              <a:avLst/>
            </a:prstGeom>
          </p:spPr>
        </p:pic>
        <p:sp>
          <p:nvSpPr>
            <p:cNvPr id="49" name="Title 1">
              <a:extLst>
                <a:ext uri="{FF2B5EF4-FFF2-40B4-BE49-F238E27FC236}">
                  <a16:creationId xmlns:a16="http://schemas.microsoft.com/office/drawing/2014/main" id="{B1FB4E6F-FA2E-8A4B-857C-DE34A823236F}"/>
                </a:ext>
              </a:extLst>
            </p:cNvPr>
            <p:cNvSpPr txBox="1">
              <a:spLocks/>
            </p:cNvSpPr>
            <p:nvPr/>
          </p:nvSpPr>
          <p:spPr>
            <a:xfrm>
              <a:off x="2914684" y="3634204"/>
              <a:ext cx="1509294" cy="471840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2500" lnSpcReduction="100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650" dirty="0">
                  <a:solidFill>
                    <a:srgbClr val="7030A0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FLIP-Seq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485E101-43CC-46C4-8A30-FD43260E2DF1}"/>
              </a:ext>
            </a:extLst>
          </p:cNvPr>
          <p:cNvSpPr txBox="1"/>
          <p:nvPr/>
        </p:nvSpPr>
        <p:spPr>
          <a:xfrm>
            <a:off x="776916" y="4192234"/>
            <a:ext cx="3996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Single-cell/single-genome        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Direct ex vivo analysis         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Complementary pieces of information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B7D7E4-B257-880B-6C10-B15713E46E25}"/>
              </a:ext>
            </a:extLst>
          </p:cNvPr>
          <p:cNvSpPr txBox="1"/>
          <p:nvPr/>
        </p:nvSpPr>
        <p:spPr>
          <a:xfrm>
            <a:off x="5922797" y="1124038"/>
            <a:ext cx="334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Garamond" panose="02020404030301010803" pitchFamily="18" charset="0"/>
                <a:ea typeface="+mj-ea"/>
                <a:cs typeface="Arial" panose="020B0604020202020204" pitchFamily="34" charset="0"/>
              </a:rPr>
              <a:t>FLIP-Seq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: near-</a:t>
            </a:r>
            <a:r>
              <a:rPr lang="en-US" dirty="0">
                <a:solidFill>
                  <a:srgbClr val="7030A0"/>
                </a:solidFill>
                <a:latin typeface="Garamond" panose="02020404030301010803" pitchFamily="18" charset="0"/>
                <a:ea typeface="+mj-ea"/>
                <a:cs typeface="Arial" panose="020B0604020202020204" pitchFamily="34" charset="0"/>
              </a:rPr>
              <a:t>F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ull </a:t>
            </a:r>
            <a:r>
              <a:rPr lang="en-US" dirty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L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ength </a:t>
            </a:r>
            <a:r>
              <a:rPr lang="en-US" dirty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ndividual </a:t>
            </a:r>
            <a:r>
              <a:rPr lang="en-US" dirty="0" err="1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</a:t>
            </a:r>
            <a:r>
              <a:rPr lang="en-US" dirty="0" err="1">
                <a:latin typeface="Garamond" pitchFamily="18" charset="0"/>
                <a:ea typeface="ＭＳ Ｐゴシック" pitchFamily="34" charset="-128"/>
                <a:cs typeface="+mj-cs"/>
              </a:rPr>
              <a:t>roviral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 </a:t>
            </a:r>
            <a:r>
              <a:rPr lang="en-US" dirty="0">
                <a:solidFill>
                  <a:srgbClr val="7030A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Seq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uencing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3314E5-C8ED-6C5B-342E-4E128A2EB41A}"/>
              </a:ext>
            </a:extLst>
          </p:cNvPr>
          <p:cNvSpPr txBox="1"/>
          <p:nvPr/>
        </p:nvSpPr>
        <p:spPr>
          <a:xfrm>
            <a:off x="5872478" y="1869454"/>
            <a:ext cx="334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rgbClr val="000090"/>
                </a:solidFill>
                <a:latin typeface="Garamond" pitchFamily="18" charset="0"/>
                <a:ea typeface="ＭＳ Ｐゴシック" pitchFamily="34" charset="-128"/>
                <a:cs typeface="+mj-cs"/>
              </a:defRPr>
            </a:lvl1pPr>
          </a:lstStyle>
          <a:p>
            <a:pPr algn="l"/>
            <a:r>
              <a:rPr lang="en-US" b="0" dirty="0">
                <a:solidFill>
                  <a:schemeClr val="accent2"/>
                </a:solidFill>
                <a:ea typeface="+mj-ea"/>
                <a:cs typeface="Arial" panose="020B0604020202020204" pitchFamily="34" charset="0"/>
              </a:rPr>
              <a:t>MIP-Seq</a:t>
            </a:r>
            <a:r>
              <a:rPr lang="en-US" b="0" dirty="0">
                <a:solidFill>
                  <a:schemeClr val="tx1"/>
                </a:solidFill>
              </a:rPr>
              <a:t>: </a:t>
            </a:r>
            <a:r>
              <a:rPr lang="en-US" b="0" dirty="0">
                <a:solidFill>
                  <a:schemeClr val="accent2"/>
                </a:solidFill>
                <a:cs typeface="Arial" panose="020B0604020202020204" pitchFamily="34" charset="0"/>
              </a:rPr>
              <a:t>M</a:t>
            </a:r>
            <a:r>
              <a:rPr lang="en-US" b="0" dirty="0">
                <a:solidFill>
                  <a:schemeClr val="tx1"/>
                </a:solidFill>
              </a:rPr>
              <a:t>atched </a:t>
            </a:r>
            <a:r>
              <a:rPr lang="en-US" b="0" dirty="0">
                <a:solidFill>
                  <a:schemeClr val="accent2"/>
                </a:solidFill>
                <a:cs typeface="Arial" panose="020B0604020202020204" pitchFamily="34" charset="0"/>
              </a:rPr>
              <a:t>I</a:t>
            </a:r>
            <a:r>
              <a:rPr lang="en-US" b="0" dirty="0">
                <a:solidFill>
                  <a:schemeClr val="tx1"/>
                </a:solidFill>
              </a:rPr>
              <a:t>ntegration site and </a:t>
            </a:r>
            <a:r>
              <a:rPr lang="en-US" b="0" dirty="0" err="1">
                <a:solidFill>
                  <a:schemeClr val="accent2"/>
                </a:solidFill>
                <a:cs typeface="Arial" panose="020B0604020202020204" pitchFamily="34" charset="0"/>
              </a:rPr>
              <a:t>P</a:t>
            </a:r>
            <a:r>
              <a:rPr lang="en-US" b="0" dirty="0" err="1">
                <a:solidFill>
                  <a:schemeClr val="tx1"/>
                </a:solidFill>
              </a:rPr>
              <a:t>roviral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>
                <a:solidFill>
                  <a:schemeClr val="accent2"/>
                </a:solidFill>
                <a:cs typeface="Arial" panose="020B0604020202020204" pitchFamily="34" charset="0"/>
              </a:rPr>
              <a:t>Seq</a:t>
            </a:r>
            <a:r>
              <a:rPr lang="en-US" b="0" dirty="0">
                <a:solidFill>
                  <a:schemeClr val="tx1"/>
                </a:solidFill>
              </a:rPr>
              <a:t>uencing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3A6A05-3FD1-A7DE-8F1E-075BAF6B757A}"/>
              </a:ext>
            </a:extLst>
          </p:cNvPr>
          <p:cNvSpPr txBox="1"/>
          <p:nvPr/>
        </p:nvSpPr>
        <p:spPr>
          <a:xfrm>
            <a:off x="5884691" y="2652285"/>
            <a:ext cx="3347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PRIP-Seq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: </a:t>
            </a:r>
            <a:r>
              <a:rPr lang="en-US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arallel HIV </a:t>
            </a:r>
            <a:r>
              <a:rPr lang="en-US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R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NA, </a:t>
            </a:r>
            <a:r>
              <a:rPr lang="en-US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ntegration site and </a:t>
            </a:r>
            <a:r>
              <a:rPr lang="en-US" dirty="0" err="1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</a:t>
            </a:r>
            <a:r>
              <a:rPr lang="en-US" dirty="0" err="1">
                <a:latin typeface="Garamond" pitchFamily="18" charset="0"/>
                <a:ea typeface="ＭＳ Ｐゴシック" pitchFamily="34" charset="-128"/>
                <a:cs typeface="+mj-cs"/>
              </a:rPr>
              <a:t>roviral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 </a:t>
            </a:r>
            <a:r>
              <a:rPr lang="en-US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Seq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uencing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09BE167-0411-A141-E7FA-A067E4A2C7BA}"/>
              </a:ext>
            </a:extLst>
          </p:cNvPr>
          <p:cNvSpPr txBox="1"/>
          <p:nvPr/>
        </p:nvSpPr>
        <p:spPr>
          <a:xfrm>
            <a:off x="5872478" y="3696296"/>
            <a:ext cx="3347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PheP</a:t>
            </a:r>
            <a:r>
              <a:rPr lang="en-US" dirty="0">
                <a:solidFill>
                  <a:schemeClr val="accent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-Seq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: </a:t>
            </a:r>
            <a:r>
              <a:rPr lang="en-US" dirty="0">
                <a:solidFill>
                  <a:schemeClr val="accent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Phe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notyping and </a:t>
            </a:r>
            <a:r>
              <a:rPr lang="en-US" dirty="0" err="1">
                <a:solidFill>
                  <a:schemeClr val="accent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</a:t>
            </a:r>
            <a:r>
              <a:rPr lang="en-US" dirty="0" err="1">
                <a:latin typeface="Garamond" pitchFamily="18" charset="0"/>
                <a:ea typeface="ＭＳ Ｐゴシック" pitchFamily="34" charset="-128"/>
                <a:cs typeface="+mj-cs"/>
              </a:rPr>
              <a:t>roviral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 </a:t>
            </a:r>
            <a:r>
              <a:rPr lang="en-US" dirty="0">
                <a:solidFill>
                  <a:schemeClr val="accent1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Seq</a:t>
            </a:r>
            <a:r>
              <a:rPr lang="en-US" dirty="0">
                <a:latin typeface="Garamond" pitchFamily="18" charset="0"/>
                <a:ea typeface="ＭＳ Ｐゴシック" pitchFamily="34" charset="-128"/>
                <a:cs typeface="+mj-cs"/>
              </a:rPr>
              <a:t>uencing</a:t>
            </a:r>
          </a:p>
        </p:txBody>
      </p:sp>
    </p:spTree>
    <p:extLst>
      <p:ext uri="{BB962C8B-B14F-4D97-AF65-F5344CB8AC3E}">
        <p14:creationId xmlns:p14="http://schemas.microsoft.com/office/powerpoint/2010/main" val="117509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21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48BB4343-568C-4B64-8FBF-75998EB3AE4C}"/>
              </a:ext>
            </a:extLst>
          </p:cNvPr>
          <p:cNvSpPr txBox="1"/>
          <p:nvPr/>
        </p:nvSpPr>
        <p:spPr>
          <a:xfrm>
            <a:off x="228600" y="278329"/>
            <a:ext cx="86868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+mj-ea"/>
                <a:cs typeface="+mj-cs"/>
              </a:rPr>
              <a:t>HIV-1 Elite Controllers (ECs) as a Model for HIV-1 Cure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36B2FD-F79B-4533-B1CE-4BC2F7E83390}"/>
              </a:ext>
            </a:extLst>
          </p:cNvPr>
          <p:cNvSpPr/>
          <p:nvPr/>
        </p:nvSpPr>
        <p:spPr>
          <a:xfrm>
            <a:off x="4211960" y="4443958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Lichterfeld, et al., </a:t>
            </a:r>
            <a:r>
              <a:rPr lang="en-US" altLang="zh-CN" sz="1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Trends Immunol</a:t>
            </a:r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. 2022</a:t>
            </a:r>
          </a:p>
          <a:p>
            <a:pPr algn="r"/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Lian, et al., </a:t>
            </a:r>
            <a:r>
              <a:rPr lang="da-DK" sz="1200" i="1" dirty="0">
                <a:latin typeface="Garamond" panose="02020404030301010803" pitchFamily="18" charset="0"/>
                <a:cs typeface="Calibri" panose="020F0502020204030204"/>
              </a:rPr>
              <a:t>Sci Transl Med</a:t>
            </a:r>
            <a:r>
              <a:rPr lang="en-US" altLang="zh-CN" sz="1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2021</a:t>
            </a:r>
          </a:p>
          <a:p>
            <a:pPr algn="r"/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Jiang, et al., </a:t>
            </a:r>
            <a:r>
              <a:rPr lang="en-US" altLang="zh-CN" sz="1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Nature.</a:t>
            </a:r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 2020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807E84-CDE5-1B10-1FE4-17763A4DF6F2}"/>
              </a:ext>
            </a:extLst>
          </p:cNvPr>
          <p:cNvGrpSpPr/>
          <p:nvPr/>
        </p:nvGrpSpPr>
        <p:grpSpPr>
          <a:xfrm>
            <a:off x="167879" y="1144675"/>
            <a:ext cx="3671189" cy="3185629"/>
            <a:chOff x="6102124" y="1564939"/>
            <a:chExt cx="4894919" cy="424750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48C00F1-B3FB-476B-A295-E48A40B06E57}"/>
                </a:ext>
              </a:extLst>
            </p:cNvPr>
            <p:cNvGrpSpPr/>
            <p:nvPr/>
          </p:nvGrpSpPr>
          <p:grpSpPr>
            <a:xfrm>
              <a:off x="6102124" y="2094519"/>
              <a:ext cx="4894919" cy="3717925"/>
              <a:chOff x="6390089" y="1806651"/>
              <a:chExt cx="4894919" cy="371792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E8D72EE-5A5A-4E6B-B594-48FB4E6F5D9F}"/>
                  </a:ext>
                </a:extLst>
              </p:cNvPr>
              <p:cNvSpPr/>
              <p:nvPr/>
            </p:nvSpPr>
            <p:spPr bwMode="auto">
              <a:xfrm>
                <a:off x="8056764" y="3890854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  <a:round/>
                <a:headEnd/>
                <a:tailEnd/>
              </a:ln>
            </p:spPr>
            <p:txBody>
              <a:bodyPr rot="10800000" wrap="none" rtlCol="0" anchor="ctr"/>
              <a:lstStyle/>
              <a:p>
                <a:pPr algn="ctr" eaLnBrk="1" hangingPunct="1"/>
                <a:endParaRPr kumimoji="1" lang="en-US">
                  <a:latin typeface="Garamond" pitchFamily="18" charset="0"/>
                  <a:ea typeface="宋体" pitchFamily="2" charset="-122"/>
                </a:endParaRP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C77630E1-4051-4903-B10E-70FA2D78F3C5}"/>
                  </a:ext>
                </a:extLst>
              </p:cNvPr>
              <p:cNvGrpSpPr/>
              <p:nvPr/>
            </p:nvGrpSpPr>
            <p:grpSpPr>
              <a:xfrm>
                <a:off x="10125736" y="4448904"/>
                <a:ext cx="1159272" cy="615553"/>
                <a:chOff x="10125736" y="4448904"/>
                <a:chExt cx="1159272" cy="615553"/>
              </a:xfrm>
            </p:grpSpPr>
            <p:sp>
              <p:nvSpPr>
                <p:cNvPr id="39" name="TextBox 2">
                  <a:extLst>
                    <a:ext uri="{FF2B5EF4-FFF2-40B4-BE49-F238E27FC236}">
                      <a16:creationId xmlns:a16="http://schemas.microsoft.com/office/drawing/2014/main" id="{6E12F48A-508D-4CF1-883F-B89300DB0C20}"/>
                    </a:ext>
                  </a:extLst>
                </p:cNvPr>
                <p:cNvSpPr txBox="1"/>
                <p:nvPr/>
              </p:nvSpPr>
              <p:spPr>
                <a:xfrm>
                  <a:off x="10210800" y="4448904"/>
                  <a:ext cx="1074208" cy="615553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dirty="0">
                      <a:latin typeface="Garamond" panose="02020404030301010803" pitchFamily="18" charset="0"/>
                      <a:cs typeface="Times New Roman"/>
                    </a:rPr>
                    <a:t>Limit of</a:t>
                  </a:r>
                </a:p>
                <a:p>
                  <a:r>
                    <a:rPr lang="en-US" sz="1200" dirty="0">
                      <a:latin typeface="Garamond" panose="02020404030301010803" pitchFamily="18" charset="0"/>
                      <a:cs typeface="Times New Roman"/>
                    </a:rPr>
                    <a:t>detection</a:t>
                  </a:r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A9E33D50-2F34-43C4-A55D-355165A70B84}"/>
                    </a:ext>
                  </a:extLst>
                </p:cNvPr>
                <p:cNvSpPr/>
                <p:nvPr/>
              </p:nvSpPr>
              <p:spPr>
                <a:xfrm>
                  <a:off x="10125965" y="4784309"/>
                  <a:ext cx="91440" cy="91440"/>
                </a:xfrm>
                <a:prstGeom prst="ellipse">
                  <a:avLst/>
                </a:prstGeom>
                <a:noFill/>
                <a:ln w="2540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Garamond" panose="02020404030301010803" pitchFamily="18" charset="0"/>
                  </a:endParaRPr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07753050-119B-4346-83AF-76B2AD0B9474}"/>
                    </a:ext>
                  </a:extLst>
                </p:cNvPr>
                <p:cNvSpPr/>
                <p:nvPr/>
              </p:nvSpPr>
              <p:spPr>
                <a:xfrm>
                  <a:off x="10125736" y="4607438"/>
                  <a:ext cx="91440" cy="91440"/>
                </a:xfrm>
                <a:prstGeom prst="ellipse">
                  <a:avLst/>
                </a:prstGeom>
                <a:noFill/>
                <a:ln w="25400">
                  <a:solidFill>
                    <a:srgbClr val="88A94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Garamond" panose="02020404030301010803" pitchFamily="18" charset="0"/>
                  </a:endParaRPr>
                </a:p>
              </p:txBody>
            </p:sp>
          </p:grpSp>
          <p:graphicFrame>
            <p:nvGraphicFramePr>
              <p:cNvPr id="38" name="Object 37">
                <a:extLst>
                  <a:ext uri="{FF2B5EF4-FFF2-40B4-BE49-F238E27FC236}">
                    <a16:creationId xmlns:a16="http://schemas.microsoft.com/office/drawing/2014/main" id="{525B9CFC-F5BF-441C-B4BB-CF3628193FC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390089" y="1806651"/>
              <a:ext cx="4754562" cy="37179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6" name="Prism 9" r:id="rId5" imgW="3437856" imgH="2689630" progId="Prism9.Document">
                      <p:embed/>
                    </p:oleObj>
                  </mc:Choice>
                  <mc:Fallback>
                    <p:oleObj name="Prism 9" r:id="rId5" imgW="3437856" imgH="2689630" progId="Prism9.Document">
                      <p:embed/>
                      <p:pic>
                        <p:nvPicPr>
                          <p:cNvPr id="38" name="Object 37">
                            <a:extLst>
                              <a:ext uri="{FF2B5EF4-FFF2-40B4-BE49-F238E27FC236}">
                                <a16:creationId xmlns:a16="http://schemas.microsoft.com/office/drawing/2014/main" id="{525B9CFC-F5BF-441C-B4BB-CF3628193FCF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6390089" y="1806651"/>
                            <a:ext cx="4754562" cy="37179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46FB453-F86C-452E-86F2-9040A391753E}"/>
                </a:ext>
              </a:extLst>
            </p:cNvPr>
            <p:cNvSpPr txBox="1"/>
            <p:nvPr/>
          </p:nvSpPr>
          <p:spPr>
            <a:xfrm>
              <a:off x="7542007" y="1564939"/>
              <a:ext cx="216059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500" dirty="0">
                  <a:latin typeface="Garamond" panose="02020404030301010803" pitchFamily="18" charset="0"/>
                  <a:cs typeface="Arial" panose="020B0604020202020204" pitchFamily="34" charset="0"/>
                </a:rPr>
                <a:t>Intact HIV-1 DNA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EC39B1D-B278-96D5-5E56-425FACB7465F}"/>
              </a:ext>
            </a:extLst>
          </p:cNvPr>
          <p:cNvSpPr/>
          <p:nvPr/>
        </p:nvSpPr>
        <p:spPr>
          <a:xfrm>
            <a:off x="4072511" y="1134394"/>
            <a:ext cx="4921468" cy="2896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99"/>
                </a:solidFill>
                <a:latin typeface="Garamond" panose="02020404030301010803" pitchFamily="18" charset="0"/>
              </a:rPr>
              <a:t>Type I Cure: </a:t>
            </a:r>
          </a:p>
          <a:p>
            <a:r>
              <a:rPr lang="en-US" sz="1500" b="1" dirty="0">
                <a:solidFill>
                  <a:srgbClr val="333399"/>
                </a:solidFill>
                <a:latin typeface="Garamond" panose="02020404030301010803" pitchFamily="18" charset="0"/>
              </a:rPr>
              <a:t>Virological Cure </a:t>
            </a:r>
          </a:p>
          <a:p>
            <a:pPr marL="342900" indent="-342900">
              <a:buAutoNum type="alphaLcParenBoth"/>
            </a:pPr>
            <a:r>
              <a:rPr lang="en-US" sz="1500" dirty="0">
                <a:latin typeface="Garamond" panose="02020404030301010803" pitchFamily="18" charset="0"/>
              </a:rPr>
              <a:t>the elimination of all HIV-infected cells</a:t>
            </a:r>
          </a:p>
          <a:p>
            <a:pPr marL="342900" indent="-342900">
              <a:buAutoNum type="alphaLcParenBoth"/>
            </a:pPr>
            <a:r>
              <a:rPr lang="en-US" sz="1500" dirty="0">
                <a:latin typeface="Garamond" panose="02020404030301010803" pitchFamily="18" charset="0"/>
              </a:rPr>
              <a:t>the elimination of all replication-competent HIV reservoirs</a:t>
            </a:r>
          </a:p>
          <a:p>
            <a:endParaRPr lang="en-US" b="1" dirty="0">
              <a:solidFill>
                <a:srgbClr val="333399"/>
              </a:solidFill>
              <a:latin typeface="Garamond" panose="02020404030301010803" pitchFamily="18" charset="0"/>
            </a:endParaRPr>
          </a:p>
          <a:p>
            <a:endParaRPr lang="en-US" sz="825" b="1" dirty="0">
              <a:solidFill>
                <a:srgbClr val="333399"/>
              </a:solidFill>
              <a:latin typeface="Garamond" panose="02020404030301010803" pitchFamily="18" charset="0"/>
            </a:endParaRPr>
          </a:p>
          <a:p>
            <a:r>
              <a:rPr lang="en-US" b="1" dirty="0">
                <a:solidFill>
                  <a:srgbClr val="333399"/>
                </a:solidFill>
                <a:latin typeface="Garamond" panose="02020404030301010803" pitchFamily="18" charset="0"/>
              </a:rPr>
              <a:t>Type II Cure: </a:t>
            </a:r>
          </a:p>
          <a:p>
            <a:r>
              <a:rPr lang="en-US" sz="1500" b="1" dirty="0">
                <a:solidFill>
                  <a:srgbClr val="333399"/>
                </a:solidFill>
                <a:latin typeface="Garamond" panose="02020404030301010803" pitchFamily="18" charset="0"/>
              </a:rPr>
              <a:t>Durable Remission of HIV-1 Infection, Functional Cure</a:t>
            </a:r>
            <a:r>
              <a:rPr lang="en-US" sz="1500" dirty="0">
                <a:latin typeface="Garamond" panose="02020404030301010803" pitchFamily="18" charset="0"/>
              </a:rPr>
              <a:t>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Garamond" panose="02020404030301010803" pitchFamily="18" charset="0"/>
              </a:rPr>
              <a:t>Have detectable intact proviruses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Garamond" panose="02020404030301010803" pitchFamily="18" charset="0"/>
              </a:rPr>
              <a:t>Maintain undetectable viremia in the absence of therapy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>
                <a:latin typeface="Garamond" panose="02020404030301010803" pitchFamily="18" charset="0"/>
              </a:rPr>
              <a:t>Intact proviruses typically integrated into heterochromatin locations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CFBC6A-B3F2-1BDA-56B8-934081B8FC31}"/>
              </a:ext>
            </a:extLst>
          </p:cNvPr>
          <p:cNvSpPr/>
          <p:nvPr/>
        </p:nvSpPr>
        <p:spPr>
          <a:xfrm>
            <a:off x="2954704" y="3742082"/>
            <a:ext cx="105305" cy="137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DA9C9CB-DB6F-0F1C-6953-E54BC8353033}"/>
              </a:ext>
            </a:extLst>
          </p:cNvPr>
          <p:cNvSpPr/>
          <p:nvPr/>
        </p:nvSpPr>
        <p:spPr>
          <a:xfrm rot="20641428">
            <a:off x="1517276" y="3574437"/>
            <a:ext cx="323948" cy="23048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2699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C17CF72-452D-4DD7-9B23-B5BACA3D37C1}"/>
              </a:ext>
            </a:extLst>
          </p:cNvPr>
          <p:cNvGrpSpPr/>
          <p:nvPr/>
        </p:nvGrpSpPr>
        <p:grpSpPr>
          <a:xfrm>
            <a:off x="3407592" y="4119144"/>
            <a:ext cx="4341658" cy="390848"/>
            <a:chOff x="2640394" y="5702927"/>
            <a:chExt cx="1995400" cy="184658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4A9EB892-99CE-4CAC-8055-DD0A5DD1F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664009" y="5702927"/>
              <a:ext cx="314325" cy="66675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B9D8C94F-947D-4522-8C80-AC8528140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3111794" y="5702927"/>
              <a:ext cx="1524000" cy="66675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6C07CEE5-CE6E-4D3B-A30D-FD6083A97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2640394" y="5820910"/>
              <a:ext cx="1819275" cy="66675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E7B2028-C1E1-485E-98D5-39D46339E7A0}"/>
              </a:ext>
            </a:extLst>
          </p:cNvPr>
          <p:cNvSpPr txBox="1"/>
          <p:nvPr/>
        </p:nvSpPr>
        <p:spPr>
          <a:xfrm>
            <a:off x="10885" y="163239"/>
            <a:ext cx="9123218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dirty="0">
                <a:solidFill>
                  <a:srgbClr val="333399"/>
                </a:solidFill>
                <a:latin typeface="Garamond" pitchFamily="18" charset="0"/>
              </a:rPr>
              <a:t>Absence of Intact Proviruses in ECs with Possible Type I (Virological) Cure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F2B4E5-CCA9-4983-8332-A1CFDFDBF427}"/>
              </a:ext>
            </a:extLst>
          </p:cNvPr>
          <p:cNvSpPr/>
          <p:nvPr/>
        </p:nvSpPr>
        <p:spPr>
          <a:xfrm>
            <a:off x="0" y="4705992"/>
            <a:ext cx="3084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Turk, et al., </a:t>
            </a:r>
            <a:r>
              <a:rPr lang="en-US" altLang="zh-CN" sz="1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Annals of Internal Medicine.</a:t>
            </a:r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 2021</a:t>
            </a:r>
          </a:p>
          <a:p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Jiang, et al., </a:t>
            </a:r>
            <a:r>
              <a:rPr lang="en-US" altLang="zh-CN" sz="1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Nature. </a:t>
            </a:r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2020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5BF39E-C98B-5680-DF99-624828733E89}"/>
              </a:ext>
            </a:extLst>
          </p:cNvPr>
          <p:cNvGrpSpPr/>
          <p:nvPr/>
        </p:nvGrpSpPr>
        <p:grpSpPr>
          <a:xfrm>
            <a:off x="320413" y="771550"/>
            <a:ext cx="8710101" cy="3339921"/>
            <a:chOff x="427217" y="1283129"/>
            <a:chExt cx="11613468" cy="445322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9506818-0553-4165-888D-1B0194FD2C1A}"/>
                </a:ext>
              </a:extLst>
            </p:cNvPr>
            <p:cNvGrpSpPr/>
            <p:nvPr/>
          </p:nvGrpSpPr>
          <p:grpSpPr>
            <a:xfrm>
              <a:off x="3437467" y="1283129"/>
              <a:ext cx="8603218" cy="2876982"/>
              <a:chOff x="3870013" y="1779685"/>
              <a:chExt cx="9023576" cy="3074427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351541FE-8CD7-4DCE-86A2-D4C9F8D99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3905045" y="1779685"/>
                <a:ext cx="7602695" cy="1045404"/>
              </a:xfrm>
              <a:prstGeom prst="rect">
                <a:avLst/>
              </a:prstGeom>
            </p:spPr>
          </p:pic>
          <p:pic>
            <p:nvPicPr>
              <p:cNvPr id="6" name="Graphic 5">
                <a:extLst>
                  <a:ext uri="{FF2B5EF4-FFF2-40B4-BE49-F238E27FC236}">
                    <a16:creationId xmlns:a16="http://schemas.microsoft.com/office/drawing/2014/main" id="{312C6F30-C669-448A-95FC-287D6A0884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 l="3449" r="10437" b="12132"/>
              <a:stretch/>
            </p:blipFill>
            <p:spPr>
              <a:xfrm>
                <a:off x="3870013" y="2860136"/>
                <a:ext cx="7731438" cy="1993976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FE7CB2-2F79-45D0-8892-DE1ECF10A90A}"/>
                  </a:ext>
                </a:extLst>
              </p:cNvPr>
              <p:cNvSpPr txBox="1"/>
              <p:nvPr/>
            </p:nvSpPr>
            <p:spPr>
              <a:xfrm>
                <a:off x="11487085" y="3215322"/>
                <a:ext cx="1406504" cy="361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Garamond" panose="02020404030301010803" pitchFamily="18" charset="0"/>
                  </a:rPr>
                  <a:t>560 million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43BC72A-BFD4-49A4-A17C-1BA0B871A435}"/>
                  </a:ext>
                </a:extLst>
              </p:cNvPr>
              <p:cNvSpPr txBox="1"/>
              <p:nvPr/>
            </p:nvSpPr>
            <p:spPr>
              <a:xfrm>
                <a:off x="11516161" y="4206798"/>
                <a:ext cx="1130588" cy="361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Garamond" panose="02020404030301010803" pitchFamily="18" charset="0"/>
                  </a:rPr>
                  <a:t>949 million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B43F9FB-0F7C-46BB-9AC8-0DB22197EAFE}"/>
                </a:ext>
              </a:extLst>
            </p:cNvPr>
            <p:cNvGrpSpPr/>
            <p:nvPr/>
          </p:nvGrpSpPr>
          <p:grpSpPr>
            <a:xfrm>
              <a:off x="3775048" y="4640439"/>
              <a:ext cx="8238052" cy="1095917"/>
              <a:chOff x="5170564" y="3083985"/>
              <a:chExt cx="7630601" cy="199643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2C60C59-2832-4667-AEF8-AF97DF4B68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7100" t="31074" r="1398" b="10814"/>
              <a:stretch/>
            </p:blipFill>
            <p:spPr>
              <a:xfrm>
                <a:off x="5170564" y="3083985"/>
                <a:ext cx="6457212" cy="1903115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1CD1433-5565-4BF0-9777-5622CDA0F6F8}"/>
                  </a:ext>
                </a:extLst>
              </p:cNvPr>
              <p:cNvSpPr txBox="1"/>
              <p:nvPr/>
            </p:nvSpPr>
            <p:spPr>
              <a:xfrm>
                <a:off x="11601108" y="3171825"/>
                <a:ext cx="1200057" cy="616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Garamond" panose="02020404030301010803" pitchFamily="18" charset="0"/>
                  </a:rPr>
                  <a:t>37.5 million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1D923B0-0ED7-4C10-B4AA-602ED3B56C90}"/>
                  </a:ext>
                </a:extLst>
              </p:cNvPr>
              <p:cNvSpPr txBox="1"/>
              <p:nvPr/>
            </p:nvSpPr>
            <p:spPr>
              <a:xfrm>
                <a:off x="11610642" y="3972599"/>
                <a:ext cx="950670" cy="616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Garamond" panose="02020404030301010803" pitchFamily="18" charset="0"/>
                  </a:rPr>
                  <a:t>923 million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863A2F4-B860-481C-A29F-11CE5D7F8AC1}"/>
                  </a:ext>
                </a:extLst>
              </p:cNvPr>
              <p:cNvSpPr txBox="1"/>
              <p:nvPr/>
            </p:nvSpPr>
            <p:spPr>
              <a:xfrm>
                <a:off x="11605501" y="4463672"/>
                <a:ext cx="986306" cy="616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Garamond" panose="02020404030301010803" pitchFamily="18" charset="0"/>
                  </a:rPr>
                  <a:t>51.4 million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0F5A4B-3BC6-4949-B6D9-BC6032004A06}"/>
                </a:ext>
              </a:extLst>
            </p:cNvPr>
            <p:cNvSpPr txBox="1"/>
            <p:nvPr/>
          </p:nvSpPr>
          <p:spPr>
            <a:xfrm>
              <a:off x="3347529" y="4705590"/>
              <a:ext cx="53689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Garamond" panose="02020404030301010803" pitchFamily="18" charset="0"/>
                </a:rPr>
                <a:t>2018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A3422F-7905-44EC-81B3-A44968A2E0F7}"/>
                </a:ext>
              </a:extLst>
            </p:cNvPr>
            <p:cNvSpPr txBox="1"/>
            <p:nvPr/>
          </p:nvSpPr>
          <p:spPr>
            <a:xfrm>
              <a:off x="3347532" y="5128917"/>
              <a:ext cx="53689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Garamond" panose="02020404030301010803" pitchFamily="18" charset="0"/>
                </a:rPr>
                <a:t>2020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E6A6430-AA79-4206-BD9C-3C18A09C3C4B}"/>
                </a:ext>
              </a:extLst>
            </p:cNvPr>
            <p:cNvSpPr txBox="1"/>
            <p:nvPr/>
          </p:nvSpPr>
          <p:spPr>
            <a:xfrm>
              <a:off x="3347530" y="5416789"/>
              <a:ext cx="53689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Garamond" panose="02020404030301010803" pitchFamily="18" charset="0"/>
                </a:rPr>
                <a:t>2019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C244A3A-0522-42FB-B72B-EADE971E651E}"/>
                </a:ext>
              </a:extLst>
            </p:cNvPr>
            <p:cNvSpPr txBox="1"/>
            <p:nvPr/>
          </p:nvSpPr>
          <p:spPr>
            <a:xfrm>
              <a:off x="427217" y="3059019"/>
              <a:ext cx="2864576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0" b="1" dirty="0">
                  <a:solidFill>
                    <a:srgbClr val="333399"/>
                  </a:solidFill>
                  <a:latin typeface="Garamond" panose="02020404030301010803" pitchFamily="18" charset="0"/>
                </a:rPr>
                <a:t>The San Francisco Patient </a:t>
              </a:r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D469E1-65C1-4421-928F-7DFE4FDCB7AD}"/>
                </a:ext>
              </a:extLst>
            </p:cNvPr>
            <p:cNvSpPr txBox="1"/>
            <p:nvPr/>
          </p:nvSpPr>
          <p:spPr>
            <a:xfrm>
              <a:off x="603277" y="4997725"/>
              <a:ext cx="2512456" cy="400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0" b="1" dirty="0">
                  <a:solidFill>
                    <a:srgbClr val="333399"/>
                  </a:solidFill>
                  <a:latin typeface="Garamond" panose="02020404030301010803" pitchFamily="18" charset="0"/>
                </a:rPr>
                <a:t>The Esperanza Patient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BB826E8-B393-D1D2-E99B-701B20A8753F}"/>
                </a:ext>
              </a:extLst>
            </p:cNvPr>
            <p:cNvSpPr/>
            <p:nvPr/>
          </p:nvSpPr>
          <p:spPr>
            <a:xfrm>
              <a:off x="3452137" y="3652710"/>
              <a:ext cx="298370" cy="209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CB5C70-B8BB-17BF-14E9-8AB1A5063891}"/>
                </a:ext>
              </a:extLst>
            </p:cNvPr>
            <p:cNvSpPr txBox="1"/>
            <p:nvPr/>
          </p:nvSpPr>
          <p:spPr>
            <a:xfrm>
              <a:off x="3348341" y="3603472"/>
              <a:ext cx="4732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Garamond" panose="02020404030301010803" pitchFamily="18" charset="0"/>
                </a:rPr>
                <a:t>2019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D864A9-E834-2711-7ABA-53F9F07C2BD0}"/>
                </a:ext>
              </a:extLst>
            </p:cNvPr>
            <p:cNvSpPr/>
            <p:nvPr/>
          </p:nvSpPr>
          <p:spPr>
            <a:xfrm>
              <a:off x="3452950" y="2641325"/>
              <a:ext cx="298370" cy="209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D6BE3B-D972-54F5-60C0-5A1A10FA6FE4}"/>
                </a:ext>
              </a:extLst>
            </p:cNvPr>
            <p:cNvSpPr txBox="1"/>
            <p:nvPr/>
          </p:nvSpPr>
          <p:spPr>
            <a:xfrm>
              <a:off x="3349152" y="2689885"/>
              <a:ext cx="4732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Garamond" panose="02020404030301010803" pitchFamily="18" charset="0"/>
                </a:rPr>
                <a:t>2009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CF368F6-EC0E-0E6B-D6D5-DE79B107DC73}"/>
              </a:ext>
            </a:extLst>
          </p:cNvPr>
          <p:cNvSpPr txBox="1"/>
          <p:nvPr/>
        </p:nvSpPr>
        <p:spPr>
          <a:xfrm>
            <a:off x="4067944" y="4886136"/>
            <a:ext cx="506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Garamond" panose="02020404030301010803" pitchFamily="18" charset="0"/>
              </a:rPr>
              <a:t>Steve Deeks, Natalia Laufer, Gabriela Turk, Robert Siliciano, Janet Siliciano </a:t>
            </a:r>
          </a:p>
        </p:txBody>
      </p:sp>
    </p:spTree>
    <p:extLst>
      <p:ext uri="{BB962C8B-B14F-4D97-AF65-F5344CB8AC3E}">
        <p14:creationId xmlns:p14="http://schemas.microsoft.com/office/powerpoint/2010/main" val="2259207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FB5843E-90C8-4877-AAAE-EEEB9CF315E1}"/>
              </a:ext>
            </a:extLst>
          </p:cNvPr>
          <p:cNvGrpSpPr/>
          <p:nvPr/>
        </p:nvGrpSpPr>
        <p:grpSpPr>
          <a:xfrm>
            <a:off x="2317311" y="4823377"/>
            <a:ext cx="2616903" cy="253916"/>
            <a:chOff x="3321054" y="5723140"/>
            <a:chExt cx="3489203" cy="33855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DDC8E4-AF9A-497E-8BEE-B7F5B204FBBD}"/>
                </a:ext>
              </a:extLst>
            </p:cNvPr>
            <p:cNvSpPr txBox="1"/>
            <p:nvPr/>
          </p:nvSpPr>
          <p:spPr>
            <a:xfrm>
              <a:off x="3595273" y="5723140"/>
              <a:ext cx="321498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Garamond" panose="02020404030301010803" pitchFamily="18" charset="0"/>
                  <a:cs typeface="Times New Roman" panose="02020603050405020304" pitchFamily="18" charset="0"/>
                </a:rPr>
                <a:t>Clonally-expanded intact </a:t>
              </a:r>
              <a:r>
                <a:rPr lang="en-US" sz="1050" dirty="0" err="1">
                  <a:latin typeface="Garamond" panose="02020404030301010803" pitchFamily="18" charset="0"/>
                  <a:cs typeface="Times New Roman" panose="02020603050405020304" pitchFamily="18" charset="0"/>
                </a:rPr>
                <a:t>proviral</a:t>
              </a:r>
              <a:r>
                <a:rPr lang="en-US" sz="1050" dirty="0">
                  <a:latin typeface="Garamond" panose="02020404030301010803" pitchFamily="18" charset="0"/>
                  <a:cs typeface="Times New Roman" panose="02020603050405020304" pitchFamily="18" charset="0"/>
                </a:rPr>
                <a:t> genomes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0CC380-DB15-4A24-8059-99C9A1BCF9A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21054" y="5811748"/>
              <a:ext cx="274886" cy="128016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rtlCol="0" anchor="ctr"/>
            <a:lstStyle/>
            <a:p>
              <a:pPr algn="ctr" eaLnBrk="1" hangingPunct="1"/>
              <a:endParaRPr kumimoji="1" lang="en-US" sz="1050">
                <a:latin typeface="Garamond" panose="02020404030301010803" pitchFamily="18" charset="0"/>
                <a:ea typeface="宋体" pitchFamily="2" charset="-122"/>
              </a:endParaRPr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52FB1C6F-FD5B-4BEA-AAAF-9AFC018F6EA4}"/>
              </a:ext>
            </a:extLst>
          </p:cNvPr>
          <p:cNvSpPr>
            <a:spLocks noChangeAspect="1"/>
          </p:cNvSpPr>
          <p:nvPr/>
        </p:nvSpPr>
        <p:spPr bwMode="auto">
          <a:xfrm>
            <a:off x="73771" y="4883500"/>
            <a:ext cx="95078" cy="9507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  <a:round/>
            <a:headEnd/>
            <a:tailEnd/>
          </a:ln>
        </p:spPr>
        <p:txBody>
          <a:bodyPr rot="10800000" wrap="none" rtlCol="0" anchor="ctr"/>
          <a:lstStyle/>
          <a:p>
            <a:pPr algn="ctr" eaLnBrk="1" hangingPunct="1"/>
            <a:endParaRPr kumimoji="1" lang="en-US" sz="1050">
              <a:latin typeface="Garamond" panose="02020404030301010803" pitchFamily="18" charset="0"/>
              <a:ea typeface="宋体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DACF0C-EDE5-4110-BADC-61EF4FD694C5}"/>
              </a:ext>
            </a:extLst>
          </p:cNvPr>
          <p:cNvSpPr>
            <a:spLocks noChangeAspect="1"/>
          </p:cNvSpPr>
          <p:nvPr/>
        </p:nvSpPr>
        <p:spPr bwMode="auto">
          <a:xfrm>
            <a:off x="867332" y="4892858"/>
            <a:ext cx="92892" cy="9289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  <a:round/>
            <a:headEnd/>
            <a:tailEnd/>
          </a:ln>
        </p:spPr>
        <p:txBody>
          <a:bodyPr rot="10800000" wrap="none" rtlCol="0" anchor="ctr"/>
          <a:lstStyle/>
          <a:p>
            <a:pPr algn="ctr" eaLnBrk="1" hangingPunct="1"/>
            <a:endParaRPr kumimoji="1" lang="en-US" sz="1050">
              <a:latin typeface="Garamond" panose="02020404030301010803" pitchFamily="18" charset="0"/>
              <a:ea typeface="宋体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50D0E5-B6A5-42B4-A28D-EDD08C2DA21F}"/>
              </a:ext>
            </a:extLst>
          </p:cNvPr>
          <p:cNvSpPr txBox="1"/>
          <p:nvPr/>
        </p:nvSpPr>
        <p:spPr>
          <a:xfrm>
            <a:off x="148076" y="4817007"/>
            <a:ext cx="7692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aramond" panose="02020404030301010803" pitchFamily="18" charset="0"/>
                <a:cs typeface="Times New Roman" panose="02020603050405020304" pitchFamily="18" charset="0"/>
              </a:rPr>
              <a:t>FLIP-Seq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57BF5-9779-425D-808C-CDA24957B78D}"/>
              </a:ext>
            </a:extLst>
          </p:cNvPr>
          <p:cNvSpPr txBox="1"/>
          <p:nvPr/>
        </p:nvSpPr>
        <p:spPr>
          <a:xfrm>
            <a:off x="953062" y="4828463"/>
            <a:ext cx="6686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Garamond" panose="02020404030301010803" pitchFamily="18" charset="0"/>
                <a:cs typeface="Times New Roman" panose="02020603050405020304" pitchFamily="18" charset="0"/>
              </a:rPr>
              <a:t>MIP-Seq</a:t>
            </a: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CFD29029-7013-413E-B5EB-A289902592A7}"/>
              </a:ext>
            </a:extLst>
          </p:cNvPr>
          <p:cNvSpPr>
            <a:spLocks noChangeAspect="1"/>
          </p:cNvSpPr>
          <p:nvPr/>
        </p:nvSpPr>
        <p:spPr bwMode="auto">
          <a:xfrm>
            <a:off x="1625840" y="4885436"/>
            <a:ext cx="96012" cy="96012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  <a:round/>
            <a:headEnd/>
            <a:tailEnd/>
          </a:ln>
        </p:spPr>
        <p:txBody>
          <a:bodyPr rot="10800000" wrap="none" rtlCol="0" anchor="ctr"/>
          <a:lstStyle/>
          <a:p>
            <a:pPr algn="ctr" eaLnBrk="1" hangingPunct="1"/>
            <a:endParaRPr kumimoji="1" lang="en-US" sz="1050">
              <a:latin typeface="Garamond" panose="02020404030301010803" pitchFamily="18" charset="0"/>
              <a:ea typeface="宋体" pitchFamily="2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6EABEE-94C8-44C2-B5E1-4ADB35E119FD}"/>
              </a:ext>
            </a:extLst>
          </p:cNvPr>
          <p:cNvSpPr txBox="1"/>
          <p:nvPr/>
        </p:nvSpPr>
        <p:spPr>
          <a:xfrm>
            <a:off x="1728552" y="4822749"/>
            <a:ext cx="5311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qVOA</a:t>
            </a:r>
            <a:endParaRPr lang="en-US" sz="105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40725B-2B83-40BE-B8D8-91E477A5F119}"/>
              </a:ext>
            </a:extLst>
          </p:cNvPr>
          <p:cNvSpPr/>
          <p:nvPr/>
        </p:nvSpPr>
        <p:spPr>
          <a:xfrm>
            <a:off x="817713" y="3764890"/>
            <a:ext cx="3366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35" indent="-160735">
              <a:buClr>
                <a:srgbClr val="2F5597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Garamond" panose="02020404030301010803" pitchFamily="18" charset="0"/>
                <a:cs typeface="Times New Roman" panose="02020603050405020304" pitchFamily="18" charset="0"/>
              </a:rPr>
              <a:t>diagnosed with HIV for 28 years</a:t>
            </a:r>
          </a:p>
          <a:p>
            <a:pPr marL="160735" indent="-160735">
              <a:buClr>
                <a:srgbClr val="2F5597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Garamond" panose="02020404030301010803" pitchFamily="18" charset="0"/>
                <a:cs typeface="Times New Roman" panose="02020603050405020304" pitchFamily="18" charset="0"/>
              </a:rPr>
              <a:t>Treatment naive</a:t>
            </a:r>
          </a:p>
          <a:p>
            <a:pPr marL="160735" indent="-160735">
              <a:buClr>
                <a:srgbClr val="2F5597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latin typeface="Garamond" panose="02020404030301010803" pitchFamily="18" charset="0"/>
                <a:cs typeface="Times New Roman" panose="02020603050405020304" pitchFamily="18" charset="0"/>
              </a:rPr>
              <a:t>12 years of recorded undetectable VL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398AB-C683-454B-BC41-C4A84CE4036C}"/>
              </a:ext>
            </a:extLst>
          </p:cNvPr>
          <p:cNvSpPr/>
          <p:nvPr/>
        </p:nvSpPr>
        <p:spPr>
          <a:xfrm>
            <a:off x="6168795" y="4900618"/>
            <a:ext cx="2971800" cy="26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</a:pPr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Jiang, et al., </a:t>
            </a:r>
            <a:r>
              <a:rPr lang="en-US" altLang="zh-CN" sz="1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Nature.</a:t>
            </a:r>
            <a:r>
              <a:rPr lang="en-US" altLang="zh-CN" sz="1200" dirty="0">
                <a:latin typeface="Garamond" panose="02020404030301010803" pitchFamily="18" charset="0"/>
                <a:cs typeface="Times New Roman" panose="02020603050405020304" pitchFamily="18" charset="0"/>
              </a:rPr>
              <a:t> 2020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1482729-A6F4-47CA-AE15-BDE7C46615A5}"/>
              </a:ext>
            </a:extLst>
          </p:cNvPr>
          <p:cNvGrpSpPr/>
          <p:nvPr/>
        </p:nvGrpSpPr>
        <p:grpSpPr>
          <a:xfrm>
            <a:off x="5458718" y="1055015"/>
            <a:ext cx="3219432" cy="3989001"/>
            <a:chOff x="6129530" y="1343390"/>
            <a:chExt cx="4267734" cy="5318668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A70CCE36-C08C-44CC-A54A-2449C56F5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1" r="-5346"/>
            <a:stretch/>
          </p:blipFill>
          <p:spPr>
            <a:xfrm>
              <a:off x="6132611" y="1343390"/>
              <a:ext cx="4264653" cy="5318668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B0B758F-7F86-4927-BEDD-1725F50376E1}"/>
                </a:ext>
              </a:extLst>
            </p:cNvPr>
            <p:cNvSpPr/>
            <p:nvPr/>
          </p:nvSpPr>
          <p:spPr bwMode="auto">
            <a:xfrm>
              <a:off x="6129530" y="3987238"/>
              <a:ext cx="682750" cy="393757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rot="10800000" wrap="none" rtlCol="0" anchor="ctr"/>
            <a:lstStyle/>
            <a:p>
              <a:pPr algn="ctr" eaLnBrk="1" hangingPunct="1"/>
              <a:endParaRPr kumimoji="1" lang="en-US" dirty="0">
                <a:latin typeface="Garamond" pitchFamily="18" charset="0"/>
                <a:ea typeface="宋体" pitchFamily="2" charset="-122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D1341BB-CF83-A934-6F3D-5A14F90AC43D}"/>
              </a:ext>
            </a:extLst>
          </p:cNvPr>
          <p:cNvGrpSpPr/>
          <p:nvPr/>
        </p:nvGrpSpPr>
        <p:grpSpPr>
          <a:xfrm>
            <a:off x="512009" y="968100"/>
            <a:ext cx="3671774" cy="2789047"/>
            <a:chOff x="6389309" y="1806061"/>
            <a:chExt cx="4895699" cy="371872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AB94B8-2C54-8A0E-244B-EB8453C08E4E}"/>
                </a:ext>
              </a:extLst>
            </p:cNvPr>
            <p:cNvSpPr/>
            <p:nvPr/>
          </p:nvSpPr>
          <p:spPr bwMode="auto">
            <a:xfrm>
              <a:off x="8056764" y="3890854"/>
              <a:ext cx="152400" cy="152400"/>
            </a:xfrm>
            <a:prstGeom prst="rect">
              <a:avLst/>
            </a:prstGeom>
            <a:solidFill>
              <a:schemeClr val="bg1"/>
            </a:solidFill>
            <a:ln w="12700">
              <a:noFill/>
              <a:round/>
              <a:headEnd/>
              <a:tailEnd/>
            </a:ln>
          </p:spPr>
          <p:txBody>
            <a:bodyPr rot="10800000" wrap="none" rtlCol="0" anchor="ctr"/>
            <a:lstStyle/>
            <a:p>
              <a:pPr algn="ctr" eaLnBrk="1" hangingPunct="1"/>
              <a:endParaRPr kumimoji="1" lang="en-US">
                <a:latin typeface="Garamond" pitchFamily="18" charset="0"/>
                <a:ea typeface="宋体" pitchFamily="2" charset="-122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C340A25-BC53-2F2C-0940-9F67EE53BDD0}"/>
                </a:ext>
              </a:extLst>
            </p:cNvPr>
            <p:cNvGrpSpPr/>
            <p:nvPr/>
          </p:nvGrpSpPr>
          <p:grpSpPr>
            <a:xfrm>
              <a:off x="10125736" y="4448904"/>
              <a:ext cx="1159272" cy="615553"/>
              <a:chOff x="10125736" y="4448904"/>
              <a:chExt cx="1159272" cy="615553"/>
            </a:xfrm>
          </p:grpSpPr>
          <p:sp>
            <p:nvSpPr>
              <p:cNvPr id="31" name="TextBox 2">
                <a:extLst>
                  <a:ext uri="{FF2B5EF4-FFF2-40B4-BE49-F238E27FC236}">
                    <a16:creationId xmlns:a16="http://schemas.microsoft.com/office/drawing/2014/main" id="{3517DCF5-BE85-68E3-2F4E-C9D3E784F2A6}"/>
                  </a:ext>
                </a:extLst>
              </p:cNvPr>
              <p:cNvSpPr txBox="1"/>
              <p:nvPr/>
            </p:nvSpPr>
            <p:spPr>
              <a:xfrm>
                <a:off x="10210800" y="4448904"/>
                <a:ext cx="1074208" cy="615553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latin typeface="Garamond" panose="02020404030301010803" pitchFamily="18" charset="0"/>
                    <a:cs typeface="Times New Roman"/>
                  </a:rPr>
                  <a:t>Limit of</a:t>
                </a:r>
              </a:p>
              <a:p>
                <a:r>
                  <a:rPr lang="en-US" sz="1200" dirty="0">
                    <a:latin typeface="Garamond" panose="02020404030301010803" pitchFamily="18" charset="0"/>
                    <a:cs typeface="Times New Roman"/>
                  </a:rPr>
                  <a:t>detection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A14BA61-9874-CD86-B38D-2314C42A54FE}"/>
                  </a:ext>
                </a:extLst>
              </p:cNvPr>
              <p:cNvSpPr/>
              <p:nvPr/>
            </p:nvSpPr>
            <p:spPr>
              <a:xfrm>
                <a:off x="10125965" y="4784309"/>
                <a:ext cx="91440" cy="91440"/>
              </a:xfrm>
              <a:prstGeom prst="ellipse">
                <a:avLst/>
              </a:prstGeom>
              <a:noFill/>
              <a:ln w="254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E9DE8BB9-8C44-71FB-538B-7A313EC2A6E3}"/>
                  </a:ext>
                </a:extLst>
              </p:cNvPr>
              <p:cNvSpPr/>
              <p:nvPr/>
            </p:nvSpPr>
            <p:spPr>
              <a:xfrm>
                <a:off x="10125736" y="4607438"/>
                <a:ext cx="91440" cy="91440"/>
              </a:xfrm>
              <a:prstGeom prst="ellipse">
                <a:avLst/>
              </a:prstGeom>
              <a:noFill/>
              <a:ln w="25400">
                <a:solidFill>
                  <a:srgbClr val="88A94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Garamond" panose="02020404030301010803" pitchFamily="18" charset="0"/>
                </a:endParaRPr>
              </a:p>
            </p:txBody>
          </p:sp>
        </p:grpSp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6AEA75DC-D9B5-8484-8E0B-88A04F3CF0B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89309" y="1806061"/>
            <a:ext cx="4754880" cy="37187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" name="Prism 9" r:id="rId6" imgW="3437856" imgH="2689630" progId="Prism9.Document">
                    <p:embed/>
                  </p:oleObj>
                </mc:Choice>
                <mc:Fallback>
                  <p:oleObj name="Prism 9" r:id="rId6" imgW="3437856" imgH="2689630" progId="Prism9.Document">
                    <p:embed/>
                    <p:pic>
                      <p:nvPicPr>
                        <p:cNvPr id="30" name="Object 29">
                          <a:extLst>
                            <a:ext uri="{FF2B5EF4-FFF2-40B4-BE49-F238E27FC236}">
                              <a16:creationId xmlns:a16="http://schemas.microsoft.com/office/drawing/2014/main" id="{6AEA75DC-D9B5-8484-8E0B-88A04F3CF0B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389309" y="1806061"/>
                          <a:ext cx="4754880" cy="371872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1009EE-C8A1-4CE5-9D7E-D031083DEDB8}"/>
              </a:ext>
            </a:extLst>
          </p:cNvPr>
          <p:cNvGrpSpPr/>
          <p:nvPr/>
        </p:nvGrpSpPr>
        <p:grpSpPr>
          <a:xfrm>
            <a:off x="1664187" y="1574949"/>
            <a:ext cx="155989" cy="367920"/>
            <a:chOff x="1857375" y="1990725"/>
            <a:chExt cx="207985" cy="49056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ED3A184-A5E5-49E1-849E-41119B2001E0}"/>
                </a:ext>
              </a:extLst>
            </p:cNvPr>
            <p:cNvCxnSpPr>
              <a:cxnSpLocks/>
            </p:cNvCxnSpPr>
            <p:nvPr/>
          </p:nvCxnSpPr>
          <p:spPr>
            <a:xfrm>
              <a:off x="1857375" y="1990725"/>
              <a:ext cx="133271" cy="3499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7C2A316-D9CB-4430-B791-0B2F277D5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55632" y="2371557"/>
              <a:ext cx="109728" cy="109728"/>
            </a:xfrm>
            <a:custGeom>
              <a:avLst/>
              <a:gdLst>
                <a:gd name="connsiteX0" fmla="*/ 74310 w 64504"/>
                <a:gd name="connsiteY0" fmla="*/ 37155 h 64504"/>
                <a:gd name="connsiteX1" fmla="*/ 37155 w 64504"/>
                <a:gd name="connsiteY1" fmla="*/ 74310 h 64504"/>
                <a:gd name="connsiteX2" fmla="*/ 0 w 64504"/>
                <a:gd name="connsiteY2" fmla="*/ 37155 h 64504"/>
                <a:gd name="connsiteX3" fmla="*/ 37155 w 64504"/>
                <a:gd name="connsiteY3" fmla="*/ 0 h 64504"/>
                <a:gd name="connsiteX4" fmla="*/ 74310 w 64504"/>
                <a:gd name="connsiteY4" fmla="*/ 37155 h 6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04" h="64504">
                  <a:moveTo>
                    <a:pt x="74310" y="37155"/>
                  </a:moveTo>
                  <a:cubicBezTo>
                    <a:pt x="74310" y="57796"/>
                    <a:pt x="57796" y="74310"/>
                    <a:pt x="37155" y="74310"/>
                  </a:cubicBezTo>
                  <a:cubicBezTo>
                    <a:pt x="16642" y="74310"/>
                    <a:pt x="0" y="57796"/>
                    <a:pt x="0" y="37155"/>
                  </a:cubicBezTo>
                  <a:cubicBezTo>
                    <a:pt x="0" y="16642"/>
                    <a:pt x="16642" y="0"/>
                    <a:pt x="37155" y="0"/>
                  </a:cubicBezTo>
                  <a:cubicBezTo>
                    <a:pt x="57667" y="0"/>
                    <a:pt x="74310" y="16642"/>
                    <a:pt x="74310" y="37155"/>
                  </a:cubicBezTo>
                </a:path>
              </a:pathLst>
            </a:custGeom>
            <a:solidFill>
              <a:srgbClr val="FF0000"/>
            </a:solidFill>
            <a:ln w="1548" cap="flat">
              <a:solidFill>
                <a:srgbClr val="FF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C13267FD-EE29-D133-1E0F-A8B5985F1E2B}"/>
              </a:ext>
            </a:extLst>
          </p:cNvPr>
          <p:cNvSpPr/>
          <p:nvPr/>
        </p:nvSpPr>
        <p:spPr>
          <a:xfrm>
            <a:off x="3293881" y="3175546"/>
            <a:ext cx="105305" cy="137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767B86-B5AD-188A-4B3E-A13E02D46ACB}"/>
              </a:ext>
            </a:extLst>
          </p:cNvPr>
          <p:cNvSpPr txBox="1"/>
          <p:nvPr/>
        </p:nvSpPr>
        <p:spPr>
          <a:xfrm>
            <a:off x="0" y="126670"/>
            <a:ext cx="9144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dirty="0">
                <a:solidFill>
                  <a:srgbClr val="333399"/>
                </a:solidFill>
                <a:latin typeface="Garamond" pitchFamily="18" charset="0"/>
              </a:rPr>
              <a:t>Intact Proviruses in ECs with Type II (Functional) Cure </a:t>
            </a:r>
          </a:p>
          <a:p>
            <a:pPr algn="ctr"/>
            <a:r>
              <a:rPr lang="en-US" sz="1950" b="1" dirty="0">
                <a:solidFill>
                  <a:srgbClr val="333399"/>
                </a:solidFill>
                <a:latin typeface="Garamond" pitchFamily="18" charset="0"/>
              </a:rPr>
              <a:t>Accumulate in Heterochromatin Positions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7CECC0-63A6-1520-9859-A3ECE7DC2F97}"/>
              </a:ext>
            </a:extLst>
          </p:cNvPr>
          <p:cNvGrpSpPr/>
          <p:nvPr/>
        </p:nvGrpSpPr>
        <p:grpSpPr>
          <a:xfrm>
            <a:off x="4837138" y="2024428"/>
            <a:ext cx="1751085" cy="1077218"/>
            <a:chOff x="6449517" y="2699239"/>
            <a:chExt cx="2334779" cy="143629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1F47F9-FEB3-70AB-ABA2-5D1E0AB0BEEA}"/>
                </a:ext>
              </a:extLst>
            </p:cNvPr>
            <p:cNvSpPr/>
            <p:nvPr/>
          </p:nvSpPr>
          <p:spPr>
            <a:xfrm>
              <a:off x="8486020" y="2936723"/>
              <a:ext cx="232228" cy="758952"/>
            </a:xfrm>
            <a:prstGeom prst="rect">
              <a:avLst/>
            </a:prstGeom>
            <a:noFill/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46FFFF3-5FC3-4CB4-D2D1-9B081E53CB69}"/>
                </a:ext>
              </a:extLst>
            </p:cNvPr>
            <p:cNvSpPr txBox="1"/>
            <p:nvPr/>
          </p:nvSpPr>
          <p:spPr>
            <a:xfrm>
              <a:off x="6449517" y="2699239"/>
              <a:ext cx="2334779" cy="14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Garamond" panose="02020404030301010803" pitchFamily="18" charset="0"/>
                  <a:cs typeface="Times New Roman" panose="02020603050405020304" pitchFamily="18" charset="0"/>
                </a:rPr>
                <a:t>In vitro viral outgrowth assay with PHA/IL2 stimulation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994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1">
            <a:extLst>
              <a:ext uri="{FF2B5EF4-FFF2-40B4-BE49-F238E27FC236}">
                <a16:creationId xmlns:a16="http://schemas.microsoft.com/office/drawing/2014/main" id="{C73357EC-8B0D-A145-9F92-E5684B586033}"/>
              </a:ext>
            </a:extLst>
          </p:cNvPr>
          <p:cNvSpPr txBox="1">
            <a:spLocks/>
          </p:cNvSpPr>
          <p:nvPr/>
        </p:nvSpPr>
        <p:spPr>
          <a:xfrm>
            <a:off x="0" y="140053"/>
            <a:ext cx="9144000" cy="480060"/>
          </a:xfrm>
          <a:prstGeom prst="rect">
            <a:avLst/>
          </a:prstGeom>
          <a:noFill/>
        </p:spPr>
        <p:txBody>
          <a:bodyPr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b="1" dirty="0">
                <a:latin typeface="Garamond" panose="02020404030301010803" pitchFamily="18" charset="0"/>
                <a:cs typeface="Arial" panose="020B0604020202020204" pitchFamily="34" charset="0"/>
              </a:rPr>
              <a:t>  </a:t>
            </a:r>
            <a:r>
              <a:rPr lang="en-US" sz="2100" b="1" dirty="0">
                <a:solidFill>
                  <a:srgbClr val="333399"/>
                </a:solidFill>
                <a:latin typeface="Garamond" pitchFamily="18" charset="0"/>
                <a:ea typeface="+mn-ea"/>
                <a:cs typeface="+mn-cs"/>
              </a:rPr>
              <a:t>Parallel HIV RNA, Integration Site, and </a:t>
            </a:r>
            <a:r>
              <a:rPr lang="en-US" sz="2100" b="1" dirty="0" err="1">
                <a:solidFill>
                  <a:srgbClr val="333399"/>
                </a:solidFill>
                <a:latin typeface="Garamond" pitchFamily="18" charset="0"/>
                <a:ea typeface="+mn-ea"/>
                <a:cs typeface="+mn-cs"/>
              </a:rPr>
              <a:t>Proviral</a:t>
            </a:r>
            <a:r>
              <a:rPr lang="en-US" sz="2100" b="1" dirty="0">
                <a:solidFill>
                  <a:srgbClr val="333399"/>
                </a:solidFill>
                <a:latin typeface="Garamond" pitchFamily="18" charset="0"/>
                <a:ea typeface="+mn-ea"/>
                <a:cs typeface="+mn-cs"/>
              </a:rPr>
              <a:t> Sequencing (PRIP-Seq) Assay</a:t>
            </a:r>
          </a:p>
        </p:txBody>
      </p:sp>
      <p:sp>
        <p:nvSpPr>
          <p:cNvPr id="602" name="TextBox 601">
            <a:extLst>
              <a:ext uri="{FF2B5EF4-FFF2-40B4-BE49-F238E27FC236}">
                <a16:creationId xmlns:a16="http://schemas.microsoft.com/office/drawing/2014/main" id="{B27DB89E-4E89-48A8-A244-3A3B9D68C834}"/>
              </a:ext>
            </a:extLst>
          </p:cNvPr>
          <p:cNvSpPr txBox="1"/>
          <p:nvPr/>
        </p:nvSpPr>
        <p:spPr>
          <a:xfrm>
            <a:off x="520312" y="1406987"/>
            <a:ext cx="72327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Garamond" panose="02020404030301010803" pitchFamily="18" charset="0"/>
                <a:cs typeface="Arial" panose="020B0604020202020204" pitchFamily="34" charset="0"/>
              </a:rPr>
              <a:t>HIV+ cell</a:t>
            </a:r>
          </a:p>
        </p:txBody>
      </p:sp>
      <p:sp>
        <p:nvSpPr>
          <p:cNvPr id="603" name="TextBox 602">
            <a:extLst>
              <a:ext uri="{FF2B5EF4-FFF2-40B4-BE49-F238E27FC236}">
                <a16:creationId xmlns:a16="http://schemas.microsoft.com/office/drawing/2014/main" id="{2181E84A-B4A9-433C-8F1B-5AA4A42F60FE}"/>
              </a:ext>
            </a:extLst>
          </p:cNvPr>
          <p:cNvSpPr txBox="1"/>
          <p:nvPr/>
        </p:nvSpPr>
        <p:spPr>
          <a:xfrm>
            <a:off x="521646" y="1627683"/>
            <a:ext cx="6751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Garamond" panose="02020404030301010803" pitchFamily="18" charset="0"/>
                <a:cs typeface="Arial" panose="020B0604020202020204" pitchFamily="34" charset="0"/>
              </a:rPr>
              <a:t>HIV- cell</a:t>
            </a:r>
          </a:p>
        </p:txBody>
      </p:sp>
      <p:sp>
        <p:nvSpPr>
          <p:cNvPr id="604" name="TextBox 603">
            <a:extLst>
              <a:ext uri="{FF2B5EF4-FFF2-40B4-BE49-F238E27FC236}">
                <a16:creationId xmlns:a16="http://schemas.microsoft.com/office/drawing/2014/main" id="{E40C9A37-ED9E-472C-8C56-9450D9A10C61}"/>
              </a:ext>
            </a:extLst>
          </p:cNvPr>
          <p:cNvSpPr txBox="1"/>
          <p:nvPr/>
        </p:nvSpPr>
        <p:spPr>
          <a:xfrm>
            <a:off x="114301" y="1810785"/>
            <a:ext cx="1298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Direct ex vivo</a:t>
            </a:r>
          </a:p>
          <a:p>
            <a:pPr algn="ctr"/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(No stimulation)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9B25A2-6F6D-4EAD-B46E-D2AA6277B311}"/>
              </a:ext>
            </a:extLst>
          </p:cNvPr>
          <p:cNvGrpSpPr/>
          <p:nvPr/>
        </p:nvGrpSpPr>
        <p:grpSpPr>
          <a:xfrm>
            <a:off x="7943858" y="1292223"/>
            <a:ext cx="1035440" cy="2948940"/>
            <a:chOff x="10591800" y="1989630"/>
            <a:chExt cx="1380585" cy="3931920"/>
          </a:xfrm>
        </p:grpSpPr>
        <p:grpSp>
          <p:nvGrpSpPr>
            <p:cNvPr id="732" name="Group 731">
              <a:extLst>
                <a:ext uri="{FF2B5EF4-FFF2-40B4-BE49-F238E27FC236}">
                  <a16:creationId xmlns:a16="http://schemas.microsoft.com/office/drawing/2014/main" id="{A27A0538-E277-44FB-AE52-C6C4E991BF6D}"/>
                </a:ext>
              </a:extLst>
            </p:cNvPr>
            <p:cNvGrpSpPr/>
            <p:nvPr/>
          </p:nvGrpSpPr>
          <p:grpSpPr>
            <a:xfrm rot="16200000">
              <a:off x="8788815" y="3792615"/>
              <a:ext cx="3931920" cy="325949"/>
              <a:chOff x="7162523" y="4483940"/>
              <a:chExt cx="3280733" cy="325949"/>
            </a:xfrm>
          </p:grpSpPr>
          <p:sp>
            <p:nvSpPr>
              <p:cNvPr id="743" name="Left Bracket 742">
                <a:extLst>
                  <a:ext uri="{FF2B5EF4-FFF2-40B4-BE49-F238E27FC236}">
                    <a16:creationId xmlns:a16="http://schemas.microsoft.com/office/drawing/2014/main" id="{19F94FFB-4367-4E2E-8047-75C9004169C9}"/>
                  </a:ext>
                </a:extLst>
              </p:cNvPr>
              <p:cNvSpPr/>
              <p:nvPr/>
            </p:nvSpPr>
            <p:spPr>
              <a:xfrm rot="16200000">
                <a:off x="8750238" y="2896225"/>
                <a:ext cx="105304" cy="3280733"/>
              </a:xfrm>
              <a:prstGeom prst="leftBracket">
                <a:avLst>
                  <a:gd name="adj" fmla="val 0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844"/>
              </a:p>
            </p:txBody>
          </p:sp>
          <p:cxnSp>
            <p:nvCxnSpPr>
              <p:cNvPr id="744" name="Straight Arrow Connector 743">
                <a:extLst>
                  <a:ext uri="{FF2B5EF4-FFF2-40B4-BE49-F238E27FC236}">
                    <a16:creationId xmlns:a16="http://schemas.microsoft.com/office/drawing/2014/main" id="{AF3516D9-5085-402D-A2E7-4744B0FC6C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0590" y="4597402"/>
                <a:ext cx="0" cy="21248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3" name="Group 732">
              <a:extLst>
                <a:ext uri="{FF2B5EF4-FFF2-40B4-BE49-F238E27FC236}">
                  <a16:creationId xmlns:a16="http://schemas.microsoft.com/office/drawing/2014/main" id="{6360C933-410E-4913-B6C6-55E3E415B09D}"/>
                </a:ext>
              </a:extLst>
            </p:cNvPr>
            <p:cNvGrpSpPr/>
            <p:nvPr/>
          </p:nvGrpSpPr>
          <p:grpSpPr>
            <a:xfrm rot="16200000">
              <a:off x="9583977" y="3368718"/>
              <a:ext cx="3710708" cy="1066108"/>
              <a:chOff x="7162521" y="4555675"/>
              <a:chExt cx="3272295" cy="1015427"/>
            </a:xfrm>
          </p:grpSpPr>
          <p:pic>
            <p:nvPicPr>
              <p:cNvPr id="734" name="Picture 733">
                <a:extLst>
                  <a:ext uri="{FF2B5EF4-FFF2-40B4-BE49-F238E27FC236}">
                    <a16:creationId xmlns:a16="http://schemas.microsoft.com/office/drawing/2014/main" id="{215783C6-C1EF-4555-BD32-EF213BDB4D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5800" r="45920"/>
              <a:stretch/>
            </p:blipFill>
            <p:spPr>
              <a:xfrm rot="16200000">
                <a:off x="8659428" y="3539679"/>
                <a:ext cx="231648" cy="3225461"/>
              </a:xfrm>
              <a:prstGeom prst="rect">
                <a:avLst/>
              </a:prstGeom>
            </p:spPr>
          </p:pic>
          <p:sp>
            <p:nvSpPr>
              <p:cNvPr id="736" name="TextBox 735">
                <a:extLst>
                  <a:ext uri="{FF2B5EF4-FFF2-40B4-BE49-F238E27FC236}">
                    <a16:creationId xmlns:a16="http://schemas.microsoft.com/office/drawing/2014/main" id="{29C398C3-E72B-46BB-9429-21D0C44DB7DE}"/>
                  </a:ext>
                </a:extLst>
              </p:cNvPr>
              <p:cNvSpPr txBox="1"/>
              <p:nvPr/>
            </p:nvSpPr>
            <p:spPr>
              <a:xfrm>
                <a:off x="7698796" y="5277957"/>
                <a:ext cx="1027622" cy="293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FF0000"/>
                    </a:solidFill>
                    <a:latin typeface="Garamond" panose="02020404030301010803" pitchFamily="18" charset="0"/>
                    <a:cs typeface="Arial" panose="020B0604020202020204" pitchFamily="34" charset="0"/>
                  </a:rPr>
                  <a:t>HIV DNA</a:t>
                </a:r>
              </a:p>
            </p:txBody>
          </p:sp>
          <p:sp>
            <p:nvSpPr>
              <p:cNvPr id="737" name="TextBox 736">
                <a:extLst>
                  <a:ext uri="{FF2B5EF4-FFF2-40B4-BE49-F238E27FC236}">
                    <a16:creationId xmlns:a16="http://schemas.microsoft.com/office/drawing/2014/main" id="{F609C849-2E28-4ACF-B4FD-9E42D6068042}"/>
                  </a:ext>
                </a:extLst>
              </p:cNvPr>
              <p:cNvSpPr txBox="1"/>
              <p:nvPr/>
            </p:nvSpPr>
            <p:spPr>
              <a:xfrm>
                <a:off x="9326084" y="4561996"/>
                <a:ext cx="1108732" cy="488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90000"/>
                  </a:lnSpc>
                </a:pPr>
                <a:r>
                  <a:rPr lang="en-US" sz="1050" dirty="0">
                    <a:latin typeface="Garamond" panose="02020404030301010803" pitchFamily="18" charset="0"/>
                    <a:cs typeface="Arial" panose="020B0604020202020204" pitchFamily="34" charset="0"/>
                  </a:rPr>
                  <a:t>Human</a:t>
                </a:r>
              </a:p>
              <a:p>
                <a:pPr algn="r">
                  <a:lnSpc>
                    <a:spcPct val="90000"/>
                  </a:lnSpc>
                </a:pPr>
                <a:r>
                  <a:rPr lang="en-US" sz="1050" dirty="0">
                    <a:latin typeface="Garamond" panose="02020404030301010803" pitchFamily="18" charset="0"/>
                    <a:cs typeface="Arial" panose="020B0604020202020204" pitchFamily="34" charset="0"/>
                  </a:rPr>
                  <a:t>Chromosome</a:t>
                </a:r>
              </a:p>
            </p:txBody>
          </p:sp>
          <p:cxnSp>
            <p:nvCxnSpPr>
              <p:cNvPr id="738" name="Curved Connector 1031">
                <a:extLst>
                  <a:ext uri="{FF2B5EF4-FFF2-40B4-BE49-F238E27FC236}">
                    <a16:creationId xmlns:a16="http://schemas.microsoft.com/office/drawing/2014/main" id="{DBB51800-B2C1-46FB-8725-9F4F91FA05D2}"/>
                  </a:ext>
                </a:extLst>
              </p:cNvPr>
              <p:cNvCxnSpPr/>
              <p:nvPr/>
            </p:nvCxnSpPr>
            <p:spPr>
              <a:xfrm flipV="1">
                <a:off x="8261896" y="4752739"/>
                <a:ext cx="228600" cy="114300"/>
              </a:xfrm>
              <a:prstGeom prst="curvedConnector3">
                <a:avLst>
                  <a:gd name="adj1" fmla="val 50000"/>
                </a:avLst>
              </a:pr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9" name="Curved Connector 1032">
                <a:extLst>
                  <a:ext uri="{FF2B5EF4-FFF2-40B4-BE49-F238E27FC236}">
                    <a16:creationId xmlns:a16="http://schemas.microsoft.com/office/drawing/2014/main" id="{91E3C26F-4CC1-4DAD-B67F-DC2925D34933}"/>
                  </a:ext>
                </a:extLst>
              </p:cNvPr>
              <p:cNvCxnSpPr/>
              <p:nvPr/>
            </p:nvCxnSpPr>
            <p:spPr>
              <a:xfrm flipV="1">
                <a:off x="8210950" y="4876285"/>
                <a:ext cx="228600" cy="114300"/>
              </a:xfrm>
              <a:prstGeom prst="curvedConnector3">
                <a:avLst>
                  <a:gd name="adj1" fmla="val 50000"/>
                </a:avLst>
              </a:pr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0" name="Curved Connector 1033">
                <a:extLst>
                  <a:ext uri="{FF2B5EF4-FFF2-40B4-BE49-F238E27FC236}">
                    <a16:creationId xmlns:a16="http://schemas.microsoft.com/office/drawing/2014/main" id="{7886E81F-C7F3-4A58-9A96-088127BCA4A9}"/>
                  </a:ext>
                </a:extLst>
              </p:cNvPr>
              <p:cNvCxnSpPr/>
              <p:nvPr/>
            </p:nvCxnSpPr>
            <p:spPr>
              <a:xfrm flipV="1">
                <a:off x="8386761" y="4869385"/>
                <a:ext cx="228600" cy="114300"/>
              </a:xfrm>
              <a:prstGeom prst="curvedConnector3">
                <a:avLst>
                  <a:gd name="adj1" fmla="val 50000"/>
                </a:avLst>
              </a:pr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1" name="Bent-Up Arrow 1034">
                <a:extLst>
                  <a:ext uri="{FF2B5EF4-FFF2-40B4-BE49-F238E27FC236}">
                    <a16:creationId xmlns:a16="http://schemas.microsoft.com/office/drawing/2014/main" id="{A2F1F8C2-6CC7-44DD-B5A4-BAD827CCE596}"/>
                  </a:ext>
                </a:extLst>
              </p:cNvPr>
              <p:cNvSpPr/>
              <p:nvPr/>
            </p:nvSpPr>
            <p:spPr>
              <a:xfrm rot="16200000" flipV="1">
                <a:off x="8033044" y="4871292"/>
                <a:ext cx="176174" cy="185023"/>
              </a:xfrm>
              <a:prstGeom prst="bentUpArrow">
                <a:avLst>
                  <a:gd name="adj1" fmla="val 4348"/>
                  <a:gd name="adj2" fmla="val 23279"/>
                  <a:gd name="adj3" fmla="val 45652"/>
                </a:avLst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44"/>
              </a:p>
            </p:txBody>
          </p:sp>
          <p:sp>
            <p:nvSpPr>
              <p:cNvPr id="742" name="TextBox 741">
                <a:extLst>
                  <a:ext uri="{FF2B5EF4-FFF2-40B4-BE49-F238E27FC236}">
                    <a16:creationId xmlns:a16="http://schemas.microsoft.com/office/drawing/2014/main" id="{8FF01999-5A0D-496D-A3C7-794BE2359C40}"/>
                  </a:ext>
                </a:extLst>
              </p:cNvPr>
              <p:cNvSpPr txBox="1"/>
              <p:nvPr/>
            </p:nvSpPr>
            <p:spPr>
              <a:xfrm>
                <a:off x="7657414" y="4555675"/>
                <a:ext cx="977348" cy="293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 dirty="0">
                    <a:solidFill>
                      <a:srgbClr val="00B050"/>
                    </a:solidFill>
                    <a:latin typeface="Garamond" panose="02020404030301010803" pitchFamily="18" charset="0"/>
                    <a:cs typeface="Arial" panose="020B0604020202020204" pitchFamily="34" charset="0"/>
                  </a:rPr>
                  <a:t>HIV RNA</a:t>
                </a:r>
              </a:p>
            </p:txBody>
          </p:sp>
          <p:cxnSp>
            <p:nvCxnSpPr>
              <p:cNvPr id="735" name="Straight Connector 734">
                <a:extLst>
                  <a:ext uri="{FF2B5EF4-FFF2-40B4-BE49-F238E27FC236}">
                    <a16:creationId xmlns:a16="http://schemas.microsoft.com/office/drawing/2014/main" id="{908DC3F2-0C45-451C-AB6C-217192D3EDA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7952775" y="5155688"/>
                <a:ext cx="174186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F873C9-CD5C-4308-92D9-71EBBC2315EE}"/>
              </a:ext>
            </a:extLst>
          </p:cNvPr>
          <p:cNvGrpSpPr>
            <a:grpSpLocks noChangeAspect="1"/>
          </p:cNvGrpSpPr>
          <p:nvPr/>
        </p:nvGrpSpPr>
        <p:grpSpPr>
          <a:xfrm>
            <a:off x="400050" y="771550"/>
            <a:ext cx="611797" cy="617220"/>
            <a:chOff x="667515" y="2957898"/>
            <a:chExt cx="2410085" cy="2431444"/>
          </a:xfrm>
        </p:grpSpPr>
        <p:pic>
          <p:nvPicPr>
            <p:cNvPr id="216" name="Picture 215" descr="Background pattern&#10;&#10;Description automatically generated">
              <a:extLst>
                <a:ext uri="{FF2B5EF4-FFF2-40B4-BE49-F238E27FC236}">
                  <a16:creationId xmlns:a16="http://schemas.microsoft.com/office/drawing/2014/main" id="{652E4418-8C3C-4E8F-9462-154F9ABBD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1" t="22242" r="44445" b="64901"/>
            <a:stretch/>
          </p:blipFill>
          <p:spPr>
            <a:xfrm>
              <a:off x="1512522" y="4305893"/>
              <a:ext cx="1085284" cy="1083449"/>
            </a:xfrm>
            <a:prstGeom prst="rect">
              <a:avLst/>
            </a:prstGeom>
          </p:spPr>
        </p:pic>
        <p:pic>
          <p:nvPicPr>
            <p:cNvPr id="217" name="Picture 216" descr="Background pattern&#10;&#10;Description automatically generated">
              <a:extLst>
                <a:ext uri="{FF2B5EF4-FFF2-40B4-BE49-F238E27FC236}">
                  <a16:creationId xmlns:a16="http://schemas.microsoft.com/office/drawing/2014/main" id="{38B7441A-D73E-4394-9CAF-B6ACA5961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88" t="22137" r="64651" b="64631"/>
            <a:stretch/>
          </p:blipFill>
          <p:spPr>
            <a:xfrm>
              <a:off x="1560285" y="2957898"/>
              <a:ext cx="1085283" cy="1137701"/>
            </a:xfrm>
            <a:prstGeom prst="rect">
              <a:avLst/>
            </a:prstGeom>
          </p:spPr>
        </p:pic>
        <p:pic>
          <p:nvPicPr>
            <p:cNvPr id="218" name="Picture 217" descr="Background pattern&#10;&#10;Description automatically generated">
              <a:extLst>
                <a:ext uri="{FF2B5EF4-FFF2-40B4-BE49-F238E27FC236}">
                  <a16:creationId xmlns:a16="http://schemas.microsoft.com/office/drawing/2014/main" id="{767BED0B-0E48-461D-9694-ABD84C8F1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7" t="57612" r="64709" b="29381"/>
            <a:stretch/>
          </p:blipFill>
          <p:spPr>
            <a:xfrm>
              <a:off x="2019729" y="3689567"/>
              <a:ext cx="1057871" cy="1096112"/>
            </a:xfrm>
            <a:prstGeom prst="rect">
              <a:avLst/>
            </a:prstGeom>
          </p:spPr>
        </p:pic>
        <p:pic>
          <p:nvPicPr>
            <p:cNvPr id="219" name="Picture 218" descr="Background pattern&#10;&#10;Description automatically generated">
              <a:extLst>
                <a:ext uri="{FF2B5EF4-FFF2-40B4-BE49-F238E27FC236}">
                  <a16:creationId xmlns:a16="http://schemas.microsoft.com/office/drawing/2014/main" id="{692A2F11-7E8A-4EA8-B7A8-C3002CBF8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50" t="22290" r="24337" b="64703"/>
            <a:stretch/>
          </p:blipFill>
          <p:spPr>
            <a:xfrm>
              <a:off x="667515" y="4069159"/>
              <a:ext cx="1057872" cy="1096112"/>
            </a:xfrm>
            <a:prstGeom prst="rect">
              <a:avLst/>
            </a:prstGeom>
          </p:spPr>
        </p:pic>
        <p:pic>
          <p:nvPicPr>
            <p:cNvPr id="220" name="Picture 219" descr="Background pattern&#10;&#10;Description automatically generated">
              <a:extLst>
                <a:ext uri="{FF2B5EF4-FFF2-40B4-BE49-F238E27FC236}">
                  <a16:creationId xmlns:a16="http://schemas.microsoft.com/office/drawing/2014/main" id="{10B676B4-DE07-4370-8B4D-35E4929DB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82" t="57619" r="44504" b="29374"/>
            <a:stretch/>
          </p:blipFill>
          <p:spPr>
            <a:xfrm>
              <a:off x="726928" y="3128838"/>
              <a:ext cx="1057871" cy="1096113"/>
            </a:xfrm>
            <a:prstGeom prst="rect">
              <a:avLst/>
            </a:prstGeom>
          </p:spPr>
        </p:pic>
        <p:pic>
          <p:nvPicPr>
            <p:cNvPr id="214" name="Picture 213" descr="Background pattern&#10;&#10;Description automatically generated">
              <a:extLst>
                <a:ext uri="{FF2B5EF4-FFF2-40B4-BE49-F238E27FC236}">
                  <a16:creationId xmlns:a16="http://schemas.microsoft.com/office/drawing/2014/main" id="{2D595C1E-67A5-4549-B987-CBDDD3AB2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24" t="56769" r="23462" b="30224"/>
            <a:stretch/>
          </p:blipFill>
          <p:spPr>
            <a:xfrm>
              <a:off x="1263225" y="3666116"/>
              <a:ext cx="1057871" cy="1096113"/>
            </a:xfrm>
            <a:prstGeom prst="rect">
              <a:avLst/>
            </a:prstGeom>
          </p:spPr>
        </p:pic>
      </p:grpSp>
      <p:pic>
        <p:nvPicPr>
          <p:cNvPr id="221" name="Picture 220" descr="Background pattern&#10;&#10;Description automatically generated">
            <a:extLst>
              <a:ext uri="{FF2B5EF4-FFF2-40B4-BE49-F238E27FC236}">
                <a16:creationId xmlns:a16="http://schemas.microsoft.com/office/drawing/2014/main" id="{CD5C517C-F284-467B-B92C-94BAD85573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4" t="56769" r="23462" b="30224"/>
          <a:stretch/>
        </p:blipFill>
        <p:spPr>
          <a:xfrm>
            <a:off x="367316" y="1418931"/>
            <a:ext cx="205740" cy="205740"/>
          </a:xfrm>
          <a:prstGeom prst="rect">
            <a:avLst/>
          </a:prstGeom>
        </p:spPr>
      </p:pic>
      <p:pic>
        <p:nvPicPr>
          <p:cNvPr id="222" name="Picture 221" descr="Background pattern&#10;&#10;Description automatically generated">
            <a:extLst>
              <a:ext uri="{FF2B5EF4-FFF2-40B4-BE49-F238E27FC236}">
                <a16:creationId xmlns:a16="http://schemas.microsoft.com/office/drawing/2014/main" id="{649B50DC-1D58-40F3-9D5C-DF489E24BD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7" t="57612" r="64709" b="29381"/>
          <a:stretch/>
        </p:blipFill>
        <p:spPr>
          <a:xfrm>
            <a:off x="371930" y="1629938"/>
            <a:ext cx="198562" cy="205740"/>
          </a:xfrm>
          <a:prstGeom prst="rect">
            <a:avLst/>
          </a:prstGeom>
        </p:spPr>
      </p:pic>
      <p:cxnSp>
        <p:nvCxnSpPr>
          <p:cNvPr id="537" name="Straight Arrow Connector 536">
            <a:extLst>
              <a:ext uri="{FF2B5EF4-FFF2-40B4-BE49-F238E27FC236}">
                <a16:creationId xmlns:a16="http://schemas.microsoft.com/office/drawing/2014/main" id="{1ACC24E0-69FF-4B95-A524-804ED3D38526}"/>
              </a:ext>
            </a:extLst>
          </p:cNvPr>
          <p:cNvCxnSpPr>
            <a:cxnSpLocks/>
          </p:cNvCxnSpPr>
          <p:nvPr/>
        </p:nvCxnSpPr>
        <p:spPr>
          <a:xfrm rot="16200000">
            <a:off x="1460805" y="688660"/>
            <a:ext cx="0" cy="8229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8" name="TextBox 537">
            <a:extLst>
              <a:ext uri="{FF2B5EF4-FFF2-40B4-BE49-F238E27FC236}">
                <a16:creationId xmlns:a16="http://schemas.microsoft.com/office/drawing/2014/main" id="{15F4DEC7-0A76-4393-BCF9-955B71BDA823}"/>
              </a:ext>
            </a:extLst>
          </p:cNvPr>
          <p:cNvSpPr txBox="1"/>
          <p:nvPr/>
        </p:nvSpPr>
        <p:spPr>
          <a:xfrm>
            <a:off x="1111696" y="852766"/>
            <a:ext cx="680716" cy="694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Limiting 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dilution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F7C25C-1B0E-4D96-B5CC-5631465BC544}"/>
              </a:ext>
            </a:extLst>
          </p:cNvPr>
          <p:cNvGrpSpPr/>
          <p:nvPr/>
        </p:nvGrpSpPr>
        <p:grpSpPr>
          <a:xfrm>
            <a:off x="1946404" y="804751"/>
            <a:ext cx="1586519" cy="571406"/>
            <a:chOff x="4197111" y="2107567"/>
            <a:chExt cx="2115358" cy="761875"/>
          </a:xfrm>
        </p:grpSpPr>
        <p:pic>
          <p:nvPicPr>
            <p:cNvPr id="223" name="Picture 222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4B77A85A-C0DC-4A40-89BD-884B6A961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32" t="22975" r="62306" b="30174"/>
            <a:stretch/>
          </p:blipFill>
          <p:spPr>
            <a:xfrm>
              <a:off x="5253851" y="2107894"/>
              <a:ext cx="353996" cy="761548"/>
            </a:xfrm>
            <a:prstGeom prst="rect">
              <a:avLst/>
            </a:prstGeom>
          </p:spPr>
        </p:pic>
        <p:pic>
          <p:nvPicPr>
            <p:cNvPr id="224" name="Picture 223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D261047E-6E9F-4BEC-BA56-A47C9A89B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39" t="23075" r="23981" b="30275"/>
            <a:stretch/>
          </p:blipFill>
          <p:spPr>
            <a:xfrm>
              <a:off x="5611039" y="2107894"/>
              <a:ext cx="344420" cy="761548"/>
            </a:xfrm>
            <a:prstGeom prst="rect">
              <a:avLst/>
            </a:prstGeom>
          </p:spPr>
        </p:pic>
        <p:pic>
          <p:nvPicPr>
            <p:cNvPr id="225" name="Picture 22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AA2E0F22-48D0-4EF2-BD10-CB9447E77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32" t="22975" r="62306" b="30174"/>
            <a:stretch/>
          </p:blipFill>
          <p:spPr>
            <a:xfrm>
              <a:off x="4197111" y="2107567"/>
              <a:ext cx="353996" cy="761548"/>
            </a:xfrm>
            <a:prstGeom prst="rect">
              <a:avLst/>
            </a:prstGeom>
          </p:spPr>
        </p:pic>
        <p:pic>
          <p:nvPicPr>
            <p:cNvPr id="226" name="Picture 225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EE0BEE9E-9F1E-4523-BEB8-B839C845A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39" t="23075" r="23981" b="30275"/>
            <a:stretch/>
          </p:blipFill>
          <p:spPr>
            <a:xfrm>
              <a:off x="4552240" y="2107567"/>
              <a:ext cx="344420" cy="761548"/>
            </a:xfrm>
            <a:prstGeom prst="rect">
              <a:avLst/>
            </a:prstGeom>
          </p:spPr>
        </p:pic>
        <p:pic>
          <p:nvPicPr>
            <p:cNvPr id="227" name="Picture 226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602A2343-F54E-47AB-BD88-8282C7A32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32" t="22975" r="62306" b="30174"/>
            <a:stretch/>
          </p:blipFill>
          <p:spPr>
            <a:xfrm>
              <a:off x="4897795" y="2107567"/>
              <a:ext cx="353996" cy="761548"/>
            </a:xfrm>
            <a:prstGeom prst="rect">
              <a:avLst/>
            </a:prstGeom>
          </p:spPr>
        </p:pic>
        <p:pic>
          <p:nvPicPr>
            <p:cNvPr id="228" name="Picture 227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EDAF2757-66F5-4C07-9E0B-F355A9E550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32" t="22975" r="62306" b="30174"/>
            <a:stretch/>
          </p:blipFill>
          <p:spPr>
            <a:xfrm>
              <a:off x="5958473" y="2107567"/>
              <a:ext cx="353996" cy="7615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6D9C97-7E41-4618-B3CC-23A3FFFDE7A7}"/>
              </a:ext>
            </a:extLst>
          </p:cNvPr>
          <p:cNvGrpSpPr/>
          <p:nvPr/>
        </p:nvGrpSpPr>
        <p:grpSpPr>
          <a:xfrm>
            <a:off x="2010308" y="1387359"/>
            <a:ext cx="1346344" cy="3025884"/>
            <a:chOff x="2680410" y="2116478"/>
            <a:chExt cx="1795125" cy="4034512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B207BF1B-AB4E-430F-BF2F-401CC3291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88" t="25512" r="63801" b="27047"/>
            <a:stretch/>
          </p:blipFill>
          <p:spPr>
            <a:xfrm>
              <a:off x="4130398" y="5382894"/>
              <a:ext cx="328597" cy="768096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A933BB4-3BCA-4DD3-BAD8-5329E4F56659}"/>
                </a:ext>
              </a:extLst>
            </p:cNvPr>
            <p:cNvGrpSpPr/>
            <p:nvPr/>
          </p:nvGrpSpPr>
          <p:grpSpPr>
            <a:xfrm>
              <a:off x="2680410" y="2116478"/>
              <a:ext cx="1346158" cy="3668792"/>
              <a:chOff x="2680410" y="2116478"/>
              <a:chExt cx="1346158" cy="3668792"/>
            </a:xfrm>
          </p:grpSpPr>
          <p:sp>
            <p:nvSpPr>
              <p:cNvPr id="637" name="TextBox 636">
                <a:extLst>
                  <a:ext uri="{FF2B5EF4-FFF2-40B4-BE49-F238E27FC236}">
                    <a16:creationId xmlns:a16="http://schemas.microsoft.com/office/drawing/2014/main" id="{0A77D63A-7425-4259-82D2-13378B81BCEB}"/>
                  </a:ext>
                </a:extLst>
              </p:cNvPr>
              <p:cNvSpPr txBox="1"/>
              <p:nvPr/>
            </p:nvSpPr>
            <p:spPr>
              <a:xfrm>
                <a:off x="3176610" y="2940730"/>
                <a:ext cx="780274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333399"/>
                    </a:solidFill>
                    <a:latin typeface="Garamond" panose="02020404030301010803" pitchFamily="18" charset="0"/>
                    <a:cs typeface="Arial" panose="020B0604020202020204" pitchFamily="34" charset="0"/>
                  </a:rPr>
                  <a:t>gDNA</a:t>
                </a:r>
              </a:p>
            </p:txBody>
          </p:sp>
          <p:sp>
            <p:nvSpPr>
              <p:cNvPr id="642" name="TextBox 641">
                <a:extLst>
                  <a:ext uri="{FF2B5EF4-FFF2-40B4-BE49-F238E27FC236}">
                    <a16:creationId xmlns:a16="http://schemas.microsoft.com/office/drawing/2014/main" id="{BBED6CE8-7FEE-4AD7-B85F-2EDE3274D94B}"/>
                  </a:ext>
                </a:extLst>
              </p:cNvPr>
              <p:cNvSpPr txBox="1"/>
              <p:nvPr/>
            </p:nvSpPr>
            <p:spPr>
              <a:xfrm rot="16200000">
                <a:off x="1375032" y="3673337"/>
                <a:ext cx="29800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333399"/>
                    </a:solidFill>
                    <a:latin typeface="Garamond" panose="02020404030301010803" pitchFamily="18" charset="0"/>
                    <a:cs typeface="Arial" panose="020B0604020202020204" pitchFamily="34" charset="0"/>
                  </a:rPr>
                  <a:t>RNA/gDNA separation</a:t>
                </a: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FFBD6207-9076-47D9-8406-58E249F0C6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8897" y="2116478"/>
                <a:ext cx="1655" cy="365760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Arrow Connector 280">
                <a:extLst>
                  <a:ext uri="{FF2B5EF4-FFF2-40B4-BE49-F238E27FC236}">
                    <a16:creationId xmlns:a16="http://schemas.microsoft.com/office/drawing/2014/main" id="{3AB7DD76-FFD2-425B-8F23-9C54E2DD99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09170" y="3289093"/>
                <a:ext cx="914400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23FC8D3C-31AF-436E-A962-F582E53B1CA2}"/>
                  </a:ext>
                </a:extLst>
              </p:cNvPr>
              <p:cNvSpPr txBox="1"/>
              <p:nvPr/>
            </p:nvSpPr>
            <p:spPr>
              <a:xfrm>
                <a:off x="3179607" y="5415938"/>
                <a:ext cx="7802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333399"/>
                    </a:solidFill>
                    <a:latin typeface="Garamond" panose="02020404030301010803" pitchFamily="18" charset="0"/>
                    <a:cs typeface="Arial" panose="020B0604020202020204" pitchFamily="34" charset="0"/>
                  </a:rPr>
                  <a:t>RNA</a:t>
                </a:r>
              </a:p>
            </p:txBody>
          </p:sp>
          <p:cxnSp>
            <p:nvCxnSpPr>
              <p:cNvPr id="283" name="Straight Arrow Connector 282">
                <a:extLst>
                  <a:ext uri="{FF2B5EF4-FFF2-40B4-BE49-F238E27FC236}">
                    <a16:creationId xmlns:a16="http://schemas.microsoft.com/office/drawing/2014/main" id="{EFBBE20A-FB55-41FC-A987-75AEE2222E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12168" y="5764301"/>
                <a:ext cx="914400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0" name="Picture 229" descr="A picture containing plastic, watch, light&#10;&#10;Description automatically generated">
              <a:extLst>
                <a:ext uri="{FF2B5EF4-FFF2-40B4-BE49-F238E27FC236}">
                  <a16:creationId xmlns:a16="http://schemas.microsoft.com/office/drawing/2014/main" id="{AC0674E7-BA5E-4A01-9B1B-A0DC0A5B75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2" t="4872" r="65475" b="2289"/>
            <a:stretch/>
          </p:blipFill>
          <p:spPr>
            <a:xfrm>
              <a:off x="4138576" y="2899234"/>
              <a:ext cx="336959" cy="75895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372164-335D-4C52-92B8-BD130BEF22B1}"/>
              </a:ext>
            </a:extLst>
          </p:cNvPr>
          <p:cNvGrpSpPr/>
          <p:nvPr/>
        </p:nvGrpSpPr>
        <p:grpSpPr>
          <a:xfrm>
            <a:off x="3357898" y="1908879"/>
            <a:ext cx="1099802" cy="635330"/>
            <a:chOff x="4477198" y="2811838"/>
            <a:chExt cx="1466402" cy="847107"/>
          </a:xfrm>
        </p:grpSpPr>
        <p:pic>
          <p:nvPicPr>
            <p:cNvPr id="232" name="Picture 231" descr="A picture containing plastic, watch, light&#10;&#10;Description automatically generated">
              <a:extLst>
                <a:ext uri="{FF2B5EF4-FFF2-40B4-BE49-F238E27FC236}">
                  <a16:creationId xmlns:a16="http://schemas.microsoft.com/office/drawing/2014/main" id="{55B56878-283C-46AC-BD8D-BE9798C963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20" t="4503" r="3047" b="2752"/>
            <a:stretch/>
          </p:blipFill>
          <p:spPr>
            <a:xfrm>
              <a:off x="5606300" y="2899993"/>
              <a:ext cx="337300" cy="758952"/>
            </a:xfrm>
            <a:prstGeom prst="rect">
              <a:avLst/>
            </a:prstGeom>
          </p:spPr>
        </p:pic>
        <p:sp>
          <p:nvSpPr>
            <p:cNvPr id="284" name="TextBox 283">
              <a:extLst>
                <a:ext uri="{FF2B5EF4-FFF2-40B4-BE49-F238E27FC236}">
                  <a16:creationId xmlns:a16="http://schemas.microsoft.com/office/drawing/2014/main" id="{6D1E39E8-EE9A-4FDD-9829-0998DDEBFE5D}"/>
                </a:ext>
              </a:extLst>
            </p:cNvPr>
            <p:cNvSpPr txBox="1"/>
            <p:nvPr/>
          </p:nvSpPr>
          <p:spPr>
            <a:xfrm>
              <a:off x="4477198" y="2811838"/>
              <a:ext cx="1107010" cy="79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>
                  <a:solidFill>
                    <a:srgbClr val="333399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Whole Genome Amp.</a:t>
              </a:r>
            </a:p>
          </p:txBody>
        </p:sp>
        <p:cxnSp>
          <p:nvCxnSpPr>
            <p:cNvPr id="285" name="Straight Arrow Connector 284">
              <a:extLst>
                <a:ext uri="{FF2B5EF4-FFF2-40B4-BE49-F238E27FC236}">
                  <a16:creationId xmlns:a16="http://schemas.microsoft.com/office/drawing/2014/main" id="{A2AE54E7-F12B-4B2A-80B8-6FF2A39770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0" y="3290646"/>
              <a:ext cx="91440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53F60B0-6554-4BBC-B963-94CAF527FB92}"/>
              </a:ext>
            </a:extLst>
          </p:cNvPr>
          <p:cNvGrpSpPr/>
          <p:nvPr/>
        </p:nvGrpSpPr>
        <p:grpSpPr>
          <a:xfrm>
            <a:off x="4503420" y="848259"/>
            <a:ext cx="3463766" cy="2613298"/>
            <a:chOff x="6004560" y="1397678"/>
            <a:chExt cx="4618354" cy="3484397"/>
          </a:xfrm>
        </p:grpSpPr>
        <p:sp>
          <p:nvSpPr>
            <p:cNvPr id="295" name="TextBox 294">
              <a:extLst>
                <a:ext uri="{FF2B5EF4-FFF2-40B4-BE49-F238E27FC236}">
                  <a16:creationId xmlns:a16="http://schemas.microsoft.com/office/drawing/2014/main" id="{5CCD1E32-FEC8-47E4-8900-CC03C45D9AFA}"/>
                </a:ext>
              </a:extLst>
            </p:cNvPr>
            <p:cNvSpPr txBox="1"/>
            <p:nvPr/>
          </p:nvSpPr>
          <p:spPr>
            <a:xfrm>
              <a:off x="6858961" y="3780385"/>
              <a:ext cx="3287486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4A2EA2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Integration Site Analysis</a:t>
              </a:r>
            </a:p>
          </p:txBody>
        </p:sp>
        <p:sp>
          <p:nvSpPr>
            <p:cNvPr id="296" name="TextBox 295">
              <a:extLst>
                <a:ext uri="{FF2B5EF4-FFF2-40B4-BE49-F238E27FC236}">
                  <a16:creationId xmlns:a16="http://schemas.microsoft.com/office/drawing/2014/main" id="{26CD80A8-0255-43ED-9FE9-9D1F4B475EBB}"/>
                </a:ext>
              </a:extLst>
            </p:cNvPr>
            <p:cNvSpPr txBox="1"/>
            <p:nvPr/>
          </p:nvSpPr>
          <p:spPr>
            <a:xfrm>
              <a:off x="7057111" y="1397678"/>
              <a:ext cx="3053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4A2EA2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Proviral</a:t>
              </a:r>
              <a:r>
                <a:rPr lang="en-US" b="1" dirty="0">
                  <a:solidFill>
                    <a:srgbClr val="4A2EA2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 Sequencing</a:t>
              </a:r>
            </a:p>
          </p:txBody>
        </p:sp>
        <p:cxnSp>
          <p:nvCxnSpPr>
            <p:cNvPr id="313" name="Straight Connector 312">
              <a:extLst>
                <a:ext uri="{FF2B5EF4-FFF2-40B4-BE49-F238E27FC236}">
                  <a16:creationId xmlns:a16="http://schemas.microsoft.com/office/drawing/2014/main" id="{5BD39DF1-A210-4A34-B894-8AB547024267}"/>
                </a:ext>
              </a:extLst>
            </p:cNvPr>
            <p:cNvCxnSpPr>
              <a:cxnSpLocks/>
            </p:cNvCxnSpPr>
            <p:nvPr/>
          </p:nvCxnSpPr>
          <p:spPr>
            <a:xfrm>
              <a:off x="6609107" y="4469873"/>
              <a:ext cx="7908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313">
              <a:extLst>
                <a:ext uri="{FF2B5EF4-FFF2-40B4-BE49-F238E27FC236}">
                  <a16:creationId xmlns:a16="http://schemas.microsoft.com/office/drawing/2014/main" id="{19A351A1-F0C1-42C5-8190-1DD701F7B43E}"/>
                </a:ext>
              </a:extLst>
            </p:cNvPr>
            <p:cNvCxnSpPr>
              <a:cxnSpLocks/>
            </p:cNvCxnSpPr>
            <p:nvPr/>
          </p:nvCxnSpPr>
          <p:spPr>
            <a:xfrm>
              <a:off x="9802497" y="4247305"/>
              <a:ext cx="252708" cy="14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3ED0781E-C696-4483-9B39-5184283CC4AB}"/>
                </a:ext>
              </a:extLst>
            </p:cNvPr>
            <p:cNvCxnSpPr>
              <a:cxnSpLocks/>
            </p:cNvCxnSpPr>
            <p:nvPr/>
          </p:nvCxnSpPr>
          <p:spPr>
            <a:xfrm>
              <a:off x="9545021" y="4247520"/>
              <a:ext cx="25747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>
              <a:extLst>
                <a:ext uri="{FF2B5EF4-FFF2-40B4-BE49-F238E27FC236}">
                  <a16:creationId xmlns:a16="http://schemas.microsoft.com/office/drawing/2014/main" id="{77FBF292-216B-44B1-B2A8-D26C2591010A}"/>
                </a:ext>
              </a:extLst>
            </p:cNvPr>
            <p:cNvCxnSpPr>
              <a:cxnSpLocks/>
            </p:cNvCxnSpPr>
            <p:nvPr/>
          </p:nvCxnSpPr>
          <p:spPr>
            <a:xfrm>
              <a:off x="9669878" y="4464617"/>
              <a:ext cx="7908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9A25FB4E-A515-401A-B863-E33ACB9A0487}"/>
                </a:ext>
              </a:extLst>
            </p:cNvPr>
            <p:cNvGrpSpPr/>
            <p:nvPr/>
          </p:nvGrpSpPr>
          <p:grpSpPr>
            <a:xfrm>
              <a:off x="7244101" y="4328077"/>
              <a:ext cx="2562833" cy="553998"/>
              <a:chOff x="5992174" y="9759864"/>
              <a:chExt cx="2381173" cy="494050"/>
            </a:xfrm>
          </p:grpSpPr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48FA7607-105C-49C0-8179-EC33DE9A91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80632" y="9881646"/>
                <a:ext cx="1249164" cy="46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8" name="TextBox 327">
                <a:extLst>
                  <a:ext uri="{FF2B5EF4-FFF2-40B4-BE49-F238E27FC236}">
                    <a16:creationId xmlns:a16="http://schemas.microsoft.com/office/drawing/2014/main" id="{2174EAB0-A5F1-43D0-9B64-2D4E704ACDD4}"/>
                  </a:ext>
                </a:extLst>
              </p:cNvPr>
              <p:cNvSpPr txBox="1"/>
              <p:nvPr/>
            </p:nvSpPr>
            <p:spPr>
              <a:xfrm>
                <a:off x="5992174" y="9759864"/>
                <a:ext cx="632743" cy="4940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latin typeface="Garamond" panose="02020404030301010803" pitchFamily="18" charset="0"/>
                    <a:cs typeface="Arial" panose="020B0604020202020204" pitchFamily="34" charset="0"/>
                  </a:rPr>
                  <a:t>5’-LTR</a:t>
                </a:r>
              </a:p>
            </p:txBody>
          </p:sp>
          <p:sp>
            <p:nvSpPr>
              <p:cNvPr id="329" name="TextBox 328">
                <a:extLst>
                  <a:ext uri="{FF2B5EF4-FFF2-40B4-BE49-F238E27FC236}">
                    <a16:creationId xmlns:a16="http://schemas.microsoft.com/office/drawing/2014/main" id="{037D52F1-82EA-437F-9282-8AD2CD44AAEA}"/>
                  </a:ext>
                </a:extLst>
              </p:cNvPr>
              <p:cNvSpPr txBox="1"/>
              <p:nvPr/>
            </p:nvSpPr>
            <p:spPr>
              <a:xfrm>
                <a:off x="7740604" y="9759864"/>
                <a:ext cx="632743" cy="49404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latin typeface="Garamond" panose="02020404030301010803" pitchFamily="18" charset="0"/>
                    <a:cs typeface="Arial" panose="020B0604020202020204" pitchFamily="34" charset="0"/>
                  </a:rPr>
                  <a:t>3’-LTR</a:t>
                </a:r>
              </a:p>
            </p:txBody>
          </p:sp>
        </p:grpSp>
        <p:sp>
          <p:nvSpPr>
            <p:cNvPr id="318" name="TextBox 317">
              <a:extLst>
                <a:ext uri="{FF2B5EF4-FFF2-40B4-BE49-F238E27FC236}">
                  <a16:creationId xmlns:a16="http://schemas.microsoft.com/office/drawing/2014/main" id="{AA48B4D0-DDB1-4C6E-BAE7-1F6DF4447242}"/>
                </a:ext>
              </a:extLst>
            </p:cNvPr>
            <p:cNvSpPr txBox="1"/>
            <p:nvPr/>
          </p:nvSpPr>
          <p:spPr>
            <a:xfrm>
              <a:off x="8291118" y="4433919"/>
              <a:ext cx="613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Garamond" panose="02020404030301010803" pitchFamily="18" charset="0"/>
                  <a:cs typeface="Arial" panose="020B0604020202020204" pitchFamily="34" charset="0"/>
                </a:rPr>
                <a:t>HIV</a:t>
              </a:r>
            </a:p>
          </p:txBody>
        </p:sp>
        <p:sp>
          <p:nvSpPr>
            <p:cNvPr id="319" name="TextBox 318">
              <a:extLst>
                <a:ext uri="{FF2B5EF4-FFF2-40B4-BE49-F238E27FC236}">
                  <a16:creationId xmlns:a16="http://schemas.microsoft.com/office/drawing/2014/main" id="{32824184-43C8-4718-ACF2-6165D7B1F5A0}"/>
                </a:ext>
              </a:extLst>
            </p:cNvPr>
            <p:cNvSpPr txBox="1"/>
            <p:nvPr/>
          </p:nvSpPr>
          <p:spPr>
            <a:xfrm>
              <a:off x="9773899" y="4417999"/>
              <a:ext cx="848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Garamond" panose="02020404030301010803" pitchFamily="18" charset="0"/>
                  <a:cs typeface="Arial" panose="020B0604020202020204" pitchFamily="34" charset="0"/>
                </a:rPr>
                <a:t>Human</a:t>
              </a:r>
            </a:p>
          </p:txBody>
        </p:sp>
        <p:cxnSp>
          <p:nvCxnSpPr>
            <p:cNvPr id="320" name="Straight Arrow Connector 319">
              <a:extLst>
                <a:ext uri="{FF2B5EF4-FFF2-40B4-BE49-F238E27FC236}">
                  <a16:creationId xmlns:a16="http://schemas.microsoft.com/office/drawing/2014/main" id="{5528848E-BCA8-4097-91D4-A29DC3EDAB2C}"/>
                </a:ext>
              </a:extLst>
            </p:cNvPr>
            <p:cNvCxnSpPr>
              <a:cxnSpLocks/>
            </p:cNvCxnSpPr>
            <p:nvPr/>
          </p:nvCxnSpPr>
          <p:spPr>
            <a:xfrm>
              <a:off x="9336951" y="4245392"/>
              <a:ext cx="225269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Arrow Connector 320">
              <a:extLst>
                <a:ext uri="{FF2B5EF4-FFF2-40B4-BE49-F238E27FC236}">
                  <a16:creationId xmlns:a16="http://schemas.microsoft.com/office/drawing/2014/main" id="{2E9920AF-B929-4535-8550-02797D2D22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42755" y="4247520"/>
              <a:ext cx="225269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Straight Connector 321">
              <a:extLst>
                <a:ext uri="{FF2B5EF4-FFF2-40B4-BE49-F238E27FC236}">
                  <a16:creationId xmlns:a16="http://schemas.microsoft.com/office/drawing/2014/main" id="{B7421F12-C5B5-49B4-9B11-1D368376848D}"/>
                </a:ext>
              </a:extLst>
            </p:cNvPr>
            <p:cNvCxnSpPr>
              <a:cxnSpLocks/>
            </p:cNvCxnSpPr>
            <p:nvPr/>
          </p:nvCxnSpPr>
          <p:spPr>
            <a:xfrm>
              <a:off x="7248086" y="4236839"/>
              <a:ext cx="252707" cy="145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322">
              <a:extLst>
                <a:ext uri="{FF2B5EF4-FFF2-40B4-BE49-F238E27FC236}">
                  <a16:creationId xmlns:a16="http://schemas.microsoft.com/office/drawing/2014/main" id="{69EDED95-8B8F-4317-98BA-B266CBEC3BCC}"/>
                </a:ext>
              </a:extLst>
            </p:cNvPr>
            <p:cNvCxnSpPr>
              <a:cxnSpLocks/>
            </p:cNvCxnSpPr>
            <p:nvPr/>
          </p:nvCxnSpPr>
          <p:spPr>
            <a:xfrm>
              <a:off x="6990612" y="4234614"/>
              <a:ext cx="25747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ABFBEE7B-3C17-46C3-9085-D7BFB50C4D31}"/>
                </a:ext>
              </a:extLst>
            </p:cNvPr>
            <p:cNvSpPr txBox="1"/>
            <p:nvPr/>
          </p:nvSpPr>
          <p:spPr>
            <a:xfrm>
              <a:off x="6517017" y="4425242"/>
              <a:ext cx="909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Garamond" panose="02020404030301010803" pitchFamily="18" charset="0"/>
                  <a:cs typeface="Arial" panose="020B0604020202020204" pitchFamily="34" charset="0"/>
                </a:rPr>
                <a:t>Human</a:t>
              </a:r>
            </a:p>
          </p:txBody>
        </p:sp>
        <p:cxnSp>
          <p:nvCxnSpPr>
            <p:cNvPr id="325" name="Straight Arrow Connector 324">
              <a:extLst>
                <a:ext uri="{FF2B5EF4-FFF2-40B4-BE49-F238E27FC236}">
                  <a16:creationId xmlns:a16="http://schemas.microsoft.com/office/drawing/2014/main" id="{E963F4E1-9610-4550-8EB2-CDF48C753024}"/>
                </a:ext>
              </a:extLst>
            </p:cNvPr>
            <p:cNvCxnSpPr>
              <a:cxnSpLocks/>
            </p:cNvCxnSpPr>
            <p:nvPr/>
          </p:nvCxnSpPr>
          <p:spPr>
            <a:xfrm>
              <a:off x="6782541" y="4235963"/>
              <a:ext cx="225268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Arrow Connector 325">
              <a:extLst>
                <a:ext uri="{FF2B5EF4-FFF2-40B4-BE49-F238E27FC236}">
                  <a16:creationId xmlns:a16="http://schemas.microsoft.com/office/drawing/2014/main" id="{EA82C371-A9DF-4249-993F-850F274334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8344" y="4234614"/>
              <a:ext cx="225268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>
              <a:extLst>
                <a:ext uri="{FF2B5EF4-FFF2-40B4-BE49-F238E27FC236}">
                  <a16:creationId xmlns:a16="http://schemas.microsoft.com/office/drawing/2014/main" id="{53174DBF-2D48-4624-8555-0030B4853607}"/>
                </a:ext>
              </a:extLst>
            </p:cNvPr>
            <p:cNvCxnSpPr>
              <a:cxnSpLocks/>
            </p:cNvCxnSpPr>
            <p:nvPr/>
          </p:nvCxnSpPr>
          <p:spPr>
            <a:xfrm>
              <a:off x="6609171" y="2087078"/>
              <a:ext cx="7908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>
              <a:extLst>
                <a:ext uri="{FF2B5EF4-FFF2-40B4-BE49-F238E27FC236}">
                  <a16:creationId xmlns:a16="http://schemas.microsoft.com/office/drawing/2014/main" id="{47441187-8D63-416D-8693-AB5F5B5AC28E}"/>
                </a:ext>
              </a:extLst>
            </p:cNvPr>
            <p:cNvCxnSpPr>
              <a:cxnSpLocks/>
            </p:cNvCxnSpPr>
            <p:nvPr/>
          </p:nvCxnSpPr>
          <p:spPr>
            <a:xfrm>
              <a:off x="9669942" y="2081822"/>
              <a:ext cx="7908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CBE40FBA-EEFC-497A-BC4E-B6A92B517571}"/>
                </a:ext>
              </a:extLst>
            </p:cNvPr>
            <p:cNvGrpSpPr/>
            <p:nvPr/>
          </p:nvGrpSpPr>
          <p:grpSpPr>
            <a:xfrm>
              <a:off x="7244165" y="1945282"/>
              <a:ext cx="2562833" cy="553998"/>
              <a:chOff x="5992174" y="9759864"/>
              <a:chExt cx="2381173" cy="494050"/>
            </a:xfrm>
          </p:grpSpPr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61FF8222-9811-4DD9-858B-8A52B25F11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72926" y="9881646"/>
                <a:ext cx="1249164" cy="46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5EE61B54-A1C6-424C-8BBD-9744F7863BAB}"/>
                  </a:ext>
                </a:extLst>
              </p:cNvPr>
              <p:cNvSpPr txBox="1"/>
              <p:nvPr/>
            </p:nvSpPr>
            <p:spPr>
              <a:xfrm>
                <a:off x="5992174" y="9759864"/>
                <a:ext cx="632743" cy="4940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latin typeface="Garamond" panose="02020404030301010803" pitchFamily="18" charset="0"/>
                    <a:cs typeface="Arial" panose="020B0604020202020204" pitchFamily="34" charset="0"/>
                  </a:rPr>
                  <a:t>5’-LTR</a:t>
                </a:r>
              </a:p>
            </p:txBody>
          </p: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34F834BB-517F-4641-8D73-743F93BADD68}"/>
                  </a:ext>
                </a:extLst>
              </p:cNvPr>
              <p:cNvSpPr txBox="1"/>
              <p:nvPr/>
            </p:nvSpPr>
            <p:spPr>
              <a:xfrm>
                <a:off x="7740604" y="9759864"/>
                <a:ext cx="632743" cy="49404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latin typeface="Garamond" panose="02020404030301010803" pitchFamily="18" charset="0"/>
                    <a:cs typeface="Arial" panose="020B0604020202020204" pitchFamily="34" charset="0"/>
                  </a:rPr>
                  <a:t>3’-LTR</a:t>
                </a:r>
              </a:p>
            </p:txBody>
          </p:sp>
        </p:grpSp>
        <p:sp>
          <p:nvSpPr>
            <p:cNvPr id="304" name="TextBox 303">
              <a:extLst>
                <a:ext uri="{FF2B5EF4-FFF2-40B4-BE49-F238E27FC236}">
                  <a16:creationId xmlns:a16="http://schemas.microsoft.com/office/drawing/2014/main" id="{2554D50B-D5B4-46CA-BF9F-E2D993500529}"/>
                </a:ext>
              </a:extLst>
            </p:cNvPr>
            <p:cNvSpPr txBox="1"/>
            <p:nvPr/>
          </p:nvSpPr>
          <p:spPr>
            <a:xfrm>
              <a:off x="8291182" y="2051125"/>
              <a:ext cx="613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Garamond" panose="02020404030301010803" pitchFamily="18" charset="0"/>
                  <a:cs typeface="Arial" panose="020B0604020202020204" pitchFamily="34" charset="0"/>
                </a:rPr>
                <a:t>HIV</a:t>
              </a:r>
            </a:p>
          </p:txBody>
        </p:sp>
        <p:sp>
          <p:nvSpPr>
            <p:cNvPr id="305" name="TextBox 304">
              <a:extLst>
                <a:ext uri="{FF2B5EF4-FFF2-40B4-BE49-F238E27FC236}">
                  <a16:creationId xmlns:a16="http://schemas.microsoft.com/office/drawing/2014/main" id="{C5957190-FB63-4509-9C83-0B6E7259F7A3}"/>
                </a:ext>
              </a:extLst>
            </p:cNvPr>
            <p:cNvSpPr txBox="1"/>
            <p:nvPr/>
          </p:nvSpPr>
          <p:spPr>
            <a:xfrm>
              <a:off x="9773963" y="2051341"/>
              <a:ext cx="848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Garamond" panose="02020404030301010803" pitchFamily="18" charset="0"/>
                  <a:cs typeface="Arial" panose="020B0604020202020204" pitchFamily="34" charset="0"/>
                </a:rPr>
                <a:t>Human</a:t>
              </a:r>
            </a:p>
          </p:txBody>
        </p:sp>
        <p:cxnSp>
          <p:nvCxnSpPr>
            <p:cNvPr id="306" name="Straight Arrow Connector 305">
              <a:extLst>
                <a:ext uri="{FF2B5EF4-FFF2-40B4-BE49-F238E27FC236}">
                  <a16:creationId xmlns:a16="http://schemas.microsoft.com/office/drawing/2014/main" id="{C5C788C7-E2EC-43F1-9B81-1A9C8F1774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73047" y="1851088"/>
              <a:ext cx="225269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21B2228B-6C2D-49B1-A7DC-012C70D0B9E3}"/>
                </a:ext>
              </a:extLst>
            </p:cNvPr>
            <p:cNvCxnSpPr>
              <a:cxnSpLocks/>
            </p:cNvCxnSpPr>
            <p:nvPr/>
          </p:nvCxnSpPr>
          <p:spPr>
            <a:xfrm>
              <a:off x="7671133" y="1854044"/>
              <a:ext cx="1818979" cy="145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" name="TextBox 307">
              <a:extLst>
                <a:ext uri="{FF2B5EF4-FFF2-40B4-BE49-F238E27FC236}">
                  <a16:creationId xmlns:a16="http://schemas.microsoft.com/office/drawing/2014/main" id="{8EB57381-DD63-4D3C-98C9-1E997D8451D3}"/>
                </a:ext>
              </a:extLst>
            </p:cNvPr>
            <p:cNvSpPr txBox="1"/>
            <p:nvPr/>
          </p:nvSpPr>
          <p:spPr>
            <a:xfrm>
              <a:off x="6517081" y="2051339"/>
              <a:ext cx="909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Garamond" panose="02020404030301010803" pitchFamily="18" charset="0"/>
                  <a:cs typeface="Arial" panose="020B0604020202020204" pitchFamily="34" charset="0"/>
                </a:rPr>
                <a:t>Human</a:t>
              </a:r>
            </a:p>
          </p:txBody>
        </p:sp>
        <p:cxnSp>
          <p:nvCxnSpPr>
            <p:cNvPr id="309" name="Straight Arrow Connector 308">
              <a:extLst>
                <a:ext uri="{FF2B5EF4-FFF2-40B4-BE49-F238E27FC236}">
                  <a16:creationId xmlns:a16="http://schemas.microsoft.com/office/drawing/2014/main" id="{9CA559F5-59E7-4840-8EE0-8CD2F5A59B46}"/>
                </a:ext>
              </a:extLst>
            </p:cNvPr>
            <p:cNvCxnSpPr>
              <a:cxnSpLocks/>
            </p:cNvCxnSpPr>
            <p:nvPr/>
          </p:nvCxnSpPr>
          <p:spPr>
            <a:xfrm>
              <a:off x="7485400" y="1853168"/>
              <a:ext cx="225268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9" name="Left Bracket 298">
              <a:extLst>
                <a:ext uri="{FF2B5EF4-FFF2-40B4-BE49-F238E27FC236}">
                  <a16:creationId xmlns:a16="http://schemas.microsoft.com/office/drawing/2014/main" id="{8A27323E-2EEB-4535-81E9-80B77E19D3AF}"/>
                </a:ext>
              </a:extLst>
            </p:cNvPr>
            <p:cNvSpPr/>
            <p:nvPr/>
          </p:nvSpPr>
          <p:spPr>
            <a:xfrm>
              <a:off x="6376697" y="2097150"/>
              <a:ext cx="105304" cy="2377440"/>
            </a:xfrm>
            <a:prstGeom prst="leftBracket">
              <a:avLst>
                <a:gd name="adj" fmla="val 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844"/>
            </a:p>
          </p:txBody>
        </p:sp>
        <p:cxnSp>
          <p:nvCxnSpPr>
            <p:cNvPr id="300" name="Straight Arrow Connector 299">
              <a:extLst>
                <a:ext uri="{FF2B5EF4-FFF2-40B4-BE49-F238E27FC236}">
                  <a16:creationId xmlns:a16="http://schemas.microsoft.com/office/drawing/2014/main" id="{BB0951EC-0600-438E-82AD-C1C7364FFE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4560" y="3279253"/>
              <a:ext cx="32004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F6BA92-670D-4E3B-AD5F-A5154BBFF77D}"/>
              </a:ext>
            </a:extLst>
          </p:cNvPr>
          <p:cNvGrpSpPr/>
          <p:nvPr/>
        </p:nvGrpSpPr>
        <p:grpSpPr>
          <a:xfrm>
            <a:off x="3233646" y="3838107"/>
            <a:ext cx="1217001" cy="576072"/>
            <a:chOff x="4311528" y="5384142"/>
            <a:chExt cx="1622668" cy="768096"/>
          </a:xfrm>
        </p:grpSpPr>
        <p:sp>
          <p:nvSpPr>
            <p:cNvPr id="330" name="TextBox 329">
              <a:extLst>
                <a:ext uri="{FF2B5EF4-FFF2-40B4-BE49-F238E27FC236}">
                  <a16:creationId xmlns:a16="http://schemas.microsoft.com/office/drawing/2014/main" id="{E7ADACF3-7B18-4C6A-A9A5-1A799445E03C}"/>
                </a:ext>
              </a:extLst>
            </p:cNvPr>
            <p:cNvSpPr txBox="1"/>
            <p:nvPr/>
          </p:nvSpPr>
          <p:spPr>
            <a:xfrm>
              <a:off x="4311528" y="5513957"/>
              <a:ext cx="1462460" cy="56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b="1" dirty="0">
                  <a:solidFill>
                    <a:srgbClr val="333399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RT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b="1" dirty="0">
                  <a:solidFill>
                    <a:srgbClr val="333399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Amp. cDNA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A0D8FB-8409-4138-B01C-E46BB7B2D2BB}"/>
                </a:ext>
              </a:extLst>
            </p:cNvPr>
            <p:cNvGrpSpPr/>
            <p:nvPr/>
          </p:nvGrpSpPr>
          <p:grpSpPr>
            <a:xfrm>
              <a:off x="4566538" y="5384142"/>
              <a:ext cx="1367658" cy="768096"/>
              <a:chOff x="4566538" y="5384142"/>
              <a:chExt cx="1367658" cy="768096"/>
            </a:xfrm>
          </p:grpSpPr>
          <p:pic>
            <p:nvPicPr>
              <p:cNvPr id="233" name="Picture 232">
                <a:extLst>
                  <a:ext uri="{FF2B5EF4-FFF2-40B4-BE49-F238E27FC236}">
                    <a16:creationId xmlns:a16="http://schemas.microsoft.com/office/drawing/2014/main" id="{C47A56E6-6117-436B-AF4A-C927132165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26" t="26900" r="26932" b="25657"/>
              <a:stretch/>
            </p:blipFill>
            <p:spPr>
              <a:xfrm>
                <a:off x="5602610" y="5384142"/>
                <a:ext cx="331586" cy="768096"/>
              </a:xfrm>
              <a:prstGeom prst="rect">
                <a:avLst/>
              </a:prstGeom>
            </p:spPr>
          </p:pic>
          <p:cxnSp>
            <p:nvCxnSpPr>
              <p:cNvPr id="331" name="Straight Arrow Connector 330">
                <a:extLst>
                  <a:ext uri="{FF2B5EF4-FFF2-40B4-BE49-F238E27FC236}">
                    <a16:creationId xmlns:a16="http://schemas.microsoft.com/office/drawing/2014/main" id="{0F9C97BF-662C-412E-9449-A429C6A23A2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66538" y="5762686"/>
                <a:ext cx="914400" cy="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2C9163-2C44-4D4C-B7E0-33B27A33F1DB}"/>
              </a:ext>
            </a:extLst>
          </p:cNvPr>
          <p:cNvGrpSpPr/>
          <p:nvPr/>
        </p:nvGrpSpPr>
        <p:grpSpPr>
          <a:xfrm>
            <a:off x="4505826" y="3514751"/>
            <a:ext cx="3326561" cy="920436"/>
            <a:chOff x="6007768" y="4953000"/>
            <a:chExt cx="4435414" cy="1227247"/>
          </a:xfrm>
        </p:grpSpPr>
        <p:cxnSp>
          <p:nvCxnSpPr>
            <p:cNvPr id="333" name="Straight Arrow Connector 332">
              <a:extLst>
                <a:ext uri="{FF2B5EF4-FFF2-40B4-BE49-F238E27FC236}">
                  <a16:creationId xmlns:a16="http://schemas.microsoft.com/office/drawing/2014/main" id="{A30B2F71-6CE2-405C-AAA5-1B59544130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07768" y="5769149"/>
              <a:ext cx="320040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8" name="Straight Arrow Connector 727">
              <a:extLst>
                <a:ext uri="{FF2B5EF4-FFF2-40B4-BE49-F238E27FC236}">
                  <a16:creationId xmlns:a16="http://schemas.microsoft.com/office/drawing/2014/main" id="{71F89283-01E0-4709-9AF0-377E0993EAD5}"/>
                </a:ext>
              </a:extLst>
            </p:cNvPr>
            <p:cNvCxnSpPr/>
            <p:nvPr/>
          </p:nvCxnSpPr>
          <p:spPr>
            <a:xfrm>
              <a:off x="7195814" y="5367918"/>
              <a:ext cx="25957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9" name="Straight Arrow Connector 728">
              <a:extLst>
                <a:ext uri="{FF2B5EF4-FFF2-40B4-BE49-F238E27FC236}">
                  <a16:creationId xmlns:a16="http://schemas.microsoft.com/office/drawing/2014/main" id="{FF9D3458-526F-46B9-A9C6-89FB12DEF4E1}"/>
                </a:ext>
              </a:extLst>
            </p:cNvPr>
            <p:cNvCxnSpPr/>
            <p:nvPr/>
          </p:nvCxnSpPr>
          <p:spPr>
            <a:xfrm flipH="1">
              <a:off x="7781712" y="5367918"/>
              <a:ext cx="25957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0" name="Straight Connector 729">
              <a:extLst>
                <a:ext uri="{FF2B5EF4-FFF2-40B4-BE49-F238E27FC236}">
                  <a16:creationId xmlns:a16="http://schemas.microsoft.com/office/drawing/2014/main" id="{BB0084DA-174B-4058-AD9C-1DE54070EB8B}"/>
                </a:ext>
              </a:extLst>
            </p:cNvPr>
            <p:cNvCxnSpPr/>
            <p:nvPr/>
          </p:nvCxnSpPr>
          <p:spPr>
            <a:xfrm>
              <a:off x="7531852" y="5367918"/>
              <a:ext cx="182880" cy="0"/>
            </a:xfrm>
            <a:prstGeom prst="line">
              <a:avLst/>
            </a:prstGeom>
            <a:ln w="38100">
              <a:solidFill>
                <a:srgbClr val="00B05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68534515-E282-4429-8650-EC1FF5B0B1A4}"/>
                </a:ext>
              </a:extLst>
            </p:cNvPr>
            <p:cNvSpPr txBox="1"/>
            <p:nvPr/>
          </p:nvSpPr>
          <p:spPr>
            <a:xfrm>
              <a:off x="6777924" y="4953000"/>
              <a:ext cx="1683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333399"/>
                  </a:solidFill>
                  <a:latin typeface="Garamond" panose="02020404030301010803" pitchFamily="18" charset="0"/>
                  <a:cs typeface="Arial" panose="020B0604020202020204" pitchFamily="34" charset="0"/>
                </a:rPr>
                <a:t>HIV RNA</a:t>
              </a:r>
            </a:p>
          </p:txBody>
        </p: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D11E86DB-423B-4362-AAB6-28B86522324A}"/>
                </a:ext>
              </a:extLst>
            </p:cNvPr>
            <p:cNvCxnSpPr>
              <a:cxnSpLocks/>
            </p:cNvCxnSpPr>
            <p:nvPr/>
          </p:nvCxnSpPr>
          <p:spPr>
            <a:xfrm>
              <a:off x="6429439" y="5768045"/>
              <a:ext cx="7908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578EB675-1FB4-46FB-AB76-BD050145772C}"/>
                </a:ext>
              </a:extLst>
            </p:cNvPr>
            <p:cNvCxnSpPr>
              <a:cxnSpLocks/>
            </p:cNvCxnSpPr>
            <p:nvPr/>
          </p:nvCxnSpPr>
          <p:spPr>
            <a:xfrm>
              <a:off x="9490210" y="5762789"/>
              <a:ext cx="79086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53252F86-6CB4-4D29-B308-5C2BAC12F4F7}"/>
                </a:ext>
              </a:extLst>
            </p:cNvPr>
            <p:cNvGrpSpPr/>
            <p:nvPr/>
          </p:nvGrpSpPr>
          <p:grpSpPr>
            <a:xfrm>
              <a:off x="7064433" y="5626249"/>
              <a:ext cx="2562833" cy="553998"/>
              <a:chOff x="5992174" y="9759864"/>
              <a:chExt cx="2381173" cy="494050"/>
            </a:xfrm>
          </p:grpSpPr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EAC9BDB5-BB24-4FC2-9969-98CDAF2D60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80632" y="9881646"/>
                <a:ext cx="1249164" cy="46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8A840E58-45F3-4651-84E6-A3CDBDF15CB8}"/>
                  </a:ext>
                </a:extLst>
              </p:cNvPr>
              <p:cNvSpPr txBox="1"/>
              <p:nvPr/>
            </p:nvSpPr>
            <p:spPr>
              <a:xfrm>
                <a:off x="5992174" y="9759864"/>
                <a:ext cx="632743" cy="4940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latin typeface="Garamond" panose="02020404030301010803" pitchFamily="18" charset="0"/>
                    <a:cs typeface="Arial" panose="020B0604020202020204" pitchFamily="34" charset="0"/>
                  </a:rPr>
                  <a:t>5’-LTR</a:t>
                </a:r>
              </a:p>
            </p:txBody>
          </p:sp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45008258-0313-412C-8923-C43B03879E86}"/>
                  </a:ext>
                </a:extLst>
              </p:cNvPr>
              <p:cNvSpPr txBox="1"/>
              <p:nvPr/>
            </p:nvSpPr>
            <p:spPr>
              <a:xfrm>
                <a:off x="7740604" y="9759864"/>
                <a:ext cx="632743" cy="49404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>
                    <a:latin typeface="Garamond" panose="02020404030301010803" pitchFamily="18" charset="0"/>
                    <a:cs typeface="Arial" panose="020B0604020202020204" pitchFamily="34" charset="0"/>
                  </a:rPr>
                  <a:t>3’-LTR</a:t>
                </a:r>
              </a:p>
            </p:txBody>
          </p:sp>
        </p:grpSp>
        <p:sp>
          <p:nvSpPr>
            <p:cNvPr id="342" name="TextBox 341">
              <a:extLst>
                <a:ext uri="{FF2B5EF4-FFF2-40B4-BE49-F238E27FC236}">
                  <a16:creationId xmlns:a16="http://schemas.microsoft.com/office/drawing/2014/main" id="{2680DE8A-F5D7-457A-951F-BC88F3A24913}"/>
                </a:ext>
              </a:extLst>
            </p:cNvPr>
            <p:cNvSpPr txBox="1"/>
            <p:nvPr/>
          </p:nvSpPr>
          <p:spPr>
            <a:xfrm>
              <a:off x="8111450" y="5732091"/>
              <a:ext cx="613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Garamond" panose="02020404030301010803" pitchFamily="18" charset="0"/>
                  <a:cs typeface="Arial" panose="020B0604020202020204" pitchFamily="34" charset="0"/>
                </a:rPr>
                <a:t>HIV</a:t>
              </a:r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B4706C85-29BF-4EC0-A2C2-41B13FAB26E0}"/>
                </a:ext>
              </a:extLst>
            </p:cNvPr>
            <p:cNvSpPr txBox="1"/>
            <p:nvPr/>
          </p:nvSpPr>
          <p:spPr>
            <a:xfrm>
              <a:off x="9594231" y="5716171"/>
              <a:ext cx="848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Garamond" panose="02020404030301010803" pitchFamily="18" charset="0"/>
                  <a:cs typeface="Arial" panose="020B0604020202020204" pitchFamily="34" charset="0"/>
                </a:rPr>
                <a:t>Human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DFF4A90-9A35-4837-9322-06BDEDCF627E}"/>
                </a:ext>
              </a:extLst>
            </p:cNvPr>
            <p:cNvGrpSpPr/>
            <p:nvPr/>
          </p:nvGrpSpPr>
          <p:grpSpPr>
            <a:xfrm rot="5400000">
              <a:off x="7538972" y="5292461"/>
              <a:ext cx="259655" cy="534908"/>
              <a:chOff x="10134603" y="5649194"/>
              <a:chExt cx="259655" cy="534908"/>
            </a:xfrm>
          </p:grpSpPr>
          <p:cxnSp>
            <p:nvCxnSpPr>
              <p:cNvPr id="108" name="Curved Connector 1031">
                <a:extLst>
                  <a:ext uri="{FF2B5EF4-FFF2-40B4-BE49-F238E27FC236}">
                    <a16:creationId xmlns:a16="http://schemas.microsoft.com/office/drawing/2014/main" id="{B0B06E5D-A284-4714-AA5F-0187E18F579F}"/>
                  </a:ext>
                </a:extLst>
              </p:cNvPr>
              <p:cNvCxnSpPr/>
              <p:nvPr/>
            </p:nvCxnSpPr>
            <p:spPr>
              <a:xfrm rot="16200000" flipV="1">
                <a:off x="10051700" y="5933363"/>
                <a:ext cx="285812" cy="120005"/>
              </a:xfrm>
              <a:prstGeom prst="curvedConnector3">
                <a:avLst>
                  <a:gd name="adj1" fmla="val 50000"/>
                </a:avLst>
              </a:pr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urved Connector 1032">
                <a:extLst>
                  <a:ext uri="{FF2B5EF4-FFF2-40B4-BE49-F238E27FC236}">
                    <a16:creationId xmlns:a16="http://schemas.microsoft.com/office/drawing/2014/main" id="{637B0E9D-FC0A-4D55-A55D-7835840D5F08}"/>
                  </a:ext>
                </a:extLst>
              </p:cNvPr>
              <p:cNvCxnSpPr/>
              <p:nvPr/>
            </p:nvCxnSpPr>
            <p:spPr>
              <a:xfrm rot="16200000" flipV="1">
                <a:off x="10204642" y="5994486"/>
                <a:ext cx="259227" cy="120005"/>
              </a:xfrm>
              <a:prstGeom prst="curvedConnector3">
                <a:avLst>
                  <a:gd name="adj1" fmla="val 50000"/>
                </a:avLst>
              </a:pr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urved Connector 1033">
                <a:extLst>
                  <a:ext uri="{FF2B5EF4-FFF2-40B4-BE49-F238E27FC236}">
                    <a16:creationId xmlns:a16="http://schemas.microsoft.com/office/drawing/2014/main" id="{982E55AB-885C-4DE0-83AB-AA538D33A753}"/>
                  </a:ext>
                </a:extLst>
              </p:cNvPr>
              <p:cNvCxnSpPr/>
              <p:nvPr/>
            </p:nvCxnSpPr>
            <p:spPr>
              <a:xfrm rot="16200000" flipV="1">
                <a:off x="10144210" y="5762058"/>
                <a:ext cx="345491" cy="119763"/>
              </a:xfrm>
              <a:prstGeom prst="curvedConnector3">
                <a:avLst>
                  <a:gd name="adj1" fmla="val 50000"/>
                </a:avLst>
              </a:prstGeom>
              <a:ln w="2222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1" name="Title 1">
            <a:extLst>
              <a:ext uri="{FF2B5EF4-FFF2-40B4-BE49-F238E27FC236}">
                <a16:creationId xmlns:a16="http://schemas.microsoft.com/office/drawing/2014/main" id="{07D8F523-20F9-4046-A85B-669E6726E072}"/>
              </a:ext>
            </a:extLst>
          </p:cNvPr>
          <p:cNvSpPr txBox="1">
            <a:spLocks/>
          </p:cNvSpPr>
          <p:nvPr/>
        </p:nvSpPr>
        <p:spPr>
          <a:xfrm>
            <a:off x="6283411" y="4835167"/>
            <a:ext cx="2832565" cy="28948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50" dirty="0">
                <a:latin typeface="Garamond" panose="02020404030301010803" pitchFamily="18" charset="0"/>
              </a:rPr>
              <a:t>Einkauf, Osborn, Gao, Sun, </a:t>
            </a:r>
            <a:r>
              <a:rPr lang="en-US" sz="1350" i="1" dirty="0">
                <a:latin typeface="Garamond" panose="02020404030301010803" pitchFamily="18" charset="0"/>
              </a:rPr>
              <a:t>Cell</a:t>
            </a:r>
            <a:r>
              <a:rPr lang="en-US" sz="1350" dirty="0">
                <a:latin typeface="Garamond" panose="02020404030301010803" pitchFamily="18" charset="0"/>
              </a:rPr>
              <a:t>.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1573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C13267FD-EE29-D133-1E0F-A8B5985F1E2B}"/>
              </a:ext>
            </a:extLst>
          </p:cNvPr>
          <p:cNvSpPr/>
          <p:nvPr/>
        </p:nvSpPr>
        <p:spPr>
          <a:xfrm>
            <a:off x="5126630" y="3382468"/>
            <a:ext cx="105305" cy="137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767B86-B5AD-188A-4B3E-A13E02D46ACB}"/>
              </a:ext>
            </a:extLst>
          </p:cNvPr>
          <p:cNvSpPr txBox="1"/>
          <p:nvPr/>
        </p:nvSpPr>
        <p:spPr>
          <a:xfrm>
            <a:off x="-285443" y="146570"/>
            <a:ext cx="91440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+mn-ea"/>
                <a:cs typeface="+mn-cs"/>
              </a:rPr>
              <a:t>Integrations into 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</a:rPr>
              <a:t>Heterochromatin Positions</a:t>
            </a:r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+mn-ea"/>
                <a:cs typeface="+mn-cs"/>
              </a:rPr>
              <a:t> Are Associated With </a:t>
            </a:r>
          </a:p>
          <a:p>
            <a:pPr algn="ctr"/>
            <a:r>
              <a:rPr lang="en-US" sz="1950" b="1" dirty="0">
                <a:solidFill>
                  <a:srgbClr val="333399"/>
                </a:solidFill>
                <a:latin typeface="Garamond" pitchFamily="18" charset="0"/>
                <a:ea typeface="+mn-ea"/>
                <a:cs typeface="+mn-cs"/>
              </a:rPr>
              <a:t>HIV Transcriptional Silence in Vivo</a:t>
            </a:r>
            <a:endParaRPr lang="en-US" sz="1950" b="1" dirty="0">
              <a:solidFill>
                <a:srgbClr val="333399"/>
              </a:solidFill>
              <a:latin typeface="Garamond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E79503-4A97-BA79-DF4C-5F2B7F0D4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104" y="1764765"/>
            <a:ext cx="3044708" cy="276173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E91D3F2-8267-9BCB-576C-1706F46DEEBE}"/>
              </a:ext>
            </a:extLst>
          </p:cNvPr>
          <p:cNvSpPr txBox="1">
            <a:spLocks/>
          </p:cNvSpPr>
          <p:nvPr/>
        </p:nvSpPr>
        <p:spPr>
          <a:xfrm>
            <a:off x="6311436" y="4854019"/>
            <a:ext cx="2832565" cy="28948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50" dirty="0">
                <a:latin typeface="Garamond" panose="02020404030301010803" pitchFamily="18" charset="0"/>
              </a:rPr>
              <a:t>Einkauf, Osborn, Gao, Sun, </a:t>
            </a:r>
            <a:r>
              <a:rPr lang="en-US" sz="1350" i="1" dirty="0">
                <a:latin typeface="Garamond" panose="02020404030301010803" pitchFamily="18" charset="0"/>
              </a:rPr>
              <a:t>Cell</a:t>
            </a:r>
            <a:r>
              <a:rPr lang="en-US" sz="1350" dirty="0">
                <a:latin typeface="Garamond" panose="02020404030301010803" pitchFamily="18" charset="0"/>
              </a:rPr>
              <a:t>. 2022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5718F4-69DA-D5E4-264C-249934BB967A}"/>
              </a:ext>
            </a:extLst>
          </p:cNvPr>
          <p:cNvSpPr/>
          <p:nvPr/>
        </p:nvSpPr>
        <p:spPr>
          <a:xfrm>
            <a:off x="2109489" y="1249334"/>
            <a:ext cx="43940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PRIP-Seq</a:t>
            </a:r>
            <a:r>
              <a:rPr lang="en-US" sz="1200" dirty="0">
                <a:latin typeface="Garamond" pitchFamily="18" charset="0"/>
                <a:ea typeface="ＭＳ Ｐゴシック" pitchFamily="34" charset="-128"/>
                <a:cs typeface="+mj-cs"/>
              </a:rPr>
              <a:t>: </a:t>
            </a:r>
            <a:r>
              <a:rPr lang="en-US" sz="1200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Garamond" pitchFamily="18" charset="0"/>
                <a:ea typeface="ＭＳ Ｐゴシック" pitchFamily="34" charset="-128"/>
                <a:cs typeface="+mj-cs"/>
              </a:rPr>
              <a:t>arallel HIV </a:t>
            </a:r>
            <a:r>
              <a:rPr lang="en-US" sz="1200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R</a:t>
            </a:r>
            <a:r>
              <a:rPr lang="en-US" sz="1200" dirty="0">
                <a:latin typeface="Garamond" pitchFamily="18" charset="0"/>
                <a:ea typeface="ＭＳ Ｐゴシック" pitchFamily="34" charset="-128"/>
                <a:cs typeface="+mj-cs"/>
              </a:rPr>
              <a:t>NA, </a:t>
            </a:r>
            <a:r>
              <a:rPr lang="en-US" sz="1200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I</a:t>
            </a:r>
            <a:r>
              <a:rPr lang="en-US" sz="1200" dirty="0">
                <a:latin typeface="Garamond" pitchFamily="18" charset="0"/>
                <a:ea typeface="ＭＳ Ｐゴシック" pitchFamily="34" charset="-128"/>
                <a:cs typeface="+mj-cs"/>
              </a:rPr>
              <a:t>ntegration site and </a:t>
            </a:r>
            <a:r>
              <a:rPr lang="en-US" sz="1200" dirty="0" err="1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P</a:t>
            </a:r>
            <a:r>
              <a:rPr lang="en-US" sz="1200" dirty="0" err="1">
                <a:latin typeface="Garamond" pitchFamily="18" charset="0"/>
                <a:ea typeface="ＭＳ Ｐゴシック" pitchFamily="34" charset="-128"/>
                <a:cs typeface="+mj-cs"/>
              </a:rPr>
              <a:t>roviral</a:t>
            </a:r>
            <a:r>
              <a:rPr lang="en-US" sz="1200" dirty="0">
                <a:latin typeface="Garamond" pitchFamily="18" charset="0"/>
                <a:ea typeface="ＭＳ Ｐゴシック" pitchFamily="34" charset="-128"/>
                <a:cs typeface="+mj-cs"/>
              </a:rPr>
              <a:t> </a:t>
            </a:r>
            <a:r>
              <a:rPr lang="en-US" sz="1200" dirty="0">
                <a:solidFill>
                  <a:srgbClr val="00B05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Seq</a:t>
            </a:r>
            <a:r>
              <a:rPr lang="en-US" sz="1200" dirty="0">
                <a:latin typeface="Garamond" pitchFamily="18" charset="0"/>
                <a:ea typeface="ＭＳ Ｐゴシック" pitchFamily="34" charset="-128"/>
                <a:cs typeface="+mj-cs"/>
              </a:rPr>
              <a:t>uencing </a:t>
            </a:r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in </a:t>
            </a:r>
            <a:r>
              <a:rPr lang="en-US" sz="1200" b="1" dirty="0">
                <a:solidFill>
                  <a:srgbClr val="FF0000"/>
                </a:solidFill>
                <a:latin typeface="Garamond" panose="02020404030301010803" pitchFamily="18" charset="0"/>
                <a:cs typeface="Arial" panose="020B0604020202020204" pitchFamily="34" charset="0"/>
              </a:rPr>
              <a:t>701</a:t>
            </a:r>
            <a:r>
              <a:rPr lang="en-US" sz="1200" dirty="0">
                <a:latin typeface="Garamond" panose="02020404030301010803" pitchFamily="18" charset="0"/>
                <a:cs typeface="Arial" panose="020B0604020202020204" pitchFamily="34" charset="0"/>
              </a:rPr>
              <a:t> reservoir cells from 6 PLH on suppressive ART</a:t>
            </a:r>
          </a:p>
        </p:txBody>
      </p:sp>
    </p:spTree>
    <p:extLst>
      <p:ext uri="{BB962C8B-B14F-4D97-AF65-F5344CB8AC3E}">
        <p14:creationId xmlns:p14="http://schemas.microsoft.com/office/powerpoint/2010/main" val="30477446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19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3.5|3.8|5.1|2.5|4.5"/>
</p:tagLst>
</file>

<file path=ppt/theme/theme1.xml><?xml version="1.0" encoding="utf-8"?>
<a:theme xmlns:a="http://schemas.openxmlformats.org/drawingml/2006/main" name="SHM-029 NCHIV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SHM-029 NCHIV13.pot</Template>
  <TotalTime>253</TotalTime>
  <Words>2084</Words>
  <Application>Microsoft Office PowerPoint</Application>
  <PresentationFormat>Diavoorstelling (16:9)</PresentationFormat>
  <Paragraphs>594</Paragraphs>
  <Slides>29</Slides>
  <Notes>20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12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29</vt:i4>
      </vt:variant>
    </vt:vector>
  </HeadingPairs>
  <TitlesOfParts>
    <vt:vector size="44" baseType="lpstr">
      <vt:lpstr>ＭＳ Ｐゴシック</vt:lpstr>
      <vt:lpstr>SimSun</vt:lpstr>
      <vt:lpstr>SimSun</vt:lpstr>
      <vt:lpstr>Arial</vt:lpstr>
      <vt:lpstr>Calibri</vt:lpstr>
      <vt:lpstr>EucrosiaUPC</vt:lpstr>
      <vt:lpstr>Garamond</vt:lpstr>
      <vt:lpstr>Myriad Pro</vt:lpstr>
      <vt:lpstr>Symbol</vt:lpstr>
      <vt:lpstr>Times New Roman</vt:lpstr>
      <vt:lpstr>Verdana</vt:lpstr>
      <vt:lpstr>Wingdings</vt:lpstr>
      <vt:lpstr>SHM-029 NCHIV13</vt:lpstr>
      <vt:lpstr>Prism 9</vt:lpstr>
      <vt:lpstr>Prism 8</vt:lpstr>
      <vt:lpstr>PowerPoint-presentatie</vt:lpstr>
      <vt:lpstr>PowerPoint-presentatie</vt:lpstr>
      <vt:lpstr>HIV-1 reservoir cells: The Obstacle to Cure</vt:lpstr>
      <vt:lpstr>Profiling Individual HIV-1 Reservoir Cells: Four Generations of Technology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kruit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willem fischer</dc:creator>
  <cp:lastModifiedBy>Waart, Y. de</cp:lastModifiedBy>
  <cp:revision>24</cp:revision>
  <dcterms:created xsi:type="dcterms:W3CDTF">2011-10-17T08:07:30Z</dcterms:created>
  <dcterms:modified xsi:type="dcterms:W3CDTF">2023-11-24T10:48:41Z</dcterms:modified>
</cp:coreProperties>
</file>