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303" r:id="rId2"/>
    <p:sldId id="2410" r:id="rId3"/>
    <p:sldId id="2431" r:id="rId4"/>
    <p:sldId id="2411" r:id="rId5"/>
    <p:sldId id="2414" r:id="rId6"/>
    <p:sldId id="2308" r:id="rId7"/>
    <p:sldId id="2399" r:id="rId8"/>
    <p:sldId id="2418" r:id="rId9"/>
    <p:sldId id="2420" r:id="rId10"/>
    <p:sldId id="2337" r:id="rId11"/>
    <p:sldId id="2429" r:id="rId12"/>
    <p:sldId id="2430" r:id="rId1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FF"/>
    <a:srgbClr val="F07814"/>
    <a:srgbClr val="FF3300"/>
    <a:srgbClr val="FF00FF"/>
    <a:srgbClr val="F68230"/>
    <a:srgbClr val="BEAED4"/>
    <a:srgbClr val="8EC26A"/>
    <a:srgbClr val="85BD5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0" autoAdjust="0"/>
    <p:restoredTop sz="95878"/>
  </p:normalViewPr>
  <p:slideViewPr>
    <p:cSldViewPr snapToGrid="0" snapToObjects="1">
      <p:cViewPr varScale="1">
        <p:scale>
          <a:sx n="154" d="100"/>
          <a:sy n="154" d="100"/>
        </p:scale>
        <p:origin x="174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FE55-04BD-BE45-B75D-E74BD9EF4879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BC7B-F6D0-E24A-B418-9A5F86BA58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5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59E2A-520E-4A1C-8A68-09E1AFB6E01E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49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1B039-533D-D245-ADE4-AC94B70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50E-D1E3-BD44-BF40-1A22FCF5193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1349D-7AE6-CF41-9A04-8D454EA9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197EE-F681-1F47-ADA2-8DCCAF3E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31E7-052F-8541-B40B-5A773088FC1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A4D867-5C0B-5EE1-FBD5-898F3989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627"/>
            <a:ext cx="10515600" cy="48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u="none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u="none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 u="none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 u="none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7264F1-1380-9D3C-7861-91C9B7E68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85940"/>
            <a:ext cx="10515600" cy="636587"/>
          </a:xfrm>
        </p:spPr>
        <p:txBody>
          <a:bodyPr>
            <a:noAutofit/>
          </a:bodyPr>
          <a:lstStyle>
            <a:lvl1pPr marL="0" indent="0" algn="ctr">
              <a:buNone/>
              <a:defRPr sz="2400" u="none">
                <a:solidFill>
                  <a:schemeClr val="tx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8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459C-3E3A-42FA-B93B-D5F235889EB3}" type="datetime8">
              <a:rPr lang="en-NL" smtClean="0"/>
              <a:t>11/21/2023 10:49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278B-CE86-4EF6-8FA9-376942D3F8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03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50E-D1E3-BD44-BF40-1A22FCF5193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31E7-052F-8541-B40B-5A773088FC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7CDCF-00E4-EB49-AA01-D237F36F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7627"/>
            <a:ext cx="10515600" cy="48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6F01-11DE-8844-9138-E6C82B9D9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350E-D1E3-BD44-BF40-1A22FCF51935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C701D-18DF-AF44-B273-F331A8668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DE4C-4383-C045-AB6C-107415198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31E7-052F-8541-B40B-5A773088FC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0714B-ADBD-E53C-2369-C36368E05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134" t="26779" r="79267" b="32066"/>
          <a:stretch/>
        </p:blipFill>
        <p:spPr>
          <a:xfrm>
            <a:off x="5832438" y="5309"/>
            <a:ext cx="527125" cy="581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71133-1D23-45BB-87D5-07BEB8D584DF}"/>
              </a:ext>
            </a:extLst>
          </p:cNvPr>
          <p:cNvSpPr/>
          <p:nvPr userDrawn="1"/>
        </p:nvSpPr>
        <p:spPr>
          <a:xfrm>
            <a:off x="0" y="259645"/>
            <a:ext cx="5937956" cy="45719"/>
          </a:xfrm>
          <a:prstGeom prst="rect">
            <a:avLst/>
          </a:prstGeom>
          <a:solidFill>
            <a:srgbClr val="F07814"/>
          </a:solidFill>
          <a:ln>
            <a:solidFill>
              <a:srgbClr val="F0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21F2F-CF4F-0D2B-66DF-C36178E26663}"/>
              </a:ext>
            </a:extLst>
          </p:cNvPr>
          <p:cNvSpPr/>
          <p:nvPr userDrawn="1"/>
        </p:nvSpPr>
        <p:spPr>
          <a:xfrm>
            <a:off x="6265333" y="264679"/>
            <a:ext cx="5921032" cy="45719"/>
          </a:xfrm>
          <a:prstGeom prst="rect">
            <a:avLst/>
          </a:prstGeom>
          <a:solidFill>
            <a:srgbClr val="E6000F"/>
          </a:solidFill>
          <a:ln>
            <a:solidFill>
              <a:srgbClr val="E6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BFD9D2-8C33-402C-9A01-052885FBD6DA}"/>
              </a:ext>
            </a:extLst>
          </p:cNvPr>
          <p:cNvSpPr/>
          <p:nvPr userDrawn="1"/>
        </p:nvSpPr>
        <p:spPr>
          <a:xfrm>
            <a:off x="6336703" y="438626"/>
            <a:ext cx="45719" cy="56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15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t.g.caniels@amsterdamumc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ABEA6-D2B2-6492-3C12-CB6A4F2A634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0" b="434"/>
          <a:stretch/>
        </p:blipFill>
        <p:spPr>
          <a:xfrm>
            <a:off x="-52492" y="0"/>
            <a:ext cx="2484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DDED3-4287-A4C6-434A-85BA2263A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r="48939" b="434"/>
          <a:stretch/>
        </p:blipFill>
        <p:spPr>
          <a:xfrm>
            <a:off x="9708928" y="0"/>
            <a:ext cx="2483072" cy="685799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955DF-16F7-46C3-817A-B1661B6D9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7257" y="1510747"/>
            <a:ext cx="7097486" cy="534725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"/>
              </a:rPr>
              <a:t>Sex-based differences in autologous neutralising antibody responses induced by a </a:t>
            </a:r>
            <a:r>
              <a:rPr lang="en-GB" sz="2800" dirty="0" smtClean="0">
                <a:latin typeface="Arial Nova" panose="020B0504020202020204"/>
              </a:rPr>
              <a:t>native-like </a:t>
            </a:r>
            <a:r>
              <a:rPr lang="en-GB" sz="2800" dirty="0" smtClean="0">
                <a:latin typeface="Arial Nova" panose="020B0504020202020204"/>
              </a:rPr>
              <a:t>HIV-1 envelope </a:t>
            </a:r>
            <a:r>
              <a:rPr lang="en-GB" sz="2800" dirty="0" smtClean="0">
                <a:latin typeface=""/>
              </a:rPr>
              <a:t>trimer vaccine </a:t>
            </a: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2000" i="0" dirty="0" smtClean="0">
                <a:effectLst/>
                <a:latin typeface=""/>
              </a:rPr>
              <a:t>Emma Reiss</a:t>
            </a:r>
            <a:br>
              <a:rPr lang="en-US" sz="2000" i="0" dirty="0" smtClean="0">
                <a:effectLst/>
                <a:latin typeface=""/>
              </a:rPr>
            </a:br>
            <a:r>
              <a:rPr lang="en-US" sz="2000" i="0" dirty="0" smtClean="0">
                <a:effectLst/>
                <a:latin typeface=""/>
              </a:rPr>
              <a:t/>
            </a:r>
            <a:br>
              <a:rPr lang="en-US" sz="2000" i="0" dirty="0" smtClean="0">
                <a:effectLst/>
                <a:latin typeface=""/>
              </a:rPr>
            </a:br>
            <a:r>
              <a:rPr lang="en-US" sz="2000" i="0" dirty="0" smtClean="0">
                <a:effectLst/>
                <a:latin typeface=""/>
              </a:rPr>
              <a:t/>
            </a:r>
            <a:br>
              <a:rPr lang="en-US" sz="20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>on behalf of the ACTHIVE-001 team</a:t>
            </a:r>
            <a:r>
              <a:rPr lang="en-US" sz="2000" i="0" dirty="0" smtClean="0">
                <a:effectLst/>
                <a:latin typeface=""/>
              </a:rPr>
              <a:t/>
            </a:r>
            <a:br>
              <a:rPr lang="en-US" sz="20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dirty="0" smtClean="0">
                <a:latin typeface=""/>
              </a:rPr>
              <a:t>28-11</a:t>
            </a:r>
            <a:r>
              <a:rPr lang="en-US" sz="1800" i="0" dirty="0" smtClean="0">
                <a:effectLst/>
                <a:latin typeface=""/>
              </a:rPr>
              <a:t>-2023</a:t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400" i="0" dirty="0" smtClean="0">
                <a:effectLst/>
                <a:latin typeface=""/>
              </a:rPr>
              <a:t>  </a:t>
            </a:r>
            <a:r>
              <a:rPr lang="en-US" sz="1400" i="0" dirty="0" smtClean="0">
                <a:effectLst/>
                <a:latin typeface=""/>
                <a:hlinkClick r:id="rId4"/>
              </a:rPr>
              <a:t>e.i.reiss@amsterdamumc.nl</a:t>
            </a: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endParaRPr lang="en-US" sz="1800" i="0" dirty="0">
              <a:effectLst/>
              <a:latin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2D5A-90D0-D466-8C68-669CF06F57B4}"/>
              </a:ext>
            </a:extLst>
          </p:cNvPr>
          <p:cNvSpPr txBox="1"/>
          <p:nvPr/>
        </p:nvSpPr>
        <p:spPr>
          <a:xfrm>
            <a:off x="-51564" y="6191845"/>
            <a:ext cx="248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Image credit: David Goodsell</a:t>
            </a:r>
          </a:p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Depiction of germline-targeting Env trimers (pink) or boosting immunogens (pink with dark pink) binding to B cell receptors (green)</a:t>
            </a:r>
          </a:p>
        </p:txBody>
      </p:sp>
      <p:pic>
        <p:nvPicPr>
          <p:cNvPr id="6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40" y="573507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3305"/>
            <a:ext cx="10515600" cy="636587"/>
          </a:xfrm>
        </p:spPr>
        <p:txBody>
          <a:bodyPr/>
          <a:lstStyle/>
          <a:p>
            <a:r>
              <a:rPr lang="en-US" sz="2000" dirty="0" smtClean="0"/>
              <a:t>Conclusion</a:t>
            </a:r>
            <a:endParaRPr lang="en-US" sz="2000" u="sn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E35B-ACE9-7A1A-8A16-9FCBA40ADB50}"/>
              </a:ext>
            </a:extLst>
          </p:cNvPr>
          <p:cNvSpPr txBox="1"/>
          <p:nvPr/>
        </p:nvSpPr>
        <p:spPr>
          <a:xfrm>
            <a:off x="773427" y="1426151"/>
            <a:ext cx="878014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 Nova" panose="020B0504020202020204"/>
                <a:ea typeface="Cambria" panose="02040503050406030204" pitchFamily="18" charset="0"/>
              </a:rPr>
              <a:t>The adjuvanted ConM SOSIP.v7 gp140 vaccine </a:t>
            </a:r>
            <a:r>
              <a:rPr lang="nl-NL" dirty="0" smtClean="0">
                <a:latin typeface="Arial Nova" panose="020B0504020202020204"/>
                <a:ea typeface="Cambria" panose="02040503050406030204" pitchFamily="18" charset="0"/>
              </a:rPr>
              <a:t>has an acceptable safety profile</a:t>
            </a:r>
            <a:endParaRPr lang="nl-NL" dirty="0">
              <a:latin typeface="Arial Nova" panose="020B0504020202020204"/>
              <a:ea typeface="Cambria" panose="02040503050406030204" pitchFamily="18" charset="0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 Nova" panose="020B0504020202020204"/>
                <a:ea typeface="Cambria" panose="02040503050406030204" pitchFamily="18" charset="0"/>
              </a:rPr>
              <a:t>Strong </a:t>
            </a:r>
            <a:r>
              <a:rPr lang="nl-NL" dirty="0" smtClean="0">
                <a:latin typeface="Arial Nova" panose="020B0504020202020204"/>
                <a:ea typeface="Cambria" panose="02040503050406030204" pitchFamily="18" charset="0"/>
              </a:rPr>
              <a:t>ConM-specific neutralising </a:t>
            </a:r>
            <a:r>
              <a:rPr lang="nl-NL" dirty="0">
                <a:latin typeface="Arial Nova" panose="020B0504020202020204"/>
                <a:ea typeface="Cambria" panose="02040503050406030204" pitchFamily="18" charset="0"/>
              </a:rPr>
              <a:t>responses after three vaccinations (96</a:t>
            </a:r>
            <a:r>
              <a:rPr lang="nl-NL" dirty="0" smtClean="0">
                <a:latin typeface="Arial Nova" panose="020B0504020202020204"/>
                <a:ea typeface="Cambria" panose="02040503050406030204" pitchFamily="18" charset="0"/>
              </a:rPr>
              <a:t>%)</a:t>
            </a: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latin typeface="Arial Nova" panose="020B0504020202020204"/>
              <a:ea typeface="Cambria" panose="02040503050406030204" pitchFamily="18" charset="0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latin typeface="Arial Nova" panose="020B0504020202020204"/>
                <a:ea typeface="Cambria" panose="02040503050406030204" pitchFamily="18" charset="0"/>
              </a:rPr>
              <a:t>Quantitative and qualitative differences between the female and male antibody response:</a:t>
            </a: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ConM-specific IgG, IgG1 and IgG4 (not shown) and ConM neutralisation</a:t>
            </a: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Additional antibody-mediated effector functions (e.g. ADCP, ADCC) (not shown)</a:t>
            </a: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Potential role for TLR4 stimulatory adjuvant (MPLA)</a:t>
            </a:r>
          </a:p>
          <a:p>
            <a:pPr lvl="1">
              <a:lnSpc>
                <a:spcPct val="150000"/>
              </a:lnSpc>
            </a:pPr>
            <a:endParaRPr lang="nl-NL" sz="1600" dirty="0" smtClean="0">
              <a:latin typeface="Arial Nova" panose="020B0504020202020204"/>
              <a:ea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 Nova" panose="020B0504020202020204"/>
                <a:ea typeface="Cambria" panose="02040503050406030204" pitchFamily="18" charset="0"/>
              </a:rPr>
              <a:t>We have not come across a similar impact of sex (i.e. 6.3-fold difference) on neutralising antibody responses in human (HIV) vaccinology studies</a:t>
            </a:r>
            <a:endParaRPr lang="nl-NL" dirty="0" smtClean="0">
              <a:latin typeface="Arial Nova" panose="020B0504020202020204"/>
              <a:ea typeface="Cambria" panose="020405030504060302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17A73D6-CA21-DE58-AC95-28828DF0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r="48939" b="434"/>
          <a:stretch/>
        </p:blipFill>
        <p:spPr>
          <a:xfrm>
            <a:off x="9708928" y="0"/>
            <a:ext cx="2483072" cy="6857999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FAA6D-A29B-B915-19F6-3ABAA0D33829}"/>
              </a:ext>
            </a:extLst>
          </p:cNvPr>
          <p:cNvSpPr txBox="1"/>
          <p:nvPr/>
        </p:nvSpPr>
        <p:spPr>
          <a:xfrm>
            <a:off x="9708928" y="6244435"/>
            <a:ext cx="248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Image credit: David Goodsell</a:t>
            </a:r>
          </a:p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Depiction of germline-targeting Env trimers (pink) or boosting immunogens (pink with dark pink) binding to B cell receptors (green)</a:t>
            </a:r>
          </a:p>
        </p:txBody>
      </p:sp>
    </p:spTree>
    <p:extLst>
      <p:ext uri="{BB962C8B-B14F-4D97-AF65-F5344CB8AC3E}">
        <p14:creationId xmlns:p14="http://schemas.microsoft.com/office/powerpoint/2010/main" val="16441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3305"/>
            <a:ext cx="10515600" cy="636587"/>
          </a:xfrm>
        </p:spPr>
        <p:txBody>
          <a:bodyPr/>
          <a:lstStyle/>
          <a:p>
            <a:r>
              <a:rPr lang="en-US" sz="2000" dirty="0" smtClean="0"/>
              <a:t>So what have we learned?</a:t>
            </a:r>
            <a:endParaRPr lang="en-US" sz="2000" u="sn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E35B-ACE9-7A1A-8A16-9FCBA40ADB50}"/>
              </a:ext>
            </a:extLst>
          </p:cNvPr>
          <p:cNvSpPr txBox="1"/>
          <p:nvPr/>
        </p:nvSpPr>
        <p:spPr>
          <a:xfrm>
            <a:off x="1014967" y="1322634"/>
            <a:ext cx="100009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 smtClean="0">
                <a:latin typeface="Arial Nova" panose="020B0504020202020204"/>
                <a:ea typeface="Cambria" panose="02040503050406030204" pitchFamily="18" charset="0"/>
              </a:rPr>
              <a:t>It is highly unlikely that a solitary immunogen will be capable of inducing                                     broadly neutralising HIV-1 antibodies (bNAbs)</a:t>
            </a: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Sequential immunisation strategies are being studied (e.g. </a:t>
            </a:r>
            <a:r>
              <a:rPr lang="nl-NL" sz="1600" b="1" dirty="0" smtClean="0">
                <a:solidFill>
                  <a:srgbClr val="9933FF"/>
                </a:solidFill>
                <a:latin typeface="Arial Nova" panose="020B0504020202020204"/>
                <a:ea typeface="Cambria" panose="02040503050406030204" pitchFamily="18" charset="0"/>
              </a:rPr>
              <a:t>C110</a:t>
            </a: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 and </a:t>
            </a:r>
            <a:r>
              <a:rPr lang="nl-NL" sz="1600" b="1" dirty="0" smtClean="0">
                <a:solidFill>
                  <a:srgbClr val="9933FF"/>
                </a:solidFill>
                <a:latin typeface="Arial Nova" panose="020B0504020202020204"/>
                <a:ea typeface="Cambria" panose="02040503050406030204" pitchFamily="18" charset="0"/>
              </a:rPr>
              <a:t>C107</a:t>
            </a: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)</a:t>
            </a: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b="1" dirty="0" smtClean="0">
                <a:solidFill>
                  <a:schemeClr val="accent6"/>
                </a:solidFill>
                <a:latin typeface="Arial Nova" panose="020B0504020202020204"/>
                <a:ea typeface="Cambria" panose="02040503050406030204" pitchFamily="18" charset="0"/>
              </a:rPr>
              <a:t>GT1.1 </a:t>
            </a: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is capable of inducing desirable VRC01-class antibodies</a:t>
            </a: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b="1" dirty="0" smtClean="0">
                <a:solidFill>
                  <a:srgbClr val="9933FF"/>
                </a:solidFill>
                <a:latin typeface="Arial Nova" panose="020B0504020202020204"/>
                <a:ea typeface="Cambria" panose="02040503050406030204" pitchFamily="18" charset="0"/>
              </a:rPr>
              <a:t>ConM SOSIP.v7 </a:t>
            </a: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more suited as a boosting than priming immunogen </a:t>
            </a: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Both protein and </a:t>
            </a:r>
            <a:r>
              <a:rPr lang="nl-NL" sz="1600" dirty="0">
                <a:latin typeface="Arial Nova" panose="020B0504020202020204"/>
                <a:ea typeface="Cambria" panose="02040503050406030204" pitchFamily="18" charset="0"/>
              </a:rPr>
              <a:t>m</a:t>
            </a: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RNA designs should be considered </a:t>
            </a:r>
            <a:endParaRPr lang="nl-NL" sz="1600" dirty="0">
              <a:latin typeface="Arial Nova" panose="020B0504020202020204"/>
              <a:ea typeface="Cambria" panose="02040503050406030204" pitchFamily="18" charset="0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 smtClean="0">
              <a:latin typeface="Arial Nova" panose="020B0504020202020204"/>
              <a:ea typeface="Cambria" panose="02040503050406030204" pitchFamily="18" charset="0"/>
            </a:endParaRPr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Nova" panose="020B0504020202020204"/>
              </a:rPr>
              <a:t>S</a:t>
            </a:r>
            <a:r>
              <a:rPr lang="en-US" dirty="0" smtClean="0">
                <a:latin typeface="Arial Nova" panose="020B0504020202020204"/>
              </a:rPr>
              <a:t>ex-based </a:t>
            </a:r>
            <a:r>
              <a:rPr lang="en-US" dirty="0">
                <a:latin typeface="Arial Nova" panose="020B0504020202020204"/>
              </a:rPr>
              <a:t>differences should be taken into consideration when assessing HIV-1 </a:t>
            </a:r>
            <a:r>
              <a:rPr lang="en-US" dirty="0" smtClean="0">
                <a:latin typeface="Arial Nova" panose="020B0504020202020204"/>
              </a:rPr>
              <a:t>vaccine candidates </a:t>
            </a:r>
            <a:r>
              <a:rPr lang="en-US" dirty="0">
                <a:latin typeface="Arial Nova" panose="020B0504020202020204"/>
              </a:rPr>
              <a:t>and </a:t>
            </a:r>
            <a:r>
              <a:rPr lang="en-US" dirty="0" smtClean="0">
                <a:latin typeface="Arial Nova" panose="020B0504020202020204"/>
              </a:rPr>
              <a:t>adjuvants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 Nova" panose="020B0504020202020204"/>
                <a:ea typeface="Cambria" panose="02040503050406030204" pitchFamily="18" charset="0"/>
              </a:rPr>
              <a:t>    Described for some antiviral vaccines, yet underlying </a:t>
            </a:r>
            <a:r>
              <a:rPr lang="en-US" sz="1600" dirty="0">
                <a:latin typeface="Arial Nova" panose="020B0504020202020204"/>
                <a:ea typeface="Cambria" panose="02040503050406030204" pitchFamily="18" charset="0"/>
              </a:rPr>
              <a:t>mechanisms </a:t>
            </a:r>
            <a:r>
              <a:rPr lang="en-US" sz="1600" dirty="0" smtClean="0">
                <a:latin typeface="Arial Nova" panose="020B0504020202020204"/>
                <a:ea typeface="Cambria" panose="02040503050406030204" pitchFamily="18" charset="0"/>
              </a:rPr>
              <a:t>not fully understood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 Nova" panose="020B0504020202020204"/>
                <a:ea typeface="Cambria" panose="02040503050406030204" pitchFamily="18" charset="0"/>
              </a:rPr>
              <a:t>    Preclinical </a:t>
            </a:r>
            <a:r>
              <a:rPr lang="en-US" sz="1600" dirty="0">
                <a:latin typeface="Arial Nova" panose="020B0504020202020204"/>
                <a:ea typeface="Cambria" panose="02040503050406030204" pitchFamily="18" charset="0"/>
              </a:rPr>
              <a:t>and clinical studies should include both </a:t>
            </a:r>
            <a:r>
              <a:rPr lang="en-US" sz="1600" dirty="0" smtClean="0">
                <a:latin typeface="Arial Nova" panose="020B0504020202020204"/>
                <a:ea typeface="Cambria" panose="02040503050406030204" pitchFamily="18" charset="0"/>
              </a:rPr>
              <a:t>sexes</a:t>
            </a:r>
            <a:endParaRPr lang="en-US" sz="1600" dirty="0">
              <a:latin typeface="Arial Nova" panose="020B0504020202020204"/>
              <a:ea typeface="Cambria" panose="02040503050406030204" pitchFamily="18" charset="0"/>
            </a:endParaRPr>
          </a:p>
          <a:p>
            <a:pPr marL="8000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1600" dirty="0">
                <a:latin typeface="Arial Nova" panose="020B0504020202020204"/>
                <a:ea typeface="Cambria" panose="02040503050406030204" pitchFamily="18" charset="0"/>
              </a:rPr>
              <a:t>D</a:t>
            </a:r>
            <a:r>
              <a:rPr lang="nl-NL" sz="1600" dirty="0" smtClean="0">
                <a:latin typeface="Arial Nova" panose="020B0504020202020204"/>
                <a:ea typeface="Cambria" panose="02040503050406030204" pitchFamily="18" charset="0"/>
              </a:rPr>
              <a:t>ifferent people at risk could benefit from different antigen/adjuvant combinations</a:t>
            </a:r>
          </a:p>
          <a:p>
            <a:pPr marL="635491" lvl="1" indent="-34289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nl-NL" dirty="0">
              <a:latin typeface="Arial Nova" panose="020B0504020202020204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BFAA6D-A29B-B915-19F6-3ABAA0D33829}"/>
              </a:ext>
            </a:extLst>
          </p:cNvPr>
          <p:cNvSpPr txBox="1"/>
          <p:nvPr/>
        </p:nvSpPr>
        <p:spPr>
          <a:xfrm>
            <a:off x="9708928" y="6244435"/>
            <a:ext cx="248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Image credit: David Goodsell</a:t>
            </a:r>
          </a:p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Depiction of germline-targeting Env trimers (pink) or boosting immunogens (pink with dark pink) binding to B cell receptors (green)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84240" y="1439779"/>
            <a:ext cx="3074822" cy="2743826"/>
            <a:chOff x="8984240" y="1439779"/>
            <a:chExt cx="3074822" cy="2743826"/>
          </a:xfrm>
        </p:grpSpPr>
        <p:grpSp>
          <p:nvGrpSpPr>
            <p:cNvPr id="5" name="Group 4"/>
            <p:cNvGrpSpPr/>
            <p:nvPr/>
          </p:nvGrpSpPr>
          <p:grpSpPr>
            <a:xfrm>
              <a:off x="8984240" y="1439779"/>
              <a:ext cx="3074822" cy="2585160"/>
              <a:chOff x="9013950" y="1132002"/>
              <a:chExt cx="3074822" cy="2585160"/>
            </a:xfrm>
          </p:grpSpPr>
          <p:pic>
            <p:nvPicPr>
              <p:cNvPr id="6" name="Picture 2" descr="Fig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72" t="38810" r="2835" b="22048"/>
              <a:stretch/>
            </p:blipFill>
            <p:spPr bwMode="auto">
              <a:xfrm rot="5400000">
                <a:off x="9119970" y="1041883"/>
                <a:ext cx="2569259" cy="2781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9036300" y="1132002"/>
                <a:ext cx="65434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ova" panose="020B0504020202020204"/>
                  </a:rPr>
                  <a:t>Prime</a:t>
                </a:r>
                <a:endParaRPr lang="nl-NL" sz="1400" b="1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863412" y="1132002"/>
                <a:ext cx="78258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 smtClean="0">
                    <a:solidFill>
                      <a:srgbClr val="0000FF"/>
                    </a:solidFill>
                    <a:latin typeface="Arial Nova" panose="020B0504020202020204"/>
                  </a:rPr>
                  <a:t>‘Shape’</a:t>
                </a:r>
                <a:endParaRPr lang="nl-NL" sz="1400" b="1" dirty="0">
                  <a:solidFill>
                    <a:srgbClr val="0000FF"/>
                  </a:solidFill>
                  <a:latin typeface="Arial Nova" panose="020B050402020202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625465" y="1132002"/>
                <a:ext cx="7569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1400" b="1" dirty="0" smtClean="0">
                    <a:solidFill>
                      <a:srgbClr val="9933FF"/>
                    </a:solidFill>
                    <a:latin typeface="Arial Nova" panose="020B0504020202020204"/>
                  </a:rPr>
                  <a:t>‘Polish’</a:t>
                </a:r>
                <a:endParaRPr lang="nl-NL" sz="1400" b="1" dirty="0">
                  <a:solidFill>
                    <a:srgbClr val="9933FF"/>
                  </a:solidFill>
                  <a:latin typeface="Arial Nova" panose="020B0504020202020204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630025" y="1445350"/>
                <a:ext cx="458747" cy="9312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5400000">
              <a:off x="8955293" y="3674331"/>
              <a:ext cx="75693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050" dirty="0" smtClean="0">
                  <a:latin typeface="Arial Nova" panose="020B0504020202020204"/>
                </a:rPr>
                <a:t>Germline</a:t>
              </a:r>
              <a:endParaRPr lang="nl-NL" sz="1050" dirty="0">
                <a:latin typeface="Arial Nova" panose="020B05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9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14532"/>
            <a:ext cx="10515600" cy="636587"/>
          </a:xfrm>
        </p:spPr>
        <p:txBody>
          <a:bodyPr/>
          <a:lstStyle/>
          <a:p>
            <a:r>
              <a:rPr lang="en-US" sz="2000" dirty="0" smtClean="0"/>
              <a:t>Acknowledgements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AB154D-43D8-ED85-A2C7-CC6E0EA50842}"/>
              </a:ext>
            </a:extLst>
          </p:cNvPr>
          <p:cNvSpPr/>
          <p:nvPr/>
        </p:nvSpPr>
        <p:spPr>
          <a:xfrm>
            <a:off x="4190182" y="5809769"/>
            <a:ext cx="3811636" cy="584775"/>
          </a:xfrm>
          <a:prstGeom prst="rect">
            <a:avLst/>
          </a:prstGeom>
          <a:solidFill>
            <a:srgbClr val="F0BF6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Nova" panose="020B05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&amp; our gratitude to all </a:t>
            </a:r>
            <a:r>
              <a:rPr lang="en-US" sz="1600" dirty="0" smtClean="0">
                <a:latin typeface="Arial Nova" panose="020B05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ACTHIVE-001 participants</a:t>
            </a:r>
          </a:p>
        </p:txBody>
      </p:sp>
      <p:pic>
        <p:nvPicPr>
          <p:cNvPr id="16" name="Picture 10" descr="Corona Research Fonds voor wetenschappers van Amsterdam UMC">
            <a:extLst>
              <a:ext uri="{FF2B5EF4-FFF2-40B4-BE49-F238E27FC236}">
                <a16:creationId xmlns:a16="http://schemas.microsoft.com/office/drawing/2014/main" id="{87A0B5ED-1E02-C8DD-5FAC-FDACC737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7" y="420538"/>
            <a:ext cx="901858" cy="4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ostdoctoral Research Associate job with Scripps Research ...">
            <a:extLst>
              <a:ext uri="{FF2B5EF4-FFF2-40B4-BE49-F238E27FC236}">
                <a16:creationId xmlns:a16="http://schemas.microsoft.com/office/drawing/2014/main" id="{EDFECE14-3F12-DF1C-8367-73EAD837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593" y="466882"/>
            <a:ext cx="716482" cy="3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duke university logo">
            <a:extLst>
              <a:ext uri="{FF2B5EF4-FFF2-40B4-BE49-F238E27FC236}">
                <a16:creationId xmlns:a16="http://schemas.microsoft.com/office/drawing/2014/main" id="{B3FE1463-8C7E-4ABC-3CD6-654CE546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32" y="442732"/>
            <a:ext cx="767166" cy="4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Bill &amp;amp; Melinda Gates Foundation (BMGF) | Global Alliance for Improved  Nutrition (GAIN)">
            <a:extLst>
              <a:ext uri="{FF2B5EF4-FFF2-40B4-BE49-F238E27FC236}">
                <a16:creationId xmlns:a16="http://schemas.microsoft.com/office/drawing/2014/main" id="{E644DE65-109D-75E4-919D-5F317B19E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40857"/>
          <a:stretch/>
        </p:blipFill>
        <p:spPr bwMode="auto">
          <a:xfrm>
            <a:off x="7243714" y="492127"/>
            <a:ext cx="1224000" cy="30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360" y="491790"/>
            <a:ext cx="972000" cy="308424"/>
          </a:xfrm>
          <a:prstGeom prst="rect">
            <a:avLst/>
          </a:prstGeom>
        </p:spPr>
      </p:pic>
      <p:pic>
        <p:nvPicPr>
          <p:cNvPr id="34" name="Picture 2" descr="Nep-SMS van Sanquin in omloop: klik niet op lin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09" y="468603"/>
            <a:ext cx="828000" cy="3547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59" y="482949"/>
            <a:ext cx="828000" cy="32610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30" name="Picture 6" descr="Imperial College London (ICL) - U of T - Learning and Safety Abroa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9" b="35178"/>
          <a:stretch/>
        </p:blipFill>
        <p:spPr bwMode="auto">
          <a:xfrm>
            <a:off x="3855065" y="481021"/>
            <a:ext cx="1113849" cy="3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arolinska Institutet's logo | Staff Portal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14702" r="7032" b="11687"/>
          <a:stretch/>
        </p:blipFill>
        <p:spPr bwMode="auto">
          <a:xfrm>
            <a:off x="10287205" y="463122"/>
            <a:ext cx="854993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RCCS Ospedale San Raffaele Logo Vector - (.SVG + .PNG) - Tukuz.Co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4" b="18005"/>
          <a:stretch/>
        </p:blipFill>
        <p:spPr bwMode="auto">
          <a:xfrm>
            <a:off x="2809459" y="454419"/>
            <a:ext cx="1024943" cy="3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376619" y="1234797"/>
            <a:ext cx="9874778" cy="4813020"/>
            <a:chOff x="1345735" y="1234797"/>
            <a:chExt cx="9874778" cy="481302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691707C-1211-6B32-3F41-B9A4B8C76809}"/>
                </a:ext>
              </a:extLst>
            </p:cNvPr>
            <p:cNvGrpSpPr/>
            <p:nvPr/>
          </p:nvGrpSpPr>
          <p:grpSpPr>
            <a:xfrm>
              <a:off x="7310001" y="1234797"/>
              <a:ext cx="1553630" cy="2851940"/>
              <a:chOff x="8107609" y="1394657"/>
              <a:chExt cx="1553630" cy="285194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091294-36DF-FB05-1294-38DEC43DE550}"/>
                  </a:ext>
                </a:extLst>
              </p:cNvPr>
              <p:cNvSpPr txBox="1"/>
              <p:nvPr/>
            </p:nvSpPr>
            <p:spPr>
              <a:xfrm>
                <a:off x="8107609" y="3138601"/>
                <a:ext cx="155363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Imperial College (ICL)</a:t>
                </a:r>
              </a:p>
              <a:p>
                <a:r>
                  <a:rPr lang="en-US" sz="1100" b="1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Robin Shattock</a:t>
                </a:r>
                <a:endParaRPr lang="en-US" sz="1100" b="1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Hannah Cheeseman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Abbey Evans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Leon McFarlane</a:t>
                </a:r>
              </a:p>
              <a:p>
                <a:endParaRPr lang="en-US" sz="11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1026CC2-3DF5-9928-8822-DAEF417EF563}"/>
                  </a:ext>
                </a:extLst>
              </p:cNvPr>
              <p:cNvSpPr/>
              <p:nvPr/>
            </p:nvSpPr>
            <p:spPr>
              <a:xfrm>
                <a:off x="8142796" y="1394657"/>
                <a:ext cx="1335622" cy="158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Scripps Research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Andrew Ward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Gabriel Ozorowski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Gyunghee Jo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Wilma Lee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Ryan Lin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Jon Torres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Andy Tran</a:t>
                </a:r>
                <a:endParaRPr lang="en-US" sz="1100" dirty="0"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345735" y="1234797"/>
              <a:ext cx="1826141" cy="4813020"/>
              <a:chOff x="1345735" y="1234797"/>
              <a:chExt cx="1826141" cy="481302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B44F883-A478-566C-907C-7FA037C37840}"/>
                  </a:ext>
                </a:extLst>
              </p:cNvPr>
              <p:cNvGrpSpPr/>
              <p:nvPr/>
            </p:nvGrpSpPr>
            <p:grpSpPr>
              <a:xfrm>
                <a:off x="1345735" y="1234797"/>
                <a:ext cx="1826141" cy="4269169"/>
                <a:chOff x="293369" y="1430337"/>
                <a:chExt cx="1826141" cy="4269169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2ED46EB-5123-D228-5466-327B33815EEE}"/>
                    </a:ext>
                  </a:extLst>
                </p:cNvPr>
                <p:cNvSpPr/>
                <p:nvPr/>
              </p:nvSpPr>
              <p:spPr>
                <a:xfrm>
                  <a:off x="293369" y="1430337"/>
                  <a:ext cx="1826141" cy="27838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1100" b="1" u="sng" dirty="0">
                      <a:latin typeface="Arial Nova" panose="020B0504020202020204" pitchFamily="34" charset="0"/>
                      <a:cs typeface="Arial" panose="020B0604020202020204" pitchFamily="34" charset="0"/>
                    </a:rPr>
                    <a:t>Amsterdam UMC </a:t>
                  </a:r>
                  <a:r>
                    <a:rPr lang="en-US" sz="1100" b="1" u="sng" dirty="0" smtClean="0">
                      <a:latin typeface="Arial Nova" panose="020B0504020202020204" pitchFamily="34" charset="0"/>
                      <a:cs typeface="Arial" panose="020B0604020202020204" pitchFamily="34" charset="0"/>
                    </a:rPr>
                    <a:t>(MMI)</a:t>
                  </a:r>
                  <a:endPara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b="1" dirty="0" smtClean="0">
                      <a:latin typeface="Arial Nova" panose="020B0504020202020204" pitchFamily="34" charset="0"/>
                    </a:rPr>
                    <a:t>Rogier Sanders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dirty="0" smtClean="0">
                      <a:latin typeface="Arial Nova" panose="020B0504020202020204" pitchFamily="34" charset="0"/>
                    </a:rPr>
                    <a:t>Judith Burger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dirty="0" smtClean="0">
                      <a:solidFill>
                        <a:srgbClr val="F07814"/>
                      </a:solidFill>
                      <a:latin typeface="Arial Nova" panose="020B0504020202020204" pitchFamily="34" charset="0"/>
                    </a:rPr>
                    <a:t>Mathieu Claireaux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dirty="0" smtClean="0">
                      <a:solidFill>
                        <a:srgbClr val="F07814"/>
                      </a:solidFill>
                      <a:latin typeface="Arial Nova" panose="020B0504020202020204" pitchFamily="34" charset="0"/>
                    </a:rPr>
                    <a:t>Marit van Gils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dirty="0" smtClean="0">
                      <a:solidFill>
                        <a:srgbClr val="F07814"/>
                      </a:solidFill>
                      <a:latin typeface="Arial Nova" panose="020B0504020202020204" pitchFamily="34" charset="0"/>
                    </a:rPr>
                    <a:t>Laura Graus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dirty="0" smtClean="0">
                      <a:solidFill>
                        <a:srgbClr val="F07814"/>
                      </a:solidFill>
                      <a:latin typeface="Arial Nova" panose="020B0504020202020204" pitchFamily="34" charset="0"/>
                    </a:rPr>
                    <a:t>Marloes Grobben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dirty="0" smtClean="0">
                      <a:latin typeface="Arial Nova" panose="020B0504020202020204" pitchFamily="34" charset="0"/>
                    </a:rPr>
                    <a:t>Menno de Jong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dirty="0" smtClean="0">
                      <a:latin typeface="Arial Nova" panose="020B0504020202020204" pitchFamily="34" charset="0"/>
                    </a:rPr>
                    <a:t>Guistiniano Kerster</a:t>
                  </a:r>
                </a:p>
                <a:p>
                  <a:r>
                    <a:rPr lang="nl-NL" sz="1100" dirty="0" smtClean="0">
                      <a:latin typeface="Arial Nova" panose="020B0504020202020204" pitchFamily="34" charset="0"/>
                    </a:rPr>
                    <a:t>Marius Liesdek</a:t>
                  </a:r>
                </a:p>
                <a:p>
                  <a:r>
                    <a:rPr lang="en-US" sz="1100" dirty="0" smtClean="0">
                      <a:latin typeface="Arial Nova" panose="020B0504020202020204" pitchFamily="34" charset="0"/>
                    </a:rPr>
                    <a:t>Wouter Olijhoek</a:t>
                  </a:r>
                </a:p>
                <a:p>
                  <a:r>
                    <a:rPr lang="en-US" sz="1100" dirty="0" smtClean="0">
                      <a:latin typeface="Arial Nova" panose="020B0504020202020204" pitchFamily="34" charset="0"/>
                    </a:rPr>
                    <a:t>Colin Russell</a:t>
                  </a:r>
                </a:p>
                <a:p>
                  <a:r>
                    <a:rPr lang="en-US" sz="1100" dirty="0" smtClean="0">
                      <a:latin typeface="Arial Nova" panose="020B0504020202020204" pitchFamily="34" charset="0"/>
                    </a:rPr>
                    <a:t>Ronald van Leersum</a:t>
                  </a:r>
                </a:p>
                <a:p>
                  <a:r>
                    <a:rPr lang="en-US" sz="1100" dirty="0" smtClean="0">
                      <a:solidFill>
                        <a:srgbClr val="F07814"/>
                      </a:solidFill>
                      <a:latin typeface="Arial Nova" panose="020B0504020202020204" pitchFamily="34" charset="0"/>
                    </a:rPr>
                    <a:t>Karlijn van der Straten</a:t>
                  </a:r>
                </a:p>
                <a:p>
                  <a:r>
                    <a:rPr lang="en-US" sz="1100" dirty="0" smtClean="0">
                      <a:latin typeface="Arial Nova" panose="020B0504020202020204" pitchFamily="34" charset="0"/>
                    </a:rPr>
                    <a:t>Ruben Walen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ABD1261-AE2F-95CA-B03D-D63AA16AF5A4}"/>
                    </a:ext>
                  </a:extLst>
                </p:cNvPr>
                <p:cNvSpPr/>
                <p:nvPr/>
              </p:nvSpPr>
              <p:spPr>
                <a:xfrm>
                  <a:off x="293369" y="4303739"/>
                  <a:ext cx="1826141" cy="1395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1100" b="1" u="sng" dirty="0">
                      <a:latin typeface="Arial Nova" panose="020B0504020202020204" pitchFamily="34" charset="0"/>
                      <a:cs typeface="Arial" panose="020B0604020202020204" pitchFamily="34" charset="0"/>
                    </a:rPr>
                    <a:t>Amsterdam UMC </a:t>
                  </a:r>
                  <a:r>
                    <a:rPr lang="en-US" sz="1100" b="1" u="sng" dirty="0" smtClean="0">
                      <a:latin typeface="Arial Nova" panose="020B0504020202020204" pitchFamily="34" charset="0"/>
                      <a:cs typeface="Arial" panose="020B0604020202020204" pitchFamily="34" charset="0"/>
                    </a:rPr>
                    <a:t>(INT)</a:t>
                  </a:r>
                  <a:endPara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1100" b="1" dirty="0">
                      <a:latin typeface="Arial Nova" panose="020B0504020202020204" pitchFamily="34" charset="0"/>
                    </a:rPr>
                    <a:t>Godelieve de Bree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nl-NL" sz="1100" dirty="0" smtClean="0">
                      <a:solidFill>
                        <a:srgbClr val="F07814"/>
                      </a:solidFill>
                      <a:latin typeface="Arial Nova" panose="020B0504020202020204" pitchFamily="34" charset="0"/>
                    </a:rPr>
                    <a:t>Michelle Klouwens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nl-NL" sz="1100" dirty="0" smtClean="0">
                      <a:latin typeface="Arial Nova" panose="020B0504020202020204" pitchFamily="34" charset="0"/>
                    </a:rPr>
                    <a:t>Jan Prins 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nl-NL" sz="1100" dirty="0" smtClean="0">
                      <a:latin typeface="Arial Nova" panose="020B0504020202020204" pitchFamily="34" charset="0"/>
                    </a:rPr>
                    <a:t>Maarten Soeters</a:t>
                  </a:r>
                </a:p>
                <a:p>
                  <a:pPr>
                    <a:lnSpc>
                      <a:spcPct val="110000"/>
                    </a:lnSpc>
                  </a:pPr>
                  <a:r>
                    <a:rPr lang="nl-NL" sz="1100" dirty="0">
                      <a:solidFill>
                        <a:srgbClr val="F07814"/>
                      </a:solidFill>
                      <a:latin typeface="Arial Nova" panose="020B0504020202020204" pitchFamily="34" charset="0"/>
                    </a:rPr>
                    <a:t>Annelou van der Veen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1100" dirty="0">
                    <a:latin typeface="Arial Nova" panose="020B05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2ED46EB-5123-D228-5466-327B33815EEE}"/>
                  </a:ext>
                </a:extLst>
              </p:cNvPr>
              <p:cNvSpPr/>
              <p:nvPr/>
            </p:nvSpPr>
            <p:spPr>
              <a:xfrm>
                <a:off x="1345735" y="5396870"/>
                <a:ext cx="1826141" cy="650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Amsterdam UMC </a:t>
                </a:r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(LVIP)</a:t>
                </a:r>
                <a:endPara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>
                    <a:latin typeface="Arial Nova" panose="020B0504020202020204" pitchFamily="34" charset="0"/>
                  </a:rPr>
                  <a:t>Neeltje Kootstra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Agnes Harskamp 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188963" y="1234797"/>
              <a:ext cx="2075492" cy="4034709"/>
              <a:chOff x="3241217" y="1234797"/>
              <a:chExt cx="2075492" cy="403470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ABD1261-AE2F-95CA-B03D-D63AA16AF5A4}"/>
                  </a:ext>
                </a:extLst>
              </p:cNvPr>
              <p:cNvSpPr/>
              <p:nvPr/>
            </p:nvSpPr>
            <p:spPr>
              <a:xfrm>
                <a:off x="3241217" y="2155927"/>
                <a:ext cx="1826141" cy="1395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Amsterdam UMC </a:t>
                </a:r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(ECRU)</a:t>
                </a:r>
                <a:endPara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 smtClean="0">
                    <a:latin typeface="Arial Nova" panose="020B0504020202020204" pitchFamily="34" charset="0"/>
                  </a:rPr>
                  <a:t>Maarten Soeters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Dulci Burleson-Pocorni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Monique Kooijman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Jane Mensink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Miranda Poffijn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Twink Smidt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2ED46EB-5123-D228-5466-327B33815EEE}"/>
                  </a:ext>
                </a:extLst>
              </p:cNvPr>
              <p:cNvSpPr/>
              <p:nvPr/>
            </p:nvSpPr>
            <p:spPr>
              <a:xfrm>
                <a:off x="3241217" y="3638282"/>
                <a:ext cx="1913185" cy="650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Amsterdam UMC </a:t>
                </a:r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(RAD)</a:t>
                </a:r>
                <a:endPara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 smtClean="0">
                    <a:latin typeface="Arial Nova" panose="020B0504020202020204" pitchFamily="34" charset="0"/>
                  </a:rPr>
                  <a:t>Rob Hurks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Researchbureau</a:t>
                </a:r>
                <a:r>
                  <a:rPr lang="en-US" sz="1100" b="1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Radiology</a:t>
                </a:r>
                <a:endParaRPr lang="en-US" sz="11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2ED46EB-5123-D228-5466-327B33815EEE}"/>
                  </a:ext>
                </a:extLst>
              </p:cNvPr>
              <p:cNvSpPr/>
              <p:nvPr/>
            </p:nvSpPr>
            <p:spPr>
              <a:xfrm>
                <a:off x="3241217" y="4432354"/>
                <a:ext cx="1913185" cy="83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Amsterdam UMC </a:t>
                </a:r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(Dianet)</a:t>
                </a:r>
                <a:endPara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 smtClean="0">
                    <a:latin typeface="Arial Nova" panose="020B0504020202020204" pitchFamily="34" charset="0"/>
                  </a:rPr>
                  <a:t>Liffert Vogt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Anita van Noort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Wilma Kool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ED46EB-5123-D228-5466-327B33815EEE}"/>
                  </a:ext>
                </a:extLst>
              </p:cNvPr>
              <p:cNvSpPr/>
              <p:nvPr/>
            </p:nvSpPr>
            <p:spPr>
              <a:xfrm>
                <a:off x="3241217" y="1234797"/>
                <a:ext cx="2075492" cy="83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Amsterdam UMC </a:t>
                </a:r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(Pharmacy)</a:t>
                </a:r>
                <a:endPara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 smtClean="0">
                    <a:latin typeface="Arial Nova" panose="020B0504020202020204" pitchFamily="34" charset="0"/>
                  </a:rPr>
                  <a:t>Marleen Kemper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Azra Beganovic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</a:rPr>
                  <a:t>Jantine Colen</a:t>
                </a:r>
                <a:endParaRPr lang="en-US" sz="1100" dirty="0"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342506" y="1234797"/>
              <a:ext cx="1909739" cy="2889743"/>
              <a:chOff x="4119154" y="1234797"/>
              <a:chExt cx="1909739" cy="288974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73B495-108C-E724-0990-FAF9F6EC9C33}"/>
                  </a:ext>
                </a:extLst>
              </p:cNvPr>
              <p:cNvSpPr txBox="1"/>
              <p:nvPr/>
            </p:nvSpPr>
            <p:spPr>
              <a:xfrm>
                <a:off x="4119154" y="2621653"/>
                <a:ext cx="1282723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BMGF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b="1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Susan Barnett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Pervin </a:t>
                </a:r>
                <a:r>
                  <a:rPr lang="en-US" sz="1100" dirty="0">
                    <a:latin typeface="Arial Nova" panose="020B0504020202020204" pitchFamily="34" charset="0"/>
                    <a:cs typeface="Arial" panose="020B0604020202020204" pitchFamily="34" charset="0"/>
                  </a:rPr>
                  <a:t>Anklesaria</a:t>
                </a:r>
              </a:p>
              <a:p>
                <a:pPr>
                  <a:lnSpc>
                    <a:spcPct val="110000"/>
                  </a:lnSpc>
                </a:pPr>
                <a:endParaRPr lang="en-US" sz="1100" b="1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F48F4B-43A7-7FCE-D054-93A24A15467C}"/>
                  </a:ext>
                </a:extLst>
              </p:cNvPr>
              <p:cNvSpPr txBox="1"/>
              <p:nvPr/>
            </p:nvSpPr>
            <p:spPr>
              <a:xfrm>
                <a:off x="4119154" y="1234797"/>
                <a:ext cx="1909739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u="sng" dirty="0">
                    <a:latin typeface="Arial Nova" panose="020B0504020202020204" pitchFamily="34" charset="0"/>
                    <a:cs typeface="Arial" panose="020B0604020202020204" pitchFamily="34" charset="0"/>
                  </a:rPr>
                  <a:t>Duke University/CAVIMC</a:t>
                </a:r>
              </a:p>
              <a:p>
                <a:r>
                  <a:rPr lang="en-US" sz="1100" b="1" dirty="0">
                    <a:latin typeface="Arial Nova" panose="020B0504020202020204" pitchFamily="34" charset="0"/>
                    <a:cs typeface="Arial" panose="020B0604020202020204" pitchFamily="34" charset="0"/>
                  </a:rPr>
                  <a:t>David Montefiori</a:t>
                </a:r>
              </a:p>
              <a:p>
                <a:r>
                  <a:rPr lang="en-US" sz="1100" b="1" dirty="0">
                    <a:latin typeface="Arial Nova" panose="020B0504020202020204" pitchFamily="34" charset="0"/>
                    <a:cs typeface="Arial" panose="020B0604020202020204" pitchFamily="34" charset="0"/>
                  </a:rPr>
                  <a:t>Georgia Tomaras</a:t>
                </a:r>
              </a:p>
              <a:p>
                <a:r>
                  <a:rPr lang="en-US" sz="1100" dirty="0">
                    <a:latin typeface="Arial Nova" panose="020B0504020202020204" pitchFamily="34" charset="0"/>
                    <a:cs typeface="Arial" panose="020B0604020202020204" pitchFamily="34" charset="0"/>
                  </a:rPr>
                  <a:t>Nicole Yates</a:t>
                </a:r>
              </a:p>
              <a:p>
                <a:r>
                  <a:rPr lang="en-US" sz="1100" dirty="0">
                    <a:latin typeface="Arial Nova" panose="020B0504020202020204" pitchFamily="34" charset="0"/>
                    <a:cs typeface="Arial" panose="020B0604020202020204" pitchFamily="34" charset="0"/>
                  </a:rPr>
                  <a:t>Sheetal Sawant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Hongmei </a:t>
                </a:r>
                <a:r>
                  <a:rPr lang="en-US" sz="1100" dirty="0">
                    <a:latin typeface="Arial Nova" panose="020B0504020202020204" pitchFamily="34" charset="0"/>
                    <a:cs typeface="Arial" panose="020B0604020202020204" pitchFamily="34" charset="0"/>
                  </a:rPr>
                  <a:t>Gao</a:t>
                </a:r>
              </a:p>
              <a:p>
                <a:r>
                  <a:rPr lang="en-US" sz="1100" dirty="0">
                    <a:latin typeface="Arial Nova" panose="020B0504020202020204" pitchFamily="34" charset="0"/>
                    <a:cs typeface="Arial" panose="020B0604020202020204" pitchFamily="34" charset="0"/>
                  </a:rPr>
                  <a:t>Kelli Greene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091294-36DF-FB05-1294-38DEC43DE550}"/>
                  </a:ext>
                </a:extLst>
              </p:cNvPr>
              <p:cNvSpPr txBox="1"/>
              <p:nvPr/>
            </p:nvSpPr>
            <p:spPr>
              <a:xfrm>
                <a:off x="4119154" y="3355099"/>
                <a:ext cx="190148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Karolinska Institutet </a:t>
                </a:r>
              </a:p>
              <a:p>
                <a:r>
                  <a:rPr lang="en-US" sz="1100" b="1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Gunilla Karlsson-Hedestam</a:t>
                </a:r>
                <a:endParaRPr lang="en-US" sz="1100" b="1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Martin Corcoran</a:t>
                </a:r>
              </a:p>
              <a:p>
                <a:endParaRPr lang="en-US" sz="11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9144304" y="1234797"/>
              <a:ext cx="2076209" cy="3173867"/>
              <a:chOff x="8234476" y="1234797"/>
              <a:chExt cx="2076209" cy="3173867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091294-36DF-FB05-1294-38DEC43DE550}"/>
                  </a:ext>
                </a:extLst>
              </p:cNvPr>
              <p:cNvSpPr txBox="1"/>
              <p:nvPr/>
            </p:nvSpPr>
            <p:spPr>
              <a:xfrm>
                <a:off x="8234476" y="1234797"/>
                <a:ext cx="207620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Ospedale San Raffaele (OSR)</a:t>
                </a:r>
              </a:p>
              <a:p>
                <a:r>
                  <a:rPr lang="en-US" sz="1100" b="1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Gabriella Scarlatti</a:t>
                </a:r>
                <a:endParaRPr lang="en-US" sz="1100" b="1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Monica Tolazzi</a:t>
                </a:r>
              </a:p>
              <a:p>
                <a:endParaRPr lang="en-US" sz="11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8091294-36DF-FB05-1294-38DEC43DE550}"/>
                  </a:ext>
                </a:extLst>
              </p:cNvPr>
              <p:cNvSpPr txBox="1"/>
              <p:nvPr/>
            </p:nvSpPr>
            <p:spPr>
              <a:xfrm>
                <a:off x="8234476" y="1937298"/>
                <a:ext cx="15808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u="sng" dirty="0" err="1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Cimi</a:t>
                </a:r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-Paris / INSERM</a:t>
                </a:r>
              </a:p>
              <a:p>
                <a:r>
                  <a:rPr lang="nl-NL" sz="1100" b="1" dirty="0">
                    <a:latin typeface="Arial Nova" panose="020B0504020202020204"/>
                  </a:rPr>
                  <a:t>Behazine Combadière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Olivia Bonduelle</a:t>
                </a:r>
              </a:p>
              <a:p>
                <a:endParaRPr lang="en-US" sz="11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8091294-36DF-FB05-1294-38DEC43DE550}"/>
                  </a:ext>
                </a:extLst>
              </p:cNvPr>
              <p:cNvSpPr txBox="1"/>
              <p:nvPr/>
            </p:nvSpPr>
            <p:spPr>
              <a:xfrm>
                <a:off x="8234476" y="2792837"/>
                <a:ext cx="1624163" cy="1615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u="sng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Polymun GmbH</a:t>
                </a:r>
              </a:p>
              <a:p>
                <a:r>
                  <a:rPr lang="nl-NL" sz="1100" b="1" dirty="0" smtClean="0">
                    <a:latin typeface="Arial Nova" panose="020B0504020202020204"/>
                  </a:rPr>
                  <a:t>Dietmar Katinger</a:t>
                </a:r>
              </a:p>
              <a:p>
                <a:r>
                  <a:rPr lang="nl-NL" sz="1100" dirty="0" smtClean="0">
                    <a:latin typeface="Arial Nova" panose="020B0504020202020204"/>
                  </a:rPr>
                  <a:t>Thomas Hemetsberger</a:t>
                </a:r>
                <a:endParaRPr lang="nl-NL" sz="1100" dirty="0">
                  <a:latin typeface="Arial Nova" panose="020B0504020202020204"/>
                </a:endParaRP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Philipp Mundsperger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Markus Simmerstatter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Gabriela Stiegler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Veronika Triebel</a:t>
                </a:r>
              </a:p>
              <a:p>
                <a:r>
                  <a:rPr lang="en-US" sz="1100" dirty="0" smtClean="0">
                    <a:latin typeface="Arial Nova" panose="020B0504020202020204" pitchFamily="34" charset="0"/>
                    <a:cs typeface="Arial" panose="020B0604020202020204" pitchFamily="34" charset="0"/>
                  </a:rPr>
                  <a:t>Richard Vasicek</a:t>
                </a:r>
              </a:p>
              <a:p>
                <a:endParaRPr lang="en-US" sz="1100" dirty="0">
                  <a:latin typeface="Arial Nova" panose="020B05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42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445254"/>
              </p:ext>
            </p:extLst>
          </p:nvPr>
        </p:nvGraphicFramePr>
        <p:xfrm>
          <a:off x="838200" y="1761354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5865382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9388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(Potential) conflict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 of interest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b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None</a:t>
                      </a:r>
                      <a:endParaRPr lang="nl-NL" sz="1600" b="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69089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Disclosure of speaker’s interest</a:t>
            </a:r>
            <a:endParaRPr lang="en-US" sz="2000" dirty="0"/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2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Sequential immunisation to promote broadly neutralising antibody development </a:t>
            </a:r>
            <a:endParaRPr lang="en-US" sz="2000" dirty="0"/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36780" y="-4940"/>
            <a:ext cx="11275101" cy="276999"/>
            <a:chOff x="636780" y="-4940"/>
            <a:chExt cx="11275101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F6ECB9-6239-F1E4-56A8-FC99389FA3D6}"/>
                </a:ext>
              </a:extLst>
            </p:cNvPr>
            <p:cNvSpPr txBox="1"/>
            <p:nvPr/>
          </p:nvSpPr>
          <p:spPr>
            <a:xfrm>
              <a:off x="636780" y="-4940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Immunogen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DC646-9850-993D-1904-33D50052848F}"/>
                </a:ext>
              </a:extLst>
            </p:cNvPr>
            <p:cNvSpPr txBox="1"/>
            <p:nvPr/>
          </p:nvSpPr>
          <p:spPr>
            <a:xfrm>
              <a:off x="4177194" y="-494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Safety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6836354" y="-49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binding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10669233" y="-4940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Sex differences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2331243" y="-494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Trial design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8710353" y="-4940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neutralisation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48" name="Tekstvak 22">
            <a:extLst>
              <a:ext uri="{FF2B5EF4-FFF2-40B4-BE49-F238E27FC236}">
                <a16:creationId xmlns:a16="http://schemas.microsoft.com/office/drawing/2014/main" id="{2933A7DF-0A15-784E-A621-C75902492D02}"/>
              </a:ext>
            </a:extLst>
          </p:cNvPr>
          <p:cNvSpPr txBox="1"/>
          <p:nvPr/>
        </p:nvSpPr>
        <p:spPr>
          <a:xfrm>
            <a:off x="4428805" y="987729"/>
            <a:ext cx="333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atin typeface="Arial Nova" panose="020B0504020202020204"/>
              </a:rPr>
              <a:t>Requires </a:t>
            </a:r>
            <a:r>
              <a:rPr lang="nl-NL" b="1" dirty="0">
                <a:latin typeface="Arial Nova" panose="020B0504020202020204"/>
              </a:rPr>
              <a:t>multiple immunogens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1514" y="6196482"/>
            <a:ext cx="2900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latin typeface="Arial Nova" panose="020B0504020202020204"/>
              </a:rPr>
              <a:t>Adapted from </a:t>
            </a:r>
            <a:r>
              <a:rPr lang="nl-NL" sz="900" dirty="0" err="1" smtClean="0">
                <a:latin typeface="Arial Nova" panose="020B0504020202020204"/>
              </a:rPr>
              <a:t>Gruell</a:t>
            </a:r>
            <a:r>
              <a:rPr lang="nl-NL" sz="900" dirty="0" smtClean="0">
                <a:latin typeface="Arial Nova" panose="020B0504020202020204"/>
              </a:rPr>
              <a:t> H &amp; Klein F, </a:t>
            </a:r>
            <a:r>
              <a:rPr lang="nl-NL" sz="900" i="1" dirty="0" smtClean="0">
                <a:latin typeface="Arial Nova" panose="020B0504020202020204"/>
              </a:rPr>
              <a:t>Nature </a:t>
            </a:r>
            <a:r>
              <a:rPr lang="nl-NL" sz="900" i="1" dirty="0" err="1" smtClean="0">
                <a:latin typeface="Arial Nova" panose="020B0504020202020204"/>
              </a:rPr>
              <a:t>Med</a:t>
            </a:r>
            <a:r>
              <a:rPr lang="nl-NL" sz="900" dirty="0" smtClean="0">
                <a:latin typeface="Arial Nova" panose="020B0504020202020204"/>
              </a:rPr>
              <a:t>, 2014</a:t>
            </a:r>
          </a:p>
          <a:p>
            <a:r>
              <a:rPr lang="nl-NL" sz="900" dirty="0">
                <a:latin typeface="Arial Nova" panose="020B0504020202020204"/>
              </a:rPr>
              <a:t>https://doi.org/10.1038/nm.3567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26095" y="1751164"/>
            <a:ext cx="6020163" cy="3544698"/>
            <a:chOff x="5926095" y="1751164"/>
            <a:chExt cx="6020163" cy="3544698"/>
          </a:xfrm>
        </p:grpSpPr>
        <p:grpSp>
          <p:nvGrpSpPr>
            <p:cNvPr id="7168" name="Group 7167"/>
            <p:cNvGrpSpPr/>
            <p:nvPr/>
          </p:nvGrpSpPr>
          <p:grpSpPr>
            <a:xfrm>
              <a:off x="5926095" y="1751164"/>
              <a:ext cx="6020163" cy="3302160"/>
              <a:chOff x="5926095" y="1751164"/>
              <a:chExt cx="6020163" cy="3302160"/>
            </a:xfrm>
          </p:grpSpPr>
          <p:pic>
            <p:nvPicPr>
              <p:cNvPr id="53" name="Picture 2" descr="Figure 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372" t="28791" r="2835" b="17312"/>
              <a:stretch/>
            </p:blipFill>
            <p:spPr bwMode="auto">
              <a:xfrm rot="5400000">
                <a:off x="6390197" y="1307374"/>
                <a:ext cx="3281848" cy="4210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6320594" y="1751164"/>
                <a:ext cx="72167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 Nova" panose="020B0504020202020204"/>
                  </a:rPr>
                  <a:t>Prime</a:t>
                </a:r>
                <a:endParaRPr lang="nl-NL" sz="1600" b="1" dirty="0">
                  <a:solidFill>
                    <a:schemeClr val="accent6">
                      <a:lumMod val="75000"/>
                    </a:schemeClr>
                  </a:solidFill>
                  <a:latin typeface="Arial Nova" panose="020B0504020202020204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198438" y="1751164"/>
                <a:ext cx="86914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1600" b="1" dirty="0" smtClean="0">
                    <a:solidFill>
                      <a:srgbClr val="0000FF"/>
                    </a:solidFill>
                    <a:latin typeface="Arial Nova" panose="020B0504020202020204"/>
                  </a:rPr>
                  <a:t>‘Shape’</a:t>
                </a:r>
                <a:endParaRPr lang="nl-NL" sz="1600" b="1" dirty="0">
                  <a:solidFill>
                    <a:srgbClr val="0000FF"/>
                  </a:solidFill>
                  <a:latin typeface="Arial Nova" panose="020B0504020202020204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8067587" y="1751164"/>
                <a:ext cx="837089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sz="1600" b="1" dirty="0" smtClean="0">
                    <a:solidFill>
                      <a:srgbClr val="9933FF"/>
                    </a:solidFill>
                    <a:latin typeface="Arial Nova" panose="020B0504020202020204"/>
                  </a:rPr>
                  <a:t>‘Polish’</a:t>
                </a:r>
                <a:endParaRPr lang="nl-NL" sz="1600" b="1" dirty="0">
                  <a:solidFill>
                    <a:srgbClr val="9933FF"/>
                  </a:solidFill>
                  <a:latin typeface="Arial Nova" panose="020B0504020202020204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136147" y="3201079"/>
                <a:ext cx="18101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400" b="1" dirty="0" smtClean="0">
                    <a:latin typeface="Arial Nova" panose="020B0504020202020204"/>
                  </a:rPr>
                  <a:t>Broadly neutralising </a:t>
                </a:r>
              </a:p>
              <a:p>
                <a:pPr algn="ctr"/>
                <a:r>
                  <a:rPr lang="nl-NL" sz="1400" b="1" dirty="0" smtClean="0">
                    <a:latin typeface="Arial Nova" panose="020B0504020202020204"/>
                  </a:rPr>
                  <a:t>antibodies (bNAbs)</a:t>
                </a:r>
                <a:endParaRPr lang="nl-NL" sz="1400" b="1" dirty="0">
                  <a:latin typeface="Arial Nova" panose="020B0504020202020204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677400" y="2428875"/>
                <a:ext cx="458747" cy="9312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674439" y="3596022"/>
                <a:ext cx="458747" cy="9312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5400000">
              <a:off x="6220758" y="4684957"/>
              <a:ext cx="9140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400" dirty="0" smtClean="0">
                  <a:latin typeface="Arial Nova" panose="020B0504020202020204"/>
                </a:rPr>
                <a:t>Germline</a:t>
              </a:r>
              <a:endParaRPr lang="nl-NL" sz="1400" dirty="0">
                <a:latin typeface="Arial Nova" panose="020B0504020202020204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061316" y="1665534"/>
            <a:ext cx="2315159" cy="34779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525598" y="1752148"/>
            <a:ext cx="5178234" cy="3154418"/>
            <a:chOff x="525598" y="1752148"/>
            <a:chExt cx="5178234" cy="3154418"/>
          </a:xfrm>
        </p:grpSpPr>
        <p:grpSp>
          <p:nvGrpSpPr>
            <p:cNvPr id="3" name="Group 2"/>
            <p:cNvGrpSpPr/>
            <p:nvPr/>
          </p:nvGrpSpPr>
          <p:grpSpPr>
            <a:xfrm>
              <a:off x="525598" y="1752148"/>
              <a:ext cx="5178234" cy="3154418"/>
              <a:chOff x="525598" y="1752148"/>
              <a:chExt cx="5178234" cy="315441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731033" y="1752148"/>
                <a:ext cx="4972799" cy="3154418"/>
                <a:chOff x="761213" y="1877418"/>
                <a:chExt cx="4972799" cy="3154418"/>
              </a:xfrm>
            </p:grpSpPr>
            <p:pic>
              <p:nvPicPr>
                <p:cNvPr id="7170" name="Picture 2" descr="Figure 1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2352" r="56733" b="2025"/>
                <a:stretch/>
              </p:blipFill>
              <p:spPr bwMode="auto">
                <a:xfrm rot="5400000">
                  <a:off x="1194334" y="1492245"/>
                  <a:ext cx="3106470" cy="39727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2" name="TextBox 51"/>
                <p:cNvSpPr txBox="1"/>
                <p:nvPr/>
              </p:nvSpPr>
              <p:spPr>
                <a:xfrm>
                  <a:off x="2473690" y="1877418"/>
                  <a:ext cx="159050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1200" b="1" dirty="0" smtClean="0">
                      <a:latin typeface="Arial Nova" panose="020B0504020202020204"/>
                    </a:rPr>
                    <a:t>Antibody (Ab) breath</a:t>
                  </a:r>
                  <a:endParaRPr lang="nl-NL" sz="1200" b="1" dirty="0">
                    <a:latin typeface="Arial Nova" panose="020B0504020202020204"/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4704563" y="3052358"/>
                  <a:ext cx="9092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1200" b="1" dirty="0" smtClean="0">
                      <a:latin typeface="Arial Nova" panose="020B0504020202020204"/>
                    </a:rPr>
                    <a:t>Ab lineage</a:t>
                  </a:r>
                  <a:endParaRPr lang="nl-NL" sz="1200" b="1" dirty="0">
                    <a:latin typeface="Arial Nova" panose="020B0504020202020204"/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4704563" y="4100675"/>
                  <a:ext cx="10294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1200" b="1" dirty="0" smtClean="0">
                      <a:latin typeface="Arial Nova" panose="020B0504020202020204"/>
                    </a:rPr>
                    <a:t>Env variants</a:t>
                  </a:r>
                  <a:endParaRPr lang="nl-NL" sz="1200" b="1" dirty="0">
                    <a:latin typeface="Arial Nova" panose="020B0504020202020204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525598" y="3018457"/>
                <a:ext cx="9436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sz="1400" dirty="0" smtClean="0">
                    <a:latin typeface="Arial Nova" panose="020B0504020202020204"/>
                  </a:rPr>
                  <a:t>Germline</a:t>
                </a:r>
                <a:endParaRPr lang="nl-NL" sz="1400" dirty="0">
                  <a:latin typeface="Arial Nova" panose="020B0504020202020204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25860" y="3284885"/>
              <a:ext cx="899930" cy="133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0588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Boosting HIV-1 Env immunogens</a:t>
            </a:r>
            <a:endParaRPr lang="en-US" sz="2000" dirty="0"/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4990" y="1348265"/>
            <a:ext cx="10811585" cy="4889336"/>
          </a:xfrm>
        </p:spPr>
        <p:txBody>
          <a:bodyPr>
            <a:normAutofit/>
          </a:bodyPr>
          <a:lstStyle/>
          <a:p>
            <a:r>
              <a:rPr lang="nl-NL" sz="1800" dirty="0" err="1" smtClean="0"/>
              <a:t>Used</a:t>
            </a:r>
            <a:r>
              <a:rPr lang="nl-NL" sz="1800" dirty="0" smtClean="0"/>
              <a:t> to </a:t>
            </a:r>
            <a:r>
              <a:rPr lang="nl-NL" sz="1800" b="1" dirty="0" smtClean="0">
                <a:solidFill>
                  <a:srgbClr val="0000FF"/>
                </a:solidFill>
              </a:rPr>
              <a:t>shape</a:t>
            </a:r>
            <a:r>
              <a:rPr lang="nl-NL" sz="1800" dirty="0" smtClean="0"/>
              <a:t> or </a:t>
            </a:r>
            <a:r>
              <a:rPr lang="nl-NL" sz="1800" b="1" dirty="0" smtClean="0">
                <a:solidFill>
                  <a:srgbClr val="9933FF"/>
                </a:solidFill>
              </a:rPr>
              <a:t>polish</a:t>
            </a:r>
            <a:r>
              <a:rPr lang="nl-NL" sz="1800" dirty="0" smtClean="0">
                <a:solidFill>
                  <a:srgbClr val="9933FF"/>
                </a:solidFill>
              </a:rPr>
              <a:t> </a:t>
            </a:r>
            <a:r>
              <a:rPr lang="nl-NL" sz="1800" dirty="0" smtClean="0"/>
              <a:t>the B cell response towards bNAb formation</a:t>
            </a:r>
          </a:p>
          <a:p>
            <a:endParaRPr lang="nl-NL" sz="1800" dirty="0" smtClean="0"/>
          </a:p>
          <a:p>
            <a:r>
              <a:rPr lang="nl-NL" sz="1800" dirty="0" smtClean="0"/>
              <a:t>Immunogens that are currently under investigation in clinical trials:</a:t>
            </a:r>
          </a:p>
          <a:p>
            <a:pPr marL="457200" lvl="1" indent="0">
              <a:buNone/>
            </a:pPr>
            <a:endParaRPr lang="nl-NL" sz="1600" dirty="0" smtClean="0"/>
          </a:p>
          <a:p>
            <a:pPr lvl="1"/>
            <a:r>
              <a:rPr lang="nl-NL" sz="1600" dirty="0" smtClean="0"/>
              <a:t>Clade A </a:t>
            </a:r>
            <a:r>
              <a:rPr lang="nl-NL" sz="1600" b="1" dirty="0" smtClean="0">
                <a:solidFill>
                  <a:srgbClr val="9933FF"/>
                </a:solidFill>
              </a:rPr>
              <a:t>BG505 SOSIP.664 </a:t>
            </a:r>
            <a:r>
              <a:rPr lang="nl-NL" sz="1600" dirty="0" smtClean="0"/>
              <a:t>(</a:t>
            </a:r>
            <a:r>
              <a:rPr lang="nl-NL" sz="1600" b="1" dirty="0" smtClean="0"/>
              <a:t>IAVI-C107 and IAVI-C110 studies</a:t>
            </a:r>
            <a:r>
              <a:rPr lang="nl-NL" sz="1600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400" dirty="0"/>
              <a:t>Preceeded by </a:t>
            </a:r>
            <a:r>
              <a:rPr lang="nl-NL" sz="1400" b="1" dirty="0">
                <a:solidFill>
                  <a:schemeClr val="accent6"/>
                </a:solidFill>
              </a:rPr>
              <a:t>BG505 SOSIP.GT1.1 prime </a:t>
            </a:r>
            <a:r>
              <a:rPr lang="nl-NL" sz="1400" dirty="0"/>
              <a:t>(</a:t>
            </a:r>
            <a:r>
              <a:rPr lang="nl-NL" sz="1400" b="1" dirty="0" smtClean="0"/>
              <a:t>C101</a:t>
            </a:r>
            <a:r>
              <a:rPr lang="nl-NL" sz="1400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400" dirty="0" smtClean="0"/>
              <a:t>Sponsor-initiated, multicentre: Amsterdam UMC (</a:t>
            </a:r>
            <a:r>
              <a:rPr lang="nl-NL" sz="1400" b="1" dirty="0" smtClean="0"/>
              <a:t>C110</a:t>
            </a:r>
            <a:r>
              <a:rPr lang="nl-NL" sz="1400" dirty="0" smtClean="0"/>
              <a:t>), Rockefeller University, George Washington University (</a:t>
            </a:r>
            <a:r>
              <a:rPr lang="nl-NL" sz="1400" b="1" dirty="0" smtClean="0"/>
              <a:t>C107</a:t>
            </a:r>
            <a:r>
              <a:rPr lang="nl-NL" sz="1400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400" dirty="0" smtClean="0"/>
              <a:t>Readily available (prior use in </a:t>
            </a:r>
            <a:r>
              <a:rPr lang="nl-NL" sz="1400" b="1" dirty="0" smtClean="0"/>
              <a:t>IAVI W001</a:t>
            </a:r>
            <a:r>
              <a:rPr lang="nl-NL" sz="1400" dirty="0" smtClean="0"/>
              <a:t>)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nl-NL" sz="1400" dirty="0"/>
          </a:p>
          <a:p>
            <a:pPr lvl="1"/>
            <a:r>
              <a:rPr lang="nl-NL" sz="1600" dirty="0"/>
              <a:t>C</a:t>
            </a:r>
            <a:r>
              <a:rPr lang="nl-NL" sz="1600" dirty="0" smtClean="0"/>
              <a:t>onsensus </a:t>
            </a:r>
            <a:r>
              <a:rPr lang="nl-NL" sz="1600" dirty="0"/>
              <a:t>sequence </a:t>
            </a:r>
            <a:r>
              <a:rPr lang="nl-NL" sz="1600" dirty="0" smtClean="0"/>
              <a:t>Env </a:t>
            </a:r>
            <a:r>
              <a:rPr lang="nl-NL" sz="1600" b="1" dirty="0" smtClean="0">
                <a:solidFill>
                  <a:srgbClr val="9933FF"/>
                </a:solidFill>
              </a:rPr>
              <a:t>ConM </a:t>
            </a:r>
            <a:r>
              <a:rPr lang="nl-NL" sz="1600" b="1" dirty="0">
                <a:solidFill>
                  <a:srgbClr val="9933FF"/>
                </a:solidFill>
              </a:rPr>
              <a:t>SOSIP.v7  </a:t>
            </a:r>
            <a:r>
              <a:rPr lang="nl-NL" sz="1600" dirty="0"/>
              <a:t>(</a:t>
            </a:r>
            <a:r>
              <a:rPr lang="nl-NL" sz="1600" b="1" dirty="0" smtClean="0"/>
              <a:t>ACTHIVE-001</a:t>
            </a:r>
            <a:r>
              <a:rPr lang="nl-NL" sz="1600" dirty="0" smtClean="0"/>
              <a:t>)</a:t>
            </a:r>
            <a:endParaRPr lang="nl-NL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400" dirty="0"/>
              <a:t>Monocenter, PI-initiated at Amsterdam </a:t>
            </a:r>
            <a:r>
              <a:rPr lang="nl-NL" sz="1400" dirty="0" smtClean="0"/>
              <a:t>UMC, location AMC</a:t>
            </a:r>
            <a:endParaRPr lang="nl-NL" sz="1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nl-NL" sz="1400" dirty="0" smtClean="0"/>
              <a:t>Not preceeded by (germline-targeting) priming immunisation in this study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nl-NL" sz="1400" dirty="0"/>
          </a:p>
          <a:p>
            <a:pPr lvl="1"/>
            <a:r>
              <a:rPr lang="nl-NL" sz="1600" dirty="0" smtClean="0"/>
              <a:t>Both</a:t>
            </a:r>
            <a:r>
              <a:rPr lang="nl-NL" sz="1600" b="1" dirty="0" smtClean="0">
                <a:solidFill>
                  <a:srgbClr val="F68230"/>
                </a:solidFill>
              </a:rPr>
              <a:t> </a:t>
            </a:r>
            <a:r>
              <a:rPr lang="nl-NL" sz="1600" b="1" dirty="0" smtClean="0">
                <a:solidFill>
                  <a:srgbClr val="9933FF"/>
                </a:solidFill>
              </a:rPr>
              <a:t>BG505 SOSIP.664 </a:t>
            </a:r>
            <a:r>
              <a:rPr lang="nl-NL" sz="1600" dirty="0" smtClean="0"/>
              <a:t>and </a:t>
            </a:r>
            <a:r>
              <a:rPr lang="nl-NL" sz="1600" b="1" dirty="0" smtClean="0">
                <a:solidFill>
                  <a:srgbClr val="9933FF"/>
                </a:solidFill>
              </a:rPr>
              <a:t>ConM SOSIP.v7 </a:t>
            </a:r>
            <a:r>
              <a:rPr lang="nl-NL" sz="1600" dirty="0" smtClean="0"/>
              <a:t>are capable of boosting the antibody response induced by </a:t>
            </a:r>
            <a:r>
              <a:rPr lang="nl-NL" sz="1600" b="1" dirty="0" smtClean="0">
                <a:solidFill>
                  <a:schemeClr val="accent6"/>
                </a:solidFill>
              </a:rPr>
              <a:t>BG505 SOSIP.GT1.1 </a:t>
            </a:r>
            <a:r>
              <a:rPr lang="nl-NL" sz="1600" dirty="0" smtClean="0"/>
              <a:t>in non-human primates (Caniels TG, </a:t>
            </a:r>
            <a:r>
              <a:rPr lang="nl-NL" sz="1600" i="1" dirty="0" smtClean="0"/>
              <a:t>et al</a:t>
            </a:r>
            <a:r>
              <a:rPr lang="nl-NL" sz="1600" dirty="0" smtClean="0"/>
              <a:t>, in review)</a:t>
            </a:r>
          </a:p>
          <a:p>
            <a:pPr lvl="1"/>
            <a:endParaRPr lang="nl-NL" sz="1600" dirty="0" smtClean="0"/>
          </a:p>
          <a:p>
            <a:pPr marL="457200" lvl="1" indent="0">
              <a:buNone/>
            </a:pPr>
            <a:endParaRPr lang="en-GB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6780" y="-4940"/>
            <a:ext cx="11275101" cy="276999"/>
            <a:chOff x="636780" y="-4940"/>
            <a:chExt cx="11275101" cy="2769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F6ECB9-6239-F1E4-56A8-FC99389FA3D6}"/>
                </a:ext>
              </a:extLst>
            </p:cNvPr>
            <p:cNvSpPr txBox="1"/>
            <p:nvPr/>
          </p:nvSpPr>
          <p:spPr>
            <a:xfrm>
              <a:off x="636780" y="-4940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Immunogen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CDC646-9850-993D-1904-33D50052848F}"/>
                </a:ext>
              </a:extLst>
            </p:cNvPr>
            <p:cNvSpPr txBox="1"/>
            <p:nvPr/>
          </p:nvSpPr>
          <p:spPr>
            <a:xfrm>
              <a:off x="4177194" y="-494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Safety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6836354" y="-49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binding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10669233" y="-4940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Sex differences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2331243" y="-494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Trial design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8710353" y="-4940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neutralisation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6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ConM SOSIP.v7 gp140</a:t>
            </a:r>
            <a:endParaRPr lang="en-US" sz="2000" dirty="0"/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4990" y="1348265"/>
            <a:ext cx="10578810" cy="4889336"/>
          </a:xfrm>
        </p:spPr>
        <p:txBody>
          <a:bodyPr>
            <a:normAutofit/>
          </a:bodyPr>
          <a:lstStyle/>
          <a:p>
            <a:r>
              <a:rPr lang="nl-NL" sz="1800" dirty="0" smtClean="0"/>
              <a:t>A stabilised native-like Env trimer based on HIV-1 Major (M) group (&gt; 90% infections worldwide)</a:t>
            </a:r>
          </a:p>
          <a:p>
            <a:endParaRPr lang="nl-NL" sz="1800" dirty="0" smtClean="0"/>
          </a:p>
          <a:p>
            <a:r>
              <a:rPr lang="nl-NL" sz="1800" dirty="0" smtClean="0"/>
              <a:t>Artificial group M consensus sequence; most common amino acid on each position in genetic code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Contains less strain-specific antibody targets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Intended to increase neutralising antibody breadth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Potent autologous ConM-specific neutralisation in animals, modest cross-neutralisation</a:t>
            </a:r>
          </a:p>
          <a:p>
            <a:endParaRPr lang="nl-NL" sz="1800" dirty="0" smtClean="0"/>
          </a:p>
          <a:p>
            <a:endParaRPr lang="nl-NL" sz="1800" dirty="0" smtClean="0"/>
          </a:p>
          <a:p>
            <a:pPr marL="457200" lvl="1" indent="0">
              <a:buNone/>
            </a:pPr>
            <a:endParaRPr lang="nl-NL" sz="1600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nl-NL" sz="1400" dirty="0"/>
          </a:p>
          <a:p>
            <a:pPr marL="457200" lvl="1" indent="0">
              <a:buNone/>
            </a:pPr>
            <a:endParaRPr lang="nl-NL" sz="1600" dirty="0" smtClean="0"/>
          </a:p>
          <a:p>
            <a:pPr lvl="1"/>
            <a:endParaRPr lang="nl-NL" sz="1600" dirty="0" smtClean="0"/>
          </a:p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4953001" y="4019550"/>
            <a:ext cx="4572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/>
          <p:cNvSpPr txBox="1"/>
          <p:nvPr/>
        </p:nvSpPr>
        <p:spPr>
          <a:xfrm>
            <a:off x="5291423" y="5916842"/>
            <a:ext cx="24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latin typeface="Arial Nova" panose="020B0504020202020204"/>
              </a:rPr>
              <a:t>Sliepen K., </a:t>
            </a:r>
            <a:r>
              <a:rPr lang="nl-NL" sz="900" i="1" dirty="0" smtClean="0">
                <a:latin typeface="Arial Nova" panose="020B0504020202020204"/>
              </a:rPr>
              <a:t>et al</a:t>
            </a:r>
            <a:r>
              <a:rPr lang="nl-NL" sz="900" dirty="0" smtClean="0">
                <a:latin typeface="Arial Nova" panose="020B0504020202020204"/>
              </a:rPr>
              <a:t>. </a:t>
            </a:r>
            <a:r>
              <a:rPr lang="nl-NL" sz="900" i="1" dirty="0" smtClean="0">
                <a:latin typeface="Arial Nova" panose="020B0504020202020204"/>
              </a:rPr>
              <a:t>Nat. </a:t>
            </a:r>
            <a:r>
              <a:rPr lang="nl-NL" sz="900" i="1" dirty="0" err="1" smtClean="0">
                <a:latin typeface="Arial Nova" panose="020B0504020202020204"/>
              </a:rPr>
              <a:t>Comm</a:t>
            </a:r>
            <a:r>
              <a:rPr lang="nl-NL" sz="900" dirty="0" smtClean="0">
                <a:latin typeface="Arial Nova" panose="020B0504020202020204"/>
              </a:rPr>
              <a:t>, 2019</a:t>
            </a:r>
          </a:p>
          <a:p>
            <a:r>
              <a:rPr lang="nl-NL" sz="900" dirty="0">
                <a:latin typeface="Arial Nova" panose="020B0504020202020204"/>
              </a:rPr>
              <a:t>https://doi.org/10.1038/s41467-019-10262-5 </a:t>
            </a: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58" y="3447102"/>
            <a:ext cx="3246065" cy="288764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6780" y="-4940"/>
            <a:ext cx="11275101" cy="276999"/>
            <a:chOff x="636780" y="-4940"/>
            <a:chExt cx="11275101" cy="2769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F6ECB9-6239-F1E4-56A8-FC99389FA3D6}"/>
                </a:ext>
              </a:extLst>
            </p:cNvPr>
            <p:cNvSpPr txBox="1"/>
            <p:nvPr/>
          </p:nvSpPr>
          <p:spPr>
            <a:xfrm>
              <a:off x="636780" y="-4940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Immunogen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CDC646-9850-993D-1904-33D50052848F}"/>
                </a:ext>
              </a:extLst>
            </p:cNvPr>
            <p:cNvSpPr txBox="1"/>
            <p:nvPr/>
          </p:nvSpPr>
          <p:spPr>
            <a:xfrm>
              <a:off x="4177194" y="-494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Safety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6836354" y="-49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binding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10669233" y="-4940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Sex differences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2331243" y="-494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Trial design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8710353" y="-4940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neutralisation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9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632" y="607684"/>
            <a:ext cx="10515600" cy="636587"/>
          </a:xfrm>
        </p:spPr>
        <p:txBody>
          <a:bodyPr/>
          <a:lstStyle/>
          <a:p>
            <a:r>
              <a:rPr lang="en-US" sz="2000" dirty="0" smtClean="0"/>
              <a:t>ACTHIVE-001 </a:t>
            </a:r>
            <a:r>
              <a:rPr lang="en-US" sz="2000" dirty="0"/>
              <a:t>trial </a:t>
            </a:r>
            <a:r>
              <a:rPr lang="en-US" sz="2000" dirty="0" smtClean="0"/>
              <a:t>overview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EAE59B-3DB9-0626-2BD3-6D19EBD88492}"/>
              </a:ext>
            </a:extLst>
          </p:cNvPr>
          <p:cNvSpPr txBox="1"/>
          <p:nvPr/>
        </p:nvSpPr>
        <p:spPr>
          <a:xfrm>
            <a:off x="178335" y="3810372"/>
            <a:ext cx="27344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 Nova" panose="020B0504020202020204" pitchFamily="34" charset="0"/>
              </a:rPr>
              <a:t>*MPLA = Monophosphoryl lipid A</a:t>
            </a:r>
          </a:p>
          <a:p>
            <a:r>
              <a:rPr lang="en-GB" sz="1200" dirty="0" smtClean="0">
                <a:latin typeface="Arial Nova" panose="020B0504020202020204" pitchFamily="34" charset="0"/>
              </a:rPr>
              <a:t>TLR4 agonist</a:t>
            </a:r>
            <a:endParaRPr lang="en-GB" sz="1200" dirty="0">
              <a:latin typeface="Arial Nova" panose="020B05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EAE59B-3DB9-0626-2BD3-6D19EBD88492}"/>
              </a:ext>
            </a:extLst>
          </p:cNvPr>
          <p:cNvSpPr txBox="1"/>
          <p:nvPr/>
        </p:nvSpPr>
        <p:spPr>
          <a:xfrm>
            <a:off x="729752" y="4606923"/>
            <a:ext cx="5537698" cy="161582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latin typeface="Arial Nova" panose="020B0504020202020204"/>
              </a:rPr>
              <a:t>R</a:t>
            </a:r>
            <a:r>
              <a:rPr lang="en-GB" sz="1400" dirty="0" smtClean="0">
                <a:latin typeface="Arial Nova" panose="020B0504020202020204"/>
              </a:rPr>
              <a:t>andomised, open-label, uncontrolled phase 1 clinical trial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 smtClean="0">
                <a:latin typeface="Arial Nova" panose="020B0504020202020204"/>
              </a:rPr>
              <a:t>Monocenter (Amsterdam UMC)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 smtClean="0">
                <a:latin typeface="Arial Nova" panose="020B0504020202020204"/>
              </a:rPr>
              <a:t>Principal Investigator: dr. G.J. de Bree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 Nova" panose="020B0504020202020204"/>
              </a:rPr>
              <a:t>24 HIV-negative adult women and men, aged 18 – 50 years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 Nova" panose="020B0504020202020204"/>
              </a:rPr>
              <a:t>Large overlap with other (pre</a:t>
            </a:r>
            <a:r>
              <a:rPr lang="en-GB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ova" panose="020B0504020202020204"/>
              </a:rPr>
              <a:t>)</a:t>
            </a:r>
            <a:r>
              <a:rPr lang="en-GB" sz="1400" dirty="0" smtClean="0">
                <a:latin typeface="Arial Nova" panose="020B0504020202020204"/>
              </a:rPr>
              <a:t>clinical studies (e.g. </a:t>
            </a:r>
            <a:r>
              <a:rPr lang="en-GB" sz="1400" b="1" dirty="0" smtClean="0">
                <a:solidFill>
                  <a:schemeClr val="accent6"/>
                </a:solidFill>
                <a:latin typeface="Arial Nova" panose="020B0504020202020204"/>
              </a:rPr>
              <a:t>IAVI-C101</a:t>
            </a:r>
            <a:r>
              <a:rPr lang="en-GB" sz="1400" dirty="0" smtClean="0">
                <a:latin typeface="Arial Nova" panose="020B0504020202020204"/>
              </a:rPr>
              <a:t>)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Arial Nova" panose="020B0504020202020204"/>
            </a:endParaRPr>
          </a:p>
        </p:txBody>
      </p:sp>
      <p:pic>
        <p:nvPicPr>
          <p:cNvPr id="55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5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33458"/>
              </p:ext>
            </p:extLst>
          </p:nvPr>
        </p:nvGraphicFramePr>
        <p:xfrm>
          <a:off x="6465835" y="4472659"/>
          <a:ext cx="2447015" cy="195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81777">
                  <a:extLst>
                    <a:ext uri="{9D8B030D-6E8A-4147-A177-3AD203B41FA5}">
                      <a16:colId xmlns:a16="http://schemas.microsoft.com/office/drawing/2014/main" val="629429885"/>
                    </a:ext>
                  </a:extLst>
                </a:gridCol>
                <a:gridCol w="1165238">
                  <a:extLst>
                    <a:ext uri="{9D8B030D-6E8A-4147-A177-3AD203B41FA5}">
                      <a16:colId xmlns:a16="http://schemas.microsoft.com/office/drawing/2014/main" val="421146232"/>
                    </a:ext>
                  </a:extLst>
                </a:gridCol>
              </a:tblGrid>
              <a:tr h="206141"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Total N = 24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615107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Arial Nova" panose="020B0504020202020204"/>
                        </a:rPr>
                        <a:t>Sex at birth,</a:t>
                      </a:r>
                      <a:r>
                        <a:rPr lang="en-GB" sz="1000" b="1" baseline="0" dirty="0" smtClean="0">
                          <a:latin typeface="Arial Nova" panose="020B0504020202020204"/>
                        </a:rPr>
                        <a:t> n (%)</a:t>
                      </a:r>
                      <a:endParaRPr lang="en-GB" sz="1000" b="1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6702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Female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14 (58%)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03510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Male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10 (42%)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6741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Arial Nova" panose="020B0504020202020204"/>
                        </a:rPr>
                        <a:t>Age,  years</a:t>
                      </a:r>
                      <a:endParaRPr lang="en-GB" sz="1000" b="1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97063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Median, (range)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29 (19 - 49)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7441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latin typeface="Arial Nova" panose="020B0504020202020204"/>
                        </a:rPr>
                        <a:t>BMI,  kg/m</a:t>
                      </a:r>
                      <a:r>
                        <a:rPr lang="en-GB" sz="1000" b="1" baseline="30000" dirty="0" smtClean="0">
                          <a:latin typeface="Arial Nova" panose="020B0504020202020204"/>
                        </a:rPr>
                        <a:t>2</a:t>
                      </a:r>
                      <a:endParaRPr lang="en-GB" sz="1000" b="1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40292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Median, (range)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22.3 (17.1 - 29.0)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86978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4" b="18322"/>
          <a:stretch/>
        </p:blipFill>
        <p:spPr>
          <a:xfrm>
            <a:off x="1727384" y="1120041"/>
            <a:ext cx="8632942" cy="25806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6780" y="-4940"/>
            <a:ext cx="11275101" cy="276999"/>
            <a:chOff x="636780" y="-4940"/>
            <a:chExt cx="11275101" cy="276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F6ECB9-6239-F1E4-56A8-FC99389FA3D6}"/>
                </a:ext>
              </a:extLst>
            </p:cNvPr>
            <p:cNvSpPr txBox="1"/>
            <p:nvPr/>
          </p:nvSpPr>
          <p:spPr>
            <a:xfrm>
              <a:off x="636780" y="-4940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Immunogen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CDC646-9850-993D-1904-33D50052848F}"/>
                </a:ext>
              </a:extLst>
            </p:cNvPr>
            <p:cNvSpPr txBox="1"/>
            <p:nvPr/>
          </p:nvSpPr>
          <p:spPr>
            <a:xfrm>
              <a:off x="4177194" y="-494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Safety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6836354" y="-49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binding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10669233" y="-4940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Sex differences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2331243" y="-494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Trial design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8710353" y="-4940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neutralisation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8EAE59B-3DB9-0626-2BD3-6D19EBD88492}"/>
              </a:ext>
            </a:extLst>
          </p:cNvPr>
          <p:cNvSpPr txBox="1"/>
          <p:nvPr/>
        </p:nvSpPr>
        <p:spPr>
          <a:xfrm>
            <a:off x="2117733" y="1233408"/>
            <a:ext cx="119326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9933FF"/>
                </a:solidFill>
                <a:latin typeface="Arial Nova" panose="020B0504020202020204" pitchFamily="34" charset="0"/>
              </a:rPr>
              <a:t>ConM trimer</a:t>
            </a:r>
          </a:p>
          <a:p>
            <a:pPr algn="ctr"/>
            <a:r>
              <a:rPr lang="en-GB" sz="1400" dirty="0" smtClean="0">
                <a:latin typeface="Arial Nova" panose="020B0504020202020204" pitchFamily="34" charset="0"/>
              </a:rPr>
              <a:t>(MPLA)</a:t>
            </a:r>
            <a:endParaRPr lang="en-GB" sz="1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05125" y="626610"/>
            <a:ext cx="11148699" cy="636587"/>
          </a:xfrm>
        </p:spPr>
        <p:txBody>
          <a:bodyPr/>
          <a:lstStyle/>
          <a:p>
            <a:r>
              <a:rPr lang="nl-NL" sz="2000" dirty="0" smtClean="0"/>
              <a:t>The adjuvanted ConM SOSIP.v7 vaccine is well tolerated and has an acceptable safety profile</a:t>
            </a:r>
            <a:endParaRPr lang="nl-NL" sz="2000" dirty="0"/>
          </a:p>
        </p:txBody>
      </p:sp>
      <p:pic>
        <p:nvPicPr>
          <p:cNvPr id="25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5125" y="4009439"/>
            <a:ext cx="4299438" cy="278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75D873-EF79-47CD-9075-2EB6DEC0FE41}"/>
              </a:ext>
            </a:extLst>
          </p:cNvPr>
          <p:cNvSpPr txBox="1"/>
          <p:nvPr/>
        </p:nvSpPr>
        <p:spPr>
          <a:xfrm>
            <a:off x="1628072" y="4024632"/>
            <a:ext cx="9596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ova" panose="020B0504020202020204"/>
              </a:rPr>
              <a:t>No serious adverse events (SAEs) or </a:t>
            </a:r>
            <a:r>
              <a:rPr lang="en-US" sz="1400" dirty="0">
                <a:latin typeface="Arial Nova" panose="020B0504020202020204"/>
              </a:rPr>
              <a:t>suspected unexpected serious </a:t>
            </a:r>
            <a:r>
              <a:rPr lang="en-US" sz="1400" dirty="0" smtClean="0">
                <a:latin typeface="Arial Nova" panose="020B0504020202020204"/>
              </a:rPr>
              <a:t>adverse reactions (SUSARs) were reported.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ova" panose="020B0504020202020204"/>
              </a:rPr>
              <a:t>66% of adverse events (AEs) were considered at least possibly related to the vaccine (adverse reactions (AR)).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ova" panose="020B0504020202020204"/>
              </a:rPr>
              <a:t>All participants reported at least one adverse reaction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 Nova" panose="020B0504020202020204"/>
              </a:rPr>
              <a:t>22/24 (91.7%) reported </a:t>
            </a:r>
            <a:r>
              <a:rPr lang="en-US" sz="1400" dirty="0" smtClean="0">
                <a:latin typeface="Arial Nova" panose="020B0504020202020204"/>
                <a:cs typeface="Arial" panose="020B0604020202020204" pitchFamily="34" charset="0"/>
              </a:rPr>
              <a:t>≥ 1 local AR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 Nova" panose="020B0504020202020204"/>
              </a:rPr>
              <a:t>22/24 (91.7%) reported </a:t>
            </a:r>
            <a:r>
              <a:rPr lang="en-US" sz="1400" dirty="0" smtClean="0">
                <a:latin typeface="Arial Nova" panose="020B0504020202020204"/>
                <a:cs typeface="Arial" panose="020B0604020202020204" pitchFamily="34" charset="0"/>
              </a:rPr>
              <a:t>≥ 1 systemic AR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 Nova" panose="020B0504020202020204"/>
                <a:cs typeface="Arial" panose="020B0604020202020204" pitchFamily="34" charset="0"/>
              </a:rPr>
              <a:t>No significant differences between vaccination # or sexes</a:t>
            </a:r>
            <a:endParaRPr lang="en-US" sz="1400" dirty="0" smtClean="0">
              <a:latin typeface="Arial Nova" panose="020B0504020202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 Nova" panose="020B0504020202020204"/>
              </a:rPr>
              <a:t>Less reactogenicity than </a:t>
            </a:r>
            <a:r>
              <a:rPr lang="nl-NL" sz="1400" dirty="0">
                <a:latin typeface="Arial Nova" panose="020B0504020202020204"/>
              </a:rPr>
              <a:t>BNT162b2 </a:t>
            </a:r>
            <a:r>
              <a:rPr lang="nl-NL" sz="1400" dirty="0" smtClean="0">
                <a:latin typeface="Arial Nova" panose="020B0504020202020204"/>
              </a:rPr>
              <a:t>and mRNA-1273 Covid-19 vaccines (</a:t>
            </a:r>
            <a:r>
              <a:rPr lang="nl-NL" sz="1400" i="1" dirty="0" smtClean="0">
                <a:latin typeface="Arial Nova" panose="020B0504020202020204"/>
              </a:rPr>
              <a:t>NEJM, December 2020</a:t>
            </a:r>
            <a:r>
              <a:rPr lang="nl-NL" sz="1400" dirty="0" smtClean="0">
                <a:latin typeface="Arial Nova" panose="020B0504020202020204"/>
              </a:rPr>
              <a:t>)</a:t>
            </a:r>
            <a:endParaRPr lang="nl-NL" sz="1400" dirty="0">
              <a:latin typeface="Arial Nova" panose="020B0504020202020204"/>
            </a:endParaRPr>
          </a:p>
          <a:p>
            <a:pPr marL="342900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Arial Nova" panose="020B0504020202020204"/>
            </a:endParaRPr>
          </a:p>
        </p:txBody>
      </p:sp>
      <p:graphicFrame>
        <p:nvGraphicFramePr>
          <p:cNvPr id="14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52918"/>
              </p:ext>
            </p:extLst>
          </p:nvPr>
        </p:nvGraphicFramePr>
        <p:xfrm>
          <a:off x="6249390" y="1237211"/>
          <a:ext cx="3780000" cy="2633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62942988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9070781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864821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110496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1000" dirty="0" smtClean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Vaccination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7777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#1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(N = 24)</a:t>
                      </a:r>
                    </a:p>
                    <a:p>
                      <a:pPr algn="ctr"/>
                      <a:r>
                        <a:rPr lang="en-GB" sz="1000" i="1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#2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(N = 23)</a:t>
                      </a:r>
                    </a:p>
                    <a:p>
                      <a:pPr algn="ctr"/>
                      <a:r>
                        <a:rPr lang="en-GB" sz="1000" i="1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#3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(N = 23)</a:t>
                      </a:r>
                    </a:p>
                    <a:p>
                      <a:pPr algn="ctr"/>
                      <a:r>
                        <a:rPr lang="en-GB" sz="1000" i="1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n (%)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615107"/>
                  </a:ext>
                </a:extLst>
              </a:tr>
              <a:tr h="143695">
                <a:tc gridSpan="4"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Local ARs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6702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Site tenderness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16 (66.7)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16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(69.6)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15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(65.2)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03510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Site erythema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4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(16.7)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(30.3)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(30.4)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6741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3.    Site pain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4 (16.7)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3 (13.0)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 (21.7)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3122"/>
                  </a:ext>
                </a:extLst>
              </a:tr>
              <a:tr h="272740">
                <a:tc gridSpan="4"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Systemic ARs</a:t>
                      </a:r>
                      <a:r>
                        <a:rPr lang="en-GB" sz="1000" baseline="0" dirty="0" smtClean="0">
                          <a:latin typeface="Arial Nova" panose="020B0504020202020204"/>
                        </a:rPr>
                        <a:t> 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53494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Headache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6 (25.0)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 (30.4)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6 (26.1)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15124"/>
                  </a:ext>
                </a:extLst>
              </a:tr>
              <a:tr h="18929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Malaise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(29.2)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(21.7)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(21.7)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35925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Fatigue 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(20.8)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4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(17.4)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4</a:t>
                      </a:r>
                      <a:r>
                        <a:rPr lang="nl-N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 (17.4)</a:t>
                      </a:r>
                      <a:endParaRPr lang="nl-NL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9826"/>
                  </a:ext>
                </a:extLst>
              </a:tr>
            </a:tbl>
          </a:graphicData>
        </a:graphic>
      </p:graphicFrame>
      <p:graphicFrame>
        <p:nvGraphicFramePr>
          <p:cNvPr id="1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05723"/>
              </p:ext>
            </p:extLst>
          </p:nvPr>
        </p:nvGraphicFramePr>
        <p:xfrm>
          <a:off x="1651417" y="1237211"/>
          <a:ext cx="4118905" cy="26333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8459">
                  <a:extLst>
                    <a:ext uri="{9D8B030D-6E8A-4147-A177-3AD203B41FA5}">
                      <a16:colId xmlns:a16="http://schemas.microsoft.com/office/drawing/2014/main" val="629429885"/>
                    </a:ext>
                  </a:extLst>
                </a:gridCol>
                <a:gridCol w="1200446">
                  <a:extLst>
                    <a:ext uri="{9D8B030D-6E8A-4147-A177-3AD203B41FA5}">
                      <a16:colId xmlns:a16="http://schemas.microsoft.com/office/drawing/2014/main" val="4077571211"/>
                    </a:ext>
                  </a:extLst>
                </a:gridCol>
              </a:tblGrid>
              <a:tr h="25583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Adverse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 events post any vaccine dose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n (%)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7777090"/>
                  </a:ext>
                </a:extLst>
              </a:tr>
              <a:tr h="255838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All adverse events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0" dirty="0" smtClean="0">
                          <a:latin typeface="Arial Nova" panose="020B0504020202020204"/>
                        </a:rPr>
                        <a:t>294 (100)</a:t>
                      </a:r>
                      <a:endParaRPr lang="en-GB" sz="1000" i="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6702"/>
                  </a:ext>
                </a:extLst>
              </a:tr>
              <a:tr h="2558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All</a:t>
                      </a:r>
                      <a:r>
                        <a:rPr lang="en-GB" sz="1000" baseline="0" dirty="0" smtClean="0">
                          <a:latin typeface="Arial Nova" panose="020B0504020202020204"/>
                        </a:rPr>
                        <a:t> Grade 1 (mild) adverse events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Arial Nova" panose="020B0504020202020204"/>
                        </a:rPr>
                        <a:t>248 (84.4)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03510"/>
                  </a:ext>
                </a:extLst>
              </a:tr>
              <a:tr h="2558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All</a:t>
                      </a:r>
                      <a:r>
                        <a:rPr lang="en-GB" sz="1000" baseline="0" dirty="0" smtClean="0">
                          <a:latin typeface="Arial Nova" panose="020B0504020202020204"/>
                        </a:rPr>
                        <a:t> Grade 2 (moderate) adverse events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Arial Nova" panose="020B0504020202020204"/>
                        </a:rPr>
                        <a:t>38 (12.9)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6741"/>
                  </a:ext>
                </a:extLst>
              </a:tr>
              <a:tr h="2558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All</a:t>
                      </a:r>
                      <a:r>
                        <a:rPr lang="en-GB" sz="1000" baseline="0" dirty="0" smtClean="0">
                          <a:latin typeface="Arial Nova" panose="020B0504020202020204"/>
                        </a:rPr>
                        <a:t> Grade 3 (severe) adverse events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Arial Nova" panose="020B0504020202020204"/>
                        </a:rPr>
                        <a:t>8 (2.7)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3122"/>
                  </a:ext>
                </a:extLst>
              </a:tr>
              <a:tr h="28616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Adverse</a:t>
                      </a:r>
                      <a:r>
                        <a:rPr lang="en-GB" sz="1000" b="1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 reactions post any vaccine dose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n (%)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10720"/>
                  </a:ext>
                </a:extLst>
              </a:tr>
              <a:tr h="28616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 Nova" panose="020B0504020202020204"/>
                        </a:rPr>
                        <a:t>All adverse reactions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i="0" dirty="0" smtClean="0">
                          <a:latin typeface="Arial Nova" panose="020B0504020202020204"/>
                        </a:rPr>
                        <a:t>194 (100)</a:t>
                      </a:r>
                      <a:endParaRPr lang="en-GB" sz="1000" i="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53494"/>
                  </a:ext>
                </a:extLst>
              </a:tr>
              <a:tr h="27014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All</a:t>
                      </a:r>
                      <a:r>
                        <a:rPr lang="en-GB" sz="1000" baseline="0" dirty="0" smtClean="0">
                          <a:latin typeface="Arial Nova" panose="020B0504020202020204"/>
                        </a:rPr>
                        <a:t> Grade 1 (mild) adverse reactions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Arial Nova" panose="020B0504020202020204"/>
                        </a:rPr>
                        <a:t>159 (82.0)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15124"/>
                  </a:ext>
                </a:extLst>
              </a:tr>
              <a:tr h="2558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All</a:t>
                      </a:r>
                      <a:r>
                        <a:rPr lang="en-GB" sz="1000" baseline="0" dirty="0" smtClean="0">
                          <a:latin typeface="Arial Nova" panose="020B0504020202020204"/>
                        </a:rPr>
                        <a:t> Grade 2 (moderate) adverse reactions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Arial Nova" panose="020B0504020202020204"/>
                        </a:rPr>
                        <a:t>29 (14.9)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35925"/>
                  </a:ext>
                </a:extLst>
              </a:tr>
              <a:tr h="2558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000" dirty="0" smtClean="0">
                          <a:latin typeface="Arial Nova" panose="020B0504020202020204"/>
                        </a:rPr>
                        <a:t>All</a:t>
                      </a:r>
                      <a:r>
                        <a:rPr lang="en-GB" sz="1000" baseline="0" dirty="0" smtClean="0">
                          <a:latin typeface="Arial Nova" panose="020B0504020202020204"/>
                        </a:rPr>
                        <a:t> Grade 3 (severe) adverse reactions</a:t>
                      </a:r>
                      <a:endParaRPr lang="en-GB" sz="10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Arial Nova" panose="020B0504020202020204"/>
                        </a:rPr>
                        <a:t>6 (3.1)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9826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36780" y="-4940"/>
            <a:ext cx="11275101" cy="276999"/>
            <a:chOff x="636780" y="-4940"/>
            <a:chExt cx="11275101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F6ECB9-6239-F1E4-56A8-FC99389FA3D6}"/>
                </a:ext>
              </a:extLst>
            </p:cNvPr>
            <p:cNvSpPr txBox="1"/>
            <p:nvPr/>
          </p:nvSpPr>
          <p:spPr>
            <a:xfrm>
              <a:off x="636780" y="-4940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Immunogen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CDC646-9850-993D-1904-33D50052848F}"/>
                </a:ext>
              </a:extLst>
            </p:cNvPr>
            <p:cNvSpPr txBox="1"/>
            <p:nvPr/>
          </p:nvSpPr>
          <p:spPr>
            <a:xfrm>
              <a:off x="4177194" y="-494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Safety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6836354" y="-49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binding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10669233" y="-4940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Sex differences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2331243" y="-494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Trial design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8710353" y="-4940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neutralisation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6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737490" y="614532"/>
            <a:ext cx="1071702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ConM-specific </a:t>
            </a:r>
            <a:r>
              <a:rPr lang="en-US" sz="2000" dirty="0" smtClean="0"/>
              <a:t>binding </a:t>
            </a:r>
            <a:r>
              <a:rPr lang="en-US" sz="2000" dirty="0"/>
              <a:t>and neutralising antibodies </a:t>
            </a:r>
            <a:r>
              <a:rPr lang="en-US" sz="2000" dirty="0" smtClean="0"/>
              <a:t>were detected </a:t>
            </a:r>
            <a:r>
              <a:rPr lang="en-US" sz="2000" dirty="0"/>
              <a:t>in nearly all participant sera</a:t>
            </a:r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953001" y="4105810"/>
            <a:ext cx="4572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E8BB1-F9F7-4765-A00D-0EC496C7E215}"/>
              </a:ext>
            </a:extLst>
          </p:cNvPr>
          <p:cNvSpPr txBox="1"/>
          <p:nvPr/>
        </p:nvSpPr>
        <p:spPr>
          <a:xfrm>
            <a:off x="96760" y="6315197"/>
            <a:ext cx="10389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 smtClean="0">
                <a:latin typeface="Arial Nova" panose="020B0504020202020204"/>
                <a:ea typeface="Cambria" panose="02040503050406030204" pitchFamily="18" charset="0"/>
              </a:rPr>
              <a:t>Binding Antibody Multiplex Assay (BAMA) and serum neutralisation data generated by Duke Human Vaccine Institute (Tomaras and Montefiori laboratories, respectively)</a:t>
            </a:r>
            <a:endParaRPr lang="en-GB" sz="1000" dirty="0">
              <a:latin typeface="Arial Nova" panose="020B0504020202020204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75D873-EF79-47CD-9075-2EB6DEC0FE41}"/>
              </a:ext>
            </a:extLst>
          </p:cNvPr>
          <p:cNvSpPr txBox="1"/>
          <p:nvPr/>
        </p:nvSpPr>
        <p:spPr>
          <a:xfrm>
            <a:off x="2741896" y="5150522"/>
            <a:ext cx="763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/>
              </a:rPr>
              <a:t>Modest binding to heterologous Env proteins, but no neutralisation </a:t>
            </a:r>
            <a:r>
              <a:rPr lang="en-US" sz="1400" dirty="0" smtClean="0">
                <a:latin typeface="Arial Nova" panose="020B0504020202020204"/>
              </a:rPr>
              <a:t>breadth </a:t>
            </a:r>
            <a:r>
              <a:rPr lang="en-US" sz="1400" dirty="0" smtClean="0">
                <a:latin typeface="Arial Nova" panose="020B0504020202020204"/>
              </a:rPr>
              <a:t>(data not shown).</a:t>
            </a:r>
            <a:endParaRPr lang="en-US" sz="1400" dirty="0">
              <a:latin typeface="Arial Nova" panose="020B050402020202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63352" y="1368508"/>
            <a:ext cx="4338133" cy="3574426"/>
            <a:chOff x="6263352" y="1368508"/>
            <a:chExt cx="4338133" cy="3574426"/>
          </a:xfrm>
        </p:grpSpPr>
        <p:grpSp>
          <p:nvGrpSpPr>
            <p:cNvPr id="2" name="Group 1"/>
            <p:cNvGrpSpPr/>
            <p:nvPr/>
          </p:nvGrpSpPr>
          <p:grpSpPr>
            <a:xfrm>
              <a:off x="6263352" y="1368508"/>
              <a:ext cx="4338133" cy="3574426"/>
              <a:chOff x="6263352" y="1368508"/>
              <a:chExt cx="4338133" cy="357442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7095545" y="1368508"/>
                <a:ext cx="3158237" cy="334985"/>
                <a:chOff x="6402731" y="1367994"/>
                <a:chExt cx="3158237" cy="33498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6402731" y="1367994"/>
                  <a:ext cx="315823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1400" b="1" dirty="0" smtClean="0">
                      <a:latin typeface="Arial Nova" panose="020B0504020202020204"/>
                    </a:rPr>
                    <a:t>ConM-specific neutralising antibodies</a:t>
                  </a:r>
                  <a:endParaRPr lang="nl-NL" sz="1200" b="1" dirty="0">
                    <a:latin typeface="Arial Nova" panose="020B0504020202020204"/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403197" y="1691789"/>
                  <a:ext cx="3148524" cy="111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908479"/>
                  </p:ext>
                </p:extLst>
              </p:nvPr>
            </p:nvGraphicFramePr>
            <p:xfrm>
              <a:off x="6263352" y="1572155"/>
              <a:ext cx="4338133" cy="33707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4" name="Prism 9" r:id="rId4" imgW="4143722" imgH="3220137" progId="Prism9.Document">
                      <p:embed/>
                    </p:oleObj>
                  </mc:Choice>
                  <mc:Fallback>
                    <p:oleObj name="Prism 9" r:id="rId4" imgW="4143722" imgH="3220137" progId="Prism9.Document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263352" y="1572155"/>
                            <a:ext cx="4338133" cy="337077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Tekstvak 3"/>
            <p:cNvSpPr txBox="1"/>
            <p:nvPr/>
          </p:nvSpPr>
          <p:spPr>
            <a:xfrm>
              <a:off x="7709992" y="2321909"/>
              <a:ext cx="4764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 Nova" panose="020B0504020202020204"/>
                  <a:ea typeface="Cambria" panose="02040503050406030204" pitchFamily="18" charset="0"/>
                </a:rPr>
                <a:t>74</a:t>
              </a:r>
              <a:r>
                <a:rPr lang="en-US" sz="1100" dirty="0" smtClean="0">
                  <a:latin typeface="Arial Nova" panose="020B0504020202020204"/>
                  <a:ea typeface="Cambria" panose="02040503050406030204" pitchFamily="18" charset="0"/>
                </a:rPr>
                <a:t>%</a:t>
              </a:r>
              <a:endParaRPr lang="en-US" sz="1100" dirty="0">
                <a:latin typeface="Arial Nova" panose="020B0504020202020204"/>
                <a:ea typeface="Cambria" panose="02040503050406030204" pitchFamily="18" charset="0"/>
              </a:endParaRPr>
            </a:p>
          </p:txBody>
        </p:sp>
        <p:sp>
          <p:nvSpPr>
            <p:cNvPr id="34" name="Tekstvak 14"/>
            <p:cNvSpPr txBox="1"/>
            <p:nvPr/>
          </p:nvSpPr>
          <p:spPr>
            <a:xfrm>
              <a:off x="9913894" y="3010821"/>
              <a:ext cx="5275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Nova" panose="020B0504020202020204"/>
                  <a:ea typeface="Cambria" panose="02040503050406030204" pitchFamily="18" charset="0"/>
                </a:rPr>
                <a:t>65%</a:t>
              </a:r>
              <a:endParaRPr lang="en-US" sz="1050" dirty="0">
                <a:latin typeface="Arial Nova" panose="020B0504020202020204"/>
                <a:ea typeface="Cambria" panose="02040503050406030204" pitchFamily="18" charset="0"/>
              </a:endParaRPr>
            </a:p>
          </p:txBody>
        </p:sp>
        <p:sp>
          <p:nvSpPr>
            <p:cNvPr id="35" name="Tekstvak 19"/>
            <p:cNvSpPr txBox="1"/>
            <p:nvPr/>
          </p:nvSpPr>
          <p:spPr>
            <a:xfrm>
              <a:off x="8994364" y="1984576"/>
              <a:ext cx="4860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 Nova" panose="020B0504020202020204"/>
                  <a:ea typeface="Cambria" panose="02040503050406030204" pitchFamily="18" charset="0"/>
                </a:rPr>
                <a:t>96</a:t>
              </a:r>
              <a:r>
                <a:rPr lang="en-US" sz="1100" dirty="0" smtClean="0">
                  <a:latin typeface="Arial Nova" panose="020B0504020202020204"/>
                  <a:ea typeface="Cambria" panose="02040503050406030204" pitchFamily="18" charset="0"/>
                </a:rPr>
                <a:t>%</a:t>
              </a:r>
              <a:endParaRPr lang="en-US" sz="1100" dirty="0">
                <a:latin typeface="Arial Nova" panose="020B0504020202020204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6780" y="-4940"/>
            <a:ext cx="11275101" cy="276999"/>
            <a:chOff x="636780" y="-4940"/>
            <a:chExt cx="11275101" cy="2769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4F6ECB9-6239-F1E4-56A8-FC99389FA3D6}"/>
                </a:ext>
              </a:extLst>
            </p:cNvPr>
            <p:cNvSpPr txBox="1"/>
            <p:nvPr/>
          </p:nvSpPr>
          <p:spPr>
            <a:xfrm>
              <a:off x="636780" y="-4940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Immunogen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CDC646-9850-993D-1904-33D50052848F}"/>
                </a:ext>
              </a:extLst>
            </p:cNvPr>
            <p:cNvSpPr txBox="1"/>
            <p:nvPr/>
          </p:nvSpPr>
          <p:spPr>
            <a:xfrm>
              <a:off x="4177194" y="-494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Safety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6836354" y="-49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Serum binding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10669233" y="-4940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Sex differences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2331243" y="-494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Trial design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8710353" y="-4940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Serum neutralisation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39002" y="1384466"/>
            <a:ext cx="4164013" cy="3561029"/>
            <a:chOff x="1939002" y="1384466"/>
            <a:chExt cx="4164013" cy="3561029"/>
          </a:xfrm>
        </p:grpSpPr>
        <p:grpSp>
          <p:nvGrpSpPr>
            <p:cNvPr id="3" name="Group 2"/>
            <p:cNvGrpSpPr/>
            <p:nvPr/>
          </p:nvGrpSpPr>
          <p:grpSpPr>
            <a:xfrm>
              <a:off x="1939002" y="1384466"/>
              <a:ext cx="4164013" cy="3561029"/>
              <a:chOff x="1939002" y="1384466"/>
              <a:chExt cx="4164013" cy="356102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2754520" y="1384466"/>
                <a:ext cx="2876946" cy="316229"/>
                <a:chOff x="2061706" y="1381155"/>
                <a:chExt cx="2876946" cy="31622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2100504" y="1381155"/>
                  <a:ext cx="281840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1400" b="1" dirty="0" smtClean="0">
                      <a:latin typeface="Arial Nova" panose="020B0504020202020204"/>
                    </a:rPr>
                    <a:t>ConM-specific binding antibodies</a:t>
                  </a:r>
                  <a:endParaRPr lang="nl-NL" sz="1200" b="1" dirty="0">
                    <a:latin typeface="Arial Nova" panose="020B0504020202020204"/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061706" y="1697384"/>
                  <a:ext cx="28769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9666678"/>
                  </p:ext>
                </p:extLst>
              </p:nvPr>
            </p:nvGraphicFramePr>
            <p:xfrm>
              <a:off x="1939002" y="1599045"/>
              <a:ext cx="4164013" cy="3346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" name="Prism 9" r:id="rId6" imgW="4163529" imgH="3346551" progId="Prism9.Document">
                      <p:embed/>
                    </p:oleObj>
                  </mc:Choice>
                  <mc:Fallback>
                    <p:oleObj name="Prism 9" r:id="rId6" imgW="4163529" imgH="3346551" progId="Prism9.Document">
                      <p:embed/>
                      <p:pic>
                        <p:nvPicPr>
                          <p:cNvPr id="2" name="Object 1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939002" y="1599045"/>
                            <a:ext cx="4164013" cy="3346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" name="Tekstvak 3"/>
            <p:cNvSpPr txBox="1"/>
            <p:nvPr/>
          </p:nvSpPr>
          <p:spPr>
            <a:xfrm>
              <a:off x="3315656" y="1932503"/>
              <a:ext cx="5561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Nova" panose="020B0504020202020204"/>
                  <a:ea typeface="Cambria" panose="02040503050406030204" pitchFamily="18" charset="0"/>
                </a:rPr>
                <a:t>100%</a:t>
              </a:r>
              <a:endParaRPr lang="en-US" sz="1100" dirty="0">
                <a:latin typeface="Arial Nova" panose="020B0504020202020204"/>
                <a:ea typeface="Cambria" panose="02040503050406030204" pitchFamily="18" charset="0"/>
              </a:endParaRPr>
            </a:p>
          </p:txBody>
        </p:sp>
        <p:sp>
          <p:nvSpPr>
            <p:cNvPr id="42" name="Tekstvak 3"/>
            <p:cNvSpPr txBox="1"/>
            <p:nvPr/>
          </p:nvSpPr>
          <p:spPr>
            <a:xfrm>
              <a:off x="4491225" y="2011594"/>
              <a:ext cx="5561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Nova" panose="020B0504020202020204"/>
                  <a:ea typeface="Cambria" panose="02040503050406030204" pitchFamily="18" charset="0"/>
                </a:rPr>
                <a:t>100%</a:t>
              </a:r>
              <a:endParaRPr lang="en-US" sz="1100" dirty="0">
                <a:latin typeface="Arial Nova" panose="020B0504020202020204"/>
                <a:ea typeface="Cambria" panose="02040503050406030204" pitchFamily="18" charset="0"/>
              </a:endParaRPr>
            </a:p>
          </p:txBody>
        </p:sp>
        <p:sp>
          <p:nvSpPr>
            <p:cNvPr id="43" name="Tekstvak 3"/>
            <p:cNvSpPr txBox="1"/>
            <p:nvPr/>
          </p:nvSpPr>
          <p:spPr>
            <a:xfrm>
              <a:off x="5381626" y="2456436"/>
              <a:ext cx="5561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 Nova" panose="020B0504020202020204"/>
                  <a:ea typeface="Cambria" panose="02040503050406030204" pitchFamily="18" charset="0"/>
                </a:rPr>
                <a:t>100%</a:t>
              </a:r>
              <a:endParaRPr lang="en-US" sz="1100" dirty="0">
                <a:latin typeface="Arial Nova" panose="020B0504020202020204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Sex-based differences in ConM-specific binding and neutralising antibodies were observed</a:t>
            </a:r>
            <a:endParaRPr lang="en-US" sz="2000" dirty="0"/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953001" y="4054054"/>
            <a:ext cx="4572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E8BB1-F9F7-4765-A00D-0EC496C7E215}"/>
              </a:ext>
            </a:extLst>
          </p:cNvPr>
          <p:cNvSpPr txBox="1"/>
          <p:nvPr/>
        </p:nvSpPr>
        <p:spPr>
          <a:xfrm>
            <a:off x="96760" y="6315197"/>
            <a:ext cx="103893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 smtClean="0">
                <a:latin typeface="Arial Nova" panose="020B0504020202020204"/>
                <a:ea typeface="Cambria" panose="02040503050406030204" pitchFamily="18" charset="0"/>
              </a:rPr>
              <a:t>Binding Antibody Multiplex Assay (BAMA) and serum neutralisation data generated by Duke Human Vaccine Institute (Tomaras and Montefiori laboratories, respectively)</a:t>
            </a:r>
            <a:endParaRPr lang="en-GB" sz="1000" dirty="0">
              <a:latin typeface="Arial Nova" panose="020B0504020202020204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75D873-EF79-47CD-9075-2EB6DEC0FE41}"/>
              </a:ext>
            </a:extLst>
          </p:cNvPr>
          <p:cNvSpPr txBox="1"/>
          <p:nvPr/>
        </p:nvSpPr>
        <p:spPr>
          <a:xfrm>
            <a:off x="1293078" y="5273904"/>
            <a:ext cx="10060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Nova" panose="020B0504020202020204"/>
                <a:ea typeface="Cambria" panose="02040503050406030204" pitchFamily="18" charset="0"/>
              </a:rPr>
              <a:t>Female participants generated </a:t>
            </a:r>
            <a:r>
              <a:rPr lang="en-GB" sz="1400" dirty="0">
                <a:latin typeface="Arial Nova" panose="020B0504020202020204"/>
                <a:ea typeface="Cambria" panose="02040503050406030204" pitchFamily="18" charset="0"/>
              </a:rPr>
              <a:t>a greater </a:t>
            </a:r>
            <a:r>
              <a:rPr lang="en-GB" sz="1400" dirty="0" smtClean="0">
                <a:latin typeface="Arial Nova" panose="020B0504020202020204"/>
                <a:ea typeface="Cambria" panose="02040503050406030204" pitchFamily="18" charset="0"/>
              </a:rPr>
              <a:t>binding </a:t>
            </a:r>
            <a:r>
              <a:rPr lang="en-GB" sz="1400" dirty="0">
                <a:latin typeface="Arial Nova" panose="020B0504020202020204"/>
                <a:ea typeface="Cambria" panose="02040503050406030204" pitchFamily="18" charset="0"/>
              </a:rPr>
              <a:t>response compared to </a:t>
            </a:r>
            <a:r>
              <a:rPr lang="en-GB" sz="1400" dirty="0" smtClean="0">
                <a:latin typeface="Arial Nova" panose="020B0504020202020204"/>
                <a:ea typeface="Cambria" panose="02040503050406030204" pitchFamily="18" charset="0"/>
              </a:rPr>
              <a:t>males, although not always statistically significant.</a:t>
            </a:r>
            <a:endParaRPr lang="en-GB" sz="1400" dirty="0">
              <a:latin typeface="Arial Nova" panose="020B0504020202020204"/>
              <a:ea typeface="Cambria" panose="020405030504060302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6375" y="1533529"/>
            <a:ext cx="4605116" cy="3578225"/>
            <a:chOff x="910344" y="1800831"/>
            <a:chExt cx="4605116" cy="3578225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1864667"/>
                </p:ext>
              </p:extLst>
            </p:nvPr>
          </p:nvGraphicFramePr>
          <p:xfrm>
            <a:off x="910344" y="1800831"/>
            <a:ext cx="4441825" cy="357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80" name="Prism 9" r:id="rId4" imgW="4155966" imgH="3347992" progId="Prism9.Document">
                    <p:embed/>
                  </p:oleObj>
                </mc:Choice>
                <mc:Fallback>
                  <p:oleObj name="Prism 9" r:id="rId4" imgW="4155966" imgH="3347992" progId="Prism9.Document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10344" y="1800831"/>
                          <a:ext cx="4441825" cy="3578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4575900" y="2119889"/>
              <a:ext cx="939560" cy="6183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667670"/>
              </p:ext>
            </p:extLst>
          </p:nvPr>
        </p:nvGraphicFramePr>
        <p:xfrm>
          <a:off x="4213049" y="1684465"/>
          <a:ext cx="4343400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" name="Prism 9" r:id="rId6" imgW="4121033" imgH="3197087" progId="Prism9.Document">
                  <p:embed/>
                </p:oleObj>
              </mc:Choice>
              <mc:Fallback>
                <p:oleObj name="Prism 9" r:id="rId6" imgW="4121033" imgH="3197087" progId="Prism9.Document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3049" y="1684465"/>
                        <a:ext cx="4343400" cy="336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7764551" y="1909948"/>
            <a:ext cx="939560" cy="618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59936"/>
              </p:ext>
            </p:extLst>
          </p:nvPr>
        </p:nvGraphicFramePr>
        <p:xfrm>
          <a:off x="8166091" y="1608252"/>
          <a:ext cx="366236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2" name="Prism 9" r:id="rId8" imgW="3661860" imgH="2634527" progId="Prism9.Document">
                  <p:embed/>
                </p:oleObj>
              </mc:Choice>
              <mc:Fallback>
                <p:oleObj name="Prism 9" r:id="rId8" imgW="3661860" imgH="2634527" progId="Prism9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66091" y="1608252"/>
                        <a:ext cx="3662363" cy="263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277236"/>
              </p:ext>
            </p:extLst>
          </p:nvPr>
        </p:nvGraphicFramePr>
        <p:xfrm>
          <a:off x="8516058" y="4271208"/>
          <a:ext cx="263842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3" name="Prism 9" r:id="rId10" imgW="2637634" imgH="786576" progId="Prism9.Document">
                  <p:embed/>
                </p:oleObj>
              </mc:Choice>
              <mc:Fallback>
                <p:oleObj name="Prism 9" r:id="rId10" imgW="2637634" imgH="786576" progId="Prism9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16058" y="4271208"/>
                        <a:ext cx="2638425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E475D873-EF79-47CD-9075-2EB6DEC0FE41}"/>
              </a:ext>
            </a:extLst>
          </p:cNvPr>
          <p:cNvSpPr txBox="1"/>
          <p:nvPr/>
        </p:nvSpPr>
        <p:spPr>
          <a:xfrm>
            <a:off x="1385246" y="5616512"/>
            <a:ext cx="9999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 Nova" panose="020B0504020202020204"/>
                <a:ea typeface="Cambria" panose="02040503050406030204" pitchFamily="18" charset="0"/>
              </a:rPr>
              <a:t>Female participants generated </a:t>
            </a:r>
            <a:r>
              <a:rPr lang="en-GB" sz="1400" dirty="0">
                <a:latin typeface="Arial Nova" panose="020B0504020202020204"/>
                <a:ea typeface="Cambria" panose="02040503050406030204" pitchFamily="18" charset="0"/>
              </a:rPr>
              <a:t>a </a:t>
            </a:r>
            <a:r>
              <a:rPr lang="en-GB" sz="1400" dirty="0" smtClean="0">
                <a:latin typeface="Arial Nova" panose="020B0504020202020204"/>
                <a:ea typeface="Cambria" panose="02040503050406030204" pitchFamily="18" charset="0"/>
              </a:rPr>
              <a:t>significantly greater neutralising response </a:t>
            </a:r>
            <a:r>
              <a:rPr lang="en-GB" sz="1400" dirty="0">
                <a:latin typeface="Arial Nova" panose="020B0504020202020204"/>
                <a:ea typeface="Cambria" panose="02040503050406030204" pitchFamily="18" charset="0"/>
              </a:rPr>
              <a:t>compared to </a:t>
            </a:r>
            <a:r>
              <a:rPr lang="en-GB" sz="1400" dirty="0" smtClean="0">
                <a:latin typeface="Arial Nova" panose="020B0504020202020204"/>
                <a:ea typeface="Cambria" panose="02040503050406030204" pitchFamily="18" charset="0"/>
              </a:rPr>
              <a:t>males, which persists over time.</a:t>
            </a:r>
            <a:endParaRPr lang="en-GB" sz="1400" dirty="0">
              <a:latin typeface="Arial Nova" panose="020B0504020202020204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78640" y="1338859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Arial Nova" panose="020B0504020202020204"/>
              </a:rPr>
              <a:t>ConM-specific binding per sex</a:t>
            </a:r>
            <a:endParaRPr lang="nl-NL" sz="1200" b="1" dirty="0">
              <a:latin typeface="Arial Nova" panose="020B050402020202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56922" y="1365498"/>
            <a:ext cx="3073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latin typeface="Arial Nova" panose="020B0504020202020204"/>
              </a:rPr>
              <a:t>ConM-specific neutralisation per sex</a:t>
            </a:r>
            <a:endParaRPr lang="nl-NL" sz="1200" b="1" dirty="0">
              <a:latin typeface="Arial Nova" panose="020B050402020202020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63319" y="1684465"/>
            <a:ext cx="629048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64525" y="1684465"/>
            <a:ext cx="314852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36780" y="-4940"/>
            <a:ext cx="11275101" cy="276999"/>
            <a:chOff x="636780" y="-4940"/>
            <a:chExt cx="11275101" cy="2769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F6ECB9-6239-F1E4-56A8-FC99389FA3D6}"/>
                </a:ext>
              </a:extLst>
            </p:cNvPr>
            <p:cNvSpPr txBox="1"/>
            <p:nvPr/>
          </p:nvSpPr>
          <p:spPr>
            <a:xfrm>
              <a:off x="636780" y="-4940"/>
              <a:ext cx="994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Immunogen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CDC646-9850-993D-1904-33D50052848F}"/>
                </a:ext>
              </a:extLst>
            </p:cNvPr>
            <p:cNvSpPr txBox="1"/>
            <p:nvPr/>
          </p:nvSpPr>
          <p:spPr>
            <a:xfrm>
              <a:off x="4177194" y="-494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Safety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6836354" y="-4940"/>
              <a:ext cx="11737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binding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10669233" y="-4940"/>
              <a:ext cx="12426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07814"/>
                  </a:solidFill>
                  <a:latin typeface="Arial Nova" panose="020B0504020202020204" pitchFamily="34" charset="0"/>
                </a:rPr>
                <a:t>Sex differences</a:t>
              </a:r>
              <a:endParaRPr lang="en-US" sz="1200" b="1" dirty="0">
                <a:solidFill>
                  <a:srgbClr val="F07814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5C5004-F417-C61A-93D8-D5F21D6FB4CE}"/>
                </a:ext>
              </a:extLst>
            </p:cNvPr>
            <p:cNvSpPr txBox="1"/>
            <p:nvPr/>
          </p:nvSpPr>
          <p:spPr>
            <a:xfrm>
              <a:off x="2331243" y="-4940"/>
              <a:ext cx="979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Trial design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2F40C9-1A8D-9AF4-3597-0883DC5190D1}"/>
                </a:ext>
              </a:extLst>
            </p:cNvPr>
            <p:cNvSpPr txBox="1"/>
            <p:nvPr/>
          </p:nvSpPr>
          <p:spPr>
            <a:xfrm>
              <a:off x="8710353" y="-4940"/>
              <a:ext cx="1593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 Nova" panose="020B0504020202020204" pitchFamily="34" charset="0"/>
                </a:rPr>
                <a:t>Serum neutralisation</a:t>
              </a:r>
              <a:endParaRPr lang="en-US" sz="1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5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3787</TotalTime>
  <Words>1471</Words>
  <Application>Microsoft Office PowerPoint</Application>
  <PresentationFormat>Widescreen</PresentationFormat>
  <Paragraphs>305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Nova</vt:lpstr>
      <vt:lpstr>Calibri</vt:lpstr>
      <vt:lpstr>Calibri Light</vt:lpstr>
      <vt:lpstr>Cambria</vt:lpstr>
      <vt:lpstr>Courier New</vt:lpstr>
      <vt:lpstr>Roboto</vt:lpstr>
      <vt:lpstr>Roboto Light</vt:lpstr>
      <vt:lpstr>Office Theme</vt:lpstr>
      <vt:lpstr>Prism 9</vt:lpstr>
      <vt:lpstr>Sex-based differences in autologous neutralising antibody responses induced by a native-like HIV-1 envelope trimer vaccine     Emma Reiss   on behalf of the ACTHIVE-001 team  28-11-2023       e.i.reiss@amsterdamumc.nl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Stouthamer</dc:creator>
  <cp:lastModifiedBy>Reiss, E.I.M.M. (Emma)</cp:lastModifiedBy>
  <cp:revision>521</cp:revision>
  <dcterms:created xsi:type="dcterms:W3CDTF">2022-07-04T14:30:26Z</dcterms:created>
  <dcterms:modified xsi:type="dcterms:W3CDTF">2023-11-21T09:57:49Z</dcterms:modified>
</cp:coreProperties>
</file>