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472" r:id="rId2"/>
    <p:sldId id="2473" r:id="rId3"/>
    <p:sldId id="2474" r:id="rId4"/>
    <p:sldId id="2475" r:id="rId5"/>
    <p:sldId id="2476" r:id="rId6"/>
    <p:sldId id="2477" r:id="rId7"/>
    <p:sldId id="2478" r:id="rId8"/>
    <p:sldId id="2479" r:id="rId9"/>
    <p:sldId id="2480" r:id="rId10"/>
    <p:sldId id="2481" r:id="rId11"/>
    <p:sldId id="2482" r:id="rId12"/>
    <p:sldId id="2483" r:id="rId13"/>
    <p:sldId id="2484" r:id="rId14"/>
    <p:sldId id="2485" r:id="rId15"/>
    <p:sldId id="2486" r:id="rId16"/>
    <p:sldId id="2487" r:id="rId17"/>
    <p:sldId id="2488" r:id="rId18"/>
    <p:sldId id="2489" r:id="rId19"/>
    <p:sldId id="2490" r:id="rId20"/>
    <p:sldId id="2491" r:id="rId2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14"/>
    <a:srgbClr val="0033CC"/>
    <a:srgbClr val="9933FF"/>
    <a:srgbClr val="FFFFFF"/>
    <a:srgbClr val="6666FF"/>
    <a:srgbClr val="BEAED4"/>
    <a:srgbClr val="7FC97F"/>
    <a:srgbClr val="A6761C"/>
    <a:srgbClr val="666666"/>
    <a:srgbClr val="FEC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3" autoAdjust="0"/>
    <p:restoredTop sz="87952" autoAdjust="0"/>
  </p:normalViewPr>
  <p:slideViewPr>
    <p:cSldViewPr snapToGrid="0" snapToObjects="1">
      <p:cViewPr varScale="1">
        <p:scale>
          <a:sx n="101" d="100"/>
          <a:sy n="101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FFE55-04BD-BE45-B75D-E74BD9EF4879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6BC7B-F6D0-E24A-B418-9A5F86BA58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5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59E2A-520E-4A1C-8A68-09E1AFB6E01E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058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1B039-533D-D245-ADE4-AC94B706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50E-D1E3-BD44-BF40-1A22FCF5193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1349D-7AE6-CF41-9A04-8D454EA9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197EE-F681-1F47-ADA2-8DCCAF3E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31E7-052F-8541-B40B-5A773088FC17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A4D867-5C0B-5EE1-FBD5-898F3989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627"/>
            <a:ext cx="10515600" cy="48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 u="none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u="none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u="none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 u="none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 u="none">
                <a:solidFill>
                  <a:schemeClr val="tx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7264F1-1380-9D3C-7861-91C9B7E68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85940"/>
            <a:ext cx="10515600" cy="636587"/>
          </a:xfrm>
        </p:spPr>
        <p:txBody>
          <a:bodyPr>
            <a:noAutofit/>
          </a:bodyPr>
          <a:lstStyle>
            <a:lvl1pPr marL="0" indent="0" algn="ctr">
              <a:buNone/>
              <a:defRPr sz="2400" u="none">
                <a:solidFill>
                  <a:schemeClr val="tx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8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459C-3E3A-42FA-B93B-D5F235889EB3}" type="datetime8">
              <a:rPr lang="en-NL" smtClean="0"/>
              <a:t>01/17/2024 13:26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278B-CE86-4EF6-8FA9-376942D3F8FA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03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7CDCF-00E4-EB49-AA01-D237F36FB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7627"/>
            <a:ext cx="10515600" cy="48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6F01-11DE-8844-9138-E6C82B9D9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2350E-D1E3-BD44-BF40-1A22FCF5193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C701D-18DF-AF44-B273-F331A8668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BDE4C-4383-C045-AB6C-107415198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31E7-052F-8541-B40B-5A773088FC17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0714B-ADBD-E53C-2369-C36368E05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34" t="26779" r="79267" b="32066"/>
          <a:stretch/>
        </p:blipFill>
        <p:spPr>
          <a:xfrm>
            <a:off x="5832438" y="5309"/>
            <a:ext cx="527125" cy="5810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071133-1D23-45BB-87D5-07BEB8D584DF}"/>
              </a:ext>
            </a:extLst>
          </p:cNvPr>
          <p:cNvSpPr/>
          <p:nvPr userDrawn="1"/>
        </p:nvSpPr>
        <p:spPr>
          <a:xfrm>
            <a:off x="0" y="259645"/>
            <a:ext cx="5937956" cy="45719"/>
          </a:xfrm>
          <a:prstGeom prst="rect">
            <a:avLst/>
          </a:prstGeom>
          <a:solidFill>
            <a:srgbClr val="F07814"/>
          </a:solidFill>
          <a:ln>
            <a:solidFill>
              <a:srgbClr val="F07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221F2F-CF4F-0D2B-66DF-C36178E26663}"/>
              </a:ext>
            </a:extLst>
          </p:cNvPr>
          <p:cNvSpPr/>
          <p:nvPr userDrawn="1"/>
        </p:nvSpPr>
        <p:spPr>
          <a:xfrm>
            <a:off x="6265333" y="264679"/>
            <a:ext cx="5921032" cy="45719"/>
          </a:xfrm>
          <a:prstGeom prst="rect">
            <a:avLst/>
          </a:prstGeom>
          <a:solidFill>
            <a:srgbClr val="E6000F"/>
          </a:solidFill>
          <a:ln>
            <a:solidFill>
              <a:srgbClr val="E60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BFD9D2-8C33-402C-9A01-052885FBD6DA}"/>
              </a:ext>
            </a:extLst>
          </p:cNvPr>
          <p:cNvSpPr/>
          <p:nvPr userDrawn="1"/>
        </p:nvSpPr>
        <p:spPr>
          <a:xfrm>
            <a:off x="6336703" y="438626"/>
            <a:ext cx="45719" cy="56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155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55DF-16F7-46C3-817A-B1661B6D9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403" y="844592"/>
            <a:ext cx="9467193" cy="534725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"/>
              </a:rPr>
              <a:t>Membrane-bound germline-targeting HIV-1 Env immunogens for mRNA vaccination </a:t>
            </a:r>
            <a:r>
              <a:rPr lang="en-US" sz="1800" i="0" dirty="0">
                <a:effectLst/>
                <a:latin typeface=""/>
              </a:rPr>
              <a:t/>
            </a:r>
            <a:br>
              <a:rPr lang="en-US" sz="1800" i="0" dirty="0">
                <a:effectLst/>
                <a:latin typeface=""/>
              </a:rPr>
            </a:br>
            <a:r>
              <a:rPr lang="en-US" sz="1800" i="0" dirty="0">
                <a:effectLst/>
                <a:latin typeface=""/>
              </a:rPr>
              <a:t/>
            </a:r>
            <a:br>
              <a:rPr lang="en-US" sz="1800" i="0" dirty="0">
                <a:effectLst/>
                <a:latin typeface=""/>
              </a:rPr>
            </a:br>
            <a:r>
              <a:rPr lang="en-US" sz="1800" i="0" dirty="0">
                <a:effectLst/>
                <a:latin typeface=""/>
              </a:rPr>
              <a:t/>
            </a:r>
            <a:br>
              <a:rPr lang="en-US" sz="1800" i="0" dirty="0">
                <a:effectLst/>
                <a:latin typeface=""/>
              </a:rPr>
            </a:br>
            <a:r>
              <a:rPr lang="en-US" sz="1800" i="0" dirty="0">
                <a:effectLst/>
                <a:latin typeface=""/>
              </a:rPr>
              <a:t/>
            </a:r>
            <a:br>
              <a:rPr lang="en-US" sz="1800" i="0" dirty="0">
                <a:effectLst/>
                <a:latin typeface=""/>
              </a:rPr>
            </a:br>
            <a:r>
              <a:rPr lang="en-US" sz="2400" b="1" i="0" dirty="0">
                <a:effectLst/>
                <a:latin typeface=""/>
              </a:rPr>
              <a:t>Iván del Moral Sánchez</a:t>
            </a:r>
            <a:r>
              <a:rPr lang="en-US" sz="2000" i="0" dirty="0">
                <a:effectLst/>
                <a:latin typeface=""/>
              </a:rPr>
              <a:t/>
            </a:r>
            <a:br>
              <a:rPr lang="en-US" sz="2000" i="0" dirty="0">
                <a:effectLst/>
                <a:latin typeface=""/>
              </a:rPr>
            </a:br>
            <a:r>
              <a:rPr lang="en-GB" sz="2000" dirty="0">
                <a:latin typeface=""/>
              </a:rPr>
              <a:t>Amsterdam UMC, University of Amsterdam, Netherlands</a:t>
            </a:r>
            <a:br>
              <a:rPr lang="en-GB" sz="2000" dirty="0">
                <a:latin typeface=""/>
              </a:rPr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US" sz="2000" i="0" dirty="0">
                <a:effectLst/>
                <a:latin typeface=""/>
              </a:rPr>
              <a:t/>
            </a:r>
            <a:br>
              <a:rPr lang="en-US" sz="2000" i="0" dirty="0">
                <a:effectLst/>
                <a:latin typeface=""/>
              </a:rPr>
            </a:br>
            <a:r>
              <a:rPr lang="en-US" sz="2000" i="0" dirty="0">
                <a:effectLst/>
                <a:latin typeface=""/>
              </a:rPr>
              <a:t/>
            </a:r>
            <a:br>
              <a:rPr lang="en-US" sz="2000" i="0" dirty="0">
                <a:effectLst/>
                <a:latin typeface=""/>
              </a:rPr>
            </a:br>
            <a:r>
              <a:rPr lang="en-US" sz="2000" i="0" dirty="0">
                <a:effectLst/>
                <a:latin typeface=""/>
              </a:rPr>
              <a:t/>
            </a:r>
            <a:br>
              <a:rPr lang="en-US" sz="2000" i="0" dirty="0">
                <a:effectLst/>
                <a:latin typeface=""/>
              </a:rPr>
            </a:br>
            <a:r>
              <a:rPr lang="en-US" sz="2000" i="0" dirty="0">
                <a:effectLst/>
                <a:latin typeface=""/>
              </a:rPr>
              <a:t/>
            </a:r>
            <a:br>
              <a:rPr lang="en-US" sz="2000" i="0" dirty="0">
                <a:effectLst/>
                <a:latin typeface=""/>
              </a:rPr>
            </a:br>
            <a:r>
              <a:rPr lang="en-US" sz="1800" dirty="0">
                <a:latin typeface=""/>
              </a:rPr>
              <a:t>28</a:t>
            </a:r>
            <a:r>
              <a:rPr lang="en-US" sz="1800" baseline="30000" dirty="0">
                <a:latin typeface=""/>
              </a:rPr>
              <a:t>th</a:t>
            </a:r>
            <a:r>
              <a:rPr lang="en-US" sz="1800" dirty="0">
                <a:latin typeface=""/>
              </a:rPr>
              <a:t> November 2023</a:t>
            </a:r>
            <a:r>
              <a:rPr lang="en-US" sz="1800" i="0" dirty="0">
                <a:effectLst/>
                <a:latin typeface=""/>
              </a:rPr>
              <a:t/>
            </a:r>
            <a:br>
              <a:rPr lang="en-US" sz="1800" i="0" dirty="0">
                <a:effectLst/>
                <a:latin typeface=""/>
              </a:rPr>
            </a:br>
            <a:endParaRPr lang="en-US" sz="1800" i="0" dirty="0">
              <a:effectLst/>
              <a:latin typeface="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C2D5A-90D0-D466-8C68-669CF06F57B4}"/>
              </a:ext>
            </a:extLst>
          </p:cNvPr>
          <p:cNvSpPr txBox="1"/>
          <p:nvPr/>
        </p:nvSpPr>
        <p:spPr>
          <a:xfrm>
            <a:off x="-51564" y="6191845"/>
            <a:ext cx="248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Image credit: David Goodsell</a:t>
            </a:r>
          </a:p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Depiction of germline-targeting Env trimers (pink) or boosting immunogens (pink with dark pink) binding to B cell receptors (green)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30C5E0-015F-1058-01CD-B2F4E5353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081" y="5023484"/>
            <a:ext cx="2879836" cy="495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6E271E-6F8A-9497-1F74-46525141D13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6" t="990" b="434"/>
          <a:stretch/>
        </p:blipFill>
        <p:spPr>
          <a:xfrm>
            <a:off x="-51565" y="0"/>
            <a:ext cx="1102599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3DC23-4E73-916A-3DC2-03B31566EE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 r="78387" b="434"/>
          <a:stretch/>
        </p:blipFill>
        <p:spPr>
          <a:xfrm>
            <a:off x="11140964" y="1"/>
            <a:ext cx="1051036" cy="68579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6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5EA70A4-99D6-68C2-372C-9039312D4FF4}"/>
              </a:ext>
            </a:extLst>
          </p:cNvPr>
          <p:cNvSpPr txBox="1"/>
          <p:nvPr/>
        </p:nvSpPr>
        <p:spPr>
          <a:xfrm>
            <a:off x="7544869" y="1458770"/>
            <a:ext cx="5053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Negative control Env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GT1.1 variants stabilized with different</a:t>
            </a:r>
          </a:p>
          <a:p>
            <a:r>
              <a:rPr lang="en-GB" sz="1600" dirty="0">
                <a:latin typeface="Arial Nova" panose="020B0504020202020204" pitchFamily="34" charset="0"/>
              </a:rPr>
              <a:t>     design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Different transmembrane domains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8638102-1CE5-7223-10F8-FA6F2D39B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8972"/>
            <a:ext cx="10515600" cy="636587"/>
          </a:xfrm>
        </p:spPr>
        <p:txBody>
          <a:bodyPr/>
          <a:lstStyle/>
          <a:p>
            <a:r>
              <a:rPr lang="en-US" sz="2000" b="1" dirty="0"/>
              <a:t>Membrane-bound GT1.1 show high surface expression and favorable antigenicity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CBD88-715B-1B73-6C8A-3F801714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58" y="3657180"/>
            <a:ext cx="2665414" cy="23083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3C72593-12F8-E95B-F52C-4B26ADA1B2DE}"/>
              </a:ext>
            </a:extLst>
          </p:cNvPr>
          <p:cNvSpPr txBox="1"/>
          <p:nvPr/>
        </p:nvSpPr>
        <p:spPr>
          <a:xfrm>
            <a:off x="1232614" y="6052972"/>
            <a:ext cx="4863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High expression on the surface of cells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4AE7DA-D59F-1B2B-814F-7B74ACEB066C}"/>
              </a:ext>
            </a:extLst>
          </p:cNvPr>
          <p:cNvSpPr txBox="1"/>
          <p:nvPr/>
        </p:nvSpPr>
        <p:spPr>
          <a:xfrm>
            <a:off x="5689108" y="6045127"/>
            <a:ext cx="5944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Binding to target precursors of broadly neutralizing antibodies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9E29D15-6865-6844-13A2-2B7E714FD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482581"/>
            <a:ext cx="4863385" cy="261174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1CA2679-05FC-964A-E302-E0803C03B876}"/>
              </a:ext>
            </a:extLst>
          </p:cNvPr>
          <p:cNvGrpSpPr/>
          <p:nvPr/>
        </p:nvGrpSpPr>
        <p:grpSpPr>
          <a:xfrm>
            <a:off x="610177" y="1514413"/>
            <a:ext cx="908426" cy="1697325"/>
            <a:chOff x="562331" y="3213360"/>
            <a:chExt cx="866273" cy="161856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90F8AC2-908E-82D2-E567-9DFA95E6C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627" t="51955" r="50510" b="24952"/>
            <a:stretch/>
          </p:blipFill>
          <p:spPr>
            <a:xfrm>
              <a:off x="722697" y="3908711"/>
              <a:ext cx="558801" cy="92321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77129DF-513A-EF1F-1F29-BCC6675D0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311" t="20336" r="25667" b="52328"/>
            <a:stretch/>
          </p:blipFill>
          <p:spPr>
            <a:xfrm>
              <a:off x="562331" y="3213360"/>
              <a:ext cx="866273" cy="83476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A92AC4-E942-CA2B-E529-0BC802A726F2}"/>
              </a:ext>
            </a:extLst>
          </p:cNvPr>
          <p:cNvGrpSpPr/>
          <p:nvPr/>
        </p:nvGrpSpPr>
        <p:grpSpPr>
          <a:xfrm>
            <a:off x="1689869" y="1514413"/>
            <a:ext cx="890479" cy="1717577"/>
            <a:chOff x="1491850" y="3194050"/>
            <a:chExt cx="849159" cy="163787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9EDC4D-DEA1-37AC-5E88-53BC04694C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627" t="51955" r="50510" b="24952"/>
            <a:stretch/>
          </p:blipFill>
          <p:spPr>
            <a:xfrm>
              <a:off x="1678972" y="3908714"/>
              <a:ext cx="558801" cy="92321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9728BF7-EC1E-82AF-2CCA-3D62523F3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671" r="76453" b="52361"/>
            <a:stretch/>
          </p:blipFill>
          <p:spPr>
            <a:xfrm>
              <a:off x="1491850" y="3194050"/>
              <a:ext cx="849159" cy="85407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F24072-D239-E79E-CE29-EC201096A338}"/>
              </a:ext>
            </a:extLst>
          </p:cNvPr>
          <p:cNvGrpSpPr/>
          <p:nvPr/>
        </p:nvGrpSpPr>
        <p:grpSpPr>
          <a:xfrm>
            <a:off x="2776575" y="1514413"/>
            <a:ext cx="890479" cy="1717577"/>
            <a:chOff x="1491850" y="3194050"/>
            <a:chExt cx="849159" cy="163787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5D5DB95-2642-3491-7801-8DD689AE5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627" t="51955" r="50510" b="24952"/>
            <a:stretch/>
          </p:blipFill>
          <p:spPr>
            <a:xfrm>
              <a:off x="1678972" y="3908714"/>
              <a:ext cx="558801" cy="92321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80E3F3D-4BC2-7B30-2105-49B788E50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671" r="76453" b="52361"/>
            <a:stretch/>
          </p:blipFill>
          <p:spPr>
            <a:xfrm>
              <a:off x="1491850" y="3194050"/>
              <a:ext cx="849159" cy="854075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79A5556-DF30-9105-CED9-3735FBE54CE1}"/>
              </a:ext>
            </a:extLst>
          </p:cNvPr>
          <p:cNvGrpSpPr/>
          <p:nvPr/>
        </p:nvGrpSpPr>
        <p:grpSpPr>
          <a:xfrm>
            <a:off x="3832727" y="1514413"/>
            <a:ext cx="908427" cy="1727207"/>
            <a:chOff x="4069505" y="1550492"/>
            <a:chExt cx="908427" cy="1727207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6462595-3BDB-5A73-76EC-44EF7DC6B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985" t="51955" r="28152" b="24952"/>
            <a:stretch/>
          </p:blipFill>
          <p:spPr>
            <a:xfrm>
              <a:off x="4292456" y="2309562"/>
              <a:ext cx="585991" cy="96813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64DB9D9-CA76-8BBF-0344-7D185CC4C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804" r="75978" b="51605"/>
            <a:stretch/>
          </p:blipFill>
          <p:spPr>
            <a:xfrm>
              <a:off x="4069505" y="1550492"/>
              <a:ext cx="908427" cy="915611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C43A8FE-70E5-24DE-0FA3-533FB84C79C2}"/>
              </a:ext>
            </a:extLst>
          </p:cNvPr>
          <p:cNvSpPr txBox="1"/>
          <p:nvPr/>
        </p:nvSpPr>
        <p:spPr>
          <a:xfrm>
            <a:off x="802564" y="1144183"/>
            <a:ext cx="61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GR1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E990DB-84FA-CBEB-D304-F5E749FE8C80}"/>
              </a:ext>
            </a:extLst>
          </p:cNvPr>
          <p:cNvSpPr txBox="1"/>
          <p:nvPr/>
        </p:nvSpPr>
        <p:spPr>
          <a:xfrm>
            <a:off x="1905176" y="1149792"/>
            <a:ext cx="61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GR2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860DC1-04BD-1DC7-3A03-871E8B295E50}"/>
              </a:ext>
            </a:extLst>
          </p:cNvPr>
          <p:cNvSpPr txBox="1"/>
          <p:nvPr/>
        </p:nvSpPr>
        <p:spPr>
          <a:xfrm>
            <a:off x="2945653" y="1156309"/>
            <a:ext cx="61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GR6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A1DEA8-1B11-F889-0263-A00A2B1EC80B}"/>
              </a:ext>
            </a:extLst>
          </p:cNvPr>
          <p:cNvSpPr txBox="1"/>
          <p:nvPr/>
        </p:nvSpPr>
        <p:spPr>
          <a:xfrm>
            <a:off x="3956227" y="1159677"/>
            <a:ext cx="69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GR14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B6761E-8812-06D1-C8CD-75D5AE814DC7}"/>
              </a:ext>
            </a:extLst>
          </p:cNvPr>
          <p:cNvGrpSpPr/>
          <p:nvPr/>
        </p:nvGrpSpPr>
        <p:grpSpPr>
          <a:xfrm>
            <a:off x="4839723" y="1514413"/>
            <a:ext cx="908427" cy="1727207"/>
            <a:chOff x="4839723" y="1514413"/>
            <a:chExt cx="908427" cy="1727207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C071B93-DD99-BEEA-F6E9-BAF51D1F4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985" t="51955" r="28152" b="24952"/>
            <a:stretch/>
          </p:blipFill>
          <p:spPr>
            <a:xfrm>
              <a:off x="5062674" y="2273483"/>
              <a:ext cx="585991" cy="968137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396CAEA-115B-498B-1385-0A8513341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804" r="75978" b="51605"/>
            <a:stretch/>
          </p:blipFill>
          <p:spPr>
            <a:xfrm>
              <a:off x="4839723" y="1514413"/>
              <a:ext cx="908427" cy="915611"/>
            </a:xfrm>
            <a:prstGeom prst="rect">
              <a:avLst/>
            </a:prstGeom>
          </p:spPr>
        </p:pic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E833202-C4AC-B24E-DC82-C50E5C416486}"/>
              </a:ext>
            </a:extLst>
          </p:cNvPr>
          <p:cNvSpPr txBox="1"/>
          <p:nvPr/>
        </p:nvSpPr>
        <p:spPr>
          <a:xfrm>
            <a:off x="4989287" y="1151362"/>
            <a:ext cx="69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GR16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2EC6A11-5312-C357-3DAD-CB81551F9BDC}"/>
              </a:ext>
            </a:extLst>
          </p:cNvPr>
          <p:cNvSpPr/>
          <p:nvPr/>
        </p:nvSpPr>
        <p:spPr>
          <a:xfrm>
            <a:off x="5279601" y="2418154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1264CDD-58A5-A127-3368-96B7CBCEFD40}"/>
              </a:ext>
            </a:extLst>
          </p:cNvPr>
          <p:cNvSpPr/>
          <p:nvPr/>
        </p:nvSpPr>
        <p:spPr>
          <a:xfrm>
            <a:off x="5998628" y="1736438"/>
            <a:ext cx="160120" cy="160120"/>
          </a:xfrm>
          <a:prstGeom prst="roundRect">
            <a:avLst/>
          </a:prstGeom>
          <a:solidFill>
            <a:srgbClr val="875C87"/>
          </a:solidFill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B4D82BC-30F4-5523-2A46-732379C8A647}"/>
              </a:ext>
            </a:extLst>
          </p:cNvPr>
          <p:cNvSpPr/>
          <p:nvPr/>
        </p:nvSpPr>
        <p:spPr>
          <a:xfrm>
            <a:off x="5998628" y="1964190"/>
            <a:ext cx="160120" cy="160120"/>
          </a:xfrm>
          <a:prstGeom prst="roundRect">
            <a:avLst/>
          </a:prstGeom>
          <a:solidFill>
            <a:srgbClr val="E9DCA1"/>
          </a:solidFill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135CC2-4042-7C96-A419-91E46027BD7D}"/>
              </a:ext>
            </a:extLst>
          </p:cNvPr>
          <p:cNvSpPr txBox="1"/>
          <p:nvPr/>
        </p:nvSpPr>
        <p:spPr>
          <a:xfrm>
            <a:off x="6127643" y="1697265"/>
            <a:ext cx="1167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Negative control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8EE5AA7-8562-17D2-EAF1-10FAA0C05EE6}"/>
              </a:ext>
            </a:extLst>
          </p:cNvPr>
          <p:cNvSpPr txBox="1"/>
          <p:nvPr/>
        </p:nvSpPr>
        <p:spPr>
          <a:xfrm>
            <a:off x="6127643" y="1917032"/>
            <a:ext cx="1167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GT1.1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2D5B369-884E-00FD-AE1E-A58FE6858FA7}"/>
              </a:ext>
            </a:extLst>
          </p:cNvPr>
          <p:cNvSpPr/>
          <p:nvPr/>
        </p:nvSpPr>
        <p:spPr>
          <a:xfrm>
            <a:off x="895208" y="2389799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BB5DABF-AF49-9919-6AF1-3A90A4FD7AE7}"/>
              </a:ext>
            </a:extLst>
          </p:cNvPr>
          <p:cNvSpPr/>
          <p:nvPr/>
        </p:nvSpPr>
        <p:spPr>
          <a:xfrm>
            <a:off x="1028336" y="2381089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D216598-A327-68CF-AA65-B4800777392A}"/>
              </a:ext>
            </a:extLst>
          </p:cNvPr>
          <p:cNvSpPr/>
          <p:nvPr/>
        </p:nvSpPr>
        <p:spPr>
          <a:xfrm>
            <a:off x="1032244" y="2389798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DF57C8E-9CDD-3156-6A44-29C3A841E2E9}"/>
              </a:ext>
            </a:extLst>
          </p:cNvPr>
          <p:cNvSpPr/>
          <p:nvPr/>
        </p:nvSpPr>
        <p:spPr>
          <a:xfrm>
            <a:off x="1176436" y="2392036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5BEDE76-6B05-A7EC-4573-9F3F33D7B2D8}"/>
              </a:ext>
            </a:extLst>
          </p:cNvPr>
          <p:cNvSpPr/>
          <p:nvPr/>
        </p:nvSpPr>
        <p:spPr>
          <a:xfrm>
            <a:off x="2003484" y="2407810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2DBD400-D727-8749-35A0-51DA7E544C31}"/>
              </a:ext>
            </a:extLst>
          </p:cNvPr>
          <p:cNvSpPr/>
          <p:nvPr/>
        </p:nvSpPr>
        <p:spPr>
          <a:xfrm>
            <a:off x="2140520" y="2407809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855CBF85-95D6-C712-5A4E-231211475EA2}"/>
              </a:ext>
            </a:extLst>
          </p:cNvPr>
          <p:cNvSpPr/>
          <p:nvPr/>
        </p:nvSpPr>
        <p:spPr>
          <a:xfrm>
            <a:off x="2284712" y="2410047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C44F143-7228-1732-A865-BC21943E4E16}"/>
              </a:ext>
            </a:extLst>
          </p:cNvPr>
          <p:cNvSpPr/>
          <p:nvPr/>
        </p:nvSpPr>
        <p:spPr>
          <a:xfrm>
            <a:off x="3090440" y="2408759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BF7C622F-4C3E-D89D-DD99-3CBEA8A17A97}"/>
              </a:ext>
            </a:extLst>
          </p:cNvPr>
          <p:cNvSpPr/>
          <p:nvPr/>
        </p:nvSpPr>
        <p:spPr>
          <a:xfrm>
            <a:off x="3227476" y="2408758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3296B37D-4300-12A2-E2FE-39BB5E2500E0}"/>
              </a:ext>
            </a:extLst>
          </p:cNvPr>
          <p:cNvSpPr/>
          <p:nvPr/>
        </p:nvSpPr>
        <p:spPr>
          <a:xfrm>
            <a:off x="3371668" y="2410996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325322FE-D980-36C5-639F-BE9BC5482161}"/>
              </a:ext>
            </a:extLst>
          </p:cNvPr>
          <p:cNvSpPr/>
          <p:nvPr/>
        </p:nvSpPr>
        <p:spPr>
          <a:xfrm>
            <a:off x="4268013" y="2419459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90D2208-3227-E382-1115-A97CECB7A126}"/>
              </a:ext>
            </a:extLst>
          </p:cNvPr>
          <p:cNvCxnSpPr/>
          <p:nvPr/>
        </p:nvCxnSpPr>
        <p:spPr>
          <a:xfrm>
            <a:off x="6016367" y="2667723"/>
            <a:ext cx="129015" cy="0"/>
          </a:xfrm>
          <a:prstGeom prst="line">
            <a:avLst/>
          </a:prstGeom>
          <a:ln w="317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9AB8D04-73CC-AD7A-7E89-042538009790}"/>
              </a:ext>
            </a:extLst>
          </p:cNvPr>
          <p:cNvCxnSpPr/>
          <p:nvPr/>
        </p:nvCxnSpPr>
        <p:spPr>
          <a:xfrm>
            <a:off x="6016367" y="2883623"/>
            <a:ext cx="129015" cy="0"/>
          </a:xfrm>
          <a:prstGeom prst="line">
            <a:avLst/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80EFA36-7EA6-2CB3-70CD-64825239BA4B}"/>
              </a:ext>
            </a:extLst>
          </p:cNvPr>
          <p:cNvSpPr txBox="1"/>
          <p:nvPr/>
        </p:nvSpPr>
        <p:spPr>
          <a:xfrm>
            <a:off x="6114277" y="2519619"/>
            <a:ext cx="1167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HIV-1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2C73748-4EAE-B8A9-4F3F-DDDD4A63078E}"/>
              </a:ext>
            </a:extLst>
          </p:cNvPr>
          <p:cNvSpPr txBox="1"/>
          <p:nvPr/>
        </p:nvSpPr>
        <p:spPr>
          <a:xfrm>
            <a:off x="6114277" y="2739386"/>
            <a:ext cx="1167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Heterologous</a:t>
            </a:r>
          </a:p>
        </p:txBody>
      </p:sp>
      <p:sp>
        <p:nvSpPr>
          <p:cNvPr id="98" name="Left Bracket 97">
            <a:extLst>
              <a:ext uri="{FF2B5EF4-FFF2-40B4-BE49-F238E27FC236}">
                <a16:creationId xmlns:a16="http://schemas.microsoft.com/office/drawing/2014/main" id="{3A7F8719-7995-BDAA-F1CA-04EBE74EE79C}"/>
              </a:ext>
            </a:extLst>
          </p:cNvPr>
          <p:cNvSpPr/>
          <p:nvPr/>
        </p:nvSpPr>
        <p:spPr>
          <a:xfrm flipH="1">
            <a:off x="5811649" y="1540676"/>
            <a:ext cx="79171" cy="81325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9" name="Left Bracket 98">
            <a:extLst>
              <a:ext uri="{FF2B5EF4-FFF2-40B4-BE49-F238E27FC236}">
                <a16:creationId xmlns:a16="http://schemas.microsoft.com/office/drawing/2014/main" id="{5475F03A-3D1C-65BC-2AD7-D7D7673E88E0}"/>
              </a:ext>
            </a:extLst>
          </p:cNvPr>
          <p:cNvSpPr/>
          <p:nvPr/>
        </p:nvSpPr>
        <p:spPr>
          <a:xfrm flipH="1">
            <a:off x="5816115" y="2381089"/>
            <a:ext cx="79171" cy="81325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30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8972"/>
            <a:ext cx="10515600" cy="636587"/>
          </a:xfrm>
        </p:spPr>
        <p:txBody>
          <a:bodyPr/>
          <a:lstStyle/>
          <a:p>
            <a:r>
              <a:rPr lang="en-US" sz="2000" b="1" dirty="0"/>
              <a:t>Membrane-bound GT1.1 are superior to soluble GT1.1 immunogens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8DA8A-A0E3-857B-2864-A53123E4E4BB}"/>
              </a:ext>
            </a:extLst>
          </p:cNvPr>
          <p:cNvSpPr txBox="1"/>
          <p:nvPr/>
        </p:nvSpPr>
        <p:spPr>
          <a:xfrm>
            <a:off x="5549900" y="0"/>
            <a:ext cx="664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"/>
                <a:cs typeface="Arial" panose="020B0604020202020204" pitchFamily="34" charset="0"/>
              </a:rPr>
              <a:t>Jahyun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 Koo, Edward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Lamperti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, Facundo Batista, Paul McKay, Robin Shattock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10CAA-481A-1C12-DA5E-672AA888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33141" y="1732941"/>
            <a:ext cx="6858010" cy="480060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0AE13799-28A5-9856-BE11-7DB0C9D1E7B8}"/>
              </a:ext>
            </a:extLst>
          </p:cNvPr>
          <p:cNvGrpSpPr/>
          <p:nvPr/>
        </p:nvGrpSpPr>
        <p:grpSpPr>
          <a:xfrm>
            <a:off x="264284" y="1304852"/>
            <a:ext cx="7505952" cy="1988296"/>
            <a:chOff x="360484" y="1168479"/>
            <a:chExt cx="7505952" cy="198829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3DB8267-4E00-A89D-BC35-D28F03E80259}"/>
                </a:ext>
              </a:extLst>
            </p:cNvPr>
            <p:cNvGrpSpPr/>
            <p:nvPr/>
          </p:nvGrpSpPr>
          <p:grpSpPr>
            <a:xfrm>
              <a:off x="360484" y="1168479"/>
              <a:ext cx="5952009" cy="1988296"/>
              <a:chOff x="533380" y="4126639"/>
              <a:chExt cx="5952009" cy="198829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D8F70C0-4B40-E837-D0AD-7B30722989FC}"/>
                  </a:ext>
                </a:extLst>
              </p:cNvPr>
              <p:cNvSpPr txBox="1"/>
              <p:nvPr/>
            </p:nvSpPr>
            <p:spPr>
              <a:xfrm>
                <a:off x="1919794" y="4126639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157F56C-FEC9-5ADB-14C4-C9A91061657B}"/>
                  </a:ext>
                </a:extLst>
              </p:cNvPr>
              <p:cNvSpPr txBox="1"/>
              <p:nvPr/>
            </p:nvSpPr>
            <p:spPr>
              <a:xfrm>
                <a:off x="2902229" y="4133245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284796-E439-6E87-4BD9-06D0F438296C}"/>
                  </a:ext>
                </a:extLst>
              </p:cNvPr>
              <p:cNvSpPr txBox="1"/>
              <p:nvPr/>
            </p:nvSpPr>
            <p:spPr>
              <a:xfrm>
                <a:off x="3867696" y="4133245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GR6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0854DB3-A2CE-737E-1767-2BA572265460}"/>
                  </a:ext>
                </a:extLst>
              </p:cNvPr>
              <p:cNvSpPr txBox="1"/>
              <p:nvPr/>
            </p:nvSpPr>
            <p:spPr>
              <a:xfrm>
                <a:off x="4793738" y="4127548"/>
                <a:ext cx="69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GR14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EE31984-AA78-ED08-A312-1FFF39C898C9}"/>
                  </a:ext>
                </a:extLst>
              </p:cNvPr>
              <p:cNvSpPr txBox="1"/>
              <p:nvPr/>
            </p:nvSpPr>
            <p:spPr>
              <a:xfrm>
                <a:off x="5783471" y="4138731"/>
                <a:ext cx="69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GR16</a:t>
                </a: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E0BC8CC9-559C-E5A7-E563-B4700ECC9A88}"/>
                  </a:ext>
                </a:extLst>
              </p:cNvPr>
              <p:cNvGrpSpPr/>
              <p:nvPr/>
            </p:nvGrpSpPr>
            <p:grpSpPr>
              <a:xfrm>
                <a:off x="5576962" y="4380648"/>
                <a:ext cx="908427" cy="1727207"/>
                <a:chOff x="10939776" y="1514413"/>
                <a:chExt cx="908427" cy="1727207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DAFC748F-552B-4731-C40D-1B1C6B46A5E6}"/>
                    </a:ext>
                  </a:extLst>
                </p:cNvPr>
                <p:cNvGrpSpPr/>
                <p:nvPr/>
              </p:nvGrpSpPr>
              <p:grpSpPr>
                <a:xfrm>
                  <a:off x="10939776" y="1514413"/>
                  <a:ext cx="908427" cy="1727207"/>
                  <a:chOff x="4839723" y="1514413"/>
                  <a:chExt cx="908427" cy="1727207"/>
                </a:xfrm>
              </p:grpSpPr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6A184694-FE28-8400-C749-EBCFB36301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3985" t="51955" r="28152" b="24952"/>
                  <a:stretch/>
                </p:blipFill>
                <p:spPr>
                  <a:xfrm>
                    <a:off x="5062674" y="2273483"/>
                    <a:ext cx="585991" cy="968137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A0700664-3A2E-1276-A3A9-99313C8E06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804" r="75978" b="51605"/>
                  <a:stretch/>
                </p:blipFill>
                <p:spPr>
                  <a:xfrm>
                    <a:off x="4839723" y="1514413"/>
                    <a:ext cx="908427" cy="9156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0D15730-4EB5-DFA3-D328-1C5F4B0EB76F}"/>
                    </a:ext>
                  </a:extLst>
                </p:cNvPr>
                <p:cNvSpPr/>
                <p:nvPr/>
              </p:nvSpPr>
              <p:spPr>
                <a:xfrm>
                  <a:off x="11379654" y="2418154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3477E3E-C7AE-9E5D-1BB5-A912543D15BC}"/>
                  </a:ext>
                </a:extLst>
              </p:cNvPr>
              <p:cNvSpPr/>
              <p:nvPr/>
            </p:nvSpPr>
            <p:spPr>
              <a:xfrm>
                <a:off x="1953772" y="5269644"/>
                <a:ext cx="102807" cy="733663"/>
              </a:xfrm>
              <a:custGeom>
                <a:avLst/>
                <a:gdLst>
                  <a:gd name="connsiteX0" fmla="*/ 47650 w 102807"/>
                  <a:gd name="connsiteY0" fmla="*/ 0 h 733663"/>
                  <a:gd name="connsiteX1" fmla="*/ 45269 w 102807"/>
                  <a:gd name="connsiteY1" fmla="*/ 11907 h 733663"/>
                  <a:gd name="connsiteX2" fmla="*/ 35744 w 102807"/>
                  <a:gd name="connsiteY2" fmla="*/ 26194 h 733663"/>
                  <a:gd name="connsiteX3" fmla="*/ 38125 w 102807"/>
                  <a:gd name="connsiteY3" fmla="*/ 64294 h 733663"/>
                  <a:gd name="connsiteX4" fmla="*/ 50031 w 102807"/>
                  <a:gd name="connsiteY4" fmla="*/ 80963 h 733663"/>
                  <a:gd name="connsiteX5" fmla="*/ 54794 w 102807"/>
                  <a:gd name="connsiteY5" fmla="*/ 90488 h 733663"/>
                  <a:gd name="connsiteX6" fmla="*/ 71462 w 102807"/>
                  <a:gd name="connsiteY6" fmla="*/ 107157 h 733663"/>
                  <a:gd name="connsiteX7" fmla="*/ 83369 w 102807"/>
                  <a:gd name="connsiteY7" fmla="*/ 116682 h 733663"/>
                  <a:gd name="connsiteX8" fmla="*/ 88131 w 102807"/>
                  <a:gd name="connsiteY8" fmla="*/ 126207 h 733663"/>
                  <a:gd name="connsiteX9" fmla="*/ 92894 w 102807"/>
                  <a:gd name="connsiteY9" fmla="*/ 133350 h 733663"/>
                  <a:gd name="connsiteX10" fmla="*/ 95275 w 102807"/>
                  <a:gd name="connsiteY10" fmla="*/ 142875 h 733663"/>
                  <a:gd name="connsiteX11" fmla="*/ 102419 w 102807"/>
                  <a:gd name="connsiteY11" fmla="*/ 154782 h 733663"/>
                  <a:gd name="connsiteX12" fmla="*/ 95275 w 102807"/>
                  <a:gd name="connsiteY12" fmla="*/ 188119 h 733663"/>
                  <a:gd name="connsiteX13" fmla="*/ 88131 w 102807"/>
                  <a:gd name="connsiteY13" fmla="*/ 190500 h 733663"/>
                  <a:gd name="connsiteX14" fmla="*/ 69081 w 102807"/>
                  <a:gd name="connsiteY14" fmla="*/ 204788 h 733663"/>
                  <a:gd name="connsiteX15" fmla="*/ 52412 w 102807"/>
                  <a:gd name="connsiteY15" fmla="*/ 216694 h 733663"/>
                  <a:gd name="connsiteX16" fmla="*/ 38125 w 102807"/>
                  <a:gd name="connsiteY16" fmla="*/ 221457 h 733663"/>
                  <a:gd name="connsiteX17" fmla="*/ 30981 w 102807"/>
                  <a:gd name="connsiteY17" fmla="*/ 235744 h 733663"/>
                  <a:gd name="connsiteX18" fmla="*/ 35744 w 102807"/>
                  <a:gd name="connsiteY18" fmla="*/ 242888 h 733663"/>
                  <a:gd name="connsiteX19" fmla="*/ 50031 w 102807"/>
                  <a:gd name="connsiteY19" fmla="*/ 252413 h 733663"/>
                  <a:gd name="connsiteX20" fmla="*/ 64319 w 102807"/>
                  <a:gd name="connsiteY20" fmla="*/ 257175 h 733663"/>
                  <a:gd name="connsiteX21" fmla="*/ 71462 w 102807"/>
                  <a:gd name="connsiteY21" fmla="*/ 261938 h 733663"/>
                  <a:gd name="connsiteX22" fmla="*/ 64319 w 102807"/>
                  <a:gd name="connsiteY22" fmla="*/ 285750 h 733663"/>
                  <a:gd name="connsiteX23" fmla="*/ 45269 w 102807"/>
                  <a:gd name="connsiteY23" fmla="*/ 292894 h 733663"/>
                  <a:gd name="connsiteX24" fmla="*/ 35744 w 102807"/>
                  <a:gd name="connsiteY24" fmla="*/ 309563 h 733663"/>
                  <a:gd name="connsiteX25" fmla="*/ 52412 w 102807"/>
                  <a:gd name="connsiteY25" fmla="*/ 328613 h 733663"/>
                  <a:gd name="connsiteX26" fmla="*/ 59556 w 102807"/>
                  <a:gd name="connsiteY26" fmla="*/ 333375 h 733663"/>
                  <a:gd name="connsiteX27" fmla="*/ 66700 w 102807"/>
                  <a:gd name="connsiteY27" fmla="*/ 338138 h 733663"/>
                  <a:gd name="connsiteX28" fmla="*/ 73844 w 102807"/>
                  <a:gd name="connsiteY28" fmla="*/ 340519 h 733663"/>
                  <a:gd name="connsiteX29" fmla="*/ 71462 w 102807"/>
                  <a:gd name="connsiteY29" fmla="*/ 352425 h 733663"/>
                  <a:gd name="connsiteX30" fmla="*/ 61937 w 102807"/>
                  <a:gd name="connsiteY30" fmla="*/ 359569 h 733663"/>
                  <a:gd name="connsiteX31" fmla="*/ 38125 w 102807"/>
                  <a:gd name="connsiteY31" fmla="*/ 371475 h 733663"/>
                  <a:gd name="connsiteX32" fmla="*/ 30981 w 102807"/>
                  <a:gd name="connsiteY32" fmla="*/ 376238 h 733663"/>
                  <a:gd name="connsiteX33" fmla="*/ 42887 w 102807"/>
                  <a:gd name="connsiteY33" fmla="*/ 400050 h 733663"/>
                  <a:gd name="connsiteX34" fmla="*/ 57175 w 102807"/>
                  <a:gd name="connsiteY34" fmla="*/ 404813 h 733663"/>
                  <a:gd name="connsiteX35" fmla="*/ 66700 w 102807"/>
                  <a:gd name="connsiteY35" fmla="*/ 409575 h 733663"/>
                  <a:gd name="connsiteX36" fmla="*/ 71462 w 102807"/>
                  <a:gd name="connsiteY36" fmla="*/ 416719 h 733663"/>
                  <a:gd name="connsiteX37" fmla="*/ 69081 w 102807"/>
                  <a:gd name="connsiteY37" fmla="*/ 423863 h 733663"/>
                  <a:gd name="connsiteX38" fmla="*/ 54794 w 102807"/>
                  <a:gd name="connsiteY38" fmla="*/ 435769 h 733663"/>
                  <a:gd name="connsiteX39" fmla="*/ 47650 w 102807"/>
                  <a:gd name="connsiteY39" fmla="*/ 438150 h 733663"/>
                  <a:gd name="connsiteX40" fmla="*/ 33362 w 102807"/>
                  <a:gd name="connsiteY40" fmla="*/ 454819 h 733663"/>
                  <a:gd name="connsiteX41" fmla="*/ 50031 w 102807"/>
                  <a:gd name="connsiteY41" fmla="*/ 466725 h 733663"/>
                  <a:gd name="connsiteX42" fmla="*/ 54794 w 102807"/>
                  <a:gd name="connsiteY42" fmla="*/ 473869 h 733663"/>
                  <a:gd name="connsiteX43" fmla="*/ 59556 w 102807"/>
                  <a:gd name="connsiteY43" fmla="*/ 497682 h 733663"/>
                  <a:gd name="connsiteX44" fmla="*/ 40506 w 102807"/>
                  <a:gd name="connsiteY44" fmla="*/ 504825 h 733663"/>
                  <a:gd name="connsiteX45" fmla="*/ 26219 w 102807"/>
                  <a:gd name="connsiteY45" fmla="*/ 509588 h 733663"/>
                  <a:gd name="connsiteX46" fmla="*/ 16694 w 102807"/>
                  <a:gd name="connsiteY46" fmla="*/ 521494 h 733663"/>
                  <a:gd name="connsiteX47" fmla="*/ 4787 w 102807"/>
                  <a:gd name="connsiteY47" fmla="*/ 531019 h 733663"/>
                  <a:gd name="connsiteX48" fmla="*/ 25 w 102807"/>
                  <a:gd name="connsiteY48" fmla="*/ 545307 h 733663"/>
                  <a:gd name="connsiteX49" fmla="*/ 2406 w 102807"/>
                  <a:gd name="connsiteY49" fmla="*/ 578644 h 733663"/>
                  <a:gd name="connsiteX50" fmla="*/ 9550 w 102807"/>
                  <a:gd name="connsiteY50" fmla="*/ 592932 h 733663"/>
                  <a:gd name="connsiteX51" fmla="*/ 14312 w 102807"/>
                  <a:gd name="connsiteY51" fmla="*/ 602457 h 733663"/>
                  <a:gd name="connsiteX52" fmla="*/ 19075 w 102807"/>
                  <a:gd name="connsiteY52" fmla="*/ 609600 h 733663"/>
                  <a:gd name="connsiteX53" fmla="*/ 26219 w 102807"/>
                  <a:gd name="connsiteY53" fmla="*/ 621507 h 733663"/>
                  <a:gd name="connsiteX54" fmla="*/ 33362 w 102807"/>
                  <a:gd name="connsiteY54" fmla="*/ 626269 h 733663"/>
                  <a:gd name="connsiteX55" fmla="*/ 47650 w 102807"/>
                  <a:gd name="connsiteY55" fmla="*/ 640557 h 733663"/>
                  <a:gd name="connsiteX56" fmla="*/ 52412 w 102807"/>
                  <a:gd name="connsiteY56" fmla="*/ 647700 h 733663"/>
                  <a:gd name="connsiteX57" fmla="*/ 61937 w 102807"/>
                  <a:gd name="connsiteY57" fmla="*/ 664369 h 733663"/>
                  <a:gd name="connsiteX58" fmla="*/ 64319 w 102807"/>
                  <a:gd name="connsiteY58" fmla="*/ 673894 h 733663"/>
                  <a:gd name="connsiteX59" fmla="*/ 57175 w 102807"/>
                  <a:gd name="connsiteY59" fmla="*/ 688182 h 733663"/>
                  <a:gd name="connsiteX60" fmla="*/ 47650 w 102807"/>
                  <a:gd name="connsiteY60" fmla="*/ 704850 h 733663"/>
                  <a:gd name="connsiteX61" fmla="*/ 45269 w 102807"/>
                  <a:gd name="connsiteY61" fmla="*/ 711994 h 733663"/>
                  <a:gd name="connsiteX62" fmla="*/ 30981 w 102807"/>
                  <a:gd name="connsiteY62" fmla="*/ 721519 h 733663"/>
                  <a:gd name="connsiteX63" fmla="*/ 23837 w 102807"/>
                  <a:gd name="connsiteY63" fmla="*/ 726282 h 733663"/>
                  <a:gd name="connsiteX64" fmla="*/ 19075 w 102807"/>
                  <a:gd name="connsiteY64" fmla="*/ 733425 h 733663"/>
                  <a:gd name="connsiteX65" fmla="*/ 9550 w 102807"/>
                  <a:gd name="connsiteY65" fmla="*/ 731044 h 733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2807" h="733663">
                    <a:moveTo>
                      <a:pt x="47650" y="0"/>
                    </a:moveTo>
                    <a:cubicBezTo>
                      <a:pt x="46856" y="3969"/>
                      <a:pt x="46944" y="8222"/>
                      <a:pt x="45269" y="11907"/>
                    </a:cubicBezTo>
                    <a:cubicBezTo>
                      <a:pt x="42901" y="17118"/>
                      <a:pt x="35744" y="26194"/>
                      <a:pt x="35744" y="26194"/>
                    </a:cubicBezTo>
                    <a:cubicBezTo>
                      <a:pt x="36538" y="38894"/>
                      <a:pt x="36238" y="51710"/>
                      <a:pt x="38125" y="64294"/>
                    </a:cubicBezTo>
                    <a:cubicBezTo>
                      <a:pt x="39612" y="74208"/>
                      <a:pt x="44913" y="73798"/>
                      <a:pt x="50031" y="80963"/>
                    </a:cubicBezTo>
                    <a:cubicBezTo>
                      <a:pt x="52094" y="83852"/>
                      <a:pt x="52913" y="87478"/>
                      <a:pt x="54794" y="90488"/>
                    </a:cubicBezTo>
                    <a:cubicBezTo>
                      <a:pt x="61331" y="100948"/>
                      <a:pt x="61749" y="99872"/>
                      <a:pt x="71462" y="107157"/>
                    </a:cubicBezTo>
                    <a:cubicBezTo>
                      <a:pt x="77350" y="124814"/>
                      <a:pt x="68187" y="104029"/>
                      <a:pt x="83369" y="116682"/>
                    </a:cubicBezTo>
                    <a:cubicBezTo>
                      <a:pt x="86096" y="118955"/>
                      <a:pt x="86370" y="123125"/>
                      <a:pt x="88131" y="126207"/>
                    </a:cubicBezTo>
                    <a:cubicBezTo>
                      <a:pt x="89551" y="128692"/>
                      <a:pt x="91306" y="130969"/>
                      <a:pt x="92894" y="133350"/>
                    </a:cubicBezTo>
                    <a:cubicBezTo>
                      <a:pt x="93688" y="136525"/>
                      <a:pt x="93946" y="139884"/>
                      <a:pt x="95275" y="142875"/>
                    </a:cubicBezTo>
                    <a:cubicBezTo>
                      <a:pt x="97155" y="147105"/>
                      <a:pt x="101845" y="150189"/>
                      <a:pt x="102419" y="154782"/>
                    </a:cubicBezTo>
                    <a:cubicBezTo>
                      <a:pt x="103133" y="160496"/>
                      <a:pt x="103804" y="181295"/>
                      <a:pt x="95275" y="188119"/>
                    </a:cubicBezTo>
                    <a:cubicBezTo>
                      <a:pt x="93315" y="189687"/>
                      <a:pt x="90512" y="189706"/>
                      <a:pt x="88131" y="190500"/>
                    </a:cubicBezTo>
                    <a:cubicBezTo>
                      <a:pt x="75562" y="203069"/>
                      <a:pt x="86832" y="192954"/>
                      <a:pt x="69081" y="204788"/>
                    </a:cubicBezTo>
                    <a:cubicBezTo>
                      <a:pt x="63400" y="208576"/>
                      <a:pt x="58424" y="213457"/>
                      <a:pt x="52412" y="216694"/>
                    </a:cubicBezTo>
                    <a:cubicBezTo>
                      <a:pt x="47992" y="219074"/>
                      <a:pt x="38125" y="221457"/>
                      <a:pt x="38125" y="221457"/>
                    </a:cubicBezTo>
                    <a:cubicBezTo>
                      <a:pt x="36465" y="223946"/>
                      <a:pt x="30323" y="231799"/>
                      <a:pt x="30981" y="235744"/>
                    </a:cubicBezTo>
                    <a:cubicBezTo>
                      <a:pt x="31452" y="238567"/>
                      <a:pt x="33590" y="241003"/>
                      <a:pt x="35744" y="242888"/>
                    </a:cubicBezTo>
                    <a:cubicBezTo>
                      <a:pt x="40051" y="246657"/>
                      <a:pt x="44601" y="250603"/>
                      <a:pt x="50031" y="252413"/>
                    </a:cubicBezTo>
                    <a:lnTo>
                      <a:pt x="64319" y="257175"/>
                    </a:lnTo>
                    <a:cubicBezTo>
                      <a:pt x="66700" y="258763"/>
                      <a:pt x="69875" y="259557"/>
                      <a:pt x="71462" y="261938"/>
                    </a:cubicBezTo>
                    <a:cubicBezTo>
                      <a:pt x="77518" y="271022"/>
                      <a:pt x="71663" y="279222"/>
                      <a:pt x="64319" y="285750"/>
                    </a:cubicBezTo>
                    <a:cubicBezTo>
                      <a:pt x="62610" y="287269"/>
                      <a:pt x="49112" y="291613"/>
                      <a:pt x="45269" y="292894"/>
                    </a:cubicBezTo>
                    <a:cubicBezTo>
                      <a:pt x="42368" y="296762"/>
                      <a:pt x="35744" y="303501"/>
                      <a:pt x="35744" y="309563"/>
                    </a:cubicBezTo>
                    <a:cubicBezTo>
                      <a:pt x="35744" y="322128"/>
                      <a:pt x="41994" y="321668"/>
                      <a:pt x="52412" y="328613"/>
                    </a:cubicBezTo>
                    <a:lnTo>
                      <a:pt x="59556" y="333375"/>
                    </a:lnTo>
                    <a:cubicBezTo>
                      <a:pt x="61937" y="334963"/>
                      <a:pt x="63985" y="337233"/>
                      <a:pt x="66700" y="338138"/>
                    </a:cubicBezTo>
                    <a:lnTo>
                      <a:pt x="73844" y="340519"/>
                    </a:lnTo>
                    <a:cubicBezTo>
                      <a:pt x="73050" y="344488"/>
                      <a:pt x="73607" y="348993"/>
                      <a:pt x="71462" y="352425"/>
                    </a:cubicBezTo>
                    <a:cubicBezTo>
                      <a:pt x="69358" y="355790"/>
                      <a:pt x="65188" y="357293"/>
                      <a:pt x="61937" y="359569"/>
                    </a:cubicBezTo>
                    <a:cubicBezTo>
                      <a:pt x="46187" y="370594"/>
                      <a:pt x="52482" y="367886"/>
                      <a:pt x="38125" y="371475"/>
                    </a:cubicBezTo>
                    <a:cubicBezTo>
                      <a:pt x="35744" y="373063"/>
                      <a:pt x="31266" y="373390"/>
                      <a:pt x="30981" y="376238"/>
                    </a:cubicBezTo>
                    <a:cubicBezTo>
                      <a:pt x="29736" y="388687"/>
                      <a:pt x="33228" y="395757"/>
                      <a:pt x="42887" y="400050"/>
                    </a:cubicBezTo>
                    <a:cubicBezTo>
                      <a:pt x="47475" y="402089"/>
                      <a:pt x="52685" y="402568"/>
                      <a:pt x="57175" y="404813"/>
                    </a:cubicBezTo>
                    <a:lnTo>
                      <a:pt x="66700" y="409575"/>
                    </a:lnTo>
                    <a:cubicBezTo>
                      <a:pt x="68287" y="411956"/>
                      <a:pt x="70992" y="413896"/>
                      <a:pt x="71462" y="416719"/>
                    </a:cubicBezTo>
                    <a:cubicBezTo>
                      <a:pt x="71875" y="419195"/>
                      <a:pt x="70473" y="421774"/>
                      <a:pt x="69081" y="423863"/>
                    </a:cubicBezTo>
                    <a:cubicBezTo>
                      <a:pt x="66448" y="427812"/>
                      <a:pt x="59186" y="433573"/>
                      <a:pt x="54794" y="435769"/>
                    </a:cubicBezTo>
                    <a:cubicBezTo>
                      <a:pt x="52549" y="436891"/>
                      <a:pt x="50031" y="437356"/>
                      <a:pt x="47650" y="438150"/>
                    </a:cubicBezTo>
                    <a:cubicBezTo>
                      <a:pt x="44744" y="440329"/>
                      <a:pt x="31440" y="448090"/>
                      <a:pt x="33362" y="454819"/>
                    </a:cubicBezTo>
                    <a:cubicBezTo>
                      <a:pt x="33710" y="456037"/>
                      <a:pt x="47853" y="465273"/>
                      <a:pt x="50031" y="466725"/>
                    </a:cubicBezTo>
                    <a:cubicBezTo>
                      <a:pt x="51619" y="469106"/>
                      <a:pt x="53130" y="471540"/>
                      <a:pt x="54794" y="473869"/>
                    </a:cubicBezTo>
                    <a:cubicBezTo>
                      <a:pt x="60954" y="482493"/>
                      <a:pt x="67310" y="485275"/>
                      <a:pt x="59556" y="497682"/>
                    </a:cubicBezTo>
                    <a:cubicBezTo>
                      <a:pt x="57099" y="501613"/>
                      <a:pt x="44259" y="503699"/>
                      <a:pt x="40506" y="504825"/>
                    </a:cubicBezTo>
                    <a:cubicBezTo>
                      <a:pt x="35698" y="506268"/>
                      <a:pt x="26219" y="509588"/>
                      <a:pt x="26219" y="509588"/>
                    </a:cubicBezTo>
                    <a:cubicBezTo>
                      <a:pt x="23044" y="513557"/>
                      <a:pt x="20553" y="518187"/>
                      <a:pt x="16694" y="521494"/>
                    </a:cubicBezTo>
                    <a:cubicBezTo>
                      <a:pt x="-1200" y="536831"/>
                      <a:pt x="20103" y="508046"/>
                      <a:pt x="4787" y="531019"/>
                    </a:cubicBezTo>
                    <a:cubicBezTo>
                      <a:pt x="3200" y="535782"/>
                      <a:pt x="-333" y="540300"/>
                      <a:pt x="25" y="545307"/>
                    </a:cubicBezTo>
                    <a:cubicBezTo>
                      <a:pt x="819" y="556419"/>
                      <a:pt x="1104" y="567580"/>
                      <a:pt x="2406" y="578644"/>
                    </a:cubicBezTo>
                    <a:cubicBezTo>
                      <a:pt x="3215" y="585518"/>
                      <a:pt x="6219" y="587103"/>
                      <a:pt x="9550" y="592932"/>
                    </a:cubicBezTo>
                    <a:cubicBezTo>
                      <a:pt x="11311" y="596014"/>
                      <a:pt x="12551" y="599375"/>
                      <a:pt x="14312" y="602457"/>
                    </a:cubicBezTo>
                    <a:cubicBezTo>
                      <a:pt x="15732" y="604942"/>
                      <a:pt x="17558" y="607173"/>
                      <a:pt x="19075" y="609600"/>
                    </a:cubicBezTo>
                    <a:cubicBezTo>
                      <a:pt x="21528" y="613525"/>
                      <a:pt x="23207" y="617993"/>
                      <a:pt x="26219" y="621507"/>
                    </a:cubicBezTo>
                    <a:cubicBezTo>
                      <a:pt x="28081" y="623680"/>
                      <a:pt x="31223" y="624368"/>
                      <a:pt x="33362" y="626269"/>
                    </a:cubicBezTo>
                    <a:cubicBezTo>
                      <a:pt x="38396" y="630744"/>
                      <a:pt x="43914" y="634953"/>
                      <a:pt x="47650" y="640557"/>
                    </a:cubicBezTo>
                    <a:cubicBezTo>
                      <a:pt x="49237" y="642938"/>
                      <a:pt x="50992" y="645215"/>
                      <a:pt x="52412" y="647700"/>
                    </a:cubicBezTo>
                    <a:cubicBezTo>
                      <a:pt x="64502" y="668856"/>
                      <a:pt x="50331" y="646958"/>
                      <a:pt x="61937" y="664369"/>
                    </a:cubicBezTo>
                    <a:cubicBezTo>
                      <a:pt x="62731" y="667544"/>
                      <a:pt x="64319" y="670621"/>
                      <a:pt x="64319" y="673894"/>
                    </a:cubicBezTo>
                    <a:cubicBezTo>
                      <a:pt x="64319" y="678821"/>
                      <a:pt x="59582" y="684572"/>
                      <a:pt x="57175" y="688182"/>
                    </a:cubicBezTo>
                    <a:cubicBezTo>
                      <a:pt x="52139" y="708328"/>
                      <a:pt x="59000" y="687826"/>
                      <a:pt x="47650" y="704850"/>
                    </a:cubicBezTo>
                    <a:cubicBezTo>
                      <a:pt x="46258" y="706939"/>
                      <a:pt x="46661" y="709905"/>
                      <a:pt x="45269" y="711994"/>
                    </a:cubicBezTo>
                    <a:cubicBezTo>
                      <a:pt x="40173" y="719639"/>
                      <a:pt x="38471" y="719023"/>
                      <a:pt x="30981" y="721519"/>
                    </a:cubicBezTo>
                    <a:cubicBezTo>
                      <a:pt x="28600" y="723107"/>
                      <a:pt x="25861" y="724258"/>
                      <a:pt x="23837" y="726282"/>
                    </a:cubicBezTo>
                    <a:cubicBezTo>
                      <a:pt x="21814" y="728305"/>
                      <a:pt x="21790" y="732520"/>
                      <a:pt x="19075" y="733425"/>
                    </a:cubicBezTo>
                    <a:cubicBezTo>
                      <a:pt x="15970" y="734460"/>
                      <a:pt x="12725" y="731838"/>
                      <a:pt x="9550" y="731044"/>
                    </a:cubicBezTo>
                  </a:path>
                </a:pathLst>
              </a:cu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421AA74C-2C59-7C91-D873-0A3B0632B00D}"/>
                  </a:ext>
                </a:extLst>
              </p:cNvPr>
              <p:cNvGrpSpPr/>
              <p:nvPr/>
            </p:nvGrpSpPr>
            <p:grpSpPr>
              <a:xfrm>
                <a:off x="1684536" y="4417610"/>
                <a:ext cx="908426" cy="1697325"/>
                <a:chOff x="6710230" y="1514413"/>
                <a:chExt cx="908426" cy="1697325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35EBBB3A-C470-EA63-4BA9-AD835FE16D87}"/>
                    </a:ext>
                  </a:extLst>
                </p:cNvPr>
                <p:cNvGrpSpPr/>
                <p:nvPr/>
              </p:nvGrpSpPr>
              <p:grpSpPr>
                <a:xfrm>
                  <a:off x="6710230" y="1514413"/>
                  <a:ext cx="908426" cy="1697325"/>
                  <a:chOff x="562331" y="3213360"/>
                  <a:chExt cx="866273" cy="1618564"/>
                </a:xfrm>
              </p:grpSpPr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44D0E401-7C7C-C37B-CD30-EC742A621F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627" t="51955" r="50510" b="24952"/>
                  <a:stretch/>
                </p:blipFill>
                <p:spPr>
                  <a:xfrm>
                    <a:off x="722697" y="3908711"/>
                    <a:ext cx="558801" cy="923213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07A70CBE-9B49-3407-3C7D-7B867D6992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50311" t="20336" r="25667" b="52328"/>
                  <a:stretch/>
                </p:blipFill>
                <p:spPr>
                  <a:xfrm>
                    <a:off x="562331" y="3213360"/>
                    <a:ext cx="866273" cy="8347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A0A1A62-8922-9CE3-EC3B-1516F4FD210B}"/>
                    </a:ext>
                  </a:extLst>
                </p:cNvPr>
                <p:cNvSpPr/>
                <p:nvPr/>
              </p:nvSpPr>
              <p:spPr>
                <a:xfrm>
                  <a:off x="6995261" y="238979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2D3ACE1-F635-FFBF-8A07-D698C56B1517}"/>
                    </a:ext>
                  </a:extLst>
                </p:cNvPr>
                <p:cNvSpPr/>
                <p:nvPr/>
              </p:nvSpPr>
              <p:spPr>
                <a:xfrm>
                  <a:off x="7132297" y="2389798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4CC241B1-7035-43FA-FD69-6F4099118DBC}"/>
                    </a:ext>
                  </a:extLst>
                </p:cNvPr>
                <p:cNvSpPr/>
                <p:nvPr/>
              </p:nvSpPr>
              <p:spPr>
                <a:xfrm>
                  <a:off x="7276489" y="2392036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FEC7458C-E5A6-6BC6-E874-2F2845BE4F1D}"/>
                  </a:ext>
                </a:extLst>
              </p:cNvPr>
              <p:cNvGrpSpPr/>
              <p:nvPr/>
            </p:nvGrpSpPr>
            <p:grpSpPr>
              <a:xfrm>
                <a:off x="2660475" y="4390278"/>
                <a:ext cx="890479" cy="1717577"/>
                <a:chOff x="7789922" y="1514413"/>
                <a:chExt cx="890479" cy="1717577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B8E9F89-F669-4752-A887-2B13136500F2}"/>
                    </a:ext>
                  </a:extLst>
                </p:cNvPr>
                <p:cNvGrpSpPr/>
                <p:nvPr/>
              </p:nvGrpSpPr>
              <p:grpSpPr>
                <a:xfrm>
                  <a:off x="7789922" y="1514413"/>
                  <a:ext cx="890479" cy="1717577"/>
                  <a:chOff x="1491850" y="3194050"/>
                  <a:chExt cx="849159" cy="1637878"/>
                </a:xfrm>
              </p:grpSpPr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F42A8A1A-55D3-9D87-DCEA-3AD44532CF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627" t="51955" r="50510" b="24952"/>
                  <a:stretch/>
                </p:blipFill>
                <p:spPr>
                  <a:xfrm>
                    <a:off x="1678972" y="3908714"/>
                    <a:ext cx="558801" cy="923214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3ADC097E-E7DE-9203-1039-E7B3FD26CF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671" r="76453" b="52361"/>
                  <a:stretch/>
                </p:blipFill>
                <p:spPr>
                  <a:xfrm>
                    <a:off x="1491850" y="3194050"/>
                    <a:ext cx="849159" cy="854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696166F-3B17-1EEC-5866-FFE1D8C5F0F9}"/>
                    </a:ext>
                  </a:extLst>
                </p:cNvPr>
                <p:cNvSpPr/>
                <p:nvPr/>
              </p:nvSpPr>
              <p:spPr>
                <a:xfrm>
                  <a:off x="8103537" y="2407810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04D6A51-22C9-0052-8EA7-15D2B0E71D14}"/>
                    </a:ext>
                  </a:extLst>
                </p:cNvPr>
                <p:cNvSpPr/>
                <p:nvPr/>
              </p:nvSpPr>
              <p:spPr>
                <a:xfrm>
                  <a:off x="8240573" y="240780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E5E1E432-B696-E571-6359-BC1D7779EAC0}"/>
                    </a:ext>
                  </a:extLst>
                </p:cNvPr>
                <p:cNvSpPr/>
                <p:nvPr/>
              </p:nvSpPr>
              <p:spPr>
                <a:xfrm>
                  <a:off x="8384765" y="2410047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9B5E577-C077-A4EB-5174-D6CE7EAE880B}"/>
                  </a:ext>
                </a:extLst>
              </p:cNvPr>
              <p:cNvGrpSpPr/>
              <p:nvPr/>
            </p:nvGrpSpPr>
            <p:grpSpPr>
              <a:xfrm>
                <a:off x="3632987" y="4397358"/>
                <a:ext cx="890479" cy="1717577"/>
                <a:chOff x="8876628" y="1514413"/>
                <a:chExt cx="890479" cy="1717577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301404C-49E4-234D-B54F-422F4897E8E5}"/>
                    </a:ext>
                  </a:extLst>
                </p:cNvPr>
                <p:cNvGrpSpPr/>
                <p:nvPr/>
              </p:nvGrpSpPr>
              <p:grpSpPr>
                <a:xfrm>
                  <a:off x="8876628" y="1514413"/>
                  <a:ext cx="890479" cy="1717577"/>
                  <a:chOff x="1491850" y="3194050"/>
                  <a:chExt cx="849159" cy="1637878"/>
                </a:xfrm>
              </p:grpSpPr>
              <p:pic>
                <p:nvPicPr>
                  <p:cNvPr id="78" name="Picture 77">
                    <a:extLst>
                      <a:ext uri="{FF2B5EF4-FFF2-40B4-BE49-F238E27FC236}">
                        <a16:creationId xmlns:a16="http://schemas.microsoft.com/office/drawing/2014/main" id="{29DDAAD8-5277-5BE6-25DF-78C84C3D1E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627" t="51955" r="50510" b="24952"/>
                  <a:stretch/>
                </p:blipFill>
                <p:spPr>
                  <a:xfrm>
                    <a:off x="1678972" y="3908714"/>
                    <a:ext cx="558801" cy="923214"/>
                  </a:xfrm>
                  <a:prstGeom prst="rect">
                    <a:avLst/>
                  </a:prstGeom>
                </p:spPr>
              </p:pic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1C4DA7FF-8D15-DCCC-2D22-46EC938B34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671" r="76453" b="52361"/>
                  <a:stretch/>
                </p:blipFill>
                <p:spPr>
                  <a:xfrm>
                    <a:off x="1491850" y="3194050"/>
                    <a:ext cx="849159" cy="854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1051A01-C319-CCCC-1169-73854E5115F7}"/>
                    </a:ext>
                  </a:extLst>
                </p:cNvPr>
                <p:cNvSpPr/>
                <p:nvPr/>
              </p:nvSpPr>
              <p:spPr>
                <a:xfrm>
                  <a:off x="9190493" y="240875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C930AC6B-E407-DBDD-9729-18AD77E945B4}"/>
                    </a:ext>
                  </a:extLst>
                </p:cNvPr>
                <p:cNvSpPr/>
                <p:nvPr/>
              </p:nvSpPr>
              <p:spPr>
                <a:xfrm>
                  <a:off x="9327529" y="2408758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A87B08D-54F2-C915-4317-AEDC747CC05E}"/>
                    </a:ext>
                  </a:extLst>
                </p:cNvPr>
                <p:cNvSpPr/>
                <p:nvPr/>
              </p:nvSpPr>
              <p:spPr>
                <a:xfrm>
                  <a:off x="9471721" y="2410996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98868A5-2E9B-6C67-0D76-CA17295B3511}"/>
                  </a:ext>
                </a:extLst>
              </p:cNvPr>
              <p:cNvGrpSpPr/>
              <p:nvPr/>
            </p:nvGrpSpPr>
            <p:grpSpPr>
              <a:xfrm>
                <a:off x="4604450" y="4380648"/>
                <a:ext cx="908427" cy="1727207"/>
                <a:chOff x="9932780" y="1514413"/>
                <a:chExt cx="908427" cy="172720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9BD100D-C678-EC2B-811D-4AD17B56D103}"/>
                    </a:ext>
                  </a:extLst>
                </p:cNvPr>
                <p:cNvGrpSpPr/>
                <p:nvPr/>
              </p:nvGrpSpPr>
              <p:grpSpPr>
                <a:xfrm>
                  <a:off x="9932780" y="1514413"/>
                  <a:ext cx="908427" cy="1727207"/>
                  <a:chOff x="4069505" y="1550492"/>
                  <a:chExt cx="908427" cy="1727207"/>
                </a:xfrm>
              </p:grpSpPr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2C2A1117-AC75-C3C5-6E6D-749EC78F70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3985" t="51955" r="28152" b="24952"/>
                  <a:stretch/>
                </p:blipFill>
                <p:spPr>
                  <a:xfrm>
                    <a:off x="4292456" y="2309562"/>
                    <a:ext cx="585991" cy="968137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42865503-EA28-D9A1-7D7B-4E1132A4ED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804" r="75978" b="51605"/>
                  <a:stretch/>
                </p:blipFill>
                <p:spPr>
                  <a:xfrm>
                    <a:off x="4069505" y="1550492"/>
                    <a:ext cx="908427" cy="9156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B1210821-0BC6-89C1-D0A0-A8FF7FF55EEA}"/>
                    </a:ext>
                  </a:extLst>
                </p:cNvPr>
                <p:cNvSpPr/>
                <p:nvPr/>
              </p:nvSpPr>
              <p:spPr>
                <a:xfrm>
                  <a:off x="10368066" y="241945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1143DB06-14E5-95D9-5DDE-CDB692C376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9671" r="76453" b="52361"/>
              <a:stretch/>
            </p:blipFill>
            <p:spPr>
              <a:xfrm>
                <a:off x="649973" y="4374010"/>
                <a:ext cx="890479" cy="895634"/>
              </a:xfrm>
              <a:prstGeom prst="rect">
                <a:avLst/>
              </a:prstGeom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0ACE63E-F418-8B16-270E-3DF0736ED9B0}"/>
                  </a:ext>
                </a:extLst>
              </p:cNvPr>
              <p:cNvSpPr txBox="1"/>
              <p:nvPr/>
            </p:nvSpPr>
            <p:spPr>
              <a:xfrm>
                <a:off x="533380" y="4126639"/>
                <a:ext cx="15231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Soluble GT1.1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6EB234B-4507-8D97-8A20-A07820B27A99}"/>
                </a:ext>
              </a:extLst>
            </p:cNvPr>
            <p:cNvGrpSpPr/>
            <p:nvPr/>
          </p:nvGrpSpPr>
          <p:grpSpPr>
            <a:xfrm>
              <a:off x="6383020" y="1444018"/>
              <a:ext cx="1483416" cy="1653672"/>
              <a:chOff x="6434497" y="1451098"/>
              <a:chExt cx="1483416" cy="165367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0508CB-B08C-F193-9C2A-7E88CAF633A9}"/>
                  </a:ext>
                </a:extLst>
              </p:cNvPr>
              <p:cNvSpPr/>
              <p:nvPr/>
            </p:nvSpPr>
            <p:spPr>
              <a:xfrm>
                <a:off x="6621476" y="1646860"/>
                <a:ext cx="160120" cy="160120"/>
              </a:xfrm>
              <a:prstGeom prst="roundRect">
                <a:avLst/>
              </a:prstGeom>
              <a:solidFill>
                <a:srgbClr val="875C87"/>
              </a:solidFill>
              <a:ln w="3175"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9FBDDFEE-DDF8-F45B-1FFE-9042AC8D8049}"/>
                  </a:ext>
                </a:extLst>
              </p:cNvPr>
              <p:cNvSpPr/>
              <p:nvPr/>
            </p:nvSpPr>
            <p:spPr>
              <a:xfrm>
                <a:off x="6621476" y="1874612"/>
                <a:ext cx="160120" cy="160120"/>
              </a:xfrm>
              <a:prstGeom prst="roundRect">
                <a:avLst/>
              </a:prstGeom>
              <a:solidFill>
                <a:srgbClr val="E9DCA1"/>
              </a:solidFill>
              <a:ln w="3175"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CE7E7B-E57B-EA67-CB91-23686C808DBE}"/>
                  </a:ext>
                </a:extLst>
              </p:cNvPr>
              <p:cNvSpPr txBox="1"/>
              <p:nvPr/>
            </p:nvSpPr>
            <p:spPr>
              <a:xfrm>
                <a:off x="6750491" y="1607687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Negative control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4BDFC5-1803-4ABB-A287-6BBB67C55222}"/>
                  </a:ext>
                </a:extLst>
              </p:cNvPr>
              <p:cNvSpPr txBox="1"/>
              <p:nvPr/>
            </p:nvSpPr>
            <p:spPr>
              <a:xfrm>
                <a:off x="6750491" y="1827454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GT1.1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AFC4CA2-70A8-4497-A7C0-3967BFF087E5}"/>
                  </a:ext>
                </a:extLst>
              </p:cNvPr>
              <p:cNvCxnSpPr/>
              <p:nvPr/>
            </p:nvCxnSpPr>
            <p:spPr>
              <a:xfrm>
                <a:off x="6639215" y="2578145"/>
                <a:ext cx="129015" cy="0"/>
              </a:xfrm>
              <a:prstGeom prst="line">
                <a:avLst/>
              </a:prstGeom>
              <a:ln w="31750">
                <a:solidFill>
                  <a:srgbClr val="A6A6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CB13ECC-5D69-2F36-2DE0-AC0F7EC72CF6}"/>
                  </a:ext>
                </a:extLst>
              </p:cNvPr>
              <p:cNvCxnSpPr/>
              <p:nvPr/>
            </p:nvCxnSpPr>
            <p:spPr>
              <a:xfrm>
                <a:off x="6639215" y="2794045"/>
                <a:ext cx="129015" cy="0"/>
              </a:xfrm>
              <a:prstGeom prst="line">
                <a:avLst/>
              </a:prstGeom>
              <a:ln w="317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93ECE0-2B39-BDCF-B4A4-040220DCC267}"/>
                  </a:ext>
                </a:extLst>
              </p:cNvPr>
              <p:cNvSpPr txBox="1"/>
              <p:nvPr/>
            </p:nvSpPr>
            <p:spPr>
              <a:xfrm>
                <a:off x="6737125" y="2430041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HIV-1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B74AFAA-AED4-44D1-0CFF-068F2591276E}"/>
                  </a:ext>
                </a:extLst>
              </p:cNvPr>
              <p:cNvSpPr txBox="1"/>
              <p:nvPr/>
            </p:nvSpPr>
            <p:spPr>
              <a:xfrm>
                <a:off x="6737125" y="2649808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Heterologous</a:t>
                </a:r>
              </a:p>
            </p:txBody>
          </p:sp>
          <p:sp>
            <p:nvSpPr>
              <p:cNvPr id="57" name="Left Bracket 56">
                <a:extLst>
                  <a:ext uri="{FF2B5EF4-FFF2-40B4-BE49-F238E27FC236}">
                    <a16:creationId xmlns:a16="http://schemas.microsoft.com/office/drawing/2014/main" id="{4E9EEE6E-0F06-1BEC-3194-B2606F956E76}"/>
                  </a:ext>
                </a:extLst>
              </p:cNvPr>
              <p:cNvSpPr/>
              <p:nvPr/>
            </p:nvSpPr>
            <p:spPr>
              <a:xfrm flipH="1">
                <a:off x="6434497" y="1451098"/>
                <a:ext cx="79171" cy="813259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8" name="Left Bracket 57">
                <a:extLst>
                  <a:ext uri="{FF2B5EF4-FFF2-40B4-BE49-F238E27FC236}">
                    <a16:creationId xmlns:a16="http://schemas.microsoft.com/office/drawing/2014/main" id="{318A0365-C543-44D7-DB17-A84B70CA63A6}"/>
                  </a:ext>
                </a:extLst>
              </p:cNvPr>
              <p:cNvSpPr/>
              <p:nvPr/>
            </p:nvSpPr>
            <p:spPr>
              <a:xfrm flipH="1">
                <a:off x="6438963" y="2291511"/>
                <a:ext cx="79171" cy="813259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11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8972"/>
            <a:ext cx="10515600" cy="636587"/>
          </a:xfrm>
        </p:spPr>
        <p:txBody>
          <a:bodyPr/>
          <a:lstStyle/>
          <a:p>
            <a:r>
              <a:rPr lang="en-US" sz="2000" b="1" dirty="0"/>
              <a:t>Membrane-bound GT1.1 are superior to soluble GT1.1 immunogens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8DA8A-A0E3-857B-2864-A53123E4E4BB}"/>
              </a:ext>
            </a:extLst>
          </p:cNvPr>
          <p:cNvSpPr txBox="1"/>
          <p:nvPr/>
        </p:nvSpPr>
        <p:spPr>
          <a:xfrm>
            <a:off x="5549900" y="0"/>
            <a:ext cx="664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"/>
                <a:cs typeface="Arial" panose="020B0604020202020204" pitchFamily="34" charset="0"/>
              </a:rPr>
              <a:t>Jahyun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 Koo, Edward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Lamperti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, Facundo Batista, Paul McKay, Robin Shattock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3888A-34E0-9B71-E011-8592353C6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0" t="6631" r="10000" b="53523"/>
          <a:stretch/>
        </p:blipFill>
        <p:spPr>
          <a:xfrm>
            <a:off x="259663" y="3815953"/>
            <a:ext cx="6167348" cy="2116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10CAA-481A-1C12-DA5E-672AA888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33141" y="1732941"/>
            <a:ext cx="6858010" cy="480060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0AE13799-28A5-9856-BE11-7DB0C9D1E7B8}"/>
              </a:ext>
            </a:extLst>
          </p:cNvPr>
          <p:cNvGrpSpPr/>
          <p:nvPr/>
        </p:nvGrpSpPr>
        <p:grpSpPr>
          <a:xfrm>
            <a:off x="264284" y="1304852"/>
            <a:ext cx="7505952" cy="1988296"/>
            <a:chOff x="360484" y="1168479"/>
            <a:chExt cx="7505952" cy="198829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3DB8267-4E00-A89D-BC35-D28F03E80259}"/>
                </a:ext>
              </a:extLst>
            </p:cNvPr>
            <p:cNvGrpSpPr/>
            <p:nvPr/>
          </p:nvGrpSpPr>
          <p:grpSpPr>
            <a:xfrm>
              <a:off x="360484" y="1168479"/>
              <a:ext cx="5952009" cy="1988296"/>
              <a:chOff x="533380" y="4126639"/>
              <a:chExt cx="5952009" cy="198829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D8F70C0-4B40-E837-D0AD-7B30722989FC}"/>
                  </a:ext>
                </a:extLst>
              </p:cNvPr>
              <p:cNvSpPr txBox="1"/>
              <p:nvPr/>
            </p:nvSpPr>
            <p:spPr>
              <a:xfrm>
                <a:off x="1919794" y="4126639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157F56C-FEC9-5ADB-14C4-C9A91061657B}"/>
                  </a:ext>
                </a:extLst>
              </p:cNvPr>
              <p:cNvSpPr txBox="1"/>
              <p:nvPr/>
            </p:nvSpPr>
            <p:spPr>
              <a:xfrm>
                <a:off x="2902229" y="4133245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284796-E439-6E87-4BD9-06D0F438296C}"/>
                  </a:ext>
                </a:extLst>
              </p:cNvPr>
              <p:cNvSpPr txBox="1"/>
              <p:nvPr/>
            </p:nvSpPr>
            <p:spPr>
              <a:xfrm>
                <a:off x="3867696" y="4133245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GR6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0854DB3-A2CE-737E-1767-2BA572265460}"/>
                  </a:ext>
                </a:extLst>
              </p:cNvPr>
              <p:cNvSpPr txBox="1"/>
              <p:nvPr/>
            </p:nvSpPr>
            <p:spPr>
              <a:xfrm>
                <a:off x="4793738" y="4127548"/>
                <a:ext cx="69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GR14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EE31984-AA78-ED08-A312-1FFF39C898C9}"/>
                  </a:ext>
                </a:extLst>
              </p:cNvPr>
              <p:cNvSpPr txBox="1"/>
              <p:nvPr/>
            </p:nvSpPr>
            <p:spPr>
              <a:xfrm>
                <a:off x="5783471" y="4138731"/>
                <a:ext cx="69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GR16</a:t>
                </a: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E0BC8CC9-559C-E5A7-E563-B4700ECC9A88}"/>
                  </a:ext>
                </a:extLst>
              </p:cNvPr>
              <p:cNvGrpSpPr/>
              <p:nvPr/>
            </p:nvGrpSpPr>
            <p:grpSpPr>
              <a:xfrm>
                <a:off x="5576962" y="4380648"/>
                <a:ext cx="908427" cy="1727207"/>
                <a:chOff x="10939776" y="1514413"/>
                <a:chExt cx="908427" cy="1727207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DAFC748F-552B-4731-C40D-1B1C6B46A5E6}"/>
                    </a:ext>
                  </a:extLst>
                </p:cNvPr>
                <p:cNvGrpSpPr/>
                <p:nvPr/>
              </p:nvGrpSpPr>
              <p:grpSpPr>
                <a:xfrm>
                  <a:off x="10939776" y="1514413"/>
                  <a:ext cx="908427" cy="1727207"/>
                  <a:chOff x="4839723" y="1514413"/>
                  <a:chExt cx="908427" cy="1727207"/>
                </a:xfrm>
              </p:grpSpPr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6A184694-FE28-8400-C749-EBCFB36301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3985" t="51955" r="28152" b="24952"/>
                  <a:stretch/>
                </p:blipFill>
                <p:spPr>
                  <a:xfrm>
                    <a:off x="5062674" y="2273483"/>
                    <a:ext cx="585991" cy="968137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A0700664-3A2E-1276-A3A9-99313C8E06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804" r="75978" b="51605"/>
                  <a:stretch/>
                </p:blipFill>
                <p:spPr>
                  <a:xfrm>
                    <a:off x="4839723" y="1514413"/>
                    <a:ext cx="908427" cy="9156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0D15730-4EB5-DFA3-D328-1C5F4B0EB76F}"/>
                    </a:ext>
                  </a:extLst>
                </p:cNvPr>
                <p:cNvSpPr/>
                <p:nvPr/>
              </p:nvSpPr>
              <p:spPr>
                <a:xfrm>
                  <a:off x="11379654" y="2418154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3477E3E-C7AE-9E5D-1BB5-A912543D15BC}"/>
                  </a:ext>
                </a:extLst>
              </p:cNvPr>
              <p:cNvSpPr/>
              <p:nvPr/>
            </p:nvSpPr>
            <p:spPr>
              <a:xfrm>
                <a:off x="1953772" y="5269644"/>
                <a:ext cx="102807" cy="733663"/>
              </a:xfrm>
              <a:custGeom>
                <a:avLst/>
                <a:gdLst>
                  <a:gd name="connsiteX0" fmla="*/ 47650 w 102807"/>
                  <a:gd name="connsiteY0" fmla="*/ 0 h 733663"/>
                  <a:gd name="connsiteX1" fmla="*/ 45269 w 102807"/>
                  <a:gd name="connsiteY1" fmla="*/ 11907 h 733663"/>
                  <a:gd name="connsiteX2" fmla="*/ 35744 w 102807"/>
                  <a:gd name="connsiteY2" fmla="*/ 26194 h 733663"/>
                  <a:gd name="connsiteX3" fmla="*/ 38125 w 102807"/>
                  <a:gd name="connsiteY3" fmla="*/ 64294 h 733663"/>
                  <a:gd name="connsiteX4" fmla="*/ 50031 w 102807"/>
                  <a:gd name="connsiteY4" fmla="*/ 80963 h 733663"/>
                  <a:gd name="connsiteX5" fmla="*/ 54794 w 102807"/>
                  <a:gd name="connsiteY5" fmla="*/ 90488 h 733663"/>
                  <a:gd name="connsiteX6" fmla="*/ 71462 w 102807"/>
                  <a:gd name="connsiteY6" fmla="*/ 107157 h 733663"/>
                  <a:gd name="connsiteX7" fmla="*/ 83369 w 102807"/>
                  <a:gd name="connsiteY7" fmla="*/ 116682 h 733663"/>
                  <a:gd name="connsiteX8" fmla="*/ 88131 w 102807"/>
                  <a:gd name="connsiteY8" fmla="*/ 126207 h 733663"/>
                  <a:gd name="connsiteX9" fmla="*/ 92894 w 102807"/>
                  <a:gd name="connsiteY9" fmla="*/ 133350 h 733663"/>
                  <a:gd name="connsiteX10" fmla="*/ 95275 w 102807"/>
                  <a:gd name="connsiteY10" fmla="*/ 142875 h 733663"/>
                  <a:gd name="connsiteX11" fmla="*/ 102419 w 102807"/>
                  <a:gd name="connsiteY11" fmla="*/ 154782 h 733663"/>
                  <a:gd name="connsiteX12" fmla="*/ 95275 w 102807"/>
                  <a:gd name="connsiteY12" fmla="*/ 188119 h 733663"/>
                  <a:gd name="connsiteX13" fmla="*/ 88131 w 102807"/>
                  <a:gd name="connsiteY13" fmla="*/ 190500 h 733663"/>
                  <a:gd name="connsiteX14" fmla="*/ 69081 w 102807"/>
                  <a:gd name="connsiteY14" fmla="*/ 204788 h 733663"/>
                  <a:gd name="connsiteX15" fmla="*/ 52412 w 102807"/>
                  <a:gd name="connsiteY15" fmla="*/ 216694 h 733663"/>
                  <a:gd name="connsiteX16" fmla="*/ 38125 w 102807"/>
                  <a:gd name="connsiteY16" fmla="*/ 221457 h 733663"/>
                  <a:gd name="connsiteX17" fmla="*/ 30981 w 102807"/>
                  <a:gd name="connsiteY17" fmla="*/ 235744 h 733663"/>
                  <a:gd name="connsiteX18" fmla="*/ 35744 w 102807"/>
                  <a:gd name="connsiteY18" fmla="*/ 242888 h 733663"/>
                  <a:gd name="connsiteX19" fmla="*/ 50031 w 102807"/>
                  <a:gd name="connsiteY19" fmla="*/ 252413 h 733663"/>
                  <a:gd name="connsiteX20" fmla="*/ 64319 w 102807"/>
                  <a:gd name="connsiteY20" fmla="*/ 257175 h 733663"/>
                  <a:gd name="connsiteX21" fmla="*/ 71462 w 102807"/>
                  <a:gd name="connsiteY21" fmla="*/ 261938 h 733663"/>
                  <a:gd name="connsiteX22" fmla="*/ 64319 w 102807"/>
                  <a:gd name="connsiteY22" fmla="*/ 285750 h 733663"/>
                  <a:gd name="connsiteX23" fmla="*/ 45269 w 102807"/>
                  <a:gd name="connsiteY23" fmla="*/ 292894 h 733663"/>
                  <a:gd name="connsiteX24" fmla="*/ 35744 w 102807"/>
                  <a:gd name="connsiteY24" fmla="*/ 309563 h 733663"/>
                  <a:gd name="connsiteX25" fmla="*/ 52412 w 102807"/>
                  <a:gd name="connsiteY25" fmla="*/ 328613 h 733663"/>
                  <a:gd name="connsiteX26" fmla="*/ 59556 w 102807"/>
                  <a:gd name="connsiteY26" fmla="*/ 333375 h 733663"/>
                  <a:gd name="connsiteX27" fmla="*/ 66700 w 102807"/>
                  <a:gd name="connsiteY27" fmla="*/ 338138 h 733663"/>
                  <a:gd name="connsiteX28" fmla="*/ 73844 w 102807"/>
                  <a:gd name="connsiteY28" fmla="*/ 340519 h 733663"/>
                  <a:gd name="connsiteX29" fmla="*/ 71462 w 102807"/>
                  <a:gd name="connsiteY29" fmla="*/ 352425 h 733663"/>
                  <a:gd name="connsiteX30" fmla="*/ 61937 w 102807"/>
                  <a:gd name="connsiteY30" fmla="*/ 359569 h 733663"/>
                  <a:gd name="connsiteX31" fmla="*/ 38125 w 102807"/>
                  <a:gd name="connsiteY31" fmla="*/ 371475 h 733663"/>
                  <a:gd name="connsiteX32" fmla="*/ 30981 w 102807"/>
                  <a:gd name="connsiteY32" fmla="*/ 376238 h 733663"/>
                  <a:gd name="connsiteX33" fmla="*/ 42887 w 102807"/>
                  <a:gd name="connsiteY33" fmla="*/ 400050 h 733663"/>
                  <a:gd name="connsiteX34" fmla="*/ 57175 w 102807"/>
                  <a:gd name="connsiteY34" fmla="*/ 404813 h 733663"/>
                  <a:gd name="connsiteX35" fmla="*/ 66700 w 102807"/>
                  <a:gd name="connsiteY35" fmla="*/ 409575 h 733663"/>
                  <a:gd name="connsiteX36" fmla="*/ 71462 w 102807"/>
                  <a:gd name="connsiteY36" fmla="*/ 416719 h 733663"/>
                  <a:gd name="connsiteX37" fmla="*/ 69081 w 102807"/>
                  <a:gd name="connsiteY37" fmla="*/ 423863 h 733663"/>
                  <a:gd name="connsiteX38" fmla="*/ 54794 w 102807"/>
                  <a:gd name="connsiteY38" fmla="*/ 435769 h 733663"/>
                  <a:gd name="connsiteX39" fmla="*/ 47650 w 102807"/>
                  <a:gd name="connsiteY39" fmla="*/ 438150 h 733663"/>
                  <a:gd name="connsiteX40" fmla="*/ 33362 w 102807"/>
                  <a:gd name="connsiteY40" fmla="*/ 454819 h 733663"/>
                  <a:gd name="connsiteX41" fmla="*/ 50031 w 102807"/>
                  <a:gd name="connsiteY41" fmla="*/ 466725 h 733663"/>
                  <a:gd name="connsiteX42" fmla="*/ 54794 w 102807"/>
                  <a:gd name="connsiteY42" fmla="*/ 473869 h 733663"/>
                  <a:gd name="connsiteX43" fmla="*/ 59556 w 102807"/>
                  <a:gd name="connsiteY43" fmla="*/ 497682 h 733663"/>
                  <a:gd name="connsiteX44" fmla="*/ 40506 w 102807"/>
                  <a:gd name="connsiteY44" fmla="*/ 504825 h 733663"/>
                  <a:gd name="connsiteX45" fmla="*/ 26219 w 102807"/>
                  <a:gd name="connsiteY45" fmla="*/ 509588 h 733663"/>
                  <a:gd name="connsiteX46" fmla="*/ 16694 w 102807"/>
                  <a:gd name="connsiteY46" fmla="*/ 521494 h 733663"/>
                  <a:gd name="connsiteX47" fmla="*/ 4787 w 102807"/>
                  <a:gd name="connsiteY47" fmla="*/ 531019 h 733663"/>
                  <a:gd name="connsiteX48" fmla="*/ 25 w 102807"/>
                  <a:gd name="connsiteY48" fmla="*/ 545307 h 733663"/>
                  <a:gd name="connsiteX49" fmla="*/ 2406 w 102807"/>
                  <a:gd name="connsiteY49" fmla="*/ 578644 h 733663"/>
                  <a:gd name="connsiteX50" fmla="*/ 9550 w 102807"/>
                  <a:gd name="connsiteY50" fmla="*/ 592932 h 733663"/>
                  <a:gd name="connsiteX51" fmla="*/ 14312 w 102807"/>
                  <a:gd name="connsiteY51" fmla="*/ 602457 h 733663"/>
                  <a:gd name="connsiteX52" fmla="*/ 19075 w 102807"/>
                  <a:gd name="connsiteY52" fmla="*/ 609600 h 733663"/>
                  <a:gd name="connsiteX53" fmla="*/ 26219 w 102807"/>
                  <a:gd name="connsiteY53" fmla="*/ 621507 h 733663"/>
                  <a:gd name="connsiteX54" fmla="*/ 33362 w 102807"/>
                  <a:gd name="connsiteY54" fmla="*/ 626269 h 733663"/>
                  <a:gd name="connsiteX55" fmla="*/ 47650 w 102807"/>
                  <a:gd name="connsiteY55" fmla="*/ 640557 h 733663"/>
                  <a:gd name="connsiteX56" fmla="*/ 52412 w 102807"/>
                  <a:gd name="connsiteY56" fmla="*/ 647700 h 733663"/>
                  <a:gd name="connsiteX57" fmla="*/ 61937 w 102807"/>
                  <a:gd name="connsiteY57" fmla="*/ 664369 h 733663"/>
                  <a:gd name="connsiteX58" fmla="*/ 64319 w 102807"/>
                  <a:gd name="connsiteY58" fmla="*/ 673894 h 733663"/>
                  <a:gd name="connsiteX59" fmla="*/ 57175 w 102807"/>
                  <a:gd name="connsiteY59" fmla="*/ 688182 h 733663"/>
                  <a:gd name="connsiteX60" fmla="*/ 47650 w 102807"/>
                  <a:gd name="connsiteY60" fmla="*/ 704850 h 733663"/>
                  <a:gd name="connsiteX61" fmla="*/ 45269 w 102807"/>
                  <a:gd name="connsiteY61" fmla="*/ 711994 h 733663"/>
                  <a:gd name="connsiteX62" fmla="*/ 30981 w 102807"/>
                  <a:gd name="connsiteY62" fmla="*/ 721519 h 733663"/>
                  <a:gd name="connsiteX63" fmla="*/ 23837 w 102807"/>
                  <a:gd name="connsiteY63" fmla="*/ 726282 h 733663"/>
                  <a:gd name="connsiteX64" fmla="*/ 19075 w 102807"/>
                  <a:gd name="connsiteY64" fmla="*/ 733425 h 733663"/>
                  <a:gd name="connsiteX65" fmla="*/ 9550 w 102807"/>
                  <a:gd name="connsiteY65" fmla="*/ 731044 h 733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2807" h="733663">
                    <a:moveTo>
                      <a:pt x="47650" y="0"/>
                    </a:moveTo>
                    <a:cubicBezTo>
                      <a:pt x="46856" y="3969"/>
                      <a:pt x="46944" y="8222"/>
                      <a:pt x="45269" y="11907"/>
                    </a:cubicBezTo>
                    <a:cubicBezTo>
                      <a:pt x="42901" y="17118"/>
                      <a:pt x="35744" y="26194"/>
                      <a:pt x="35744" y="26194"/>
                    </a:cubicBezTo>
                    <a:cubicBezTo>
                      <a:pt x="36538" y="38894"/>
                      <a:pt x="36238" y="51710"/>
                      <a:pt x="38125" y="64294"/>
                    </a:cubicBezTo>
                    <a:cubicBezTo>
                      <a:pt x="39612" y="74208"/>
                      <a:pt x="44913" y="73798"/>
                      <a:pt x="50031" y="80963"/>
                    </a:cubicBezTo>
                    <a:cubicBezTo>
                      <a:pt x="52094" y="83852"/>
                      <a:pt x="52913" y="87478"/>
                      <a:pt x="54794" y="90488"/>
                    </a:cubicBezTo>
                    <a:cubicBezTo>
                      <a:pt x="61331" y="100948"/>
                      <a:pt x="61749" y="99872"/>
                      <a:pt x="71462" y="107157"/>
                    </a:cubicBezTo>
                    <a:cubicBezTo>
                      <a:pt x="77350" y="124814"/>
                      <a:pt x="68187" y="104029"/>
                      <a:pt x="83369" y="116682"/>
                    </a:cubicBezTo>
                    <a:cubicBezTo>
                      <a:pt x="86096" y="118955"/>
                      <a:pt x="86370" y="123125"/>
                      <a:pt x="88131" y="126207"/>
                    </a:cubicBezTo>
                    <a:cubicBezTo>
                      <a:pt x="89551" y="128692"/>
                      <a:pt x="91306" y="130969"/>
                      <a:pt x="92894" y="133350"/>
                    </a:cubicBezTo>
                    <a:cubicBezTo>
                      <a:pt x="93688" y="136525"/>
                      <a:pt x="93946" y="139884"/>
                      <a:pt x="95275" y="142875"/>
                    </a:cubicBezTo>
                    <a:cubicBezTo>
                      <a:pt x="97155" y="147105"/>
                      <a:pt x="101845" y="150189"/>
                      <a:pt x="102419" y="154782"/>
                    </a:cubicBezTo>
                    <a:cubicBezTo>
                      <a:pt x="103133" y="160496"/>
                      <a:pt x="103804" y="181295"/>
                      <a:pt x="95275" y="188119"/>
                    </a:cubicBezTo>
                    <a:cubicBezTo>
                      <a:pt x="93315" y="189687"/>
                      <a:pt x="90512" y="189706"/>
                      <a:pt x="88131" y="190500"/>
                    </a:cubicBezTo>
                    <a:cubicBezTo>
                      <a:pt x="75562" y="203069"/>
                      <a:pt x="86832" y="192954"/>
                      <a:pt x="69081" y="204788"/>
                    </a:cubicBezTo>
                    <a:cubicBezTo>
                      <a:pt x="63400" y="208576"/>
                      <a:pt x="58424" y="213457"/>
                      <a:pt x="52412" y="216694"/>
                    </a:cubicBezTo>
                    <a:cubicBezTo>
                      <a:pt x="47992" y="219074"/>
                      <a:pt x="38125" y="221457"/>
                      <a:pt x="38125" y="221457"/>
                    </a:cubicBezTo>
                    <a:cubicBezTo>
                      <a:pt x="36465" y="223946"/>
                      <a:pt x="30323" y="231799"/>
                      <a:pt x="30981" y="235744"/>
                    </a:cubicBezTo>
                    <a:cubicBezTo>
                      <a:pt x="31452" y="238567"/>
                      <a:pt x="33590" y="241003"/>
                      <a:pt x="35744" y="242888"/>
                    </a:cubicBezTo>
                    <a:cubicBezTo>
                      <a:pt x="40051" y="246657"/>
                      <a:pt x="44601" y="250603"/>
                      <a:pt x="50031" y="252413"/>
                    </a:cubicBezTo>
                    <a:lnTo>
                      <a:pt x="64319" y="257175"/>
                    </a:lnTo>
                    <a:cubicBezTo>
                      <a:pt x="66700" y="258763"/>
                      <a:pt x="69875" y="259557"/>
                      <a:pt x="71462" y="261938"/>
                    </a:cubicBezTo>
                    <a:cubicBezTo>
                      <a:pt x="77518" y="271022"/>
                      <a:pt x="71663" y="279222"/>
                      <a:pt x="64319" y="285750"/>
                    </a:cubicBezTo>
                    <a:cubicBezTo>
                      <a:pt x="62610" y="287269"/>
                      <a:pt x="49112" y="291613"/>
                      <a:pt x="45269" y="292894"/>
                    </a:cubicBezTo>
                    <a:cubicBezTo>
                      <a:pt x="42368" y="296762"/>
                      <a:pt x="35744" y="303501"/>
                      <a:pt x="35744" y="309563"/>
                    </a:cubicBezTo>
                    <a:cubicBezTo>
                      <a:pt x="35744" y="322128"/>
                      <a:pt x="41994" y="321668"/>
                      <a:pt x="52412" y="328613"/>
                    </a:cubicBezTo>
                    <a:lnTo>
                      <a:pt x="59556" y="333375"/>
                    </a:lnTo>
                    <a:cubicBezTo>
                      <a:pt x="61937" y="334963"/>
                      <a:pt x="63985" y="337233"/>
                      <a:pt x="66700" y="338138"/>
                    </a:cubicBezTo>
                    <a:lnTo>
                      <a:pt x="73844" y="340519"/>
                    </a:lnTo>
                    <a:cubicBezTo>
                      <a:pt x="73050" y="344488"/>
                      <a:pt x="73607" y="348993"/>
                      <a:pt x="71462" y="352425"/>
                    </a:cubicBezTo>
                    <a:cubicBezTo>
                      <a:pt x="69358" y="355790"/>
                      <a:pt x="65188" y="357293"/>
                      <a:pt x="61937" y="359569"/>
                    </a:cubicBezTo>
                    <a:cubicBezTo>
                      <a:pt x="46187" y="370594"/>
                      <a:pt x="52482" y="367886"/>
                      <a:pt x="38125" y="371475"/>
                    </a:cubicBezTo>
                    <a:cubicBezTo>
                      <a:pt x="35744" y="373063"/>
                      <a:pt x="31266" y="373390"/>
                      <a:pt x="30981" y="376238"/>
                    </a:cubicBezTo>
                    <a:cubicBezTo>
                      <a:pt x="29736" y="388687"/>
                      <a:pt x="33228" y="395757"/>
                      <a:pt x="42887" y="400050"/>
                    </a:cubicBezTo>
                    <a:cubicBezTo>
                      <a:pt x="47475" y="402089"/>
                      <a:pt x="52685" y="402568"/>
                      <a:pt x="57175" y="404813"/>
                    </a:cubicBezTo>
                    <a:lnTo>
                      <a:pt x="66700" y="409575"/>
                    </a:lnTo>
                    <a:cubicBezTo>
                      <a:pt x="68287" y="411956"/>
                      <a:pt x="70992" y="413896"/>
                      <a:pt x="71462" y="416719"/>
                    </a:cubicBezTo>
                    <a:cubicBezTo>
                      <a:pt x="71875" y="419195"/>
                      <a:pt x="70473" y="421774"/>
                      <a:pt x="69081" y="423863"/>
                    </a:cubicBezTo>
                    <a:cubicBezTo>
                      <a:pt x="66448" y="427812"/>
                      <a:pt x="59186" y="433573"/>
                      <a:pt x="54794" y="435769"/>
                    </a:cubicBezTo>
                    <a:cubicBezTo>
                      <a:pt x="52549" y="436891"/>
                      <a:pt x="50031" y="437356"/>
                      <a:pt x="47650" y="438150"/>
                    </a:cubicBezTo>
                    <a:cubicBezTo>
                      <a:pt x="44744" y="440329"/>
                      <a:pt x="31440" y="448090"/>
                      <a:pt x="33362" y="454819"/>
                    </a:cubicBezTo>
                    <a:cubicBezTo>
                      <a:pt x="33710" y="456037"/>
                      <a:pt x="47853" y="465273"/>
                      <a:pt x="50031" y="466725"/>
                    </a:cubicBezTo>
                    <a:cubicBezTo>
                      <a:pt x="51619" y="469106"/>
                      <a:pt x="53130" y="471540"/>
                      <a:pt x="54794" y="473869"/>
                    </a:cubicBezTo>
                    <a:cubicBezTo>
                      <a:pt x="60954" y="482493"/>
                      <a:pt x="67310" y="485275"/>
                      <a:pt x="59556" y="497682"/>
                    </a:cubicBezTo>
                    <a:cubicBezTo>
                      <a:pt x="57099" y="501613"/>
                      <a:pt x="44259" y="503699"/>
                      <a:pt x="40506" y="504825"/>
                    </a:cubicBezTo>
                    <a:cubicBezTo>
                      <a:pt x="35698" y="506268"/>
                      <a:pt x="26219" y="509588"/>
                      <a:pt x="26219" y="509588"/>
                    </a:cubicBezTo>
                    <a:cubicBezTo>
                      <a:pt x="23044" y="513557"/>
                      <a:pt x="20553" y="518187"/>
                      <a:pt x="16694" y="521494"/>
                    </a:cubicBezTo>
                    <a:cubicBezTo>
                      <a:pt x="-1200" y="536831"/>
                      <a:pt x="20103" y="508046"/>
                      <a:pt x="4787" y="531019"/>
                    </a:cubicBezTo>
                    <a:cubicBezTo>
                      <a:pt x="3200" y="535782"/>
                      <a:pt x="-333" y="540300"/>
                      <a:pt x="25" y="545307"/>
                    </a:cubicBezTo>
                    <a:cubicBezTo>
                      <a:pt x="819" y="556419"/>
                      <a:pt x="1104" y="567580"/>
                      <a:pt x="2406" y="578644"/>
                    </a:cubicBezTo>
                    <a:cubicBezTo>
                      <a:pt x="3215" y="585518"/>
                      <a:pt x="6219" y="587103"/>
                      <a:pt x="9550" y="592932"/>
                    </a:cubicBezTo>
                    <a:cubicBezTo>
                      <a:pt x="11311" y="596014"/>
                      <a:pt x="12551" y="599375"/>
                      <a:pt x="14312" y="602457"/>
                    </a:cubicBezTo>
                    <a:cubicBezTo>
                      <a:pt x="15732" y="604942"/>
                      <a:pt x="17558" y="607173"/>
                      <a:pt x="19075" y="609600"/>
                    </a:cubicBezTo>
                    <a:cubicBezTo>
                      <a:pt x="21528" y="613525"/>
                      <a:pt x="23207" y="617993"/>
                      <a:pt x="26219" y="621507"/>
                    </a:cubicBezTo>
                    <a:cubicBezTo>
                      <a:pt x="28081" y="623680"/>
                      <a:pt x="31223" y="624368"/>
                      <a:pt x="33362" y="626269"/>
                    </a:cubicBezTo>
                    <a:cubicBezTo>
                      <a:pt x="38396" y="630744"/>
                      <a:pt x="43914" y="634953"/>
                      <a:pt x="47650" y="640557"/>
                    </a:cubicBezTo>
                    <a:cubicBezTo>
                      <a:pt x="49237" y="642938"/>
                      <a:pt x="50992" y="645215"/>
                      <a:pt x="52412" y="647700"/>
                    </a:cubicBezTo>
                    <a:cubicBezTo>
                      <a:pt x="64502" y="668856"/>
                      <a:pt x="50331" y="646958"/>
                      <a:pt x="61937" y="664369"/>
                    </a:cubicBezTo>
                    <a:cubicBezTo>
                      <a:pt x="62731" y="667544"/>
                      <a:pt x="64319" y="670621"/>
                      <a:pt x="64319" y="673894"/>
                    </a:cubicBezTo>
                    <a:cubicBezTo>
                      <a:pt x="64319" y="678821"/>
                      <a:pt x="59582" y="684572"/>
                      <a:pt x="57175" y="688182"/>
                    </a:cubicBezTo>
                    <a:cubicBezTo>
                      <a:pt x="52139" y="708328"/>
                      <a:pt x="59000" y="687826"/>
                      <a:pt x="47650" y="704850"/>
                    </a:cubicBezTo>
                    <a:cubicBezTo>
                      <a:pt x="46258" y="706939"/>
                      <a:pt x="46661" y="709905"/>
                      <a:pt x="45269" y="711994"/>
                    </a:cubicBezTo>
                    <a:cubicBezTo>
                      <a:pt x="40173" y="719639"/>
                      <a:pt x="38471" y="719023"/>
                      <a:pt x="30981" y="721519"/>
                    </a:cubicBezTo>
                    <a:cubicBezTo>
                      <a:pt x="28600" y="723107"/>
                      <a:pt x="25861" y="724258"/>
                      <a:pt x="23837" y="726282"/>
                    </a:cubicBezTo>
                    <a:cubicBezTo>
                      <a:pt x="21814" y="728305"/>
                      <a:pt x="21790" y="732520"/>
                      <a:pt x="19075" y="733425"/>
                    </a:cubicBezTo>
                    <a:cubicBezTo>
                      <a:pt x="15970" y="734460"/>
                      <a:pt x="12725" y="731838"/>
                      <a:pt x="9550" y="731044"/>
                    </a:cubicBezTo>
                  </a:path>
                </a:pathLst>
              </a:cu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421AA74C-2C59-7C91-D873-0A3B0632B00D}"/>
                  </a:ext>
                </a:extLst>
              </p:cNvPr>
              <p:cNvGrpSpPr/>
              <p:nvPr/>
            </p:nvGrpSpPr>
            <p:grpSpPr>
              <a:xfrm>
                <a:off x="1684536" y="4417610"/>
                <a:ext cx="908426" cy="1697325"/>
                <a:chOff x="6710230" y="1514413"/>
                <a:chExt cx="908426" cy="1697325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35EBBB3A-C470-EA63-4BA9-AD835FE16D87}"/>
                    </a:ext>
                  </a:extLst>
                </p:cNvPr>
                <p:cNvGrpSpPr/>
                <p:nvPr/>
              </p:nvGrpSpPr>
              <p:grpSpPr>
                <a:xfrm>
                  <a:off x="6710230" y="1514413"/>
                  <a:ext cx="908426" cy="1697325"/>
                  <a:chOff x="562331" y="3213360"/>
                  <a:chExt cx="866273" cy="1618564"/>
                </a:xfrm>
              </p:grpSpPr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44D0E401-7C7C-C37B-CD30-EC742A621F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627" t="51955" r="50510" b="24952"/>
                  <a:stretch/>
                </p:blipFill>
                <p:spPr>
                  <a:xfrm>
                    <a:off x="722697" y="3908711"/>
                    <a:ext cx="558801" cy="923213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07A70CBE-9B49-3407-3C7D-7B867D6992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50311" t="20336" r="25667" b="52328"/>
                  <a:stretch/>
                </p:blipFill>
                <p:spPr>
                  <a:xfrm>
                    <a:off x="562331" y="3213360"/>
                    <a:ext cx="866273" cy="8347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A0A1A62-8922-9CE3-EC3B-1516F4FD210B}"/>
                    </a:ext>
                  </a:extLst>
                </p:cNvPr>
                <p:cNvSpPr/>
                <p:nvPr/>
              </p:nvSpPr>
              <p:spPr>
                <a:xfrm>
                  <a:off x="6995261" y="238979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2D3ACE1-F635-FFBF-8A07-D698C56B1517}"/>
                    </a:ext>
                  </a:extLst>
                </p:cNvPr>
                <p:cNvSpPr/>
                <p:nvPr/>
              </p:nvSpPr>
              <p:spPr>
                <a:xfrm>
                  <a:off x="7132297" y="2389798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4CC241B1-7035-43FA-FD69-6F4099118DBC}"/>
                    </a:ext>
                  </a:extLst>
                </p:cNvPr>
                <p:cNvSpPr/>
                <p:nvPr/>
              </p:nvSpPr>
              <p:spPr>
                <a:xfrm>
                  <a:off x="7276489" y="2392036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FEC7458C-E5A6-6BC6-E874-2F2845BE4F1D}"/>
                  </a:ext>
                </a:extLst>
              </p:cNvPr>
              <p:cNvGrpSpPr/>
              <p:nvPr/>
            </p:nvGrpSpPr>
            <p:grpSpPr>
              <a:xfrm>
                <a:off x="2660475" y="4390278"/>
                <a:ext cx="890479" cy="1717577"/>
                <a:chOff x="7789922" y="1514413"/>
                <a:chExt cx="890479" cy="1717577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B8E9F89-F669-4752-A887-2B13136500F2}"/>
                    </a:ext>
                  </a:extLst>
                </p:cNvPr>
                <p:cNvGrpSpPr/>
                <p:nvPr/>
              </p:nvGrpSpPr>
              <p:grpSpPr>
                <a:xfrm>
                  <a:off x="7789922" y="1514413"/>
                  <a:ext cx="890479" cy="1717577"/>
                  <a:chOff x="1491850" y="3194050"/>
                  <a:chExt cx="849159" cy="1637878"/>
                </a:xfrm>
              </p:grpSpPr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F42A8A1A-55D3-9D87-DCEA-3AD44532CF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627" t="51955" r="50510" b="24952"/>
                  <a:stretch/>
                </p:blipFill>
                <p:spPr>
                  <a:xfrm>
                    <a:off x="1678972" y="3908714"/>
                    <a:ext cx="558801" cy="923214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3ADC097E-E7DE-9203-1039-E7B3FD26CF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671" r="76453" b="52361"/>
                  <a:stretch/>
                </p:blipFill>
                <p:spPr>
                  <a:xfrm>
                    <a:off x="1491850" y="3194050"/>
                    <a:ext cx="849159" cy="854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696166F-3B17-1EEC-5866-FFE1D8C5F0F9}"/>
                    </a:ext>
                  </a:extLst>
                </p:cNvPr>
                <p:cNvSpPr/>
                <p:nvPr/>
              </p:nvSpPr>
              <p:spPr>
                <a:xfrm>
                  <a:off x="8103537" y="2407810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04D6A51-22C9-0052-8EA7-15D2B0E71D14}"/>
                    </a:ext>
                  </a:extLst>
                </p:cNvPr>
                <p:cNvSpPr/>
                <p:nvPr/>
              </p:nvSpPr>
              <p:spPr>
                <a:xfrm>
                  <a:off x="8240573" y="240780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E5E1E432-B696-E571-6359-BC1D7779EAC0}"/>
                    </a:ext>
                  </a:extLst>
                </p:cNvPr>
                <p:cNvSpPr/>
                <p:nvPr/>
              </p:nvSpPr>
              <p:spPr>
                <a:xfrm>
                  <a:off x="8384765" y="2410047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9B5E577-C077-A4EB-5174-D6CE7EAE880B}"/>
                  </a:ext>
                </a:extLst>
              </p:cNvPr>
              <p:cNvGrpSpPr/>
              <p:nvPr/>
            </p:nvGrpSpPr>
            <p:grpSpPr>
              <a:xfrm>
                <a:off x="3632987" y="4397358"/>
                <a:ext cx="890479" cy="1717577"/>
                <a:chOff x="8876628" y="1514413"/>
                <a:chExt cx="890479" cy="1717577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301404C-49E4-234D-B54F-422F4897E8E5}"/>
                    </a:ext>
                  </a:extLst>
                </p:cNvPr>
                <p:cNvGrpSpPr/>
                <p:nvPr/>
              </p:nvGrpSpPr>
              <p:grpSpPr>
                <a:xfrm>
                  <a:off x="8876628" y="1514413"/>
                  <a:ext cx="890479" cy="1717577"/>
                  <a:chOff x="1491850" y="3194050"/>
                  <a:chExt cx="849159" cy="1637878"/>
                </a:xfrm>
              </p:grpSpPr>
              <p:pic>
                <p:nvPicPr>
                  <p:cNvPr id="78" name="Picture 77">
                    <a:extLst>
                      <a:ext uri="{FF2B5EF4-FFF2-40B4-BE49-F238E27FC236}">
                        <a16:creationId xmlns:a16="http://schemas.microsoft.com/office/drawing/2014/main" id="{29DDAAD8-5277-5BE6-25DF-78C84C3D1E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627" t="51955" r="50510" b="24952"/>
                  <a:stretch/>
                </p:blipFill>
                <p:spPr>
                  <a:xfrm>
                    <a:off x="1678972" y="3908714"/>
                    <a:ext cx="558801" cy="923214"/>
                  </a:xfrm>
                  <a:prstGeom prst="rect">
                    <a:avLst/>
                  </a:prstGeom>
                </p:spPr>
              </p:pic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1C4DA7FF-8D15-DCCC-2D22-46EC938B34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671" r="76453" b="52361"/>
                  <a:stretch/>
                </p:blipFill>
                <p:spPr>
                  <a:xfrm>
                    <a:off x="1491850" y="3194050"/>
                    <a:ext cx="849159" cy="854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1051A01-C319-CCCC-1169-73854E5115F7}"/>
                    </a:ext>
                  </a:extLst>
                </p:cNvPr>
                <p:cNvSpPr/>
                <p:nvPr/>
              </p:nvSpPr>
              <p:spPr>
                <a:xfrm>
                  <a:off x="9190493" y="240875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C930AC6B-E407-DBDD-9729-18AD77E945B4}"/>
                    </a:ext>
                  </a:extLst>
                </p:cNvPr>
                <p:cNvSpPr/>
                <p:nvPr/>
              </p:nvSpPr>
              <p:spPr>
                <a:xfrm>
                  <a:off x="9327529" y="2408758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A87B08D-54F2-C915-4317-AEDC747CC05E}"/>
                    </a:ext>
                  </a:extLst>
                </p:cNvPr>
                <p:cNvSpPr/>
                <p:nvPr/>
              </p:nvSpPr>
              <p:spPr>
                <a:xfrm>
                  <a:off x="9471721" y="2410996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98868A5-2E9B-6C67-0D76-CA17295B3511}"/>
                  </a:ext>
                </a:extLst>
              </p:cNvPr>
              <p:cNvGrpSpPr/>
              <p:nvPr/>
            </p:nvGrpSpPr>
            <p:grpSpPr>
              <a:xfrm>
                <a:off x="4604450" y="4380648"/>
                <a:ext cx="908427" cy="1727207"/>
                <a:chOff x="9932780" y="1514413"/>
                <a:chExt cx="908427" cy="172720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9BD100D-C678-EC2B-811D-4AD17B56D103}"/>
                    </a:ext>
                  </a:extLst>
                </p:cNvPr>
                <p:cNvGrpSpPr/>
                <p:nvPr/>
              </p:nvGrpSpPr>
              <p:grpSpPr>
                <a:xfrm>
                  <a:off x="9932780" y="1514413"/>
                  <a:ext cx="908427" cy="1727207"/>
                  <a:chOff x="4069505" y="1550492"/>
                  <a:chExt cx="908427" cy="1727207"/>
                </a:xfrm>
              </p:grpSpPr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2C2A1117-AC75-C3C5-6E6D-749EC78F70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3985" t="51955" r="28152" b="24952"/>
                  <a:stretch/>
                </p:blipFill>
                <p:spPr>
                  <a:xfrm>
                    <a:off x="4292456" y="2309562"/>
                    <a:ext cx="585991" cy="968137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42865503-EA28-D9A1-7D7B-4E1132A4ED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804" r="75978" b="51605"/>
                  <a:stretch/>
                </p:blipFill>
                <p:spPr>
                  <a:xfrm>
                    <a:off x="4069505" y="1550492"/>
                    <a:ext cx="908427" cy="9156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B1210821-0BC6-89C1-D0A0-A8FF7FF55EEA}"/>
                    </a:ext>
                  </a:extLst>
                </p:cNvPr>
                <p:cNvSpPr/>
                <p:nvPr/>
              </p:nvSpPr>
              <p:spPr>
                <a:xfrm>
                  <a:off x="10368066" y="241945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1143DB06-14E5-95D9-5DDE-CDB692C376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9671" r="76453" b="52361"/>
              <a:stretch/>
            </p:blipFill>
            <p:spPr>
              <a:xfrm>
                <a:off x="649973" y="4374010"/>
                <a:ext cx="890479" cy="895634"/>
              </a:xfrm>
              <a:prstGeom prst="rect">
                <a:avLst/>
              </a:prstGeom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0ACE63E-F418-8B16-270E-3DF0736ED9B0}"/>
                  </a:ext>
                </a:extLst>
              </p:cNvPr>
              <p:cNvSpPr txBox="1"/>
              <p:nvPr/>
            </p:nvSpPr>
            <p:spPr>
              <a:xfrm>
                <a:off x="533380" y="4126639"/>
                <a:ext cx="15231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Soluble GT1.1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6EB234B-4507-8D97-8A20-A07820B27A99}"/>
                </a:ext>
              </a:extLst>
            </p:cNvPr>
            <p:cNvGrpSpPr/>
            <p:nvPr/>
          </p:nvGrpSpPr>
          <p:grpSpPr>
            <a:xfrm>
              <a:off x="6383020" y="1444018"/>
              <a:ext cx="1483416" cy="1653672"/>
              <a:chOff x="6434497" y="1451098"/>
              <a:chExt cx="1483416" cy="165367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0508CB-B08C-F193-9C2A-7E88CAF633A9}"/>
                  </a:ext>
                </a:extLst>
              </p:cNvPr>
              <p:cNvSpPr/>
              <p:nvPr/>
            </p:nvSpPr>
            <p:spPr>
              <a:xfrm>
                <a:off x="6621476" y="1646860"/>
                <a:ext cx="160120" cy="160120"/>
              </a:xfrm>
              <a:prstGeom prst="roundRect">
                <a:avLst/>
              </a:prstGeom>
              <a:solidFill>
                <a:srgbClr val="875C87"/>
              </a:solidFill>
              <a:ln w="3175"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9FBDDFEE-DDF8-F45B-1FFE-9042AC8D8049}"/>
                  </a:ext>
                </a:extLst>
              </p:cNvPr>
              <p:cNvSpPr/>
              <p:nvPr/>
            </p:nvSpPr>
            <p:spPr>
              <a:xfrm>
                <a:off x="6621476" y="1874612"/>
                <a:ext cx="160120" cy="160120"/>
              </a:xfrm>
              <a:prstGeom prst="roundRect">
                <a:avLst/>
              </a:prstGeom>
              <a:solidFill>
                <a:srgbClr val="E9DCA1"/>
              </a:solidFill>
              <a:ln w="3175"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CE7E7B-E57B-EA67-CB91-23686C808DBE}"/>
                  </a:ext>
                </a:extLst>
              </p:cNvPr>
              <p:cNvSpPr txBox="1"/>
              <p:nvPr/>
            </p:nvSpPr>
            <p:spPr>
              <a:xfrm>
                <a:off x="6750491" y="1607687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Negative control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4BDFC5-1803-4ABB-A287-6BBB67C55222}"/>
                  </a:ext>
                </a:extLst>
              </p:cNvPr>
              <p:cNvSpPr txBox="1"/>
              <p:nvPr/>
            </p:nvSpPr>
            <p:spPr>
              <a:xfrm>
                <a:off x="6750491" y="1827454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GT1.1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AFC4CA2-70A8-4497-A7C0-3967BFF087E5}"/>
                  </a:ext>
                </a:extLst>
              </p:cNvPr>
              <p:cNvCxnSpPr/>
              <p:nvPr/>
            </p:nvCxnSpPr>
            <p:spPr>
              <a:xfrm>
                <a:off x="6639215" y="2578145"/>
                <a:ext cx="129015" cy="0"/>
              </a:xfrm>
              <a:prstGeom prst="line">
                <a:avLst/>
              </a:prstGeom>
              <a:ln w="31750">
                <a:solidFill>
                  <a:srgbClr val="A6A6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CB13ECC-5D69-2F36-2DE0-AC0F7EC72CF6}"/>
                  </a:ext>
                </a:extLst>
              </p:cNvPr>
              <p:cNvCxnSpPr/>
              <p:nvPr/>
            </p:nvCxnSpPr>
            <p:spPr>
              <a:xfrm>
                <a:off x="6639215" y="2794045"/>
                <a:ext cx="129015" cy="0"/>
              </a:xfrm>
              <a:prstGeom prst="line">
                <a:avLst/>
              </a:prstGeom>
              <a:ln w="317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93ECE0-2B39-BDCF-B4A4-040220DCC267}"/>
                  </a:ext>
                </a:extLst>
              </p:cNvPr>
              <p:cNvSpPr txBox="1"/>
              <p:nvPr/>
            </p:nvSpPr>
            <p:spPr>
              <a:xfrm>
                <a:off x="6737125" y="2430041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HIV-1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B74AFAA-AED4-44D1-0CFF-068F2591276E}"/>
                  </a:ext>
                </a:extLst>
              </p:cNvPr>
              <p:cNvSpPr txBox="1"/>
              <p:nvPr/>
            </p:nvSpPr>
            <p:spPr>
              <a:xfrm>
                <a:off x="6737125" y="2649808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Heterologous</a:t>
                </a:r>
              </a:p>
            </p:txBody>
          </p:sp>
          <p:sp>
            <p:nvSpPr>
              <p:cNvPr id="57" name="Left Bracket 56">
                <a:extLst>
                  <a:ext uri="{FF2B5EF4-FFF2-40B4-BE49-F238E27FC236}">
                    <a16:creationId xmlns:a16="http://schemas.microsoft.com/office/drawing/2014/main" id="{4E9EEE6E-0F06-1BEC-3194-B2606F956E76}"/>
                  </a:ext>
                </a:extLst>
              </p:cNvPr>
              <p:cNvSpPr/>
              <p:nvPr/>
            </p:nvSpPr>
            <p:spPr>
              <a:xfrm flipH="1">
                <a:off x="6434497" y="1451098"/>
                <a:ext cx="79171" cy="813259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8" name="Left Bracket 57">
                <a:extLst>
                  <a:ext uri="{FF2B5EF4-FFF2-40B4-BE49-F238E27FC236}">
                    <a16:creationId xmlns:a16="http://schemas.microsoft.com/office/drawing/2014/main" id="{318A0365-C543-44D7-DB17-A84B70CA63A6}"/>
                  </a:ext>
                </a:extLst>
              </p:cNvPr>
              <p:cNvSpPr/>
              <p:nvPr/>
            </p:nvSpPr>
            <p:spPr>
              <a:xfrm flipH="1">
                <a:off x="6438963" y="2291511"/>
                <a:ext cx="79171" cy="813259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FB8F38D-5E69-DD09-C7AA-CFF637622B5A}"/>
              </a:ext>
            </a:extLst>
          </p:cNvPr>
          <p:cNvSpPr/>
          <p:nvPr/>
        </p:nvSpPr>
        <p:spPr>
          <a:xfrm rot="10800000">
            <a:off x="385079" y="3298485"/>
            <a:ext cx="5831214" cy="50119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789CCC2-0121-A490-2D4A-86F4D00EC76A}"/>
              </a:ext>
            </a:extLst>
          </p:cNvPr>
          <p:cNvGrpSpPr/>
          <p:nvPr/>
        </p:nvGrpSpPr>
        <p:grpSpPr>
          <a:xfrm>
            <a:off x="2880602" y="3757699"/>
            <a:ext cx="3546701" cy="1676086"/>
            <a:chOff x="2880602" y="3757699"/>
            <a:chExt cx="3546701" cy="1676086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CAEDF94-1803-2B1C-6466-93E187A35B36}"/>
                </a:ext>
              </a:extLst>
            </p:cNvPr>
            <p:cNvSpPr/>
            <p:nvPr/>
          </p:nvSpPr>
          <p:spPr>
            <a:xfrm>
              <a:off x="2880602" y="4223154"/>
              <a:ext cx="3546701" cy="1210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952B8D1-F2E9-3B7B-EE8F-2F2B42C93FEF}"/>
                </a:ext>
              </a:extLst>
            </p:cNvPr>
            <p:cNvSpPr/>
            <p:nvPr/>
          </p:nvSpPr>
          <p:spPr>
            <a:xfrm>
              <a:off x="3574070" y="3757699"/>
              <a:ext cx="2791921" cy="1210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8B3B428-E9A2-BFD7-B6BC-97FDC1532070}"/>
                </a:ext>
              </a:extLst>
            </p:cNvPr>
            <p:cNvSpPr/>
            <p:nvPr/>
          </p:nvSpPr>
          <p:spPr>
            <a:xfrm>
              <a:off x="3501979" y="4054208"/>
              <a:ext cx="72092" cy="204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3946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8972"/>
            <a:ext cx="10515600" cy="636587"/>
          </a:xfrm>
        </p:spPr>
        <p:txBody>
          <a:bodyPr/>
          <a:lstStyle/>
          <a:p>
            <a:r>
              <a:rPr lang="en-US" sz="2000" b="1" dirty="0"/>
              <a:t>Membrane-bound GT1.1 are superior to soluble GT1.1 immunogens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8DA8A-A0E3-857B-2864-A53123E4E4BB}"/>
              </a:ext>
            </a:extLst>
          </p:cNvPr>
          <p:cNvSpPr txBox="1"/>
          <p:nvPr/>
        </p:nvSpPr>
        <p:spPr>
          <a:xfrm>
            <a:off x="5549900" y="0"/>
            <a:ext cx="664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"/>
                <a:cs typeface="Arial" panose="020B0604020202020204" pitchFamily="34" charset="0"/>
              </a:rPr>
              <a:t>Jahyun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 Koo, Edward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Lamperti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, Facundo Batista, Paul McKay, Robin Shattock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3888A-34E0-9B71-E011-8592353C6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0" t="6631" r="10000" b="53523"/>
          <a:stretch/>
        </p:blipFill>
        <p:spPr>
          <a:xfrm>
            <a:off x="259663" y="3815953"/>
            <a:ext cx="6167348" cy="2116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10CAA-481A-1C12-DA5E-672AA888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33141" y="1732941"/>
            <a:ext cx="6858010" cy="480060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0AE13799-28A5-9856-BE11-7DB0C9D1E7B8}"/>
              </a:ext>
            </a:extLst>
          </p:cNvPr>
          <p:cNvGrpSpPr/>
          <p:nvPr/>
        </p:nvGrpSpPr>
        <p:grpSpPr>
          <a:xfrm>
            <a:off x="264284" y="1304852"/>
            <a:ext cx="7505952" cy="1988296"/>
            <a:chOff x="360484" y="1168479"/>
            <a:chExt cx="7505952" cy="198829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3DB8267-4E00-A89D-BC35-D28F03E80259}"/>
                </a:ext>
              </a:extLst>
            </p:cNvPr>
            <p:cNvGrpSpPr/>
            <p:nvPr/>
          </p:nvGrpSpPr>
          <p:grpSpPr>
            <a:xfrm>
              <a:off x="360484" y="1168479"/>
              <a:ext cx="5952009" cy="1988296"/>
              <a:chOff x="533380" y="4126639"/>
              <a:chExt cx="5952009" cy="198829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D8F70C0-4B40-E837-D0AD-7B30722989FC}"/>
                  </a:ext>
                </a:extLst>
              </p:cNvPr>
              <p:cNvSpPr txBox="1"/>
              <p:nvPr/>
            </p:nvSpPr>
            <p:spPr>
              <a:xfrm>
                <a:off x="1919794" y="4126639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157F56C-FEC9-5ADB-14C4-C9A91061657B}"/>
                  </a:ext>
                </a:extLst>
              </p:cNvPr>
              <p:cNvSpPr txBox="1"/>
              <p:nvPr/>
            </p:nvSpPr>
            <p:spPr>
              <a:xfrm>
                <a:off x="2902229" y="4133245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284796-E439-6E87-4BD9-06D0F438296C}"/>
                  </a:ext>
                </a:extLst>
              </p:cNvPr>
              <p:cNvSpPr txBox="1"/>
              <p:nvPr/>
            </p:nvSpPr>
            <p:spPr>
              <a:xfrm>
                <a:off x="3867696" y="4133245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GR6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0854DB3-A2CE-737E-1767-2BA572265460}"/>
                  </a:ext>
                </a:extLst>
              </p:cNvPr>
              <p:cNvSpPr txBox="1"/>
              <p:nvPr/>
            </p:nvSpPr>
            <p:spPr>
              <a:xfrm>
                <a:off x="4793738" y="4127548"/>
                <a:ext cx="69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GR14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EE31984-AA78-ED08-A312-1FFF39C898C9}"/>
                  </a:ext>
                </a:extLst>
              </p:cNvPr>
              <p:cNvSpPr txBox="1"/>
              <p:nvPr/>
            </p:nvSpPr>
            <p:spPr>
              <a:xfrm>
                <a:off x="5783471" y="4138731"/>
                <a:ext cx="69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GR16</a:t>
                </a: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E0BC8CC9-559C-E5A7-E563-B4700ECC9A88}"/>
                  </a:ext>
                </a:extLst>
              </p:cNvPr>
              <p:cNvGrpSpPr/>
              <p:nvPr/>
            </p:nvGrpSpPr>
            <p:grpSpPr>
              <a:xfrm>
                <a:off x="5576962" y="4380648"/>
                <a:ext cx="908427" cy="1727207"/>
                <a:chOff x="10939776" y="1514413"/>
                <a:chExt cx="908427" cy="1727207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DAFC748F-552B-4731-C40D-1B1C6B46A5E6}"/>
                    </a:ext>
                  </a:extLst>
                </p:cNvPr>
                <p:cNvGrpSpPr/>
                <p:nvPr/>
              </p:nvGrpSpPr>
              <p:grpSpPr>
                <a:xfrm>
                  <a:off x="10939776" y="1514413"/>
                  <a:ext cx="908427" cy="1727207"/>
                  <a:chOff x="4839723" y="1514413"/>
                  <a:chExt cx="908427" cy="1727207"/>
                </a:xfrm>
              </p:grpSpPr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6A184694-FE28-8400-C749-EBCFB36301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3985" t="51955" r="28152" b="24952"/>
                  <a:stretch/>
                </p:blipFill>
                <p:spPr>
                  <a:xfrm>
                    <a:off x="5062674" y="2273483"/>
                    <a:ext cx="585991" cy="968137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A0700664-3A2E-1276-A3A9-99313C8E06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804" r="75978" b="51605"/>
                  <a:stretch/>
                </p:blipFill>
                <p:spPr>
                  <a:xfrm>
                    <a:off x="4839723" y="1514413"/>
                    <a:ext cx="908427" cy="9156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0D15730-4EB5-DFA3-D328-1C5F4B0EB76F}"/>
                    </a:ext>
                  </a:extLst>
                </p:cNvPr>
                <p:cNvSpPr/>
                <p:nvPr/>
              </p:nvSpPr>
              <p:spPr>
                <a:xfrm>
                  <a:off x="11379654" y="2418154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3477E3E-C7AE-9E5D-1BB5-A912543D15BC}"/>
                  </a:ext>
                </a:extLst>
              </p:cNvPr>
              <p:cNvSpPr/>
              <p:nvPr/>
            </p:nvSpPr>
            <p:spPr>
              <a:xfrm>
                <a:off x="1953772" y="5269644"/>
                <a:ext cx="102807" cy="733663"/>
              </a:xfrm>
              <a:custGeom>
                <a:avLst/>
                <a:gdLst>
                  <a:gd name="connsiteX0" fmla="*/ 47650 w 102807"/>
                  <a:gd name="connsiteY0" fmla="*/ 0 h 733663"/>
                  <a:gd name="connsiteX1" fmla="*/ 45269 w 102807"/>
                  <a:gd name="connsiteY1" fmla="*/ 11907 h 733663"/>
                  <a:gd name="connsiteX2" fmla="*/ 35744 w 102807"/>
                  <a:gd name="connsiteY2" fmla="*/ 26194 h 733663"/>
                  <a:gd name="connsiteX3" fmla="*/ 38125 w 102807"/>
                  <a:gd name="connsiteY3" fmla="*/ 64294 h 733663"/>
                  <a:gd name="connsiteX4" fmla="*/ 50031 w 102807"/>
                  <a:gd name="connsiteY4" fmla="*/ 80963 h 733663"/>
                  <a:gd name="connsiteX5" fmla="*/ 54794 w 102807"/>
                  <a:gd name="connsiteY5" fmla="*/ 90488 h 733663"/>
                  <a:gd name="connsiteX6" fmla="*/ 71462 w 102807"/>
                  <a:gd name="connsiteY6" fmla="*/ 107157 h 733663"/>
                  <a:gd name="connsiteX7" fmla="*/ 83369 w 102807"/>
                  <a:gd name="connsiteY7" fmla="*/ 116682 h 733663"/>
                  <a:gd name="connsiteX8" fmla="*/ 88131 w 102807"/>
                  <a:gd name="connsiteY8" fmla="*/ 126207 h 733663"/>
                  <a:gd name="connsiteX9" fmla="*/ 92894 w 102807"/>
                  <a:gd name="connsiteY9" fmla="*/ 133350 h 733663"/>
                  <a:gd name="connsiteX10" fmla="*/ 95275 w 102807"/>
                  <a:gd name="connsiteY10" fmla="*/ 142875 h 733663"/>
                  <a:gd name="connsiteX11" fmla="*/ 102419 w 102807"/>
                  <a:gd name="connsiteY11" fmla="*/ 154782 h 733663"/>
                  <a:gd name="connsiteX12" fmla="*/ 95275 w 102807"/>
                  <a:gd name="connsiteY12" fmla="*/ 188119 h 733663"/>
                  <a:gd name="connsiteX13" fmla="*/ 88131 w 102807"/>
                  <a:gd name="connsiteY13" fmla="*/ 190500 h 733663"/>
                  <a:gd name="connsiteX14" fmla="*/ 69081 w 102807"/>
                  <a:gd name="connsiteY14" fmla="*/ 204788 h 733663"/>
                  <a:gd name="connsiteX15" fmla="*/ 52412 w 102807"/>
                  <a:gd name="connsiteY15" fmla="*/ 216694 h 733663"/>
                  <a:gd name="connsiteX16" fmla="*/ 38125 w 102807"/>
                  <a:gd name="connsiteY16" fmla="*/ 221457 h 733663"/>
                  <a:gd name="connsiteX17" fmla="*/ 30981 w 102807"/>
                  <a:gd name="connsiteY17" fmla="*/ 235744 h 733663"/>
                  <a:gd name="connsiteX18" fmla="*/ 35744 w 102807"/>
                  <a:gd name="connsiteY18" fmla="*/ 242888 h 733663"/>
                  <a:gd name="connsiteX19" fmla="*/ 50031 w 102807"/>
                  <a:gd name="connsiteY19" fmla="*/ 252413 h 733663"/>
                  <a:gd name="connsiteX20" fmla="*/ 64319 w 102807"/>
                  <a:gd name="connsiteY20" fmla="*/ 257175 h 733663"/>
                  <a:gd name="connsiteX21" fmla="*/ 71462 w 102807"/>
                  <a:gd name="connsiteY21" fmla="*/ 261938 h 733663"/>
                  <a:gd name="connsiteX22" fmla="*/ 64319 w 102807"/>
                  <a:gd name="connsiteY22" fmla="*/ 285750 h 733663"/>
                  <a:gd name="connsiteX23" fmla="*/ 45269 w 102807"/>
                  <a:gd name="connsiteY23" fmla="*/ 292894 h 733663"/>
                  <a:gd name="connsiteX24" fmla="*/ 35744 w 102807"/>
                  <a:gd name="connsiteY24" fmla="*/ 309563 h 733663"/>
                  <a:gd name="connsiteX25" fmla="*/ 52412 w 102807"/>
                  <a:gd name="connsiteY25" fmla="*/ 328613 h 733663"/>
                  <a:gd name="connsiteX26" fmla="*/ 59556 w 102807"/>
                  <a:gd name="connsiteY26" fmla="*/ 333375 h 733663"/>
                  <a:gd name="connsiteX27" fmla="*/ 66700 w 102807"/>
                  <a:gd name="connsiteY27" fmla="*/ 338138 h 733663"/>
                  <a:gd name="connsiteX28" fmla="*/ 73844 w 102807"/>
                  <a:gd name="connsiteY28" fmla="*/ 340519 h 733663"/>
                  <a:gd name="connsiteX29" fmla="*/ 71462 w 102807"/>
                  <a:gd name="connsiteY29" fmla="*/ 352425 h 733663"/>
                  <a:gd name="connsiteX30" fmla="*/ 61937 w 102807"/>
                  <a:gd name="connsiteY30" fmla="*/ 359569 h 733663"/>
                  <a:gd name="connsiteX31" fmla="*/ 38125 w 102807"/>
                  <a:gd name="connsiteY31" fmla="*/ 371475 h 733663"/>
                  <a:gd name="connsiteX32" fmla="*/ 30981 w 102807"/>
                  <a:gd name="connsiteY32" fmla="*/ 376238 h 733663"/>
                  <a:gd name="connsiteX33" fmla="*/ 42887 w 102807"/>
                  <a:gd name="connsiteY33" fmla="*/ 400050 h 733663"/>
                  <a:gd name="connsiteX34" fmla="*/ 57175 w 102807"/>
                  <a:gd name="connsiteY34" fmla="*/ 404813 h 733663"/>
                  <a:gd name="connsiteX35" fmla="*/ 66700 w 102807"/>
                  <a:gd name="connsiteY35" fmla="*/ 409575 h 733663"/>
                  <a:gd name="connsiteX36" fmla="*/ 71462 w 102807"/>
                  <a:gd name="connsiteY36" fmla="*/ 416719 h 733663"/>
                  <a:gd name="connsiteX37" fmla="*/ 69081 w 102807"/>
                  <a:gd name="connsiteY37" fmla="*/ 423863 h 733663"/>
                  <a:gd name="connsiteX38" fmla="*/ 54794 w 102807"/>
                  <a:gd name="connsiteY38" fmla="*/ 435769 h 733663"/>
                  <a:gd name="connsiteX39" fmla="*/ 47650 w 102807"/>
                  <a:gd name="connsiteY39" fmla="*/ 438150 h 733663"/>
                  <a:gd name="connsiteX40" fmla="*/ 33362 w 102807"/>
                  <a:gd name="connsiteY40" fmla="*/ 454819 h 733663"/>
                  <a:gd name="connsiteX41" fmla="*/ 50031 w 102807"/>
                  <a:gd name="connsiteY41" fmla="*/ 466725 h 733663"/>
                  <a:gd name="connsiteX42" fmla="*/ 54794 w 102807"/>
                  <a:gd name="connsiteY42" fmla="*/ 473869 h 733663"/>
                  <a:gd name="connsiteX43" fmla="*/ 59556 w 102807"/>
                  <a:gd name="connsiteY43" fmla="*/ 497682 h 733663"/>
                  <a:gd name="connsiteX44" fmla="*/ 40506 w 102807"/>
                  <a:gd name="connsiteY44" fmla="*/ 504825 h 733663"/>
                  <a:gd name="connsiteX45" fmla="*/ 26219 w 102807"/>
                  <a:gd name="connsiteY45" fmla="*/ 509588 h 733663"/>
                  <a:gd name="connsiteX46" fmla="*/ 16694 w 102807"/>
                  <a:gd name="connsiteY46" fmla="*/ 521494 h 733663"/>
                  <a:gd name="connsiteX47" fmla="*/ 4787 w 102807"/>
                  <a:gd name="connsiteY47" fmla="*/ 531019 h 733663"/>
                  <a:gd name="connsiteX48" fmla="*/ 25 w 102807"/>
                  <a:gd name="connsiteY48" fmla="*/ 545307 h 733663"/>
                  <a:gd name="connsiteX49" fmla="*/ 2406 w 102807"/>
                  <a:gd name="connsiteY49" fmla="*/ 578644 h 733663"/>
                  <a:gd name="connsiteX50" fmla="*/ 9550 w 102807"/>
                  <a:gd name="connsiteY50" fmla="*/ 592932 h 733663"/>
                  <a:gd name="connsiteX51" fmla="*/ 14312 w 102807"/>
                  <a:gd name="connsiteY51" fmla="*/ 602457 h 733663"/>
                  <a:gd name="connsiteX52" fmla="*/ 19075 w 102807"/>
                  <a:gd name="connsiteY52" fmla="*/ 609600 h 733663"/>
                  <a:gd name="connsiteX53" fmla="*/ 26219 w 102807"/>
                  <a:gd name="connsiteY53" fmla="*/ 621507 h 733663"/>
                  <a:gd name="connsiteX54" fmla="*/ 33362 w 102807"/>
                  <a:gd name="connsiteY54" fmla="*/ 626269 h 733663"/>
                  <a:gd name="connsiteX55" fmla="*/ 47650 w 102807"/>
                  <a:gd name="connsiteY55" fmla="*/ 640557 h 733663"/>
                  <a:gd name="connsiteX56" fmla="*/ 52412 w 102807"/>
                  <a:gd name="connsiteY56" fmla="*/ 647700 h 733663"/>
                  <a:gd name="connsiteX57" fmla="*/ 61937 w 102807"/>
                  <a:gd name="connsiteY57" fmla="*/ 664369 h 733663"/>
                  <a:gd name="connsiteX58" fmla="*/ 64319 w 102807"/>
                  <a:gd name="connsiteY58" fmla="*/ 673894 h 733663"/>
                  <a:gd name="connsiteX59" fmla="*/ 57175 w 102807"/>
                  <a:gd name="connsiteY59" fmla="*/ 688182 h 733663"/>
                  <a:gd name="connsiteX60" fmla="*/ 47650 w 102807"/>
                  <a:gd name="connsiteY60" fmla="*/ 704850 h 733663"/>
                  <a:gd name="connsiteX61" fmla="*/ 45269 w 102807"/>
                  <a:gd name="connsiteY61" fmla="*/ 711994 h 733663"/>
                  <a:gd name="connsiteX62" fmla="*/ 30981 w 102807"/>
                  <a:gd name="connsiteY62" fmla="*/ 721519 h 733663"/>
                  <a:gd name="connsiteX63" fmla="*/ 23837 w 102807"/>
                  <a:gd name="connsiteY63" fmla="*/ 726282 h 733663"/>
                  <a:gd name="connsiteX64" fmla="*/ 19075 w 102807"/>
                  <a:gd name="connsiteY64" fmla="*/ 733425 h 733663"/>
                  <a:gd name="connsiteX65" fmla="*/ 9550 w 102807"/>
                  <a:gd name="connsiteY65" fmla="*/ 731044 h 733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2807" h="733663">
                    <a:moveTo>
                      <a:pt x="47650" y="0"/>
                    </a:moveTo>
                    <a:cubicBezTo>
                      <a:pt x="46856" y="3969"/>
                      <a:pt x="46944" y="8222"/>
                      <a:pt x="45269" y="11907"/>
                    </a:cubicBezTo>
                    <a:cubicBezTo>
                      <a:pt x="42901" y="17118"/>
                      <a:pt x="35744" y="26194"/>
                      <a:pt x="35744" y="26194"/>
                    </a:cubicBezTo>
                    <a:cubicBezTo>
                      <a:pt x="36538" y="38894"/>
                      <a:pt x="36238" y="51710"/>
                      <a:pt x="38125" y="64294"/>
                    </a:cubicBezTo>
                    <a:cubicBezTo>
                      <a:pt x="39612" y="74208"/>
                      <a:pt x="44913" y="73798"/>
                      <a:pt x="50031" y="80963"/>
                    </a:cubicBezTo>
                    <a:cubicBezTo>
                      <a:pt x="52094" y="83852"/>
                      <a:pt x="52913" y="87478"/>
                      <a:pt x="54794" y="90488"/>
                    </a:cubicBezTo>
                    <a:cubicBezTo>
                      <a:pt x="61331" y="100948"/>
                      <a:pt x="61749" y="99872"/>
                      <a:pt x="71462" y="107157"/>
                    </a:cubicBezTo>
                    <a:cubicBezTo>
                      <a:pt x="77350" y="124814"/>
                      <a:pt x="68187" y="104029"/>
                      <a:pt x="83369" y="116682"/>
                    </a:cubicBezTo>
                    <a:cubicBezTo>
                      <a:pt x="86096" y="118955"/>
                      <a:pt x="86370" y="123125"/>
                      <a:pt x="88131" y="126207"/>
                    </a:cubicBezTo>
                    <a:cubicBezTo>
                      <a:pt x="89551" y="128692"/>
                      <a:pt x="91306" y="130969"/>
                      <a:pt x="92894" y="133350"/>
                    </a:cubicBezTo>
                    <a:cubicBezTo>
                      <a:pt x="93688" y="136525"/>
                      <a:pt x="93946" y="139884"/>
                      <a:pt x="95275" y="142875"/>
                    </a:cubicBezTo>
                    <a:cubicBezTo>
                      <a:pt x="97155" y="147105"/>
                      <a:pt x="101845" y="150189"/>
                      <a:pt x="102419" y="154782"/>
                    </a:cubicBezTo>
                    <a:cubicBezTo>
                      <a:pt x="103133" y="160496"/>
                      <a:pt x="103804" y="181295"/>
                      <a:pt x="95275" y="188119"/>
                    </a:cubicBezTo>
                    <a:cubicBezTo>
                      <a:pt x="93315" y="189687"/>
                      <a:pt x="90512" y="189706"/>
                      <a:pt x="88131" y="190500"/>
                    </a:cubicBezTo>
                    <a:cubicBezTo>
                      <a:pt x="75562" y="203069"/>
                      <a:pt x="86832" y="192954"/>
                      <a:pt x="69081" y="204788"/>
                    </a:cubicBezTo>
                    <a:cubicBezTo>
                      <a:pt x="63400" y="208576"/>
                      <a:pt x="58424" y="213457"/>
                      <a:pt x="52412" y="216694"/>
                    </a:cubicBezTo>
                    <a:cubicBezTo>
                      <a:pt x="47992" y="219074"/>
                      <a:pt x="38125" y="221457"/>
                      <a:pt x="38125" y="221457"/>
                    </a:cubicBezTo>
                    <a:cubicBezTo>
                      <a:pt x="36465" y="223946"/>
                      <a:pt x="30323" y="231799"/>
                      <a:pt x="30981" y="235744"/>
                    </a:cubicBezTo>
                    <a:cubicBezTo>
                      <a:pt x="31452" y="238567"/>
                      <a:pt x="33590" y="241003"/>
                      <a:pt x="35744" y="242888"/>
                    </a:cubicBezTo>
                    <a:cubicBezTo>
                      <a:pt x="40051" y="246657"/>
                      <a:pt x="44601" y="250603"/>
                      <a:pt x="50031" y="252413"/>
                    </a:cubicBezTo>
                    <a:lnTo>
                      <a:pt x="64319" y="257175"/>
                    </a:lnTo>
                    <a:cubicBezTo>
                      <a:pt x="66700" y="258763"/>
                      <a:pt x="69875" y="259557"/>
                      <a:pt x="71462" y="261938"/>
                    </a:cubicBezTo>
                    <a:cubicBezTo>
                      <a:pt x="77518" y="271022"/>
                      <a:pt x="71663" y="279222"/>
                      <a:pt x="64319" y="285750"/>
                    </a:cubicBezTo>
                    <a:cubicBezTo>
                      <a:pt x="62610" y="287269"/>
                      <a:pt x="49112" y="291613"/>
                      <a:pt x="45269" y="292894"/>
                    </a:cubicBezTo>
                    <a:cubicBezTo>
                      <a:pt x="42368" y="296762"/>
                      <a:pt x="35744" y="303501"/>
                      <a:pt x="35744" y="309563"/>
                    </a:cubicBezTo>
                    <a:cubicBezTo>
                      <a:pt x="35744" y="322128"/>
                      <a:pt x="41994" y="321668"/>
                      <a:pt x="52412" y="328613"/>
                    </a:cubicBezTo>
                    <a:lnTo>
                      <a:pt x="59556" y="333375"/>
                    </a:lnTo>
                    <a:cubicBezTo>
                      <a:pt x="61937" y="334963"/>
                      <a:pt x="63985" y="337233"/>
                      <a:pt x="66700" y="338138"/>
                    </a:cubicBezTo>
                    <a:lnTo>
                      <a:pt x="73844" y="340519"/>
                    </a:lnTo>
                    <a:cubicBezTo>
                      <a:pt x="73050" y="344488"/>
                      <a:pt x="73607" y="348993"/>
                      <a:pt x="71462" y="352425"/>
                    </a:cubicBezTo>
                    <a:cubicBezTo>
                      <a:pt x="69358" y="355790"/>
                      <a:pt x="65188" y="357293"/>
                      <a:pt x="61937" y="359569"/>
                    </a:cubicBezTo>
                    <a:cubicBezTo>
                      <a:pt x="46187" y="370594"/>
                      <a:pt x="52482" y="367886"/>
                      <a:pt x="38125" y="371475"/>
                    </a:cubicBezTo>
                    <a:cubicBezTo>
                      <a:pt x="35744" y="373063"/>
                      <a:pt x="31266" y="373390"/>
                      <a:pt x="30981" y="376238"/>
                    </a:cubicBezTo>
                    <a:cubicBezTo>
                      <a:pt x="29736" y="388687"/>
                      <a:pt x="33228" y="395757"/>
                      <a:pt x="42887" y="400050"/>
                    </a:cubicBezTo>
                    <a:cubicBezTo>
                      <a:pt x="47475" y="402089"/>
                      <a:pt x="52685" y="402568"/>
                      <a:pt x="57175" y="404813"/>
                    </a:cubicBezTo>
                    <a:lnTo>
                      <a:pt x="66700" y="409575"/>
                    </a:lnTo>
                    <a:cubicBezTo>
                      <a:pt x="68287" y="411956"/>
                      <a:pt x="70992" y="413896"/>
                      <a:pt x="71462" y="416719"/>
                    </a:cubicBezTo>
                    <a:cubicBezTo>
                      <a:pt x="71875" y="419195"/>
                      <a:pt x="70473" y="421774"/>
                      <a:pt x="69081" y="423863"/>
                    </a:cubicBezTo>
                    <a:cubicBezTo>
                      <a:pt x="66448" y="427812"/>
                      <a:pt x="59186" y="433573"/>
                      <a:pt x="54794" y="435769"/>
                    </a:cubicBezTo>
                    <a:cubicBezTo>
                      <a:pt x="52549" y="436891"/>
                      <a:pt x="50031" y="437356"/>
                      <a:pt x="47650" y="438150"/>
                    </a:cubicBezTo>
                    <a:cubicBezTo>
                      <a:pt x="44744" y="440329"/>
                      <a:pt x="31440" y="448090"/>
                      <a:pt x="33362" y="454819"/>
                    </a:cubicBezTo>
                    <a:cubicBezTo>
                      <a:pt x="33710" y="456037"/>
                      <a:pt x="47853" y="465273"/>
                      <a:pt x="50031" y="466725"/>
                    </a:cubicBezTo>
                    <a:cubicBezTo>
                      <a:pt x="51619" y="469106"/>
                      <a:pt x="53130" y="471540"/>
                      <a:pt x="54794" y="473869"/>
                    </a:cubicBezTo>
                    <a:cubicBezTo>
                      <a:pt x="60954" y="482493"/>
                      <a:pt x="67310" y="485275"/>
                      <a:pt x="59556" y="497682"/>
                    </a:cubicBezTo>
                    <a:cubicBezTo>
                      <a:pt x="57099" y="501613"/>
                      <a:pt x="44259" y="503699"/>
                      <a:pt x="40506" y="504825"/>
                    </a:cubicBezTo>
                    <a:cubicBezTo>
                      <a:pt x="35698" y="506268"/>
                      <a:pt x="26219" y="509588"/>
                      <a:pt x="26219" y="509588"/>
                    </a:cubicBezTo>
                    <a:cubicBezTo>
                      <a:pt x="23044" y="513557"/>
                      <a:pt x="20553" y="518187"/>
                      <a:pt x="16694" y="521494"/>
                    </a:cubicBezTo>
                    <a:cubicBezTo>
                      <a:pt x="-1200" y="536831"/>
                      <a:pt x="20103" y="508046"/>
                      <a:pt x="4787" y="531019"/>
                    </a:cubicBezTo>
                    <a:cubicBezTo>
                      <a:pt x="3200" y="535782"/>
                      <a:pt x="-333" y="540300"/>
                      <a:pt x="25" y="545307"/>
                    </a:cubicBezTo>
                    <a:cubicBezTo>
                      <a:pt x="819" y="556419"/>
                      <a:pt x="1104" y="567580"/>
                      <a:pt x="2406" y="578644"/>
                    </a:cubicBezTo>
                    <a:cubicBezTo>
                      <a:pt x="3215" y="585518"/>
                      <a:pt x="6219" y="587103"/>
                      <a:pt x="9550" y="592932"/>
                    </a:cubicBezTo>
                    <a:cubicBezTo>
                      <a:pt x="11311" y="596014"/>
                      <a:pt x="12551" y="599375"/>
                      <a:pt x="14312" y="602457"/>
                    </a:cubicBezTo>
                    <a:cubicBezTo>
                      <a:pt x="15732" y="604942"/>
                      <a:pt x="17558" y="607173"/>
                      <a:pt x="19075" y="609600"/>
                    </a:cubicBezTo>
                    <a:cubicBezTo>
                      <a:pt x="21528" y="613525"/>
                      <a:pt x="23207" y="617993"/>
                      <a:pt x="26219" y="621507"/>
                    </a:cubicBezTo>
                    <a:cubicBezTo>
                      <a:pt x="28081" y="623680"/>
                      <a:pt x="31223" y="624368"/>
                      <a:pt x="33362" y="626269"/>
                    </a:cubicBezTo>
                    <a:cubicBezTo>
                      <a:pt x="38396" y="630744"/>
                      <a:pt x="43914" y="634953"/>
                      <a:pt x="47650" y="640557"/>
                    </a:cubicBezTo>
                    <a:cubicBezTo>
                      <a:pt x="49237" y="642938"/>
                      <a:pt x="50992" y="645215"/>
                      <a:pt x="52412" y="647700"/>
                    </a:cubicBezTo>
                    <a:cubicBezTo>
                      <a:pt x="64502" y="668856"/>
                      <a:pt x="50331" y="646958"/>
                      <a:pt x="61937" y="664369"/>
                    </a:cubicBezTo>
                    <a:cubicBezTo>
                      <a:pt x="62731" y="667544"/>
                      <a:pt x="64319" y="670621"/>
                      <a:pt x="64319" y="673894"/>
                    </a:cubicBezTo>
                    <a:cubicBezTo>
                      <a:pt x="64319" y="678821"/>
                      <a:pt x="59582" y="684572"/>
                      <a:pt x="57175" y="688182"/>
                    </a:cubicBezTo>
                    <a:cubicBezTo>
                      <a:pt x="52139" y="708328"/>
                      <a:pt x="59000" y="687826"/>
                      <a:pt x="47650" y="704850"/>
                    </a:cubicBezTo>
                    <a:cubicBezTo>
                      <a:pt x="46258" y="706939"/>
                      <a:pt x="46661" y="709905"/>
                      <a:pt x="45269" y="711994"/>
                    </a:cubicBezTo>
                    <a:cubicBezTo>
                      <a:pt x="40173" y="719639"/>
                      <a:pt x="38471" y="719023"/>
                      <a:pt x="30981" y="721519"/>
                    </a:cubicBezTo>
                    <a:cubicBezTo>
                      <a:pt x="28600" y="723107"/>
                      <a:pt x="25861" y="724258"/>
                      <a:pt x="23837" y="726282"/>
                    </a:cubicBezTo>
                    <a:cubicBezTo>
                      <a:pt x="21814" y="728305"/>
                      <a:pt x="21790" y="732520"/>
                      <a:pt x="19075" y="733425"/>
                    </a:cubicBezTo>
                    <a:cubicBezTo>
                      <a:pt x="15970" y="734460"/>
                      <a:pt x="12725" y="731838"/>
                      <a:pt x="9550" y="731044"/>
                    </a:cubicBezTo>
                  </a:path>
                </a:pathLst>
              </a:cu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421AA74C-2C59-7C91-D873-0A3B0632B00D}"/>
                  </a:ext>
                </a:extLst>
              </p:cNvPr>
              <p:cNvGrpSpPr/>
              <p:nvPr/>
            </p:nvGrpSpPr>
            <p:grpSpPr>
              <a:xfrm>
                <a:off x="1684536" y="4417610"/>
                <a:ext cx="908426" cy="1697325"/>
                <a:chOff x="6710230" y="1514413"/>
                <a:chExt cx="908426" cy="1697325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35EBBB3A-C470-EA63-4BA9-AD835FE16D87}"/>
                    </a:ext>
                  </a:extLst>
                </p:cNvPr>
                <p:cNvGrpSpPr/>
                <p:nvPr/>
              </p:nvGrpSpPr>
              <p:grpSpPr>
                <a:xfrm>
                  <a:off x="6710230" y="1514413"/>
                  <a:ext cx="908426" cy="1697325"/>
                  <a:chOff x="562331" y="3213360"/>
                  <a:chExt cx="866273" cy="1618564"/>
                </a:xfrm>
              </p:grpSpPr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44D0E401-7C7C-C37B-CD30-EC742A621F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627" t="51955" r="50510" b="24952"/>
                  <a:stretch/>
                </p:blipFill>
                <p:spPr>
                  <a:xfrm>
                    <a:off x="722697" y="3908711"/>
                    <a:ext cx="558801" cy="923213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07A70CBE-9B49-3407-3C7D-7B867D6992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50311" t="20336" r="25667" b="52328"/>
                  <a:stretch/>
                </p:blipFill>
                <p:spPr>
                  <a:xfrm>
                    <a:off x="562331" y="3213360"/>
                    <a:ext cx="866273" cy="8347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A0A1A62-8922-9CE3-EC3B-1516F4FD210B}"/>
                    </a:ext>
                  </a:extLst>
                </p:cNvPr>
                <p:cNvSpPr/>
                <p:nvPr/>
              </p:nvSpPr>
              <p:spPr>
                <a:xfrm>
                  <a:off x="6995261" y="238979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2D3ACE1-F635-FFBF-8A07-D698C56B1517}"/>
                    </a:ext>
                  </a:extLst>
                </p:cNvPr>
                <p:cNvSpPr/>
                <p:nvPr/>
              </p:nvSpPr>
              <p:spPr>
                <a:xfrm>
                  <a:off x="7132297" y="2389798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4CC241B1-7035-43FA-FD69-6F4099118DBC}"/>
                    </a:ext>
                  </a:extLst>
                </p:cNvPr>
                <p:cNvSpPr/>
                <p:nvPr/>
              </p:nvSpPr>
              <p:spPr>
                <a:xfrm>
                  <a:off x="7276489" y="2392036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FEC7458C-E5A6-6BC6-E874-2F2845BE4F1D}"/>
                  </a:ext>
                </a:extLst>
              </p:cNvPr>
              <p:cNvGrpSpPr/>
              <p:nvPr/>
            </p:nvGrpSpPr>
            <p:grpSpPr>
              <a:xfrm>
                <a:off x="2660475" y="4390278"/>
                <a:ext cx="890479" cy="1717577"/>
                <a:chOff x="7789922" y="1514413"/>
                <a:chExt cx="890479" cy="1717577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B8E9F89-F669-4752-A887-2B13136500F2}"/>
                    </a:ext>
                  </a:extLst>
                </p:cNvPr>
                <p:cNvGrpSpPr/>
                <p:nvPr/>
              </p:nvGrpSpPr>
              <p:grpSpPr>
                <a:xfrm>
                  <a:off x="7789922" y="1514413"/>
                  <a:ext cx="890479" cy="1717577"/>
                  <a:chOff x="1491850" y="3194050"/>
                  <a:chExt cx="849159" cy="1637878"/>
                </a:xfrm>
              </p:grpSpPr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F42A8A1A-55D3-9D87-DCEA-3AD44532CF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627" t="51955" r="50510" b="24952"/>
                  <a:stretch/>
                </p:blipFill>
                <p:spPr>
                  <a:xfrm>
                    <a:off x="1678972" y="3908714"/>
                    <a:ext cx="558801" cy="923214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3ADC097E-E7DE-9203-1039-E7B3FD26CF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671" r="76453" b="52361"/>
                  <a:stretch/>
                </p:blipFill>
                <p:spPr>
                  <a:xfrm>
                    <a:off x="1491850" y="3194050"/>
                    <a:ext cx="849159" cy="854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696166F-3B17-1EEC-5866-FFE1D8C5F0F9}"/>
                    </a:ext>
                  </a:extLst>
                </p:cNvPr>
                <p:cNvSpPr/>
                <p:nvPr/>
              </p:nvSpPr>
              <p:spPr>
                <a:xfrm>
                  <a:off x="8103537" y="2407810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04D6A51-22C9-0052-8EA7-15D2B0E71D14}"/>
                    </a:ext>
                  </a:extLst>
                </p:cNvPr>
                <p:cNvSpPr/>
                <p:nvPr/>
              </p:nvSpPr>
              <p:spPr>
                <a:xfrm>
                  <a:off x="8240573" y="240780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E5E1E432-B696-E571-6359-BC1D7779EAC0}"/>
                    </a:ext>
                  </a:extLst>
                </p:cNvPr>
                <p:cNvSpPr/>
                <p:nvPr/>
              </p:nvSpPr>
              <p:spPr>
                <a:xfrm>
                  <a:off x="8384765" y="2410047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9B5E577-C077-A4EB-5174-D6CE7EAE880B}"/>
                  </a:ext>
                </a:extLst>
              </p:cNvPr>
              <p:cNvGrpSpPr/>
              <p:nvPr/>
            </p:nvGrpSpPr>
            <p:grpSpPr>
              <a:xfrm>
                <a:off x="3632987" y="4397358"/>
                <a:ext cx="890479" cy="1717577"/>
                <a:chOff x="8876628" y="1514413"/>
                <a:chExt cx="890479" cy="1717577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301404C-49E4-234D-B54F-422F4897E8E5}"/>
                    </a:ext>
                  </a:extLst>
                </p:cNvPr>
                <p:cNvGrpSpPr/>
                <p:nvPr/>
              </p:nvGrpSpPr>
              <p:grpSpPr>
                <a:xfrm>
                  <a:off x="8876628" y="1514413"/>
                  <a:ext cx="890479" cy="1717577"/>
                  <a:chOff x="1491850" y="3194050"/>
                  <a:chExt cx="849159" cy="1637878"/>
                </a:xfrm>
              </p:grpSpPr>
              <p:pic>
                <p:nvPicPr>
                  <p:cNvPr id="78" name="Picture 77">
                    <a:extLst>
                      <a:ext uri="{FF2B5EF4-FFF2-40B4-BE49-F238E27FC236}">
                        <a16:creationId xmlns:a16="http://schemas.microsoft.com/office/drawing/2014/main" id="{29DDAAD8-5277-5BE6-25DF-78C84C3D1E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627" t="51955" r="50510" b="24952"/>
                  <a:stretch/>
                </p:blipFill>
                <p:spPr>
                  <a:xfrm>
                    <a:off x="1678972" y="3908714"/>
                    <a:ext cx="558801" cy="923214"/>
                  </a:xfrm>
                  <a:prstGeom prst="rect">
                    <a:avLst/>
                  </a:prstGeom>
                </p:spPr>
              </p:pic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1C4DA7FF-8D15-DCCC-2D22-46EC938B34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671" r="76453" b="52361"/>
                  <a:stretch/>
                </p:blipFill>
                <p:spPr>
                  <a:xfrm>
                    <a:off x="1491850" y="3194050"/>
                    <a:ext cx="849159" cy="854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1051A01-C319-CCCC-1169-73854E5115F7}"/>
                    </a:ext>
                  </a:extLst>
                </p:cNvPr>
                <p:cNvSpPr/>
                <p:nvPr/>
              </p:nvSpPr>
              <p:spPr>
                <a:xfrm>
                  <a:off x="9190493" y="240875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C930AC6B-E407-DBDD-9729-18AD77E945B4}"/>
                    </a:ext>
                  </a:extLst>
                </p:cNvPr>
                <p:cNvSpPr/>
                <p:nvPr/>
              </p:nvSpPr>
              <p:spPr>
                <a:xfrm>
                  <a:off x="9327529" y="2408758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A87B08D-54F2-C915-4317-AEDC747CC05E}"/>
                    </a:ext>
                  </a:extLst>
                </p:cNvPr>
                <p:cNvSpPr/>
                <p:nvPr/>
              </p:nvSpPr>
              <p:spPr>
                <a:xfrm>
                  <a:off x="9471721" y="2410996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98868A5-2E9B-6C67-0D76-CA17295B3511}"/>
                  </a:ext>
                </a:extLst>
              </p:cNvPr>
              <p:cNvGrpSpPr/>
              <p:nvPr/>
            </p:nvGrpSpPr>
            <p:grpSpPr>
              <a:xfrm>
                <a:off x="4604450" y="4380648"/>
                <a:ext cx="908427" cy="1727207"/>
                <a:chOff x="9932780" y="1514413"/>
                <a:chExt cx="908427" cy="172720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9BD100D-C678-EC2B-811D-4AD17B56D103}"/>
                    </a:ext>
                  </a:extLst>
                </p:cNvPr>
                <p:cNvGrpSpPr/>
                <p:nvPr/>
              </p:nvGrpSpPr>
              <p:grpSpPr>
                <a:xfrm>
                  <a:off x="9932780" y="1514413"/>
                  <a:ext cx="908427" cy="1727207"/>
                  <a:chOff x="4069505" y="1550492"/>
                  <a:chExt cx="908427" cy="1727207"/>
                </a:xfrm>
              </p:grpSpPr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2C2A1117-AC75-C3C5-6E6D-749EC78F70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3985" t="51955" r="28152" b="24952"/>
                  <a:stretch/>
                </p:blipFill>
                <p:spPr>
                  <a:xfrm>
                    <a:off x="4292456" y="2309562"/>
                    <a:ext cx="585991" cy="968137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42865503-EA28-D9A1-7D7B-4E1132A4ED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9804" r="75978" b="51605"/>
                  <a:stretch/>
                </p:blipFill>
                <p:spPr>
                  <a:xfrm>
                    <a:off x="4069505" y="1550492"/>
                    <a:ext cx="908427" cy="9156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B1210821-0BC6-89C1-D0A0-A8FF7FF55EEA}"/>
                    </a:ext>
                  </a:extLst>
                </p:cNvPr>
                <p:cNvSpPr/>
                <p:nvPr/>
              </p:nvSpPr>
              <p:spPr>
                <a:xfrm>
                  <a:off x="10368066" y="241945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1143DB06-14E5-95D9-5DDE-CDB692C376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9671" r="76453" b="52361"/>
              <a:stretch/>
            </p:blipFill>
            <p:spPr>
              <a:xfrm>
                <a:off x="649973" y="4374010"/>
                <a:ext cx="890479" cy="895634"/>
              </a:xfrm>
              <a:prstGeom prst="rect">
                <a:avLst/>
              </a:prstGeom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0ACE63E-F418-8B16-270E-3DF0736ED9B0}"/>
                  </a:ext>
                </a:extLst>
              </p:cNvPr>
              <p:cNvSpPr txBox="1"/>
              <p:nvPr/>
            </p:nvSpPr>
            <p:spPr>
              <a:xfrm>
                <a:off x="533380" y="4126639"/>
                <a:ext cx="15231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Soluble GT1.1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6EB234B-4507-8D97-8A20-A07820B27A99}"/>
                </a:ext>
              </a:extLst>
            </p:cNvPr>
            <p:cNvGrpSpPr/>
            <p:nvPr/>
          </p:nvGrpSpPr>
          <p:grpSpPr>
            <a:xfrm>
              <a:off x="6383020" y="1444018"/>
              <a:ext cx="1483416" cy="1653672"/>
              <a:chOff x="6434497" y="1451098"/>
              <a:chExt cx="1483416" cy="165367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0508CB-B08C-F193-9C2A-7E88CAF633A9}"/>
                  </a:ext>
                </a:extLst>
              </p:cNvPr>
              <p:cNvSpPr/>
              <p:nvPr/>
            </p:nvSpPr>
            <p:spPr>
              <a:xfrm>
                <a:off x="6621476" y="1646860"/>
                <a:ext cx="160120" cy="160120"/>
              </a:xfrm>
              <a:prstGeom prst="roundRect">
                <a:avLst/>
              </a:prstGeom>
              <a:solidFill>
                <a:srgbClr val="875C87"/>
              </a:solidFill>
              <a:ln w="3175"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9FBDDFEE-DDF8-F45B-1FFE-9042AC8D8049}"/>
                  </a:ext>
                </a:extLst>
              </p:cNvPr>
              <p:cNvSpPr/>
              <p:nvPr/>
            </p:nvSpPr>
            <p:spPr>
              <a:xfrm>
                <a:off x="6621476" y="1874612"/>
                <a:ext cx="160120" cy="160120"/>
              </a:xfrm>
              <a:prstGeom prst="roundRect">
                <a:avLst/>
              </a:prstGeom>
              <a:solidFill>
                <a:srgbClr val="E9DCA1"/>
              </a:solidFill>
              <a:ln w="3175"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CE7E7B-E57B-EA67-CB91-23686C808DBE}"/>
                  </a:ext>
                </a:extLst>
              </p:cNvPr>
              <p:cNvSpPr txBox="1"/>
              <p:nvPr/>
            </p:nvSpPr>
            <p:spPr>
              <a:xfrm>
                <a:off x="6750491" y="1607687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Negative control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4BDFC5-1803-4ABB-A287-6BBB67C55222}"/>
                  </a:ext>
                </a:extLst>
              </p:cNvPr>
              <p:cNvSpPr txBox="1"/>
              <p:nvPr/>
            </p:nvSpPr>
            <p:spPr>
              <a:xfrm>
                <a:off x="6750491" y="1827454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GT1.1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AFC4CA2-70A8-4497-A7C0-3967BFF087E5}"/>
                  </a:ext>
                </a:extLst>
              </p:cNvPr>
              <p:cNvCxnSpPr/>
              <p:nvPr/>
            </p:nvCxnSpPr>
            <p:spPr>
              <a:xfrm>
                <a:off x="6639215" y="2578145"/>
                <a:ext cx="129015" cy="0"/>
              </a:xfrm>
              <a:prstGeom prst="line">
                <a:avLst/>
              </a:prstGeom>
              <a:ln w="31750">
                <a:solidFill>
                  <a:srgbClr val="A6A6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CB13ECC-5D69-2F36-2DE0-AC0F7EC72CF6}"/>
                  </a:ext>
                </a:extLst>
              </p:cNvPr>
              <p:cNvCxnSpPr/>
              <p:nvPr/>
            </p:nvCxnSpPr>
            <p:spPr>
              <a:xfrm>
                <a:off x="6639215" y="2794045"/>
                <a:ext cx="129015" cy="0"/>
              </a:xfrm>
              <a:prstGeom prst="line">
                <a:avLst/>
              </a:prstGeom>
              <a:ln w="317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93ECE0-2B39-BDCF-B4A4-040220DCC267}"/>
                  </a:ext>
                </a:extLst>
              </p:cNvPr>
              <p:cNvSpPr txBox="1"/>
              <p:nvPr/>
            </p:nvSpPr>
            <p:spPr>
              <a:xfrm>
                <a:off x="6737125" y="2430041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HIV-1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B74AFAA-AED4-44D1-0CFF-068F2591276E}"/>
                  </a:ext>
                </a:extLst>
              </p:cNvPr>
              <p:cNvSpPr txBox="1"/>
              <p:nvPr/>
            </p:nvSpPr>
            <p:spPr>
              <a:xfrm>
                <a:off x="6737125" y="2649808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Heterologous</a:t>
                </a:r>
              </a:p>
            </p:txBody>
          </p:sp>
          <p:sp>
            <p:nvSpPr>
              <p:cNvPr id="57" name="Left Bracket 56">
                <a:extLst>
                  <a:ext uri="{FF2B5EF4-FFF2-40B4-BE49-F238E27FC236}">
                    <a16:creationId xmlns:a16="http://schemas.microsoft.com/office/drawing/2014/main" id="{4E9EEE6E-0F06-1BEC-3194-B2606F956E76}"/>
                  </a:ext>
                </a:extLst>
              </p:cNvPr>
              <p:cNvSpPr/>
              <p:nvPr/>
            </p:nvSpPr>
            <p:spPr>
              <a:xfrm flipH="1">
                <a:off x="6434497" y="1451098"/>
                <a:ext cx="79171" cy="813259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8" name="Left Bracket 57">
                <a:extLst>
                  <a:ext uri="{FF2B5EF4-FFF2-40B4-BE49-F238E27FC236}">
                    <a16:creationId xmlns:a16="http://schemas.microsoft.com/office/drawing/2014/main" id="{318A0365-C543-44D7-DB17-A84B70CA63A6}"/>
                  </a:ext>
                </a:extLst>
              </p:cNvPr>
              <p:cNvSpPr/>
              <p:nvPr/>
            </p:nvSpPr>
            <p:spPr>
              <a:xfrm flipH="1">
                <a:off x="6438963" y="2291511"/>
                <a:ext cx="79171" cy="813259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FB8F38D-5E69-DD09-C7AA-CFF637622B5A}"/>
              </a:ext>
            </a:extLst>
          </p:cNvPr>
          <p:cNvSpPr/>
          <p:nvPr/>
        </p:nvSpPr>
        <p:spPr>
          <a:xfrm rot="10800000">
            <a:off x="385079" y="3298485"/>
            <a:ext cx="5831214" cy="50119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70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8972"/>
            <a:ext cx="10515600" cy="636587"/>
          </a:xfrm>
        </p:spPr>
        <p:txBody>
          <a:bodyPr/>
          <a:lstStyle/>
          <a:p>
            <a:r>
              <a:rPr lang="en-US" sz="2000" b="1" dirty="0"/>
              <a:t>Membrane-bound GT1.1 are superior to soluble GT1.1 immunogens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8DA8A-A0E3-857B-2864-A53123E4E4BB}"/>
              </a:ext>
            </a:extLst>
          </p:cNvPr>
          <p:cNvSpPr txBox="1"/>
          <p:nvPr/>
        </p:nvSpPr>
        <p:spPr>
          <a:xfrm>
            <a:off x="5549900" y="0"/>
            <a:ext cx="664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"/>
                <a:cs typeface="Arial" panose="020B0604020202020204" pitchFamily="34" charset="0"/>
              </a:rPr>
              <a:t>Jahyun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 Koo, Edward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Lamperti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, Facundo Batista, Paul McKay, Robin Shattock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3888A-34E0-9B71-E011-8592353C6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0" t="6631" r="10000" b="53523"/>
          <a:stretch/>
        </p:blipFill>
        <p:spPr>
          <a:xfrm>
            <a:off x="259663" y="3815953"/>
            <a:ext cx="6167348" cy="2116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10CAA-481A-1C12-DA5E-672AA888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33141" y="1732941"/>
            <a:ext cx="6858010" cy="4800607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305C118C-15DF-4475-DD85-BAFFA30E8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41" y="954471"/>
            <a:ext cx="3059360" cy="282885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EB438F82-B200-C45E-8F13-F8F9F6B7FEE5}"/>
              </a:ext>
            </a:extLst>
          </p:cNvPr>
          <p:cNvSpPr txBox="1"/>
          <p:nvPr/>
        </p:nvSpPr>
        <p:spPr>
          <a:xfrm>
            <a:off x="6851889" y="3685588"/>
            <a:ext cx="5395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Membrane-bound, but not soluble, GT1.1 immunogens induce strong antigen-specific responses in high-bar mouse models.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AE13799-28A5-9856-BE11-7DB0C9D1E7B8}"/>
              </a:ext>
            </a:extLst>
          </p:cNvPr>
          <p:cNvGrpSpPr/>
          <p:nvPr/>
        </p:nvGrpSpPr>
        <p:grpSpPr>
          <a:xfrm>
            <a:off x="264284" y="1304852"/>
            <a:ext cx="7505952" cy="1988296"/>
            <a:chOff x="360484" y="1168479"/>
            <a:chExt cx="7505952" cy="198829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3DB8267-4E00-A89D-BC35-D28F03E80259}"/>
                </a:ext>
              </a:extLst>
            </p:cNvPr>
            <p:cNvGrpSpPr/>
            <p:nvPr/>
          </p:nvGrpSpPr>
          <p:grpSpPr>
            <a:xfrm>
              <a:off x="360484" y="1168479"/>
              <a:ext cx="5952009" cy="1988296"/>
              <a:chOff x="533380" y="4126639"/>
              <a:chExt cx="5952009" cy="198829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D8F70C0-4B40-E837-D0AD-7B30722989FC}"/>
                  </a:ext>
                </a:extLst>
              </p:cNvPr>
              <p:cNvSpPr txBox="1"/>
              <p:nvPr/>
            </p:nvSpPr>
            <p:spPr>
              <a:xfrm>
                <a:off x="1919794" y="4126639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157F56C-FEC9-5ADB-14C4-C9A91061657B}"/>
                  </a:ext>
                </a:extLst>
              </p:cNvPr>
              <p:cNvSpPr txBox="1"/>
              <p:nvPr/>
            </p:nvSpPr>
            <p:spPr>
              <a:xfrm>
                <a:off x="2902229" y="4133245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284796-E439-6E87-4BD9-06D0F438296C}"/>
                  </a:ext>
                </a:extLst>
              </p:cNvPr>
              <p:cNvSpPr txBox="1"/>
              <p:nvPr/>
            </p:nvSpPr>
            <p:spPr>
              <a:xfrm>
                <a:off x="3867696" y="4133245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GR6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0854DB3-A2CE-737E-1767-2BA572265460}"/>
                  </a:ext>
                </a:extLst>
              </p:cNvPr>
              <p:cNvSpPr txBox="1"/>
              <p:nvPr/>
            </p:nvSpPr>
            <p:spPr>
              <a:xfrm>
                <a:off x="4793738" y="4127548"/>
                <a:ext cx="69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GR14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EE31984-AA78-ED08-A312-1FFF39C898C9}"/>
                  </a:ext>
                </a:extLst>
              </p:cNvPr>
              <p:cNvSpPr txBox="1"/>
              <p:nvPr/>
            </p:nvSpPr>
            <p:spPr>
              <a:xfrm>
                <a:off x="5783471" y="4138731"/>
                <a:ext cx="69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GR16</a:t>
                </a: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E0BC8CC9-559C-E5A7-E563-B4700ECC9A88}"/>
                  </a:ext>
                </a:extLst>
              </p:cNvPr>
              <p:cNvGrpSpPr/>
              <p:nvPr/>
            </p:nvGrpSpPr>
            <p:grpSpPr>
              <a:xfrm>
                <a:off x="5576962" y="4380648"/>
                <a:ext cx="908427" cy="1727207"/>
                <a:chOff x="10939776" y="1514413"/>
                <a:chExt cx="908427" cy="1727207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DAFC748F-552B-4731-C40D-1B1C6B46A5E6}"/>
                    </a:ext>
                  </a:extLst>
                </p:cNvPr>
                <p:cNvGrpSpPr/>
                <p:nvPr/>
              </p:nvGrpSpPr>
              <p:grpSpPr>
                <a:xfrm>
                  <a:off x="10939776" y="1514413"/>
                  <a:ext cx="908427" cy="1727207"/>
                  <a:chOff x="4839723" y="1514413"/>
                  <a:chExt cx="908427" cy="1727207"/>
                </a:xfrm>
              </p:grpSpPr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6A184694-FE28-8400-C749-EBCFB36301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3985" t="51955" r="28152" b="24952"/>
                  <a:stretch/>
                </p:blipFill>
                <p:spPr>
                  <a:xfrm>
                    <a:off x="5062674" y="2273483"/>
                    <a:ext cx="585991" cy="968137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A0700664-3A2E-1276-A3A9-99313C8E06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19804" r="75978" b="51605"/>
                  <a:stretch/>
                </p:blipFill>
                <p:spPr>
                  <a:xfrm>
                    <a:off x="4839723" y="1514413"/>
                    <a:ext cx="908427" cy="9156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0D15730-4EB5-DFA3-D328-1C5F4B0EB76F}"/>
                    </a:ext>
                  </a:extLst>
                </p:cNvPr>
                <p:cNvSpPr/>
                <p:nvPr/>
              </p:nvSpPr>
              <p:spPr>
                <a:xfrm>
                  <a:off x="11379654" y="2418154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3477E3E-C7AE-9E5D-1BB5-A912543D15BC}"/>
                  </a:ext>
                </a:extLst>
              </p:cNvPr>
              <p:cNvSpPr/>
              <p:nvPr/>
            </p:nvSpPr>
            <p:spPr>
              <a:xfrm>
                <a:off x="1953772" y="5269644"/>
                <a:ext cx="102807" cy="733663"/>
              </a:xfrm>
              <a:custGeom>
                <a:avLst/>
                <a:gdLst>
                  <a:gd name="connsiteX0" fmla="*/ 47650 w 102807"/>
                  <a:gd name="connsiteY0" fmla="*/ 0 h 733663"/>
                  <a:gd name="connsiteX1" fmla="*/ 45269 w 102807"/>
                  <a:gd name="connsiteY1" fmla="*/ 11907 h 733663"/>
                  <a:gd name="connsiteX2" fmla="*/ 35744 w 102807"/>
                  <a:gd name="connsiteY2" fmla="*/ 26194 h 733663"/>
                  <a:gd name="connsiteX3" fmla="*/ 38125 w 102807"/>
                  <a:gd name="connsiteY3" fmla="*/ 64294 h 733663"/>
                  <a:gd name="connsiteX4" fmla="*/ 50031 w 102807"/>
                  <a:gd name="connsiteY4" fmla="*/ 80963 h 733663"/>
                  <a:gd name="connsiteX5" fmla="*/ 54794 w 102807"/>
                  <a:gd name="connsiteY5" fmla="*/ 90488 h 733663"/>
                  <a:gd name="connsiteX6" fmla="*/ 71462 w 102807"/>
                  <a:gd name="connsiteY6" fmla="*/ 107157 h 733663"/>
                  <a:gd name="connsiteX7" fmla="*/ 83369 w 102807"/>
                  <a:gd name="connsiteY7" fmla="*/ 116682 h 733663"/>
                  <a:gd name="connsiteX8" fmla="*/ 88131 w 102807"/>
                  <a:gd name="connsiteY8" fmla="*/ 126207 h 733663"/>
                  <a:gd name="connsiteX9" fmla="*/ 92894 w 102807"/>
                  <a:gd name="connsiteY9" fmla="*/ 133350 h 733663"/>
                  <a:gd name="connsiteX10" fmla="*/ 95275 w 102807"/>
                  <a:gd name="connsiteY10" fmla="*/ 142875 h 733663"/>
                  <a:gd name="connsiteX11" fmla="*/ 102419 w 102807"/>
                  <a:gd name="connsiteY11" fmla="*/ 154782 h 733663"/>
                  <a:gd name="connsiteX12" fmla="*/ 95275 w 102807"/>
                  <a:gd name="connsiteY12" fmla="*/ 188119 h 733663"/>
                  <a:gd name="connsiteX13" fmla="*/ 88131 w 102807"/>
                  <a:gd name="connsiteY13" fmla="*/ 190500 h 733663"/>
                  <a:gd name="connsiteX14" fmla="*/ 69081 w 102807"/>
                  <a:gd name="connsiteY14" fmla="*/ 204788 h 733663"/>
                  <a:gd name="connsiteX15" fmla="*/ 52412 w 102807"/>
                  <a:gd name="connsiteY15" fmla="*/ 216694 h 733663"/>
                  <a:gd name="connsiteX16" fmla="*/ 38125 w 102807"/>
                  <a:gd name="connsiteY16" fmla="*/ 221457 h 733663"/>
                  <a:gd name="connsiteX17" fmla="*/ 30981 w 102807"/>
                  <a:gd name="connsiteY17" fmla="*/ 235744 h 733663"/>
                  <a:gd name="connsiteX18" fmla="*/ 35744 w 102807"/>
                  <a:gd name="connsiteY18" fmla="*/ 242888 h 733663"/>
                  <a:gd name="connsiteX19" fmla="*/ 50031 w 102807"/>
                  <a:gd name="connsiteY19" fmla="*/ 252413 h 733663"/>
                  <a:gd name="connsiteX20" fmla="*/ 64319 w 102807"/>
                  <a:gd name="connsiteY20" fmla="*/ 257175 h 733663"/>
                  <a:gd name="connsiteX21" fmla="*/ 71462 w 102807"/>
                  <a:gd name="connsiteY21" fmla="*/ 261938 h 733663"/>
                  <a:gd name="connsiteX22" fmla="*/ 64319 w 102807"/>
                  <a:gd name="connsiteY22" fmla="*/ 285750 h 733663"/>
                  <a:gd name="connsiteX23" fmla="*/ 45269 w 102807"/>
                  <a:gd name="connsiteY23" fmla="*/ 292894 h 733663"/>
                  <a:gd name="connsiteX24" fmla="*/ 35744 w 102807"/>
                  <a:gd name="connsiteY24" fmla="*/ 309563 h 733663"/>
                  <a:gd name="connsiteX25" fmla="*/ 52412 w 102807"/>
                  <a:gd name="connsiteY25" fmla="*/ 328613 h 733663"/>
                  <a:gd name="connsiteX26" fmla="*/ 59556 w 102807"/>
                  <a:gd name="connsiteY26" fmla="*/ 333375 h 733663"/>
                  <a:gd name="connsiteX27" fmla="*/ 66700 w 102807"/>
                  <a:gd name="connsiteY27" fmla="*/ 338138 h 733663"/>
                  <a:gd name="connsiteX28" fmla="*/ 73844 w 102807"/>
                  <a:gd name="connsiteY28" fmla="*/ 340519 h 733663"/>
                  <a:gd name="connsiteX29" fmla="*/ 71462 w 102807"/>
                  <a:gd name="connsiteY29" fmla="*/ 352425 h 733663"/>
                  <a:gd name="connsiteX30" fmla="*/ 61937 w 102807"/>
                  <a:gd name="connsiteY30" fmla="*/ 359569 h 733663"/>
                  <a:gd name="connsiteX31" fmla="*/ 38125 w 102807"/>
                  <a:gd name="connsiteY31" fmla="*/ 371475 h 733663"/>
                  <a:gd name="connsiteX32" fmla="*/ 30981 w 102807"/>
                  <a:gd name="connsiteY32" fmla="*/ 376238 h 733663"/>
                  <a:gd name="connsiteX33" fmla="*/ 42887 w 102807"/>
                  <a:gd name="connsiteY33" fmla="*/ 400050 h 733663"/>
                  <a:gd name="connsiteX34" fmla="*/ 57175 w 102807"/>
                  <a:gd name="connsiteY34" fmla="*/ 404813 h 733663"/>
                  <a:gd name="connsiteX35" fmla="*/ 66700 w 102807"/>
                  <a:gd name="connsiteY35" fmla="*/ 409575 h 733663"/>
                  <a:gd name="connsiteX36" fmla="*/ 71462 w 102807"/>
                  <a:gd name="connsiteY36" fmla="*/ 416719 h 733663"/>
                  <a:gd name="connsiteX37" fmla="*/ 69081 w 102807"/>
                  <a:gd name="connsiteY37" fmla="*/ 423863 h 733663"/>
                  <a:gd name="connsiteX38" fmla="*/ 54794 w 102807"/>
                  <a:gd name="connsiteY38" fmla="*/ 435769 h 733663"/>
                  <a:gd name="connsiteX39" fmla="*/ 47650 w 102807"/>
                  <a:gd name="connsiteY39" fmla="*/ 438150 h 733663"/>
                  <a:gd name="connsiteX40" fmla="*/ 33362 w 102807"/>
                  <a:gd name="connsiteY40" fmla="*/ 454819 h 733663"/>
                  <a:gd name="connsiteX41" fmla="*/ 50031 w 102807"/>
                  <a:gd name="connsiteY41" fmla="*/ 466725 h 733663"/>
                  <a:gd name="connsiteX42" fmla="*/ 54794 w 102807"/>
                  <a:gd name="connsiteY42" fmla="*/ 473869 h 733663"/>
                  <a:gd name="connsiteX43" fmla="*/ 59556 w 102807"/>
                  <a:gd name="connsiteY43" fmla="*/ 497682 h 733663"/>
                  <a:gd name="connsiteX44" fmla="*/ 40506 w 102807"/>
                  <a:gd name="connsiteY44" fmla="*/ 504825 h 733663"/>
                  <a:gd name="connsiteX45" fmla="*/ 26219 w 102807"/>
                  <a:gd name="connsiteY45" fmla="*/ 509588 h 733663"/>
                  <a:gd name="connsiteX46" fmla="*/ 16694 w 102807"/>
                  <a:gd name="connsiteY46" fmla="*/ 521494 h 733663"/>
                  <a:gd name="connsiteX47" fmla="*/ 4787 w 102807"/>
                  <a:gd name="connsiteY47" fmla="*/ 531019 h 733663"/>
                  <a:gd name="connsiteX48" fmla="*/ 25 w 102807"/>
                  <a:gd name="connsiteY48" fmla="*/ 545307 h 733663"/>
                  <a:gd name="connsiteX49" fmla="*/ 2406 w 102807"/>
                  <a:gd name="connsiteY49" fmla="*/ 578644 h 733663"/>
                  <a:gd name="connsiteX50" fmla="*/ 9550 w 102807"/>
                  <a:gd name="connsiteY50" fmla="*/ 592932 h 733663"/>
                  <a:gd name="connsiteX51" fmla="*/ 14312 w 102807"/>
                  <a:gd name="connsiteY51" fmla="*/ 602457 h 733663"/>
                  <a:gd name="connsiteX52" fmla="*/ 19075 w 102807"/>
                  <a:gd name="connsiteY52" fmla="*/ 609600 h 733663"/>
                  <a:gd name="connsiteX53" fmla="*/ 26219 w 102807"/>
                  <a:gd name="connsiteY53" fmla="*/ 621507 h 733663"/>
                  <a:gd name="connsiteX54" fmla="*/ 33362 w 102807"/>
                  <a:gd name="connsiteY54" fmla="*/ 626269 h 733663"/>
                  <a:gd name="connsiteX55" fmla="*/ 47650 w 102807"/>
                  <a:gd name="connsiteY55" fmla="*/ 640557 h 733663"/>
                  <a:gd name="connsiteX56" fmla="*/ 52412 w 102807"/>
                  <a:gd name="connsiteY56" fmla="*/ 647700 h 733663"/>
                  <a:gd name="connsiteX57" fmla="*/ 61937 w 102807"/>
                  <a:gd name="connsiteY57" fmla="*/ 664369 h 733663"/>
                  <a:gd name="connsiteX58" fmla="*/ 64319 w 102807"/>
                  <a:gd name="connsiteY58" fmla="*/ 673894 h 733663"/>
                  <a:gd name="connsiteX59" fmla="*/ 57175 w 102807"/>
                  <a:gd name="connsiteY59" fmla="*/ 688182 h 733663"/>
                  <a:gd name="connsiteX60" fmla="*/ 47650 w 102807"/>
                  <a:gd name="connsiteY60" fmla="*/ 704850 h 733663"/>
                  <a:gd name="connsiteX61" fmla="*/ 45269 w 102807"/>
                  <a:gd name="connsiteY61" fmla="*/ 711994 h 733663"/>
                  <a:gd name="connsiteX62" fmla="*/ 30981 w 102807"/>
                  <a:gd name="connsiteY62" fmla="*/ 721519 h 733663"/>
                  <a:gd name="connsiteX63" fmla="*/ 23837 w 102807"/>
                  <a:gd name="connsiteY63" fmla="*/ 726282 h 733663"/>
                  <a:gd name="connsiteX64" fmla="*/ 19075 w 102807"/>
                  <a:gd name="connsiteY64" fmla="*/ 733425 h 733663"/>
                  <a:gd name="connsiteX65" fmla="*/ 9550 w 102807"/>
                  <a:gd name="connsiteY65" fmla="*/ 731044 h 733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2807" h="733663">
                    <a:moveTo>
                      <a:pt x="47650" y="0"/>
                    </a:moveTo>
                    <a:cubicBezTo>
                      <a:pt x="46856" y="3969"/>
                      <a:pt x="46944" y="8222"/>
                      <a:pt x="45269" y="11907"/>
                    </a:cubicBezTo>
                    <a:cubicBezTo>
                      <a:pt x="42901" y="17118"/>
                      <a:pt x="35744" y="26194"/>
                      <a:pt x="35744" y="26194"/>
                    </a:cubicBezTo>
                    <a:cubicBezTo>
                      <a:pt x="36538" y="38894"/>
                      <a:pt x="36238" y="51710"/>
                      <a:pt x="38125" y="64294"/>
                    </a:cubicBezTo>
                    <a:cubicBezTo>
                      <a:pt x="39612" y="74208"/>
                      <a:pt x="44913" y="73798"/>
                      <a:pt x="50031" y="80963"/>
                    </a:cubicBezTo>
                    <a:cubicBezTo>
                      <a:pt x="52094" y="83852"/>
                      <a:pt x="52913" y="87478"/>
                      <a:pt x="54794" y="90488"/>
                    </a:cubicBezTo>
                    <a:cubicBezTo>
                      <a:pt x="61331" y="100948"/>
                      <a:pt x="61749" y="99872"/>
                      <a:pt x="71462" y="107157"/>
                    </a:cubicBezTo>
                    <a:cubicBezTo>
                      <a:pt x="77350" y="124814"/>
                      <a:pt x="68187" y="104029"/>
                      <a:pt x="83369" y="116682"/>
                    </a:cubicBezTo>
                    <a:cubicBezTo>
                      <a:pt x="86096" y="118955"/>
                      <a:pt x="86370" y="123125"/>
                      <a:pt x="88131" y="126207"/>
                    </a:cubicBezTo>
                    <a:cubicBezTo>
                      <a:pt x="89551" y="128692"/>
                      <a:pt x="91306" y="130969"/>
                      <a:pt x="92894" y="133350"/>
                    </a:cubicBezTo>
                    <a:cubicBezTo>
                      <a:pt x="93688" y="136525"/>
                      <a:pt x="93946" y="139884"/>
                      <a:pt x="95275" y="142875"/>
                    </a:cubicBezTo>
                    <a:cubicBezTo>
                      <a:pt x="97155" y="147105"/>
                      <a:pt x="101845" y="150189"/>
                      <a:pt x="102419" y="154782"/>
                    </a:cubicBezTo>
                    <a:cubicBezTo>
                      <a:pt x="103133" y="160496"/>
                      <a:pt x="103804" y="181295"/>
                      <a:pt x="95275" y="188119"/>
                    </a:cubicBezTo>
                    <a:cubicBezTo>
                      <a:pt x="93315" y="189687"/>
                      <a:pt x="90512" y="189706"/>
                      <a:pt x="88131" y="190500"/>
                    </a:cubicBezTo>
                    <a:cubicBezTo>
                      <a:pt x="75562" y="203069"/>
                      <a:pt x="86832" y="192954"/>
                      <a:pt x="69081" y="204788"/>
                    </a:cubicBezTo>
                    <a:cubicBezTo>
                      <a:pt x="63400" y="208576"/>
                      <a:pt x="58424" y="213457"/>
                      <a:pt x="52412" y="216694"/>
                    </a:cubicBezTo>
                    <a:cubicBezTo>
                      <a:pt x="47992" y="219074"/>
                      <a:pt x="38125" y="221457"/>
                      <a:pt x="38125" y="221457"/>
                    </a:cubicBezTo>
                    <a:cubicBezTo>
                      <a:pt x="36465" y="223946"/>
                      <a:pt x="30323" y="231799"/>
                      <a:pt x="30981" y="235744"/>
                    </a:cubicBezTo>
                    <a:cubicBezTo>
                      <a:pt x="31452" y="238567"/>
                      <a:pt x="33590" y="241003"/>
                      <a:pt x="35744" y="242888"/>
                    </a:cubicBezTo>
                    <a:cubicBezTo>
                      <a:pt x="40051" y="246657"/>
                      <a:pt x="44601" y="250603"/>
                      <a:pt x="50031" y="252413"/>
                    </a:cubicBezTo>
                    <a:lnTo>
                      <a:pt x="64319" y="257175"/>
                    </a:lnTo>
                    <a:cubicBezTo>
                      <a:pt x="66700" y="258763"/>
                      <a:pt x="69875" y="259557"/>
                      <a:pt x="71462" y="261938"/>
                    </a:cubicBezTo>
                    <a:cubicBezTo>
                      <a:pt x="77518" y="271022"/>
                      <a:pt x="71663" y="279222"/>
                      <a:pt x="64319" y="285750"/>
                    </a:cubicBezTo>
                    <a:cubicBezTo>
                      <a:pt x="62610" y="287269"/>
                      <a:pt x="49112" y="291613"/>
                      <a:pt x="45269" y="292894"/>
                    </a:cubicBezTo>
                    <a:cubicBezTo>
                      <a:pt x="42368" y="296762"/>
                      <a:pt x="35744" y="303501"/>
                      <a:pt x="35744" y="309563"/>
                    </a:cubicBezTo>
                    <a:cubicBezTo>
                      <a:pt x="35744" y="322128"/>
                      <a:pt x="41994" y="321668"/>
                      <a:pt x="52412" y="328613"/>
                    </a:cubicBezTo>
                    <a:lnTo>
                      <a:pt x="59556" y="333375"/>
                    </a:lnTo>
                    <a:cubicBezTo>
                      <a:pt x="61937" y="334963"/>
                      <a:pt x="63985" y="337233"/>
                      <a:pt x="66700" y="338138"/>
                    </a:cubicBezTo>
                    <a:lnTo>
                      <a:pt x="73844" y="340519"/>
                    </a:lnTo>
                    <a:cubicBezTo>
                      <a:pt x="73050" y="344488"/>
                      <a:pt x="73607" y="348993"/>
                      <a:pt x="71462" y="352425"/>
                    </a:cubicBezTo>
                    <a:cubicBezTo>
                      <a:pt x="69358" y="355790"/>
                      <a:pt x="65188" y="357293"/>
                      <a:pt x="61937" y="359569"/>
                    </a:cubicBezTo>
                    <a:cubicBezTo>
                      <a:pt x="46187" y="370594"/>
                      <a:pt x="52482" y="367886"/>
                      <a:pt x="38125" y="371475"/>
                    </a:cubicBezTo>
                    <a:cubicBezTo>
                      <a:pt x="35744" y="373063"/>
                      <a:pt x="31266" y="373390"/>
                      <a:pt x="30981" y="376238"/>
                    </a:cubicBezTo>
                    <a:cubicBezTo>
                      <a:pt x="29736" y="388687"/>
                      <a:pt x="33228" y="395757"/>
                      <a:pt x="42887" y="400050"/>
                    </a:cubicBezTo>
                    <a:cubicBezTo>
                      <a:pt x="47475" y="402089"/>
                      <a:pt x="52685" y="402568"/>
                      <a:pt x="57175" y="404813"/>
                    </a:cubicBezTo>
                    <a:lnTo>
                      <a:pt x="66700" y="409575"/>
                    </a:lnTo>
                    <a:cubicBezTo>
                      <a:pt x="68287" y="411956"/>
                      <a:pt x="70992" y="413896"/>
                      <a:pt x="71462" y="416719"/>
                    </a:cubicBezTo>
                    <a:cubicBezTo>
                      <a:pt x="71875" y="419195"/>
                      <a:pt x="70473" y="421774"/>
                      <a:pt x="69081" y="423863"/>
                    </a:cubicBezTo>
                    <a:cubicBezTo>
                      <a:pt x="66448" y="427812"/>
                      <a:pt x="59186" y="433573"/>
                      <a:pt x="54794" y="435769"/>
                    </a:cubicBezTo>
                    <a:cubicBezTo>
                      <a:pt x="52549" y="436891"/>
                      <a:pt x="50031" y="437356"/>
                      <a:pt x="47650" y="438150"/>
                    </a:cubicBezTo>
                    <a:cubicBezTo>
                      <a:pt x="44744" y="440329"/>
                      <a:pt x="31440" y="448090"/>
                      <a:pt x="33362" y="454819"/>
                    </a:cubicBezTo>
                    <a:cubicBezTo>
                      <a:pt x="33710" y="456037"/>
                      <a:pt x="47853" y="465273"/>
                      <a:pt x="50031" y="466725"/>
                    </a:cubicBezTo>
                    <a:cubicBezTo>
                      <a:pt x="51619" y="469106"/>
                      <a:pt x="53130" y="471540"/>
                      <a:pt x="54794" y="473869"/>
                    </a:cubicBezTo>
                    <a:cubicBezTo>
                      <a:pt x="60954" y="482493"/>
                      <a:pt x="67310" y="485275"/>
                      <a:pt x="59556" y="497682"/>
                    </a:cubicBezTo>
                    <a:cubicBezTo>
                      <a:pt x="57099" y="501613"/>
                      <a:pt x="44259" y="503699"/>
                      <a:pt x="40506" y="504825"/>
                    </a:cubicBezTo>
                    <a:cubicBezTo>
                      <a:pt x="35698" y="506268"/>
                      <a:pt x="26219" y="509588"/>
                      <a:pt x="26219" y="509588"/>
                    </a:cubicBezTo>
                    <a:cubicBezTo>
                      <a:pt x="23044" y="513557"/>
                      <a:pt x="20553" y="518187"/>
                      <a:pt x="16694" y="521494"/>
                    </a:cubicBezTo>
                    <a:cubicBezTo>
                      <a:pt x="-1200" y="536831"/>
                      <a:pt x="20103" y="508046"/>
                      <a:pt x="4787" y="531019"/>
                    </a:cubicBezTo>
                    <a:cubicBezTo>
                      <a:pt x="3200" y="535782"/>
                      <a:pt x="-333" y="540300"/>
                      <a:pt x="25" y="545307"/>
                    </a:cubicBezTo>
                    <a:cubicBezTo>
                      <a:pt x="819" y="556419"/>
                      <a:pt x="1104" y="567580"/>
                      <a:pt x="2406" y="578644"/>
                    </a:cubicBezTo>
                    <a:cubicBezTo>
                      <a:pt x="3215" y="585518"/>
                      <a:pt x="6219" y="587103"/>
                      <a:pt x="9550" y="592932"/>
                    </a:cubicBezTo>
                    <a:cubicBezTo>
                      <a:pt x="11311" y="596014"/>
                      <a:pt x="12551" y="599375"/>
                      <a:pt x="14312" y="602457"/>
                    </a:cubicBezTo>
                    <a:cubicBezTo>
                      <a:pt x="15732" y="604942"/>
                      <a:pt x="17558" y="607173"/>
                      <a:pt x="19075" y="609600"/>
                    </a:cubicBezTo>
                    <a:cubicBezTo>
                      <a:pt x="21528" y="613525"/>
                      <a:pt x="23207" y="617993"/>
                      <a:pt x="26219" y="621507"/>
                    </a:cubicBezTo>
                    <a:cubicBezTo>
                      <a:pt x="28081" y="623680"/>
                      <a:pt x="31223" y="624368"/>
                      <a:pt x="33362" y="626269"/>
                    </a:cubicBezTo>
                    <a:cubicBezTo>
                      <a:pt x="38396" y="630744"/>
                      <a:pt x="43914" y="634953"/>
                      <a:pt x="47650" y="640557"/>
                    </a:cubicBezTo>
                    <a:cubicBezTo>
                      <a:pt x="49237" y="642938"/>
                      <a:pt x="50992" y="645215"/>
                      <a:pt x="52412" y="647700"/>
                    </a:cubicBezTo>
                    <a:cubicBezTo>
                      <a:pt x="64502" y="668856"/>
                      <a:pt x="50331" y="646958"/>
                      <a:pt x="61937" y="664369"/>
                    </a:cubicBezTo>
                    <a:cubicBezTo>
                      <a:pt x="62731" y="667544"/>
                      <a:pt x="64319" y="670621"/>
                      <a:pt x="64319" y="673894"/>
                    </a:cubicBezTo>
                    <a:cubicBezTo>
                      <a:pt x="64319" y="678821"/>
                      <a:pt x="59582" y="684572"/>
                      <a:pt x="57175" y="688182"/>
                    </a:cubicBezTo>
                    <a:cubicBezTo>
                      <a:pt x="52139" y="708328"/>
                      <a:pt x="59000" y="687826"/>
                      <a:pt x="47650" y="704850"/>
                    </a:cubicBezTo>
                    <a:cubicBezTo>
                      <a:pt x="46258" y="706939"/>
                      <a:pt x="46661" y="709905"/>
                      <a:pt x="45269" y="711994"/>
                    </a:cubicBezTo>
                    <a:cubicBezTo>
                      <a:pt x="40173" y="719639"/>
                      <a:pt x="38471" y="719023"/>
                      <a:pt x="30981" y="721519"/>
                    </a:cubicBezTo>
                    <a:cubicBezTo>
                      <a:pt x="28600" y="723107"/>
                      <a:pt x="25861" y="724258"/>
                      <a:pt x="23837" y="726282"/>
                    </a:cubicBezTo>
                    <a:cubicBezTo>
                      <a:pt x="21814" y="728305"/>
                      <a:pt x="21790" y="732520"/>
                      <a:pt x="19075" y="733425"/>
                    </a:cubicBezTo>
                    <a:cubicBezTo>
                      <a:pt x="15970" y="734460"/>
                      <a:pt x="12725" y="731838"/>
                      <a:pt x="9550" y="731044"/>
                    </a:cubicBezTo>
                  </a:path>
                </a:pathLst>
              </a:cu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421AA74C-2C59-7C91-D873-0A3B0632B00D}"/>
                  </a:ext>
                </a:extLst>
              </p:cNvPr>
              <p:cNvGrpSpPr/>
              <p:nvPr/>
            </p:nvGrpSpPr>
            <p:grpSpPr>
              <a:xfrm>
                <a:off x="1684536" y="4417610"/>
                <a:ext cx="908426" cy="1697325"/>
                <a:chOff x="6710230" y="1514413"/>
                <a:chExt cx="908426" cy="1697325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35EBBB3A-C470-EA63-4BA9-AD835FE16D87}"/>
                    </a:ext>
                  </a:extLst>
                </p:cNvPr>
                <p:cNvGrpSpPr/>
                <p:nvPr/>
              </p:nvGrpSpPr>
              <p:grpSpPr>
                <a:xfrm>
                  <a:off x="6710230" y="1514413"/>
                  <a:ext cx="908426" cy="1697325"/>
                  <a:chOff x="562331" y="3213360"/>
                  <a:chExt cx="866273" cy="1618564"/>
                </a:xfrm>
              </p:grpSpPr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44D0E401-7C7C-C37B-CD30-EC742A621F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1627" t="51955" r="50510" b="24952"/>
                  <a:stretch/>
                </p:blipFill>
                <p:spPr>
                  <a:xfrm>
                    <a:off x="722697" y="3908711"/>
                    <a:ext cx="558801" cy="923213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07A70CBE-9B49-3407-3C7D-7B867D6992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50311" t="20336" r="25667" b="52328"/>
                  <a:stretch/>
                </p:blipFill>
                <p:spPr>
                  <a:xfrm>
                    <a:off x="562331" y="3213360"/>
                    <a:ext cx="866273" cy="8347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A0A1A62-8922-9CE3-EC3B-1516F4FD210B}"/>
                    </a:ext>
                  </a:extLst>
                </p:cNvPr>
                <p:cNvSpPr/>
                <p:nvPr/>
              </p:nvSpPr>
              <p:spPr>
                <a:xfrm>
                  <a:off x="6995261" y="238979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2D3ACE1-F635-FFBF-8A07-D698C56B1517}"/>
                    </a:ext>
                  </a:extLst>
                </p:cNvPr>
                <p:cNvSpPr/>
                <p:nvPr/>
              </p:nvSpPr>
              <p:spPr>
                <a:xfrm>
                  <a:off x="7132297" y="2389798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4CC241B1-7035-43FA-FD69-6F4099118DBC}"/>
                    </a:ext>
                  </a:extLst>
                </p:cNvPr>
                <p:cNvSpPr/>
                <p:nvPr/>
              </p:nvSpPr>
              <p:spPr>
                <a:xfrm>
                  <a:off x="7276489" y="2392036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FEC7458C-E5A6-6BC6-E874-2F2845BE4F1D}"/>
                  </a:ext>
                </a:extLst>
              </p:cNvPr>
              <p:cNvGrpSpPr/>
              <p:nvPr/>
            </p:nvGrpSpPr>
            <p:grpSpPr>
              <a:xfrm>
                <a:off x="2660475" y="4390278"/>
                <a:ext cx="890479" cy="1717577"/>
                <a:chOff x="7789922" y="1514413"/>
                <a:chExt cx="890479" cy="1717577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B8E9F89-F669-4752-A887-2B13136500F2}"/>
                    </a:ext>
                  </a:extLst>
                </p:cNvPr>
                <p:cNvGrpSpPr/>
                <p:nvPr/>
              </p:nvGrpSpPr>
              <p:grpSpPr>
                <a:xfrm>
                  <a:off x="7789922" y="1514413"/>
                  <a:ext cx="890479" cy="1717577"/>
                  <a:chOff x="1491850" y="3194050"/>
                  <a:chExt cx="849159" cy="1637878"/>
                </a:xfrm>
              </p:grpSpPr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F42A8A1A-55D3-9D87-DCEA-3AD44532CF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1627" t="51955" r="50510" b="24952"/>
                  <a:stretch/>
                </p:blipFill>
                <p:spPr>
                  <a:xfrm>
                    <a:off x="1678972" y="3908714"/>
                    <a:ext cx="558801" cy="923214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3ADC097E-E7DE-9203-1039-E7B3FD26CF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19671" r="76453" b="52361"/>
                  <a:stretch/>
                </p:blipFill>
                <p:spPr>
                  <a:xfrm>
                    <a:off x="1491850" y="3194050"/>
                    <a:ext cx="849159" cy="854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696166F-3B17-1EEC-5866-FFE1D8C5F0F9}"/>
                    </a:ext>
                  </a:extLst>
                </p:cNvPr>
                <p:cNvSpPr/>
                <p:nvPr/>
              </p:nvSpPr>
              <p:spPr>
                <a:xfrm>
                  <a:off x="8103537" y="2407810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04D6A51-22C9-0052-8EA7-15D2B0E71D14}"/>
                    </a:ext>
                  </a:extLst>
                </p:cNvPr>
                <p:cNvSpPr/>
                <p:nvPr/>
              </p:nvSpPr>
              <p:spPr>
                <a:xfrm>
                  <a:off x="8240573" y="240780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E5E1E432-B696-E571-6359-BC1D7779EAC0}"/>
                    </a:ext>
                  </a:extLst>
                </p:cNvPr>
                <p:cNvSpPr/>
                <p:nvPr/>
              </p:nvSpPr>
              <p:spPr>
                <a:xfrm>
                  <a:off x="8384765" y="2410047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9B5E577-C077-A4EB-5174-D6CE7EAE880B}"/>
                  </a:ext>
                </a:extLst>
              </p:cNvPr>
              <p:cNvGrpSpPr/>
              <p:nvPr/>
            </p:nvGrpSpPr>
            <p:grpSpPr>
              <a:xfrm>
                <a:off x="3632987" y="4397358"/>
                <a:ext cx="890479" cy="1717577"/>
                <a:chOff x="8876628" y="1514413"/>
                <a:chExt cx="890479" cy="1717577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301404C-49E4-234D-B54F-422F4897E8E5}"/>
                    </a:ext>
                  </a:extLst>
                </p:cNvPr>
                <p:cNvGrpSpPr/>
                <p:nvPr/>
              </p:nvGrpSpPr>
              <p:grpSpPr>
                <a:xfrm>
                  <a:off x="8876628" y="1514413"/>
                  <a:ext cx="890479" cy="1717577"/>
                  <a:chOff x="1491850" y="3194050"/>
                  <a:chExt cx="849159" cy="1637878"/>
                </a:xfrm>
              </p:grpSpPr>
              <p:pic>
                <p:nvPicPr>
                  <p:cNvPr id="78" name="Picture 77">
                    <a:extLst>
                      <a:ext uri="{FF2B5EF4-FFF2-40B4-BE49-F238E27FC236}">
                        <a16:creationId xmlns:a16="http://schemas.microsoft.com/office/drawing/2014/main" id="{29DDAAD8-5277-5BE6-25DF-78C84C3D1E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1627" t="51955" r="50510" b="24952"/>
                  <a:stretch/>
                </p:blipFill>
                <p:spPr>
                  <a:xfrm>
                    <a:off x="1678972" y="3908714"/>
                    <a:ext cx="558801" cy="923214"/>
                  </a:xfrm>
                  <a:prstGeom prst="rect">
                    <a:avLst/>
                  </a:prstGeom>
                </p:spPr>
              </p:pic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1C4DA7FF-8D15-DCCC-2D22-46EC938B34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19671" r="76453" b="52361"/>
                  <a:stretch/>
                </p:blipFill>
                <p:spPr>
                  <a:xfrm>
                    <a:off x="1491850" y="3194050"/>
                    <a:ext cx="849159" cy="854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1051A01-C319-CCCC-1169-73854E5115F7}"/>
                    </a:ext>
                  </a:extLst>
                </p:cNvPr>
                <p:cNvSpPr/>
                <p:nvPr/>
              </p:nvSpPr>
              <p:spPr>
                <a:xfrm>
                  <a:off x="9190493" y="240875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C930AC6B-E407-DBDD-9729-18AD77E945B4}"/>
                    </a:ext>
                  </a:extLst>
                </p:cNvPr>
                <p:cNvSpPr/>
                <p:nvPr/>
              </p:nvSpPr>
              <p:spPr>
                <a:xfrm>
                  <a:off x="9327529" y="2408758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A87B08D-54F2-C915-4317-AEDC747CC05E}"/>
                    </a:ext>
                  </a:extLst>
                </p:cNvPr>
                <p:cNvSpPr/>
                <p:nvPr/>
              </p:nvSpPr>
              <p:spPr>
                <a:xfrm>
                  <a:off x="9471721" y="2410996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98868A5-2E9B-6C67-0D76-CA17295B3511}"/>
                  </a:ext>
                </a:extLst>
              </p:cNvPr>
              <p:cNvGrpSpPr/>
              <p:nvPr/>
            </p:nvGrpSpPr>
            <p:grpSpPr>
              <a:xfrm>
                <a:off x="4604450" y="4380648"/>
                <a:ext cx="908427" cy="1727207"/>
                <a:chOff x="9932780" y="1514413"/>
                <a:chExt cx="908427" cy="172720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9BD100D-C678-EC2B-811D-4AD17B56D103}"/>
                    </a:ext>
                  </a:extLst>
                </p:cNvPr>
                <p:cNvGrpSpPr/>
                <p:nvPr/>
              </p:nvGrpSpPr>
              <p:grpSpPr>
                <a:xfrm>
                  <a:off x="9932780" y="1514413"/>
                  <a:ext cx="908427" cy="1727207"/>
                  <a:chOff x="4069505" y="1550492"/>
                  <a:chExt cx="908427" cy="1727207"/>
                </a:xfrm>
              </p:grpSpPr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2C2A1117-AC75-C3C5-6E6D-749EC78F70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3985" t="51955" r="28152" b="24952"/>
                  <a:stretch/>
                </p:blipFill>
                <p:spPr>
                  <a:xfrm>
                    <a:off x="4292456" y="2309562"/>
                    <a:ext cx="585991" cy="968137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42865503-EA28-D9A1-7D7B-4E1132A4ED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19804" r="75978" b="51605"/>
                  <a:stretch/>
                </p:blipFill>
                <p:spPr>
                  <a:xfrm>
                    <a:off x="4069505" y="1550492"/>
                    <a:ext cx="908427" cy="9156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B1210821-0BC6-89C1-D0A0-A8FF7FF55EEA}"/>
                    </a:ext>
                  </a:extLst>
                </p:cNvPr>
                <p:cNvSpPr/>
                <p:nvPr/>
              </p:nvSpPr>
              <p:spPr>
                <a:xfrm>
                  <a:off x="10368066" y="241945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1143DB06-14E5-95D9-5DDE-CDB692C376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9671" r="76453" b="52361"/>
              <a:stretch/>
            </p:blipFill>
            <p:spPr>
              <a:xfrm>
                <a:off x="649973" y="4374010"/>
                <a:ext cx="890479" cy="895634"/>
              </a:xfrm>
              <a:prstGeom prst="rect">
                <a:avLst/>
              </a:prstGeom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0ACE63E-F418-8B16-270E-3DF0736ED9B0}"/>
                  </a:ext>
                </a:extLst>
              </p:cNvPr>
              <p:cNvSpPr txBox="1"/>
              <p:nvPr/>
            </p:nvSpPr>
            <p:spPr>
              <a:xfrm>
                <a:off x="533380" y="4126639"/>
                <a:ext cx="15231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Soluble GT1.1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6EB234B-4507-8D97-8A20-A07820B27A99}"/>
                </a:ext>
              </a:extLst>
            </p:cNvPr>
            <p:cNvGrpSpPr/>
            <p:nvPr/>
          </p:nvGrpSpPr>
          <p:grpSpPr>
            <a:xfrm>
              <a:off x="6383020" y="1444018"/>
              <a:ext cx="1483416" cy="1653672"/>
              <a:chOff x="6434497" y="1451098"/>
              <a:chExt cx="1483416" cy="165367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0508CB-B08C-F193-9C2A-7E88CAF633A9}"/>
                  </a:ext>
                </a:extLst>
              </p:cNvPr>
              <p:cNvSpPr/>
              <p:nvPr/>
            </p:nvSpPr>
            <p:spPr>
              <a:xfrm>
                <a:off x="6621476" y="1646860"/>
                <a:ext cx="160120" cy="160120"/>
              </a:xfrm>
              <a:prstGeom prst="roundRect">
                <a:avLst/>
              </a:prstGeom>
              <a:solidFill>
                <a:srgbClr val="875C87"/>
              </a:solidFill>
              <a:ln w="3175"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9FBDDFEE-DDF8-F45B-1FFE-9042AC8D8049}"/>
                  </a:ext>
                </a:extLst>
              </p:cNvPr>
              <p:cNvSpPr/>
              <p:nvPr/>
            </p:nvSpPr>
            <p:spPr>
              <a:xfrm>
                <a:off x="6621476" y="1874612"/>
                <a:ext cx="160120" cy="160120"/>
              </a:xfrm>
              <a:prstGeom prst="roundRect">
                <a:avLst/>
              </a:prstGeom>
              <a:solidFill>
                <a:srgbClr val="E9DCA1"/>
              </a:solidFill>
              <a:ln w="3175"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CE7E7B-E57B-EA67-CB91-23686C808DBE}"/>
                  </a:ext>
                </a:extLst>
              </p:cNvPr>
              <p:cNvSpPr txBox="1"/>
              <p:nvPr/>
            </p:nvSpPr>
            <p:spPr>
              <a:xfrm>
                <a:off x="6750491" y="1607687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Negative control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4BDFC5-1803-4ABB-A287-6BBB67C55222}"/>
                  </a:ext>
                </a:extLst>
              </p:cNvPr>
              <p:cNvSpPr txBox="1"/>
              <p:nvPr/>
            </p:nvSpPr>
            <p:spPr>
              <a:xfrm>
                <a:off x="6750491" y="1827454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GT1.1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AFC4CA2-70A8-4497-A7C0-3967BFF087E5}"/>
                  </a:ext>
                </a:extLst>
              </p:cNvPr>
              <p:cNvCxnSpPr/>
              <p:nvPr/>
            </p:nvCxnSpPr>
            <p:spPr>
              <a:xfrm>
                <a:off x="6639215" y="2578145"/>
                <a:ext cx="129015" cy="0"/>
              </a:xfrm>
              <a:prstGeom prst="line">
                <a:avLst/>
              </a:prstGeom>
              <a:ln w="31750">
                <a:solidFill>
                  <a:srgbClr val="A6A6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CB13ECC-5D69-2F36-2DE0-AC0F7EC72CF6}"/>
                  </a:ext>
                </a:extLst>
              </p:cNvPr>
              <p:cNvCxnSpPr/>
              <p:nvPr/>
            </p:nvCxnSpPr>
            <p:spPr>
              <a:xfrm>
                <a:off x="6639215" y="2794045"/>
                <a:ext cx="129015" cy="0"/>
              </a:xfrm>
              <a:prstGeom prst="line">
                <a:avLst/>
              </a:prstGeom>
              <a:ln w="317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93ECE0-2B39-BDCF-B4A4-040220DCC267}"/>
                  </a:ext>
                </a:extLst>
              </p:cNvPr>
              <p:cNvSpPr txBox="1"/>
              <p:nvPr/>
            </p:nvSpPr>
            <p:spPr>
              <a:xfrm>
                <a:off x="6737125" y="2430041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HIV-1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B74AFAA-AED4-44D1-0CFF-068F2591276E}"/>
                  </a:ext>
                </a:extLst>
              </p:cNvPr>
              <p:cNvSpPr txBox="1"/>
              <p:nvPr/>
            </p:nvSpPr>
            <p:spPr>
              <a:xfrm>
                <a:off x="6737125" y="2649808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Heterologous</a:t>
                </a:r>
              </a:p>
            </p:txBody>
          </p:sp>
          <p:sp>
            <p:nvSpPr>
              <p:cNvPr id="57" name="Left Bracket 56">
                <a:extLst>
                  <a:ext uri="{FF2B5EF4-FFF2-40B4-BE49-F238E27FC236}">
                    <a16:creationId xmlns:a16="http://schemas.microsoft.com/office/drawing/2014/main" id="{4E9EEE6E-0F06-1BEC-3194-B2606F956E76}"/>
                  </a:ext>
                </a:extLst>
              </p:cNvPr>
              <p:cNvSpPr/>
              <p:nvPr/>
            </p:nvSpPr>
            <p:spPr>
              <a:xfrm flipH="1">
                <a:off x="6434497" y="1451098"/>
                <a:ext cx="79171" cy="813259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8" name="Left Bracket 57">
                <a:extLst>
                  <a:ext uri="{FF2B5EF4-FFF2-40B4-BE49-F238E27FC236}">
                    <a16:creationId xmlns:a16="http://schemas.microsoft.com/office/drawing/2014/main" id="{318A0365-C543-44D7-DB17-A84B70CA63A6}"/>
                  </a:ext>
                </a:extLst>
              </p:cNvPr>
              <p:cNvSpPr/>
              <p:nvPr/>
            </p:nvSpPr>
            <p:spPr>
              <a:xfrm flipH="1">
                <a:off x="6438963" y="2291511"/>
                <a:ext cx="79171" cy="813259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FB8F38D-5E69-DD09-C7AA-CFF637622B5A}"/>
              </a:ext>
            </a:extLst>
          </p:cNvPr>
          <p:cNvSpPr/>
          <p:nvPr/>
        </p:nvSpPr>
        <p:spPr>
          <a:xfrm rot="10800000">
            <a:off x="385079" y="3298485"/>
            <a:ext cx="5831214" cy="50119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519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8972"/>
            <a:ext cx="10515600" cy="636587"/>
          </a:xfrm>
        </p:spPr>
        <p:txBody>
          <a:bodyPr/>
          <a:lstStyle/>
          <a:p>
            <a:r>
              <a:rPr lang="en-US" sz="2000" b="1" dirty="0"/>
              <a:t>Membrane-bound GT1.1 are superior to soluble GT1.1 immunogens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8DA8A-A0E3-857B-2864-A53123E4E4BB}"/>
              </a:ext>
            </a:extLst>
          </p:cNvPr>
          <p:cNvSpPr txBox="1"/>
          <p:nvPr/>
        </p:nvSpPr>
        <p:spPr>
          <a:xfrm>
            <a:off x="5549900" y="0"/>
            <a:ext cx="664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"/>
                <a:cs typeface="Arial" panose="020B0604020202020204" pitchFamily="34" charset="0"/>
              </a:rPr>
              <a:t>Jahyun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 Koo, Edward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Lamperti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, Facundo Batista, Paul McKay, Robin Shattock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3888A-34E0-9B71-E011-8592353C6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0" t="6631" r="10000" b="53523"/>
          <a:stretch/>
        </p:blipFill>
        <p:spPr>
          <a:xfrm>
            <a:off x="259663" y="3815953"/>
            <a:ext cx="6167348" cy="2116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10CAA-481A-1C12-DA5E-672AA888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33141" y="1732941"/>
            <a:ext cx="6858010" cy="4800607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305C118C-15DF-4475-DD85-BAFFA30E8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41" y="954471"/>
            <a:ext cx="3059360" cy="282885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EB438F82-B200-C45E-8F13-F8F9F6B7FEE5}"/>
              </a:ext>
            </a:extLst>
          </p:cNvPr>
          <p:cNvSpPr txBox="1"/>
          <p:nvPr/>
        </p:nvSpPr>
        <p:spPr>
          <a:xfrm>
            <a:off x="6851889" y="3685588"/>
            <a:ext cx="5395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Membrane-bound, but not soluble, GT1.1 immunogens induce strong antigen-specific responses in high-bar mouse models.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B595E-CA92-D057-802B-DEC1E590DC33}"/>
              </a:ext>
            </a:extLst>
          </p:cNvPr>
          <p:cNvGrpSpPr/>
          <p:nvPr/>
        </p:nvGrpSpPr>
        <p:grpSpPr>
          <a:xfrm>
            <a:off x="7026712" y="4747197"/>
            <a:ext cx="4844712" cy="1156332"/>
            <a:chOff x="7026712" y="4747197"/>
            <a:chExt cx="4844712" cy="115633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96C48B-93C9-006E-9A44-4F0BDBA63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19" t="38120" b="32500"/>
            <a:stretch/>
          </p:blipFill>
          <p:spPr>
            <a:xfrm>
              <a:off x="7026712" y="4816146"/>
              <a:ext cx="4762876" cy="1087383"/>
            </a:xfrm>
            <a:prstGeom prst="rect">
              <a:avLst/>
            </a:prstGeom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516BF68C-D714-35EC-7A64-59E8C7440204}"/>
                </a:ext>
              </a:extLst>
            </p:cNvPr>
            <p:cNvSpPr txBox="1"/>
            <p:nvPr/>
          </p:nvSpPr>
          <p:spPr>
            <a:xfrm>
              <a:off x="7438569" y="4747197"/>
              <a:ext cx="4432855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dirty="0">
                  <a:latin typeface="Arial Nova" panose="020B0504020202020204" pitchFamily="34" charset="0"/>
                </a:rPr>
                <a:t>GR2                         GR6                         GR14                        GR16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9C95647-7072-26C2-4E73-8E0BD575F6D0}"/>
              </a:ext>
            </a:extLst>
          </p:cNvPr>
          <p:cNvSpPr txBox="1"/>
          <p:nvPr/>
        </p:nvSpPr>
        <p:spPr>
          <a:xfrm>
            <a:off x="6844629" y="6046724"/>
            <a:ext cx="53953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Membrane-bound GT1.1 induce VRC01-like mutations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AE13799-28A5-9856-BE11-7DB0C9D1E7B8}"/>
              </a:ext>
            </a:extLst>
          </p:cNvPr>
          <p:cNvGrpSpPr/>
          <p:nvPr/>
        </p:nvGrpSpPr>
        <p:grpSpPr>
          <a:xfrm>
            <a:off x="264284" y="1304852"/>
            <a:ext cx="7505952" cy="1988296"/>
            <a:chOff x="360484" y="1168479"/>
            <a:chExt cx="7505952" cy="198829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3DB8267-4E00-A89D-BC35-D28F03E80259}"/>
                </a:ext>
              </a:extLst>
            </p:cNvPr>
            <p:cNvGrpSpPr/>
            <p:nvPr/>
          </p:nvGrpSpPr>
          <p:grpSpPr>
            <a:xfrm>
              <a:off x="360484" y="1168479"/>
              <a:ext cx="5952009" cy="1988296"/>
              <a:chOff x="533380" y="4126639"/>
              <a:chExt cx="5952009" cy="198829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D8F70C0-4B40-E837-D0AD-7B30722989FC}"/>
                  </a:ext>
                </a:extLst>
              </p:cNvPr>
              <p:cNvSpPr txBox="1"/>
              <p:nvPr/>
            </p:nvSpPr>
            <p:spPr>
              <a:xfrm>
                <a:off x="1919794" y="4126639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157F56C-FEC9-5ADB-14C4-C9A91061657B}"/>
                  </a:ext>
                </a:extLst>
              </p:cNvPr>
              <p:cNvSpPr txBox="1"/>
              <p:nvPr/>
            </p:nvSpPr>
            <p:spPr>
              <a:xfrm>
                <a:off x="2902229" y="4133245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284796-E439-6E87-4BD9-06D0F438296C}"/>
                  </a:ext>
                </a:extLst>
              </p:cNvPr>
              <p:cNvSpPr txBox="1"/>
              <p:nvPr/>
            </p:nvSpPr>
            <p:spPr>
              <a:xfrm>
                <a:off x="3867696" y="4133245"/>
                <a:ext cx="614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GR6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0854DB3-A2CE-737E-1767-2BA572265460}"/>
                  </a:ext>
                </a:extLst>
              </p:cNvPr>
              <p:cNvSpPr txBox="1"/>
              <p:nvPr/>
            </p:nvSpPr>
            <p:spPr>
              <a:xfrm>
                <a:off x="4793738" y="4127548"/>
                <a:ext cx="69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GR14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EE31984-AA78-ED08-A312-1FFF39C898C9}"/>
                  </a:ext>
                </a:extLst>
              </p:cNvPr>
              <p:cNvSpPr txBox="1"/>
              <p:nvPr/>
            </p:nvSpPr>
            <p:spPr>
              <a:xfrm>
                <a:off x="5783471" y="4138731"/>
                <a:ext cx="69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GR16</a:t>
                </a: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E0BC8CC9-559C-E5A7-E563-B4700ECC9A88}"/>
                  </a:ext>
                </a:extLst>
              </p:cNvPr>
              <p:cNvGrpSpPr/>
              <p:nvPr/>
            </p:nvGrpSpPr>
            <p:grpSpPr>
              <a:xfrm>
                <a:off x="5576962" y="4380648"/>
                <a:ext cx="908427" cy="1727207"/>
                <a:chOff x="10939776" y="1514413"/>
                <a:chExt cx="908427" cy="1727207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DAFC748F-552B-4731-C40D-1B1C6B46A5E6}"/>
                    </a:ext>
                  </a:extLst>
                </p:cNvPr>
                <p:cNvGrpSpPr/>
                <p:nvPr/>
              </p:nvGrpSpPr>
              <p:grpSpPr>
                <a:xfrm>
                  <a:off x="10939776" y="1514413"/>
                  <a:ext cx="908427" cy="1727207"/>
                  <a:chOff x="4839723" y="1514413"/>
                  <a:chExt cx="908427" cy="1727207"/>
                </a:xfrm>
              </p:grpSpPr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6A184694-FE28-8400-C749-EBCFB36301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63985" t="51955" r="28152" b="24952"/>
                  <a:stretch/>
                </p:blipFill>
                <p:spPr>
                  <a:xfrm>
                    <a:off x="5062674" y="2273483"/>
                    <a:ext cx="585991" cy="968137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A0700664-3A2E-1276-A3A9-99313C8E06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19804" r="75978" b="51605"/>
                  <a:stretch/>
                </p:blipFill>
                <p:spPr>
                  <a:xfrm>
                    <a:off x="4839723" y="1514413"/>
                    <a:ext cx="908427" cy="9156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0D15730-4EB5-DFA3-D328-1C5F4B0EB76F}"/>
                    </a:ext>
                  </a:extLst>
                </p:cNvPr>
                <p:cNvSpPr/>
                <p:nvPr/>
              </p:nvSpPr>
              <p:spPr>
                <a:xfrm>
                  <a:off x="11379654" y="2418154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3477E3E-C7AE-9E5D-1BB5-A912543D15BC}"/>
                  </a:ext>
                </a:extLst>
              </p:cNvPr>
              <p:cNvSpPr/>
              <p:nvPr/>
            </p:nvSpPr>
            <p:spPr>
              <a:xfrm>
                <a:off x="1953772" y="5269644"/>
                <a:ext cx="102807" cy="733663"/>
              </a:xfrm>
              <a:custGeom>
                <a:avLst/>
                <a:gdLst>
                  <a:gd name="connsiteX0" fmla="*/ 47650 w 102807"/>
                  <a:gd name="connsiteY0" fmla="*/ 0 h 733663"/>
                  <a:gd name="connsiteX1" fmla="*/ 45269 w 102807"/>
                  <a:gd name="connsiteY1" fmla="*/ 11907 h 733663"/>
                  <a:gd name="connsiteX2" fmla="*/ 35744 w 102807"/>
                  <a:gd name="connsiteY2" fmla="*/ 26194 h 733663"/>
                  <a:gd name="connsiteX3" fmla="*/ 38125 w 102807"/>
                  <a:gd name="connsiteY3" fmla="*/ 64294 h 733663"/>
                  <a:gd name="connsiteX4" fmla="*/ 50031 w 102807"/>
                  <a:gd name="connsiteY4" fmla="*/ 80963 h 733663"/>
                  <a:gd name="connsiteX5" fmla="*/ 54794 w 102807"/>
                  <a:gd name="connsiteY5" fmla="*/ 90488 h 733663"/>
                  <a:gd name="connsiteX6" fmla="*/ 71462 w 102807"/>
                  <a:gd name="connsiteY6" fmla="*/ 107157 h 733663"/>
                  <a:gd name="connsiteX7" fmla="*/ 83369 w 102807"/>
                  <a:gd name="connsiteY7" fmla="*/ 116682 h 733663"/>
                  <a:gd name="connsiteX8" fmla="*/ 88131 w 102807"/>
                  <a:gd name="connsiteY8" fmla="*/ 126207 h 733663"/>
                  <a:gd name="connsiteX9" fmla="*/ 92894 w 102807"/>
                  <a:gd name="connsiteY9" fmla="*/ 133350 h 733663"/>
                  <a:gd name="connsiteX10" fmla="*/ 95275 w 102807"/>
                  <a:gd name="connsiteY10" fmla="*/ 142875 h 733663"/>
                  <a:gd name="connsiteX11" fmla="*/ 102419 w 102807"/>
                  <a:gd name="connsiteY11" fmla="*/ 154782 h 733663"/>
                  <a:gd name="connsiteX12" fmla="*/ 95275 w 102807"/>
                  <a:gd name="connsiteY12" fmla="*/ 188119 h 733663"/>
                  <a:gd name="connsiteX13" fmla="*/ 88131 w 102807"/>
                  <a:gd name="connsiteY13" fmla="*/ 190500 h 733663"/>
                  <a:gd name="connsiteX14" fmla="*/ 69081 w 102807"/>
                  <a:gd name="connsiteY14" fmla="*/ 204788 h 733663"/>
                  <a:gd name="connsiteX15" fmla="*/ 52412 w 102807"/>
                  <a:gd name="connsiteY15" fmla="*/ 216694 h 733663"/>
                  <a:gd name="connsiteX16" fmla="*/ 38125 w 102807"/>
                  <a:gd name="connsiteY16" fmla="*/ 221457 h 733663"/>
                  <a:gd name="connsiteX17" fmla="*/ 30981 w 102807"/>
                  <a:gd name="connsiteY17" fmla="*/ 235744 h 733663"/>
                  <a:gd name="connsiteX18" fmla="*/ 35744 w 102807"/>
                  <a:gd name="connsiteY18" fmla="*/ 242888 h 733663"/>
                  <a:gd name="connsiteX19" fmla="*/ 50031 w 102807"/>
                  <a:gd name="connsiteY19" fmla="*/ 252413 h 733663"/>
                  <a:gd name="connsiteX20" fmla="*/ 64319 w 102807"/>
                  <a:gd name="connsiteY20" fmla="*/ 257175 h 733663"/>
                  <a:gd name="connsiteX21" fmla="*/ 71462 w 102807"/>
                  <a:gd name="connsiteY21" fmla="*/ 261938 h 733663"/>
                  <a:gd name="connsiteX22" fmla="*/ 64319 w 102807"/>
                  <a:gd name="connsiteY22" fmla="*/ 285750 h 733663"/>
                  <a:gd name="connsiteX23" fmla="*/ 45269 w 102807"/>
                  <a:gd name="connsiteY23" fmla="*/ 292894 h 733663"/>
                  <a:gd name="connsiteX24" fmla="*/ 35744 w 102807"/>
                  <a:gd name="connsiteY24" fmla="*/ 309563 h 733663"/>
                  <a:gd name="connsiteX25" fmla="*/ 52412 w 102807"/>
                  <a:gd name="connsiteY25" fmla="*/ 328613 h 733663"/>
                  <a:gd name="connsiteX26" fmla="*/ 59556 w 102807"/>
                  <a:gd name="connsiteY26" fmla="*/ 333375 h 733663"/>
                  <a:gd name="connsiteX27" fmla="*/ 66700 w 102807"/>
                  <a:gd name="connsiteY27" fmla="*/ 338138 h 733663"/>
                  <a:gd name="connsiteX28" fmla="*/ 73844 w 102807"/>
                  <a:gd name="connsiteY28" fmla="*/ 340519 h 733663"/>
                  <a:gd name="connsiteX29" fmla="*/ 71462 w 102807"/>
                  <a:gd name="connsiteY29" fmla="*/ 352425 h 733663"/>
                  <a:gd name="connsiteX30" fmla="*/ 61937 w 102807"/>
                  <a:gd name="connsiteY30" fmla="*/ 359569 h 733663"/>
                  <a:gd name="connsiteX31" fmla="*/ 38125 w 102807"/>
                  <a:gd name="connsiteY31" fmla="*/ 371475 h 733663"/>
                  <a:gd name="connsiteX32" fmla="*/ 30981 w 102807"/>
                  <a:gd name="connsiteY32" fmla="*/ 376238 h 733663"/>
                  <a:gd name="connsiteX33" fmla="*/ 42887 w 102807"/>
                  <a:gd name="connsiteY33" fmla="*/ 400050 h 733663"/>
                  <a:gd name="connsiteX34" fmla="*/ 57175 w 102807"/>
                  <a:gd name="connsiteY34" fmla="*/ 404813 h 733663"/>
                  <a:gd name="connsiteX35" fmla="*/ 66700 w 102807"/>
                  <a:gd name="connsiteY35" fmla="*/ 409575 h 733663"/>
                  <a:gd name="connsiteX36" fmla="*/ 71462 w 102807"/>
                  <a:gd name="connsiteY36" fmla="*/ 416719 h 733663"/>
                  <a:gd name="connsiteX37" fmla="*/ 69081 w 102807"/>
                  <a:gd name="connsiteY37" fmla="*/ 423863 h 733663"/>
                  <a:gd name="connsiteX38" fmla="*/ 54794 w 102807"/>
                  <a:gd name="connsiteY38" fmla="*/ 435769 h 733663"/>
                  <a:gd name="connsiteX39" fmla="*/ 47650 w 102807"/>
                  <a:gd name="connsiteY39" fmla="*/ 438150 h 733663"/>
                  <a:gd name="connsiteX40" fmla="*/ 33362 w 102807"/>
                  <a:gd name="connsiteY40" fmla="*/ 454819 h 733663"/>
                  <a:gd name="connsiteX41" fmla="*/ 50031 w 102807"/>
                  <a:gd name="connsiteY41" fmla="*/ 466725 h 733663"/>
                  <a:gd name="connsiteX42" fmla="*/ 54794 w 102807"/>
                  <a:gd name="connsiteY42" fmla="*/ 473869 h 733663"/>
                  <a:gd name="connsiteX43" fmla="*/ 59556 w 102807"/>
                  <a:gd name="connsiteY43" fmla="*/ 497682 h 733663"/>
                  <a:gd name="connsiteX44" fmla="*/ 40506 w 102807"/>
                  <a:gd name="connsiteY44" fmla="*/ 504825 h 733663"/>
                  <a:gd name="connsiteX45" fmla="*/ 26219 w 102807"/>
                  <a:gd name="connsiteY45" fmla="*/ 509588 h 733663"/>
                  <a:gd name="connsiteX46" fmla="*/ 16694 w 102807"/>
                  <a:gd name="connsiteY46" fmla="*/ 521494 h 733663"/>
                  <a:gd name="connsiteX47" fmla="*/ 4787 w 102807"/>
                  <a:gd name="connsiteY47" fmla="*/ 531019 h 733663"/>
                  <a:gd name="connsiteX48" fmla="*/ 25 w 102807"/>
                  <a:gd name="connsiteY48" fmla="*/ 545307 h 733663"/>
                  <a:gd name="connsiteX49" fmla="*/ 2406 w 102807"/>
                  <a:gd name="connsiteY49" fmla="*/ 578644 h 733663"/>
                  <a:gd name="connsiteX50" fmla="*/ 9550 w 102807"/>
                  <a:gd name="connsiteY50" fmla="*/ 592932 h 733663"/>
                  <a:gd name="connsiteX51" fmla="*/ 14312 w 102807"/>
                  <a:gd name="connsiteY51" fmla="*/ 602457 h 733663"/>
                  <a:gd name="connsiteX52" fmla="*/ 19075 w 102807"/>
                  <a:gd name="connsiteY52" fmla="*/ 609600 h 733663"/>
                  <a:gd name="connsiteX53" fmla="*/ 26219 w 102807"/>
                  <a:gd name="connsiteY53" fmla="*/ 621507 h 733663"/>
                  <a:gd name="connsiteX54" fmla="*/ 33362 w 102807"/>
                  <a:gd name="connsiteY54" fmla="*/ 626269 h 733663"/>
                  <a:gd name="connsiteX55" fmla="*/ 47650 w 102807"/>
                  <a:gd name="connsiteY55" fmla="*/ 640557 h 733663"/>
                  <a:gd name="connsiteX56" fmla="*/ 52412 w 102807"/>
                  <a:gd name="connsiteY56" fmla="*/ 647700 h 733663"/>
                  <a:gd name="connsiteX57" fmla="*/ 61937 w 102807"/>
                  <a:gd name="connsiteY57" fmla="*/ 664369 h 733663"/>
                  <a:gd name="connsiteX58" fmla="*/ 64319 w 102807"/>
                  <a:gd name="connsiteY58" fmla="*/ 673894 h 733663"/>
                  <a:gd name="connsiteX59" fmla="*/ 57175 w 102807"/>
                  <a:gd name="connsiteY59" fmla="*/ 688182 h 733663"/>
                  <a:gd name="connsiteX60" fmla="*/ 47650 w 102807"/>
                  <a:gd name="connsiteY60" fmla="*/ 704850 h 733663"/>
                  <a:gd name="connsiteX61" fmla="*/ 45269 w 102807"/>
                  <a:gd name="connsiteY61" fmla="*/ 711994 h 733663"/>
                  <a:gd name="connsiteX62" fmla="*/ 30981 w 102807"/>
                  <a:gd name="connsiteY62" fmla="*/ 721519 h 733663"/>
                  <a:gd name="connsiteX63" fmla="*/ 23837 w 102807"/>
                  <a:gd name="connsiteY63" fmla="*/ 726282 h 733663"/>
                  <a:gd name="connsiteX64" fmla="*/ 19075 w 102807"/>
                  <a:gd name="connsiteY64" fmla="*/ 733425 h 733663"/>
                  <a:gd name="connsiteX65" fmla="*/ 9550 w 102807"/>
                  <a:gd name="connsiteY65" fmla="*/ 731044 h 733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2807" h="733663">
                    <a:moveTo>
                      <a:pt x="47650" y="0"/>
                    </a:moveTo>
                    <a:cubicBezTo>
                      <a:pt x="46856" y="3969"/>
                      <a:pt x="46944" y="8222"/>
                      <a:pt x="45269" y="11907"/>
                    </a:cubicBezTo>
                    <a:cubicBezTo>
                      <a:pt x="42901" y="17118"/>
                      <a:pt x="35744" y="26194"/>
                      <a:pt x="35744" y="26194"/>
                    </a:cubicBezTo>
                    <a:cubicBezTo>
                      <a:pt x="36538" y="38894"/>
                      <a:pt x="36238" y="51710"/>
                      <a:pt x="38125" y="64294"/>
                    </a:cubicBezTo>
                    <a:cubicBezTo>
                      <a:pt x="39612" y="74208"/>
                      <a:pt x="44913" y="73798"/>
                      <a:pt x="50031" y="80963"/>
                    </a:cubicBezTo>
                    <a:cubicBezTo>
                      <a:pt x="52094" y="83852"/>
                      <a:pt x="52913" y="87478"/>
                      <a:pt x="54794" y="90488"/>
                    </a:cubicBezTo>
                    <a:cubicBezTo>
                      <a:pt x="61331" y="100948"/>
                      <a:pt x="61749" y="99872"/>
                      <a:pt x="71462" y="107157"/>
                    </a:cubicBezTo>
                    <a:cubicBezTo>
                      <a:pt x="77350" y="124814"/>
                      <a:pt x="68187" y="104029"/>
                      <a:pt x="83369" y="116682"/>
                    </a:cubicBezTo>
                    <a:cubicBezTo>
                      <a:pt x="86096" y="118955"/>
                      <a:pt x="86370" y="123125"/>
                      <a:pt x="88131" y="126207"/>
                    </a:cubicBezTo>
                    <a:cubicBezTo>
                      <a:pt x="89551" y="128692"/>
                      <a:pt x="91306" y="130969"/>
                      <a:pt x="92894" y="133350"/>
                    </a:cubicBezTo>
                    <a:cubicBezTo>
                      <a:pt x="93688" y="136525"/>
                      <a:pt x="93946" y="139884"/>
                      <a:pt x="95275" y="142875"/>
                    </a:cubicBezTo>
                    <a:cubicBezTo>
                      <a:pt x="97155" y="147105"/>
                      <a:pt x="101845" y="150189"/>
                      <a:pt x="102419" y="154782"/>
                    </a:cubicBezTo>
                    <a:cubicBezTo>
                      <a:pt x="103133" y="160496"/>
                      <a:pt x="103804" y="181295"/>
                      <a:pt x="95275" y="188119"/>
                    </a:cubicBezTo>
                    <a:cubicBezTo>
                      <a:pt x="93315" y="189687"/>
                      <a:pt x="90512" y="189706"/>
                      <a:pt x="88131" y="190500"/>
                    </a:cubicBezTo>
                    <a:cubicBezTo>
                      <a:pt x="75562" y="203069"/>
                      <a:pt x="86832" y="192954"/>
                      <a:pt x="69081" y="204788"/>
                    </a:cubicBezTo>
                    <a:cubicBezTo>
                      <a:pt x="63400" y="208576"/>
                      <a:pt x="58424" y="213457"/>
                      <a:pt x="52412" y="216694"/>
                    </a:cubicBezTo>
                    <a:cubicBezTo>
                      <a:pt x="47992" y="219074"/>
                      <a:pt x="38125" y="221457"/>
                      <a:pt x="38125" y="221457"/>
                    </a:cubicBezTo>
                    <a:cubicBezTo>
                      <a:pt x="36465" y="223946"/>
                      <a:pt x="30323" y="231799"/>
                      <a:pt x="30981" y="235744"/>
                    </a:cubicBezTo>
                    <a:cubicBezTo>
                      <a:pt x="31452" y="238567"/>
                      <a:pt x="33590" y="241003"/>
                      <a:pt x="35744" y="242888"/>
                    </a:cubicBezTo>
                    <a:cubicBezTo>
                      <a:pt x="40051" y="246657"/>
                      <a:pt x="44601" y="250603"/>
                      <a:pt x="50031" y="252413"/>
                    </a:cubicBezTo>
                    <a:lnTo>
                      <a:pt x="64319" y="257175"/>
                    </a:lnTo>
                    <a:cubicBezTo>
                      <a:pt x="66700" y="258763"/>
                      <a:pt x="69875" y="259557"/>
                      <a:pt x="71462" y="261938"/>
                    </a:cubicBezTo>
                    <a:cubicBezTo>
                      <a:pt x="77518" y="271022"/>
                      <a:pt x="71663" y="279222"/>
                      <a:pt x="64319" y="285750"/>
                    </a:cubicBezTo>
                    <a:cubicBezTo>
                      <a:pt x="62610" y="287269"/>
                      <a:pt x="49112" y="291613"/>
                      <a:pt x="45269" y="292894"/>
                    </a:cubicBezTo>
                    <a:cubicBezTo>
                      <a:pt x="42368" y="296762"/>
                      <a:pt x="35744" y="303501"/>
                      <a:pt x="35744" y="309563"/>
                    </a:cubicBezTo>
                    <a:cubicBezTo>
                      <a:pt x="35744" y="322128"/>
                      <a:pt x="41994" y="321668"/>
                      <a:pt x="52412" y="328613"/>
                    </a:cubicBezTo>
                    <a:lnTo>
                      <a:pt x="59556" y="333375"/>
                    </a:lnTo>
                    <a:cubicBezTo>
                      <a:pt x="61937" y="334963"/>
                      <a:pt x="63985" y="337233"/>
                      <a:pt x="66700" y="338138"/>
                    </a:cubicBezTo>
                    <a:lnTo>
                      <a:pt x="73844" y="340519"/>
                    </a:lnTo>
                    <a:cubicBezTo>
                      <a:pt x="73050" y="344488"/>
                      <a:pt x="73607" y="348993"/>
                      <a:pt x="71462" y="352425"/>
                    </a:cubicBezTo>
                    <a:cubicBezTo>
                      <a:pt x="69358" y="355790"/>
                      <a:pt x="65188" y="357293"/>
                      <a:pt x="61937" y="359569"/>
                    </a:cubicBezTo>
                    <a:cubicBezTo>
                      <a:pt x="46187" y="370594"/>
                      <a:pt x="52482" y="367886"/>
                      <a:pt x="38125" y="371475"/>
                    </a:cubicBezTo>
                    <a:cubicBezTo>
                      <a:pt x="35744" y="373063"/>
                      <a:pt x="31266" y="373390"/>
                      <a:pt x="30981" y="376238"/>
                    </a:cubicBezTo>
                    <a:cubicBezTo>
                      <a:pt x="29736" y="388687"/>
                      <a:pt x="33228" y="395757"/>
                      <a:pt x="42887" y="400050"/>
                    </a:cubicBezTo>
                    <a:cubicBezTo>
                      <a:pt x="47475" y="402089"/>
                      <a:pt x="52685" y="402568"/>
                      <a:pt x="57175" y="404813"/>
                    </a:cubicBezTo>
                    <a:lnTo>
                      <a:pt x="66700" y="409575"/>
                    </a:lnTo>
                    <a:cubicBezTo>
                      <a:pt x="68287" y="411956"/>
                      <a:pt x="70992" y="413896"/>
                      <a:pt x="71462" y="416719"/>
                    </a:cubicBezTo>
                    <a:cubicBezTo>
                      <a:pt x="71875" y="419195"/>
                      <a:pt x="70473" y="421774"/>
                      <a:pt x="69081" y="423863"/>
                    </a:cubicBezTo>
                    <a:cubicBezTo>
                      <a:pt x="66448" y="427812"/>
                      <a:pt x="59186" y="433573"/>
                      <a:pt x="54794" y="435769"/>
                    </a:cubicBezTo>
                    <a:cubicBezTo>
                      <a:pt x="52549" y="436891"/>
                      <a:pt x="50031" y="437356"/>
                      <a:pt x="47650" y="438150"/>
                    </a:cubicBezTo>
                    <a:cubicBezTo>
                      <a:pt x="44744" y="440329"/>
                      <a:pt x="31440" y="448090"/>
                      <a:pt x="33362" y="454819"/>
                    </a:cubicBezTo>
                    <a:cubicBezTo>
                      <a:pt x="33710" y="456037"/>
                      <a:pt x="47853" y="465273"/>
                      <a:pt x="50031" y="466725"/>
                    </a:cubicBezTo>
                    <a:cubicBezTo>
                      <a:pt x="51619" y="469106"/>
                      <a:pt x="53130" y="471540"/>
                      <a:pt x="54794" y="473869"/>
                    </a:cubicBezTo>
                    <a:cubicBezTo>
                      <a:pt x="60954" y="482493"/>
                      <a:pt x="67310" y="485275"/>
                      <a:pt x="59556" y="497682"/>
                    </a:cubicBezTo>
                    <a:cubicBezTo>
                      <a:pt x="57099" y="501613"/>
                      <a:pt x="44259" y="503699"/>
                      <a:pt x="40506" y="504825"/>
                    </a:cubicBezTo>
                    <a:cubicBezTo>
                      <a:pt x="35698" y="506268"/>
                      <a:pt x="26219" y="509588"/>
                      <a:pt x="26219" y="509588"/>
                    </a:cubicBezTo>
                    <a:cubicBezTo>
                      <a:pt x="23044" y="513557"/>
                      <a:pt x="20553" y="518187"/>
                      <a:pt x="16694" y="521494"/>
                    </a:cubicBezTo>
                    <a:cubicBezTo>
                      <a:pt x="-1200" y="536831"/>
                      <a:pt x="20103" y="508046"/>
                      <a:pt x="4787" y="531019"/>
                    </a:cubicBezTo>
                    <a:cubicBezTo>
                      <a:pt x="3200" y="535782"/>
                      <a:pt x="-333" y="540300"/>
                      <a:pt x="25" y="545307"/>
                    </a:cubicBezTo>
                    <a:cubicBezTo>
                      <a:pt x="819" y="556419"/>
                      <a:pt x="1104" y="567580"/>
                      <a:pt x="2406" y="578644"/>
                    </a:cubicBezTo>
                    <a:cubicBezTo>
                      <a:pt x="3215" y="585518"/>
                      <a:pt x="6219" y="587103"/>
                      <a:pt x="9550" y="592932"/>
                    </a:cubicBezTo>
                    <a:cubicBezTo>
                      <a:pt x="11311" y="596014"/>
                      <a:pt x="12551" y="599375"/>
                      <a:pt x="14312" y="602457"/>
                    </a:cubicBezTo>
                    <a:cubicBezTo>
                      <a:pt x="15732" y="604942"/>
                      <a:pt x="17558" y="607173"/>
                      <a:pt x="19075" y="609600"/>
                    </a:cubicBezTo>
                    <a:cubicBezTo>
                      <a:pt x="21528" y="613525"/>
                      <a:pt x="23207" y="617993"/>
                      <a:pt x="26219" y="621507"/>
                    </a:cubicBezTo>
                    <a:cubicBezTo>
                      <a:pt x="28081" y="623680"/>
                      <a:pt x="31223" y="624368"/>
                      <a:pt x="33362" y="626269"/>
                    </a:cubicBezTo>
                    <a:cubicBezTo>
                      <a:pt x="38396" y="630744"/>
                      <a:pt x="43914" y="634953"/>
                      <a:pt x="47650" y="640557"/>
                    </a:cubicBezTo>
                    <a:cubicBezTo>
                      <a:pt x="49237" y="642938"/>
                      <a:pt x="50992" y="645215"/>
                      <a:pt x="52412" y="647700"/>
                    </a:cubicBezTo>
                    <a:cubicBezTo>
                      <a:pt x="64502" y="668856"/>
                      <a:pt x="50331" y="646958"/>
                      <a:pt x="61937" y="664369"/>
                    </a:cubicBezTo>
                    <a:cubicBezTo>
                      <a:pt x="62731" y="667544"/>
                      <a:pt x="64319" y="670621"/>
                      <a:pt x="64319" y="673894"/>
                    </a:cubicBezTo>
                    <a:cubicBezTo>
                      <a:pt x="64319" y="678821"/>
                      <a:pt x="59582" y="684572"/>
                      <a:pt x="57175" y="688182"/>
                    </a:cubicBezTo>
                    <a:cubicBezTo>
                      <a:pt x="52139" y="708328"/>
                      <a:pt x="59000" y="687826"/>
                      <a:pt x="47650" y="704850"/>
                    </a:cubicBezTo>
                    <a:cubicBezTo>
                      <a:pt x="46258" y="706939"/>
                      <a:pt x="46661" y="709905"/>
                      <a:pt x="45269" y="711994"/>
                    </a:cubicBezTo>
                    <a:cubicBezTo>
                      <a:pt x="40173" y="719639"/>
                      <a:pt x="38471" y="719023"/>
                      <a:pt x="30981" y="721519"/>
                    </a:cubicBezTo>
                    <a:cubicBezTo>
                      <a:pt x="28600" y="723107"/>
                      <a:pt x="25861" y="724258"/>
                      <a:pt x="23837" y="726282"/>
                    </a:cubicBezTo>
                    <a:cubicBezTo>
                      <a:pt x="21814" y="728305"/>
                      <a:pt x="21790" y="732520"/>
                      <a:pt x="19075" y="733425"/>
                    </a:cubicBezTo>
                    <a:cubicBezTo>
                      <a:pt x="15970" y="734460"/>
                      <a:pt x="12725" y="731838"/>
                      <a:pt x="9550" y="731044"/>
                    </a:cubicBezTo>
                  </a:path>
                </a:pathLst>
              </a:cu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421AA74C-2C59-7C91-D873-0A3B0632B00D}"/>
                  </a:ext>
                </a:extLst>
              </p:cNvPr>
              <p:cNvGrpSpPr/>
              <p:nvPr/>
            </p:nvGrpSpPr>
            <p:grpSpPr>
              <a:xfrm>
                <a:off x="1684536" y="4417610"/>
                <a:ext cx="908426" cy="1697325"/>
                <a:chOff x="6710230" y="1514413"/>
                <a:chExt cx="908426" cy="1697325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35EBBB3A-C470-EA63-4BA9-AD835FE16D87}"/>
                    </a:ext>
                  </a:extLst>
                </p:cNvPr>
                <p:cNvGrpSpPr/>
                <p:nvPr/>
              </p:nvGrpSpPr>
              <p:grpSpPr>
                <a:xfrm>
                  <a:off x="6710230" y="1514413"/>
                  <a:ext cx="908426" cy="1697325"/>
                  <a:chOff x="562331" y="3213360"/>
                  <a:chExt cx="866273" cy="1618564"/>
                </a:xfrm>
              </p:grpSpPr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44D0E401-7C7C-C37B-CD30-EC742A621F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41627" t="51955" r="50510" b="24952"/>
                  <a:stretch/>
                </p:blipFill>
                <p:spPr>
                  <a:xfrm>
                    <a:off x="722697" y="3908711"/>
                    <a:ext cx="558801" cy="923213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07A70CBE-9B49-3407-3C7D-7B867D6992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50311" t="20336" r="25667" b="52328"/>
                  <a:stretch/>
                </p:blipFill>
                <p:spPr>
                  <a:xfrm>
                    <a:off x="562331" y="3213360"/>
                    <a:ext cx="866273" cy="8347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A0A1A62-8922-9CE3-EC3B-1516F4FD210B}"/>
                    </a:ext>
                  </a:extLst>
                </p:cNvPr>
                <p:cNvSpPr/>
                <p:nvPr/>
              </p:nvSpPr>
              <p:spPr>
                <a:xfrm>
                  <a:off x="6995261" y="238979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2D3ACE1-F635-FFBF-8A07-D698C56B1517}"/>
                    </a:ext>
                  </a:extLst>
                </p:cNvPr>
                <p:cNvSpPr/>
                <p:nvPr/>
              </p:nvSpPr>
              <p:spPr>
                <a:xfrm>
                  <a:off x="7132297" y="2389798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4CC241B1-7035-43FA-FD69-6F4099118DBC}"/>
                    </a:ext>
                  </a:extLst>
                </p:cNvPr>
                <p:cNvSpPr/>
                <p:nvPr/>
              </p:nvSpPr>
              <p:spPr>
                <a:xfrm>
                  <a:off x="7276489" y="2392036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FEC7458C-E5A6-6BC6-E874-2F2845BE4F1D}"/>
                  </a:ext>
                </a:extLst>
              </p:cNvPr>
              <p:cNvGrpSpPr/>
              <p:nvPr/>
            </p:nvGrpSpPr>
            <p:grpSpPr>
              <a:xfrm>
                <a:off x="2660475" y="4390278"/>
                <a:ext cx="890479" cy="1717577"/>
                <a:chOff x="7789922" y="1514413"/>
                <a:chExt cx="890479" cy="1717577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B8E9F89-F669-4752-A887-2B13136500F2}"/>
                    </a:ext>
                  </a:extLst>
                </p:cNvPr>
                <p:cNvGrpSpPr/>
                <p:nvPr/>
              </p:nvGrpSpPr>
              <p:grpSpPr>
                <a:xfrm>
                  <a:off x="7789922" y="1514413"/>
                  <a:ext cx="890479" cy="1717577"/>
                  <a:chOff x="1491850" y="3194050"/>
                  <a:chExt cx="849159" cy="1637878"/>
                </a:xfrm>
              </p:grpSpPr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F42A8A1A-55D3-9D87-DCEA-3AD44532CF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41627" t="51955" r="50510" b="24952"/>
                  <a:stretch/>
                </p:blipFill>
                <p:spPr>
                  <a:xfrm>
                    <a:off x="1678972" y="3908714"/>
                    <a:ext cx="558801" cy="923214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3ADC097E-E7DE-9203-1039-E7B3FD26CF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19671" r="76453" b="52361"/>
                  <a:stretch/>
                </p:blipFill>
                <p:spPr>
                  <a:xfrm>
                    <a:off x="1491850" y="3194050"/>
                    <a:ext cx="849159" cy="854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696166F-3B17-1EEC-5866-FFE1D8C5F0F9}"/>
                    </a:ext>
                  </a:extLst>
                </p:cNvPr>
                <p:cNvSpPr/>
                <p:nvPr/>
              </p:nvSpPr>
              <p:spPr>
                <a:xfrm>
                  <a:off x="8103537" y="2407810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04D6A51-22C9-0052-8EA7-15D2B0E71D14}"/>
                    </a:ext>
                  </a:extLst>
                </p:cNvPr>
                <p:cNvSpPr/>
                <p:nvPr/>
              </p:nvSpPr>
              <p:spPr>
                <a:xfrm>
                  <a:off x="8240573" y="240780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E5E1E432-B696-E571-6359-BC1D7779EAC0}"/>
                    </a:ext>
                  </a:extLst>
                </p:cNvPr>
                <p:cNvSpPr/>
                <p:nvPr/>
              </p:nvSpPr>
              <p:spPr>
                <a:xfrm>
                  <a:off x="8384765" y="2410047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9B5E577-C077-A4EB-5174-D6CE7EAE880B}"/>
                  </a:ext>
                </a:extLst>
              </p:cNvPr>
              <p:cNvGrpSpPr/>
              <p:nvPr/>
            </p:nvGrpSpPr>
            <p:grpSpPr>
              <a:xfrm>
                <a:off x="3632987" y="4397358"/>
                <a:ext cx="890479" cy="1717577"/>
                <a:chOff x="8876628" y="1514413"/>
                <a:chExt cx="890479" cy="1717577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301404C-49E4-234D-B54F-422F4897E8E5}"/>
                    </a:ext>
                  </a:extLst>
                </p:cNvPr>
                <p:cNvGrpSpPr/>
                <p:nvPr/>
              </p:nvGrpSpPr>
              <p:grpSpPr>
                <a:xfrm>
                  <a:off x="8876628" y="1514413"/>
                  <a:ext cx="890479" cy="1717577"/>
                  <a:chOff x="1491850" y="3194050"/>
                  <a:chExt cx="849159" cy="1637878"/>
                </a:xfrm>
              </p:grpSpPr>
              <p:pic>
                <p:nvPicPr>
                  <p:cNvPr id="78" name="Picture 77">
                    <a:extLst>
                      <a:ext uri="{FF2B5EF4-FFF2-40B4-BE49-F238E27FC236}">
                        <a16:creationId xmlns:a16="http://schemas.microsoft.com/office/drawing/2014/main" id="{29DDAAD8-5277-5BE6-25DF-78C84C3D1E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41627" t="51955" r="50510" b="24952"/>
                  <a:stretch/>
                </p:blipFill>
                <p:spPr>
                  <a:xfrm>
                    <a:off x="1678972" y="3908714"/>
                    <a:ext cx="558801" cy="923214"/>
                  </a:xfrm>
                  <a:prstGeom prst="rect">
                    <a:avLst/>
                  </a:prstGeom>
                </p:spPr>
              </p:pic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1C4DA7FF-8D15-DCCC-2D22-46EC938B34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19671" r="76453" b="52361"/>
                  <a:stretch/>
                </p:blipFill>
                <p:spPr>
                  <a:xfrm>
                    <a:off x="1491850" y="3194050"/>
                    <a:ext cx="849159" cy="854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1051A01-C319-CCCC-1169-73854E5115F7}"/>
                    </a:ext>
                  </a:extLst>
                </p:cNvPr>
                <p:cNvSpPr/>
                <p:nvPr/>
              </p:nvSpPr>
              <p:spPr>
                <a:xfrm>
                  <a:off x="9190493" y="240875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C930AC6B-E407-DBDD-9729-18AD77E945B4}"/>
                    </a:ext>
                  </a:extLst>
                </p:cNvPr>
                <p:cNvSpPr/>
                <p:nvPr/>
              </p:nvSpPr>
              <p:spPr>
                <a:xfrm>
                  <a:off x="9327529" y="2408758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A87B08D-54F2-C915-4317-AEDC747CC05E}"/>
                    </a:ext>
                  </a:extLst>
                </p:cNvPr>
                <p:cNvSpPr/>
                <p:nvPr/>
              </p:nvSpPr>
              <p:spPr>
                <a:xfrm>
                  <a:off x="9471721" y="2410996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98868A5-2E9B-6C67-0D76-CA17295B3511}"/>
                  </a:ext>
                </a:extLst>
              </p:cNvPr>
              <p:cNvGrpSpPr/>
              <p:nvPr/>
            </p:nvGrpSpPr>
            <p:grpSpPr>
              <a:xfrm>
                <a:off x="4604450" y="4380648"/>
                <a:ext cx="908427" cy="1727207"/>
                <a:chOff x="9932780" y="1514413"/>
                <a:chExt cx="908427" cy="172720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9BD100D-C678-EC2B-811D-4AD17B56D103}"/>
                    </a:ext>
                  </a:extLst>
                </p:cNvPr>
                <p:cNvGrpSpPr/>
                <p:nvPr/>
              </p:nvGrpSpPr>
              <p:grpSpPr>
                <a:xfrm>
                  <a:off x="9932780" y="1514413"/>
                  <a:ext cx="908427" cy="1727207"/>
                  <a:chOff x="4069505" y="1550492"/>
                  <a:chExt cx="908427" cy="1727207"/>
                </a:xfrm>
              </p:grpSpPr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2C2A1117-AC75-C3C5-6E6D-749EC78F70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63985" t="51955" r="28152" b="24952"/>
                  <a:stretch/>
                </p:blipFill>
                <p:spPr>
                  <a:xfrm>
                    <a:off x="4292456" y="2309562"/>
                    <a:ext cx="585991" cy="968137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42865503-EA28-D9A1-7D7B-4E1132A4ED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19804" r="75978" b="51605"/>
                  <a:stretch/>
                </p:blipFill>
                <p:spPr>
                  <a:xfrm>
                    <a:off x="4069505" y="1550492"/>
                    <a:ext cx="908427" cy="9156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B1210821-0BC6-89C1-D0A0-A8FF7FF55EEA}"/>
                    </a:ext>
                  </a:extLst>
                </p:cNvPr>
                <p:cNvSpPr/>
                <p:nvPr/>
              </p:nvSpPr>
              <p:spPr>
                <a:xfrm>
                  <a:off x="10368066" y="2419459"/>
                  <a:ext cx="102807" cy="733663"/>
                </a:xfrm>
                <a:custGeom>
                  <a:avLst/>
                  <a:gdLst>
                    <a:gd name="connsiteX0" fmla="*/ 47650 w 102807"/>
                    <a:gd name="connsiteY0" fmla="*/ 0 h 733663"/>
                    <a:gd name="connsiteX1" fmla="*/ 45269 w 102807"/>
                    <a:gd name="connsiteY1" fmla="*/ 11907 h 733663"/>
                    <a:gd name="connsiteX2" fmla="*/ 35744 w 102807"/>
                    <a:gd name="connsiteY2" fmla="*/ 26194 h 733663"/>
                    <a:gd name="connsiteX3" fmla="*/ 38125 w 102807"/>
                    <a:gd name="connsiteY3" fmla="*/ 64294 h 733663"/>
                    <a:gd name="connsiteX4" fmla="*/ 50031 w 102807"/>
                    <a:gd name="connsiteY4" fmla="*/ 80963 h 733663"/>
                    <a:gd name="connsiteX5" fmla="*/ 54794 w 102807"/>
                    <a:gd name="connsiteY5" fmla="*/ 90488 h 733663"/>
                    <a:gd name="connsiteX6" fmla="*/ 71462 w 102807"/>
                    <a:gd name="connsiteY6" fmla="*/ 107157 h 733663"/>
                    <a:gd name="connsiteX7" fmla="*/ 83369 w 102807"/>
                    <a:gd name="connsiteY7" fmla="*/ 116682 h 733663"/>
                    <a:gd name="connsiteX8" fmla="*/ 88131 w 102807"/>
                    <a:gd name="connsiteY8" fmla="*/ 126207 h 733663"/>
                    <a:gd name="connsiteX9" fmla="*/ 92894 w 102807"/>
                    <a:gd name="connsiteY9" fmla="*/ 133350 h 733663"/>
                    <a:gd name="connsiteX10" fmla="*/ 95275 w 102807"/>
                    <a:gd name="connsiteY10" fmla="*/ 142875 h 733663"/>
                    <a:gd name="connsiteX11" fmla="*/ 102419 w 102807"/>
                    <a:gd name="connsiteY11" fmla="*/ 154782 h 733663"/>
                    <a:gd name="connsiteX12" fmla="*/ 95275 w 102807"/>
                    <a:gd name="connsiteY12" fmla="*/ 188119 h 733663"/>
                    <a:gd name="connsiteX13" fmla="*/ 88131 w 102807"/>
                    <a:gd name="connsiteY13" fmla="*/ 190500 h 733663"/>
                    <a:gd name="connsiteX14" fmla="*/ 69081 w 102807"/>
                    <a:gd name="connsiteY14" fmla="*/ 204788 h 733663"/>
                    <a:gd name="connsiteX15" fmla="*/ 52412 w 102807"/>
                    <a:gd name="connsiteY15" fmla="*/ 216694 h 733663"/>
                    <a:gd name="connsiteX16" fmla="*/ 38125 w 102807"/>
                    <a:gd name="connsiteY16" fmla="*/ 221457 h 733663"/>
                    <a:gd name="connsiteX17" fmla="*/ 30981 w 102807"/>
                    <a:gd name="connsiteY17" fmla="*/ 235744 h 733663"/>
                    <a:gd name="connsiteX18" fmla="*/ 35744 w 102807"/>
                    <a:gd name="connsiteY18" fmla="*/ 242888 h 733663"/>
                    <a:gd name="connsiteX19" fmla="*/ 50031 w 102807"/>
                    <a:gd name="connsiteY19" fmla="*/ 252413 h 733663"/>
                    <a:gd name="connsiteX20" fmla="*/ 64319 w 102807"/>
                    <a:gd name="connsiteY20" fmla="*/ 257175 h 733663"/>
                    <a:gd name="connsiteX21" fmla="*/ 71462 w 102807"/>
                    <a:gd name="connsiteY21" fmla="*/ 261938 h 733663"/>
                    <a:gd name="connsiteX22" fmla="*/ 64319 w 102807"/>
                    <a:gd name="connsiteY22" fmla="*/ 285750 h 733663"/>
                    <a:gd name="connsiteX23" fmla="*/ 45269 w 102807"/>
                    <a:gd name="connsiteY23" fmla="*/ 292894 h 733663"/>
                    <a:gd name="connsiteX24" fmla="*/ 35744 w 102807"/>
                    <a:gd name="connsiteY24" fmla="*/ 309563 h 733663"/>
                    <a:gd name="connsiteX25" fmla="*/ 52412 w 102807"/>
                    <a:gd name="connsiteY25" fmla="*/ 328613 h 733663"/>
                    <a:gd name="connsiteX26" fmla="*/ 59556 w 102807"/>
                    <a:gd name="connsiteY26" fmla="*/ 333375 h 733663"/>
                    <a:gd name="connsiteX27" fmla="*/ 66700 w 102807"/>
                    <a:gd name="connsiteY27" fmla="*/ 338138 h 733663"/>
                    <a:gd name="connsiteX28" fmla="*/ 73844 w 102807"/>
                    <a:gd name="connsiteY28" fmla="*/ 340519 h 733663"/>
                    <a:gd name="connsiteX29" fmla="*/ 71462 w 102807"/>
                    <a:gd name="connsiteY29" fmla="*/ 352425 h 733663"/>
                    <a:gd name="connsiteX30" fmla="*/ 61937 w 102807"/>
                    <a:gd name="connsiteY30" fmla="*/ 359569 h 733663"/>
                    <a:gd name="connsiteX31" fmla="*/ 38125 w 102807"/>
                    <a:gd name="connsiteY31" fmla="*/ 371475 h 733663"/>
                    <a:gd name="connsiteX32" fmla="*/ 30981 w 102807"/>
                    <a:gd name="connsiteY32" fmla="*/ 376238 h 733663"/>
                    <a:gd name="connsiteX33" fmla="*/ 42887 w 102807"/>
                    <a:gd name="connsiteY33" fmla="*/ 400050 h 733663"/>
                    <a:gd name="connsiteX34" fmla="*/ 57175 w 102807"/>
                    <a:gd name="connsiteY34" fmla="*/ 404813 h 733663"/>
                    <a:gd name="connsiteX35" fmla="*/ 66700 w 102807"/>
                    <a:gd name="connsiteY35" fmla="*/ 409575 h 733663"/>
                    <a:gd name="connsiteX36" fmla="*/ 71462 w 102807"/>
                    <a:gd name="connsiteY36" fmla="*/ 416719 h 733663"/>
                    <a:gd name="connsiteX37" fmla="*/ 69081 w 102807"/>
                    <a:gd name="connsiteY37" fmla="*/ 423863 h 733663"/>
                    <a:gd name="connsiteX38" fmla="*/ 54794 w 102807"/>
                    <a:gd name="connsiteY38" fmla="*/ 435769 h 733663"/>
                    <a:gd name="connsiteX39" fmla="*/ 47650 w 102807"/>
                    <a:gd name="connsiteY39" fmla="*/ 438150 h 733663"/>
                    <a:gd name="connsiteX40" fmla="*/ 33362 w 102807"/>
                    <a:gd name="connsiteY40" fmla="*/ 454819 h 733663"/>
                    <a:gd name="connsiteX41" fmla="*/ 50031 w 102807"/>
                    <a:gd name="connsiteY41" fmla="*/ 466725 h 733663"/>
                    <a:gd name="connsiteX42" fmla="*/ 54794 w 102807"/>
                    <a:gd name="connsiteY42" fmla="*/ 473869 h 733663"/>
                    <a:gd name="connsiteX43" fmla="*/ 59556 w 102807"/>
                    <a:gd name="connsiteY43" fmla="*/ 497682 h 733663"/>
                    <a:gd name="connsiteX44" fmla="*/ 40506 w 102807"/>
                    <a:gd name="connsiteY44" fmla="*/ 504825 h 733663"/>
                    <a:gd name="connsiteX45" fmla="*/ 26219 w 102807"/>
                    <a:gd name="connsiteY45" fmla="*/ 509588 h 733663"/>
                    <a:gd name="connsiteX46" fmla="*/ 16694 w 102807"/>
                    <a:gd name="connsiteY46" fmla="*/ 521494 h 733663"/>
                    <a:gd name="connsiteX47" fmla="*/ 4787 w 102807"/>
                    <a:gd name="connsiteY47" fmla="*/ 531019 h 733663"/>
                    <a:gd name="connsiteX48" fmla="*/ 25 w 102807"/>
                    <a:gd name="connsiteY48" fmla="*/ 545307 h 733663"/>
                    <a:gd name="connsiteX49" fmla="*/ 2406 w 102807"/>
                    <a:gd name="connsiteY49" fmla="*/ 578644 h 733663"/>
                    <a:gd name="connsiteX50" fmla="*/ 9550 w 102807"/>
                    <a:gd name="connsiteY50" fmla="*/ 592932 h 733663"/>
                    <a:gd name="connsiteX51" fmla="*/ 14312 w 102807"/>
                    <a:gd name="connsiteY51" fmla="*/ 602457 h 733663"/>
                    <a:gd name="connsiteX52" fmla="*/ 19075 w 102807"/>
                    <a:gd name="connsiteY52" fmla="*/ 609600 h 733663"/>
                    <a:gd name="connsiteX53" fmla="*/ 26219 w 102807"/>
                    <a:gd name="connsiteY53" fmla="*/ 621507 h 733663"/>
                    <a:gd name="connsiteX54" fmla="*/ 33362 w 102807"/>
                    <a:gd name="connsiteY54" fmla="*/ 626269 h 733663"/>
                    <a:gd name="connsiteX55" fmla="*/ 47650 w 102807"/>
                    <a:gd name="connsiteY55" fmla="*/ 640557 h 733663"/>
                    <a:gd name="connsiteX56" fmla="*/ 52412 w 102807"/>
                    <a:gd name="connsiteY56" fmla="*/ 647700 h 733663"/>
                    <a:gd name="connsiteX57" fmla="*/ 61937 w 102807"/>
                    <a:gd name="connsiteY57" fmla="*/ 664369 h 733663"/>
                    <a:gd name="connsiteX58" fmla="*/ 64319 w 102807"/>
                    <a:gd name="connsiteY58" fmla="*/ 673894 h 733663"/>
                    <a:gd name="connsiteX59" fmla="*/ 57175 w 102807"/>
                    <a:gd name="connsiteY59" fmla="*/ 688182 h 733663"/>
                    <a:gd name="connsiteX60" fmla="*/ 47650 w 102807"/>
                    <a:gd name="connsiteY60" fmla="*/ 704850 h 733663"/>
                    <a:gd name="connsiteX61" fmla="*/ 45269 w 102807"/>
                    <a:gd name="connsiteY61" fmla="*/ 711994 h 733663"/>
                    <a:gd name="connsiteX62" fmla="*/ 30981 w 102807"/>
                    <a:gd name="connsiteY62" fmla="*/ 721519 h 733663"/>
                    <a:gd name="connsiteX63" fmla="*/ 23837 w 102807"/>
                    <a:gd name="connsiteY63" fmla="*/ 726282 h 733663"/>
                    <a:gd name="connsiteX64" fmla="*/ 19075 w 102807"/>
                    <a:gd name="connsiteY64" fmla="*/ 733425 h 733663"/>
                    <a:gd name="connsiteX65" fmla="*/ 9550 w 102807"/>
                    <a:gd name="connsiteY65" fmla="*/ 731044 h 73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807" h="733663">
                      <a:moveTo>
                        <a:pt x="47650" y="0"/>
                      </a:moveTo>
                      <a:cubicBezTo>
                        <a:pt x="46856" y="3969"/>
                        <a:pt x="46944" y="8222"/>
                        <a:pt x="45269" y="11907"/>
                      </a:cubicBezTo>
                      <a:cubicBezTo>
                        <a:pt x="42901" y="17118"/>
                        <a:pt x="35744" y="26194"/>
                        <a:pt x="35744" y="26194"/>
                      </a:cubicBezTo>
                      <a:cubicBezTo>
                        <a:pt x="36538" y="38894"/>
                        <a:pt x="36238" y="51710"/>
                        <a:pt x="38125" y="64294"/>
                      </a:cubicBezTo>
                      <a:cubicBezTo>
                        <a:pt x="39612" y="74208"/>
                        <a:pt x="44913" y="73798"/>
                        <a:pt x="50031" y="80963"/>
                      </a:cubicBezTo>
                      <a:cubicBezTo>
                        <a:pt x="52094" y="83852"/>
                        <a:pt x="52913" y="87478"/>
                        <a:pt x="54794" y="90488"/>
                      </a:cubicBezTo>
                      <a:cubicBezTo>
                        <a:pt x="61331" y="100948"/>
                        <a:pt x="61749" y="99872"/>
                        <a:pt x="71462" y="107157"/>
                      </a:cubicBezTo>
                      <a:cubicBezTo>
                        <a:pt x="77350" y="124814"/>
                        <a:pt x="68187" y="104029"/>
                        <a:pt x="83369" y="116682"/>
                      </a:cubicBezTo>
                      <a:cubicBezTo>
                        <a:pt x="86096" y="118955"/>
                        <a:pt x="86370" y="123125"/>
                        <a:pt x="88131" y="126207"/>
                      </a:cubicBezTo>
                      <a:cubicBezTo>
                        <a:pt x="89551" y="128692"/>
                        <a:pt x="91306" y="130969"/>
                        <a:pt x="92894" y="133350"/>
                      </a:cubicBezTo>
                      <a:cubicBezTo>
                        <a:pt x="93688" y="136525"/>
                        <a:pt x="93946" y="139884"/>
                        <a:pt x="95275" y="142875"/>
                      </a:cubicBezTo>
                      <a:cubicBezTo>
                        <a:pt x="97155" y="147105"/>
                        <a:pt x="101845" y="150189"/>
                        <a:pt x="102419" y="154782"/>
                      </a:cubicBezTo>
                      <a:cubicBezTo>
                        <a:pt x="103133" y="160496"/>
                        <a:pt x="103804" y="181295"/>
                        <a:pt x="95275" y="188119"/>
                      </a:cubicBezTo>
                      <a:cubicBezTo>
                        <a:pt x="93315" y="189687"/>
                        <a:pt x="90512" y="189706"/>
                        <a:pt x="88131" y="190500"/>
                      </a:cubicBezTo>
                      <a:cubicBezTo>
                        <a:pt x="75562" y="203069"/>
                        <a:pt x="86832" y="192954"/>
                        <a:pt x="69081" y="204788"/>
                      </a:cubicBezTo>
                      <a:cubicBezTo>
                        <a:pt x="63400" y="208576"/>
                        <a:pt x="58424" y="213457"/>
                        <a:pt x="52412" y="216694"/>
                      </a:cubicBezTo>
                      <a:cubicBezTo>
                        <a:pt x="47992" y="219074"/>
                        <a:pt x="38125" y="221457"/>
                        <a:pt x="38125" y="221457"/>
                      </a:cubicBezTo>
                      <a:cubicBezTo>
                        <a:pt x="36465" y="223946"/>
                        <a:pt x="30323" y="231799"/>
                        <a:pt x="30981" y="235744"/>
                      </a:cubicBezTo>
                      <a:cubicBezTo>
                        <a:pt x="31452" y="238567"/>
                        <a:pt x="33590" y="241003"/>
                        <a:pt x="35744" y="242888"/>
                      </a:cubicBezTo>
                      <a:cubicBezTo>
                        <a:pt x="40051" y="246657"/>
                        <a:pt x="44601" y="250603"/>
                        <a:pt x="50031" y="252413"/>
                      </a:cubicBezTo>
                      <a:lnTo>
                        <a:pt x="64319" y="257175"/>
                      </a:lnTo>
                      <a:cubicBezTo>
                        <a:pt x="66700" y="258763"/>
                        <a:pt x="69875" y="259557"/>
                        <a:pt x="71462" y="261938"/>
                      </a:cubicBezTo>
                      <a:cubicBezTo>
                        <a:pt x="77518" y="271022"/>
                        <a:pt x="71663" y="279222"/>
                        <a:pt x="64319" y="285750"/>
                      </a:cubicBezTo>
                      <a:cubicBezTo>
                        <a:pt x="62610" y="287269"/>
                        <a:pt x="49112" y="291613"/>
                        <a:pt x="45269" y="292894"/>
                      </a:cubicBezTo>
                      <a:cubicBezTo>
                        <a:pt x="42368" y="296762"/>
                        <a:pt x="35744" y="303501"/>
                        <a:pt x="35744" y="309563"/>
                      </a:cubicBezTo>
                      <a:cubicBezTo>
                        <a:pt x="35744" y="322128"/>
                        <a:pt x="41994" y="321668"/>
                        <a:pt x="52412" y="328613"/>
                      </a:cubicBezTo>
                      <a:lnTo>
                        <a:pt x="59556" y="333375"/>
                      </a:lnTo>
                      <a:cubicBezTo>
                        <a:pt x="61937" y="334963"/>
                        <a:pt x="63985" y="337233"/>
                        <a:pt x="66700" y="338138"/>
                      </a:cubicBezTo>
                      <a:lnTo>
                        <a:pt x="73844" y="340519"/>
                      </a:lnTo>
                      <a:cubicBezTo>
                        <a:pt x="73050" y="344488"/>
                        <a:pt x="73607" y="348993"/>
                        <a:pt x="71462" y="352425"/>
                      </a:cubicBezTo>
                      <a:cubicBezTo>
                        <a:pt x="69358" y="355790"/>
                        <a:pt x="65188" y="357293"/>
                        <a:pt x="61937" y="359569"/>
                      </a:cubicBezTo>
                      <a:cubicBezTo>
                        <a:pt x="46187" y="370594"/>
                        <a:pt x="52482" y="367886"/>
                        <a:pt x="38125" y="371475"/>
                      </a:cubicBezTo>
                      <a:cubicBezTo>
                        <a:pt x="35744" y="373063"/>
                        <a:pt x="31266" y="373390"/>
                        <a:pt x="30981" y="376238"/>
                      </a:cubicBezTo>
                      <a:cubicBezTo>
                        <a:pt x="29736" y="388687"/>
                        <a:pt x="33228" y="395757"/>
                        <a:pt x="42887" y="400050"/>
                      </a:cubicBezTo>
                      <a:cubicBezTo>
                        <a:pt x="47475" y="402089"/>
                        <a:pt x="52685" y="402568"/>
                        <a:pt x="57175" y="404813"/>
                      </a:cubicBezTo>
                      <a:lnTo>
                        <a:pt x="66700" y="409575"/>
                      </a:lnTo>
                      <a:cubicBezTo>
                        <a:pt x="68287" y="411956"/>
                        <a:pt x="70992" y="413896"/>
                        <a:pt x="71462" y="416719"/>
                      </a:cubicBezTo>
                      <a:cubicBezTo>
                        <a:pt x="71875" y="419195"/>
                        <a:pt x="70473" y="421774"/>
                        <a:pt x="69081" y="423863"/>
                      </a:cubicBezTo>
                      <a:cubicBezTo>
                        <a:pt x="66448" y="427812"/>
                        <a:pt x="59186" y="433573"/>
                        <a:pt x="54794" y="435769"/>
                      </a:cubicBezTo>
                      <a:cubicBezTo>
                        <a:pt x="52549" y="436891"/>
                        <a:pt x="50031" y="437356"/>
                        <a:pt x="47650" y="438150"/>
                      </a:cubicBezTo>
                      <a:cubicBezTo>
                        <a:pt x="44744" y="440329"/>
                        <a:pt x="31440" y="448090"/>
                        <a:pt x="33362" y="454819"/>
                      </a:cubicBezTo>
                      <a:cubicBezTo>
                        <a:pt x="33710" y="456037"/>
                        <a:pt x="47853" y="465273"/>
                        <a:pt x="50031" y="466725"/>
                      </a:cubicBezTo>
                      <a:cubicBezTo>
                        <a:pt x="51619" y="469106"/>
                        <a:pt x="53130" y="471540"/>
                        <a:pt x="54794" y="473869"/>
                      </a:cubicBezTo>
                      <a:cubicBezTo>
                        <a:pt x="60954" y="482493"/>
                        <a:pt x="67310" y="485275"/>
                        <a:pt x="59556" y="497682"/>
                      </a:cubicBezTo>
                      <a:cubicBezTo>
                        <a:pt x="57099" y="501613"/>
                        <a:pt x="44259" y="503699"/>
                        <a:pt x="40506" y="504825"/>
                      </a:cubicBezTo>
                      <a:cubicBezTo>
                        <a:pt x="35698" y="506268"/>
                        <a:pt x="26219" y="509588"/>
                        <a:pt x="26219" y="509588"/>
                      </a:cubicBezTo>
                      <a:cubicBezTo>
                        <a:pt x="23044" y="513557"/>
                        <a:pt x="20553" y="518187"/>
                        <a:pt x="16694" y="521494"/>
                      </a:cubicBezTo>
                      <a:cubicBezTo>
                        <a:pt x="-1200" y="536831"/>
                        <a:pt x="20103" y="508046"/>
                        <a:pt x="4787" y="531019"/>
                      </a:cubicBezTo>
                      <a:cubicBezTo>
                        <a:pt x="3200" y="535782"/>
                        <a:pt x="-333" y="540300"/>
                        <a:pt x="25" y="545307"/>
                      </a:cubicBezTo>
                      <a:cubicBezTo>
                        <a:pt x="819" y="556419"/>
                        <a:pt x="1104" y="567580"/>
                        <a:pt x="2406" y="578644"/>
                      </a:cubicBezTo>
                      <a:cubicBezTo>
                        <a:pt x="3215" y="585518"/>
                        <a:pt x="6219" y="587103"/>
                        <a:pt x="9550" y="592932"/>
                      </a:cubicBezTo>
                      <a:cubicBezTo>
                        <a:pt x="11311" y="596014"/>
                        <a:pt x="12551" y="599375"/>
                        <a:pt x="14312" y="602457"/>
                      </a:cubicBezTo>
                      <a:cubicBezTo>
                        <a:pt x="15732" y="604942"/>
                        <a:pt x="17558" y="607173"/>
                        <a:pt x="19075" y="609600"/>
                      </a:cubicBezTo>
                      <a:cubicBezTo>
                        <a:pt x="21528" y="613525"/>
                        <a:pt x="23207" y="617993"/>
                        <a:pt x="26219" y="621507"/>
                      </a:cubicBezTo>
                      <a:cubicBezTo>
                        <a:pt x="28081" y="623680"/>
                        <a:pt x="31223" y="624368"/>
                        <a:pt x="33362" y="626269"/>
                      </a:cubicBezTo>
                      <a:cubicBezTo>
                        <a:pt x="38396" y="630744"/>
                        <a:pt x="43914" y="634953"/>
                        <a:pt x="47650" y="640557"/>
                      </a:cubicBezTo>
                      <a:cubicBezTo>
                        <a:pt x="49237" y="642938"/>
                        <a:pt x="50992" y="645215"/>
                        <a:pt x="52412" y="647700"/>
                      </a:cubicBezTo>
                      <a:cubicBezTo>
                        <a:pt x="64502" y="668856"/>
                        <a:pt x="50331" y="646958"/>
                        <a:pt x="61937" y="664369"/>
                      </a:cubicBezTo>
                      <a:cubicBezTo>
                        <a:pt x="62731" y="667544"/>
                        <a:pt x="64319" y="670621"/>
                        <a:pt x="64319" y="673894"/>
                      </a:cubicBezTo>
                      <a:cubicBezTo>
                        <a:pt x="64319" y="678821"/>
                        <a:pt x="59582" y="684572"/>
                        <a:pt x="57175" y="688182"/>
                      </a:cubicBezTo>
                      <a:cubicBezTo>
                        <a:pt x="52139" y="708328"/>
                        <a:pt x="59000" y="687826"/>
                        <a:pt x="47650" y="704850"/>
                      </a:cubicBezTo>
                      <a:cubicBezTo>
                        <a:pt x="46258" y="706939"/>
                        <a:pt x="46661" y="709905"/>
                        <a:pt x="45269" y="711994"/>
                      </a:cubicBezTo>
                      <a:cubicBezTo>
                        <a:pt x="40173" y="719639"/>
                        <a:pt x="38471" y="719023"/>
                        <a:pt x="30981" y="721519"/>
                      </a:cubicBezTo>
                      <a:cubicBezTo>
                        <a:pt x="28600" y="723107"/>
                        <a:pt x="25861" y="724258"/>
                        <a:pt x="23837" y="726282"/>
                      </a:cubicBezTo>
                      <a:cubicBezTo>
                        <a:pt x="21814" y="728305"/>
                        <a:pt x="21790" y="732520"/>
                        <a:pt x="19075" y="733425"/>
                      </a:cubicBezTo>
                      <a:cubicBezTo>
                        <a:pt x="15970" y="734460"/>
                        <a:pt x="12725" y="731838"/>
                        <a:pt x="9550" y="731044"/>
                      </a:cubicBezTo>
                    </a:path>
                  </a:pathLst>
                </a:custGeom>
                <a:noFill/>
                <a:ln w="25400"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1143DB06-14E5-95D9-5DDE-CDB692C376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9671" r="76453" b="52361"/>
              <a:stretch/>
            </p:blipFill>
            <p:spPr>
              <a:xfrm>
                <a:off x="649973" y="4374010"/>
                <a:ext cx="890479" cy="895634"/>
              </a:xfrm>
              <a:prstGeom prst="rect">
                <a:avLst/>
              </a:prstGeom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0ACE63E-F418-8B16-270E-3DF0736ED9B0}"/>
                  </a:ext>
                </a:extLst>
              </p:cNvPr>
              <p:cNvSpPr txBox="1"/>
              <p:nvPr/>
            </p:nvSpPr>
            <p:spPr>
              <a:xfrm>
                <a:off x="533380" y="4126639"/>
                <a:ext cx="15231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Nova" panose="020B0504020202020204" pitchFamily="34" charset="0"/>
                  </a:rPr>
                  <a:t>Soluble GT1.1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6EB234B-4507-8D97-8A20-A07820B27A99}"/>
                </a:ext>
              </a:extLst>
            </p:cNvPr>
            <p:cNvGrpSpPr/>
            <p:nvPr/>
          </p:nvGrpSpPr>
          <p:grpSpPr>
            <a:xfrm>
              <a:off x="6383020" y="1444018"/>
              <a:ext cx="1483416" cy="1653672"/>
              <a:chOff x="6434497" y="1451098"/>
              <a:chExt cx="1483416" cy="165367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0508CB-B08C-F193-9C2A-7E88CAF633A9}"/>
                  </a:ext>
                </a:extLst>
              </p:cNvPr>
              <p:cNvSpPr/>
              <p:nvPr/>
            </p:nvSpPr>
            <p:spPr>
              <a:xfrm>
                <a:off x="6621476" y="1646860"/>
                <a:ext cx="160120" cy="160120"/>
              </a:xfrm>
              <a:prstGeom prst="roundRect">
                <a:avLst/>
              </a:prstGeom>
              <a:solidFill>
                <a:srgbClr val="875C87"/>
              </a:solidFill>
              <a:ln w="3175"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9FBDDFEE-DDF8-F45B-1FFE-9042AC8D8049}"/>
                  </a:ext>
                </a:extLst>
              </p:cNvPr>
              <p:cNvSpPr/>
              <p:nvPr/>
            </p:nvSpPr>
            <p:spPr>
              <a:xfrm>
                <a:off x="6621476" y="1874612"/>
                <a:ext cx="160120" cy="160120"/>
              </a:xfrm>
              <a:prstGeom prst="roundRect">
                <a:avLst/>
              </a:prstGeom>
              <a:solidFill>
                <a:srgbClr val="E9DCA1"/>
              </a:solidFill>
              <a:ln w="3175"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CE7E7B-E57B-EA67-CB91-23686C808DBE}"/>
                  </a:ext>
                </a:extLst>
              </p:cNvPr>
              <p:cNvSpPr txBox="1"/>
              <p:nvPr/>
            </p:nvSpPr>
            <p:spPr>
              <a:xfrm>
                <a:off x="6750491" y="1607687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Negative control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4BDFC5-1803-4ABB-A287-6BBB67C55222}"/>
                  </a:ext>
                </a:extLst>
              </p:cNvPr>
              <p:cNvSpPr txBox="1"/>
              <p:nvPr/>
            </p:nvSpPr>
            <p:spPr>
              <a:xfrm>
                <a:off x="6750491" y="1827454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GT1.1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AFC4CA2-70A8-4497-A7C0-3967BFF087E5}"/>
                  </a:ext>
                </a:extLst>
              </p:cNvPr>
              <p:cNvCxnSpPr/>
              <p:nvPr/>
            </p:nvCxnSpPr>
            <p:spPr>
              <a:xfrm>
                <a:off x="6639215" y="2578145"/>
                <a:ext cx="129015" cy="0"/>
              </a:xfrm>
              <a:prstGeom prst="line">
                <a:avLst/>
              </a:prstGeom>
              <a:ln w="31750">
                <a:solidFill>
                  <a:srgbClr val="A6A6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CB13ECC-5D69-2F36-2DE0-AC0F7EC72CF6}"/>
                  </a:ext>
                </a:extLst>
              </p:cNvPr>
              <p:cNvCxnSpPr/>
              <p:nvPr/>
            </p:nvCxnSpPr>
            <p:spPr>
              <a:xfrm>
                <a:off x="6639215" y="2794045"/>
                <a:ext cx="129015" cy="0"/>
              </a:xfrm>
              <a:prstGeom prst="line">
                <a:avLst/>
              </a:prstGeom>
              <a:ln w="317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93ECE0-2B39-BDCF-B4A4-040220DCC267}"/>
                  </a:ext>
                </a:extLst>
              </p:cNvPr>
              <p:cNvSpPr txBox="1"/>
              <p:nvPr/>
            </p:nvSpPr>
            <p:spPr>
              <a:xfrm>
                <a:off x="6737125" y="2430041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HIV-1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B74AFAA-AED4-44D1-0CFF-068F2591276E}"/>
                  </a:ext>
                </a:extLst>
              </p:cNvPr>
              <p:cNvSpPr txBox="1"/>
              <p:nvPr/>
            </p:nvSpPr>
            <p:spPr>
              <a:xfrm>
                <a:off x="6737125" y="2649808"/>
                <a:ext cx="1167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latin typeface="Arial Nova" panose="020B0504020202020204" pitchFamily="34" charset="0"/>
                  </a:rPr>
                  <a:t>Heterologous</a:t>
                </a:r>
              </a:p>
            </p:txBody>
          </p:sp>
          <p:sp>
            <p:nvSpPr>
              <p:cNvPr id="57" name="Left Bracket 56">
                <a:extLst>
                  <a:ext uri="{FF2B5EF4-FFF2-40B4-BE49-F238E27FC236}">
                    <a16:creationId xmlns:a16="http://schemas.microsoft.com/office/drawing/2014/main" id="{4E9EEE6E-0F06-1BEC-3194-B2606F956E76}"/>
                  </a:ext>
                </a:extLst>
              </p:cNvPr>
              <p:cNvSpPr/>
              <p:nvPr/>
            </p:nvSpPr>
            <p:spPr>
              <a:xfrm flipH="1">
                <a:off x="6434497" y="1451098"/>
                <a:ext cx="79171" cy="813259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8" name="Left Bracket 57">
                <a:extLst>
                  <a:ext uri="{FF2B5EF4-FFF2-40B4-BE49-F238E27FC236}">
                    <a16:creationId xmlns:a16="http://schemas.microsoft.com/office/drawing/2014/main" id="{318A0365-C543-44D7-DB17-A84B70CA63A6}"/>
                  </a:ext>
                </a:extLst>
              </p:cNvPr>
              <p:cNvSpPr/>
              <p:nvPr/>
            </p:nvSpPr>
            <p:spPr>
              <a:xfrm flipH="1">
                <a:off x="6438963" y="2291511"/>
                <a:ext cx="79171" cy="813259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</p:grp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FB8F38D-5E69-DD09-C7AA-CFF637622B5A}"/>
              </a:ext>
            </a:extLst>
          </p:cNvPr>
          <p:cNvSpPr/>
          <p:nvPr/>
        </p:nvSpPr>
        <p:spPr>
          <a:xfrm rot="10800000">
            <a:off x="385079" y="3298485"/>
            <a:ext cx="5831214" cy="50119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746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294" y="538972"/>
            <a:ext cx="11833412" cy="636587"/>
          </a:xfrm>
        </p:spPr>
        <p:txBody>
          <a:bodyPr/>
          <a:lstStyle/>
          <a:p>
            <a:r>
              <a:rPr lang="en-US" sz="2000" b="1" dirty="0"/>
              <a:t>GT1.1 mRNAs induce potent GT1.1-specific antibody responses in high-bar mouse models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70412-FAEF-9972-6615-70DD6CEA9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0" t="46860" r="7168" b="7672"/>
          <a:stretch/>
        </p:blipFill>
        <p:spPr>
          <a:xfrm>
            <a:off x="333693" y="1187074"/>
            <a:ext cx="6864966" cy="2540037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F4C20A5-D464-071F-78AC-46F6DD786630}"/>
              </a:ext>
            </a:extLst>
          </p:cNvPr>
          <p:cNvSpPr/>
          <p:nvPr/>
        </p:nvSpPr>
        <p:spPr>
          <a:xfrm>
            <a:off x="9414060" y="3255277"/>
            <a:ext cx="160120" cy="160120"/>
          </a:xfrm>
          <a:prstGeom prst="roundRect">
            <a:avLst/>
          </a:prstGeom>
          <a:solidFill>
            <a:srgbClr val="E9DCA1"/>
          </a:solidFill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B2B66DE-CC11-BE28-42EC-FE1FC9449547}"/>
              </a:ext>
            </a:extLst>
          </p:cNvPr>
          <p:cNvSpPr txBox="1"/>
          <p:nvPr/>
        </p:nvSpPr>
        <p:spPr>
          <a:xfrm>
            <a:off x="8005972" y="1109912"/>
            <a:ext cx="61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" panose="020B0504020202020204" pitchFamily="34" charset="0"/>
              </a:rPr>
              <a:t>GR1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B0AF2B-D782-CC73-2322-F0DE8607BCA1}"/>
              </a:ext>
            </a:extLst>
          </p:cNvPr>
          <p:cNvSpPr txBox="1"/>
          <p:nvPr/>
        </p:nvSpPr>
        <p:spPr>
          <a:xfrm>
            <a:off x="8988407" y="1116518"/>
            <a:ext cx="61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" panose="020B0504020202020204" pitchFamily="34" charset="0"/>
              </a:rPr>
              <a:t>GR2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7A9A1D-AFE5-6BC7-4AA5-0DEDCFF104AA}"/>
              </a:ext>
            </a:extLst>
          </p:cNvPr>
          <p:cNvSpPr txBox="1"/>
          <p:nvPr/>
        </p:nvSpPr>
        <p:spPr>
          <a:xfrm>
            <a:off x="9953874" y="1116518"/>
            <a:ext cx="61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" panose="020B0504020202020204" pitchFamily="34" charset="0"/>
              </a:rPr>
              <a:t>GR6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5FFC067-8073-E160-4F77-22708EFCE44D}"/>
              </a:ext>
            </a:extLst>
          </p:cNvPr>
          <p:cNvSpPr/>
          <p:nvPr/>
        </p:nvSpPr>
        <p:spPr>
          <a:xfrm>
            <a:off x="8103420" y="3255277"/>
            <a:ext cx="160120" cy="160120"/>
          </a:xfrm>
          <a:prstGeom prst="roundRect">
            <a:avLst/>
          </a:prstGeom>
          <a:solidFill>
            <a:srgbClr val="875C87"/>
          </a:solidFill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A0CA34-335B-9769-1EA7-FDF5F179FEDF}"/>
              </a:ext>
            </a:extLst>
          </p:cNvPr>
          <p:cNvSpPr txBox="1"/>
          <p:nvPr/>
        </p:nvSpPr>
        <p:spPr>
          <a:xfrm>
            <a:off x="8232435" y="3216104"/>
            <a:ext cx="1167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Negative control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771323-E6BC-B1FC-A4BF-C231CEECF5AC}"/>
              </a:ext>
            </a:extLst>
          </p:cNvPr>
          <p:cNvSpPr txBox="1"/>
          <p:nvPr/>
        </p:nvSpPr>
        <p:spPr>
          <a:xfrm>
            <a:off x="9528872" y="3207532"/>
            <a:ext cx="571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GT1.1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E97B89E-01C7-BEEE-F949-79608E5C05C8}"/>
              </a:ext>
            </a:extLst>
          </p:cNvPr>
          <p:cNvSpPr/>
          <p:nvPr/>
        </p:nvSpPr>
        <p:spPr>
          <a:xfrm>
            <a:off x="8039950" y="2252917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1E34162-B7AA-A329-CCA9-54760C3DABBB}"/>
              </a:ext>
            </a:extLst>
          </p:cNvPr>
          <p:cNvGrpSpPr/>
          <p:nvPr/>
        </p:nvGrpSpPr>
        <p:grpSpPr>
          <a:xfrm>
            <a:off x="7770714" y="1400883"/>
            <a:ext cx="908426" cy="1697325"/>
            <a:chOff x="6710230" y="1514413"/>
            <a:chExt cx="908426" cy="169732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0787FD8-B0EA-FA26-1D36-ACA1C1D3343E}"/>
                </a:ext>
              </a:extLst>
            </p:cNvPr>
            <p:cNvGrpSpPr/>
            <p:nvPr/>
          </p:nvGrpSpPr>
          <p:grpSpPr>
            <a:xfrm>
              <a:off x="6710230" y="1514413"/>
              <a:ext cx="908426" cy="1697325"/>
              <a:chOff x="562331" y="3213360"/>
              <a:chExt cx="866273" cy="1618564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66116379-41F0-F5F1-4267-F1339C1F43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1627" t="51955" r="50510" b="24952"/>
              <a:stretch/>
            </p:blipFill>
            <p:spPr>
              <a:xfrm>
                <a:off x="722697" y="3908711"/>
                <a:ext cx="558801" cy="92321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3F5F1D21-C026-CD6E-F655-946BADC92D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311" t="20336" r="25667" b="52328"/>
              <a:stretch/>
            </p:blipFill>
            <p:spPr>
              <a:xfrm>
                <a:off x="562331" y="3213360"/>
                <a:ext cx="866273" cy="834765"/>
              </a:xfrm>
              <a:prstGeom prst="rect">
                <a:avLst/>
              </a:prstGeom>
            </p:spPr>
          </p:pic>
        </p:grp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3C72248-FC40-878D-13C6-77224A4B81E3}"/>
                </a:ext>
              </a:extLst>
            </p:cNvPr>
            <p:cNvSpPr/>
            <p:nvPr/>
          </p:nvSpPr>
          <p:spPr>
            <a:xfrm>
              <a:off x="6995261" y="2389799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BAE3B1F-24DA-840A-FF07-621987130D15}"/>
                </a:ext>
              </a:extLst>
            </p:cNvPr>
            <p:cNvSpPr/>
            <p:nvPr/>
          </p:nvSpPr>
          <p:spPr>
            <a:xfrm>
              <a:off x="7132297" y="2389798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53C325-D60F-6A32-413E-78182ADC1AE7}"/>
                </a:ext>
              </a:extLst>
            </p:cNvPr>
            <p:cNvSpPr/>
            <p:nvPr/>
          </p:nvSpPr>
          <p:spPr>
            <a:xfrm>
              <a:off x="7276489" y="2392036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5E1C904-43C4-E91F-08C7-5BDBF3B9FB96}"/>
              </a:ext>
            </a:extLst>
          </p:cNvPr>
          <p:cNvGrpSpPr/>
          <p:nvPr/>
        </p:nvGrpSpPr>
        <p:grpSpPr>
          <a:xfrm>
            <a:off x="8746653" y="1373551"/>
            <a:ext cx="890479" cy="1717577"/>
            <a:chOff x="7789922" y="1514413"/>
            <a:chExt cx="890479" cy="171757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CA83557-9FAA-CBCE-487F-E6AEC3CAD1E0}"/>
                </a:ext>
              </a:extLst>
            </p:cNvPr>
            <p:cNvGrpSpPr/>
            <p:nvPr/>
          </p:nvGrpSpPr>
          <p:grpSpPr>
            <a:xfrm>
              <a:off x="7789922" y="1514413"/>
              <a:ext cx="890479" cy="1717577"/>
              <a:chOff x="1491850" y="3194050"/>
              <a:chExt cx="849159" cy="1637878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09E09112-9B2D-8DAD-8FE9-BFA4F3539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1627" t="51955" r="50510" b="24952"/>
              <a:stretch/>
            </p:blipFill>
            <p:spPr>
              <a:xfrm>
                <a:off x="1678972" y="3908714"/>
                <a:ext cx="558801" cy="923214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C0A780C4-C69B-3E7F-8B4A-DFB694EE6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9671" r="76453" b="52361"/>
              <a:stretch/>
            </p:blipFill>
            <p:spPr>
              <a:xfrm>
                <a:off x="1491850" y="3194050"/>
                <a:ext cx="849159" cy="854075"/>
              </a:xfrm>
              <a:prstGeom prst="rect">
                <a:avLst/>
              </a:prstGeom>
            </p:spPr>
          </p:pic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7D4CC1-1C4E-691D-9525-B03F1988D46C}"/>
                </a:ext>
              </a:extLst>
            </p:cNvPr>
            <p:cNvSpPr/>
            <p:nvPr/>
          </p:nvSpPr>
          <p:spPr>
            <a:xfrm>
              <a:off x="8103537" y="2407810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BF6CEB0-21F7-65D9-9B7A-CFC32C5ACB4E}"/>
                </a:ext>
              </a:extLst>
            </p:cNvPr>
            <p:cNvSpPr/>
            <p:nvPr/>
          </p:nvSpPr>
          <p:spPr>
            <a:xfrm>
              <a:off x="8240573" y="2407809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648ECD6-B932-B322-73F9-3256B8D85AF9}"/>
                </a:ext>
              </a:extLst>
            </p:cNvPr>
            <p:cNvSpPr/>
            <p:nvPr/>
          </p:nvSpPr>
          <p:spPr>
            <a:xfrm>
              <a:off x="8384765" y="2410047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8126C78-6C57-568C-EB95-6FB601FE8677}"/>
              </a:ext>
            </a:extLst>
          </p:cNvPr>
          <p:cNvGrpSpPr/>
          <p:nvPr/>
        </p:nvGrpSpPr>
        <p:grpSpPr>
          <a:xfrm>
            <a:off x="9719165" y="1380631"/>
            <a:ext cx="890479" cy="1717577"/>
            <a:chOff x="8876628" y="1514413"/>
            <a:chExt cx="890479" cy="171757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5D916A2-088E-160F-AA96-DF1703553580}"/>
                </a:ext>
              </a:extLst>
            </p:cNvPr>
            <p:cNvGrpSpPr/>
            <p:nvPr/>
          </p:nvGrpSpPr>
          <p:grpSpPr>
            <a:xfrm>
              <a:off x="8876628" y="1514413"/>
              <a:ext cx="890479" cy="1717577"/>
              <a:chOff x="1491850" y="3194050"/>
              <a:chExt cx="849159" cy="1637878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BC623778-40A3-71C1-E57A-B8C82A4007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1627" t="51955" r="50510" b="24952"/>
              <a:stretch/>
            </p:blipFill>
            <p:spPr>
              <a:xfrm>
                <a:off x="1678972" y="3908714"/>
                <a:ext cx="558801" cy="923214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B8E982AE-169B-95EE-B33C-8BF25FDC90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9671" r="76453" b="52361"/>
              <a:stretch/>
            </p:blipFill>
            <p:spPr>
              <a:xfrm>
                <a:off x="1491850" y="3194050"/>
                <a:ext cx="849159" cy="854075"/>
              </a:xfrm>
              <a:prstGeom prst="rect">
                <a:avLst/>
              </a:prstGeom>
            </p:spPr>
          </p:pic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43D8D05-5506-EC2E-BDDC-300AD19CBA69}"/>
                </a:ext>
              </a:extLst>
            </p:cNvPr>
            <p:cNvSpPr/>
            <p:nvPr/>
          </p:nvSpPr>
          <p:spPr>
            <a:xfrm>
              <a:off x="9190493" y="2408759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58EA90-C1B8-86F7-AD1C-FDA4BBD749F9}"/>
                </a:ext>
              </a:extLst>
            </p:cNvPr>
            <p:cNvSpPr/>
            <p:nvPr/>
          </p:nvSpPr>
          <p:spPr>
            <a:xfrm>
              <a:off x="9327529" y="2408758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058BF15-06CA-D0F8-9678-483D562A13E7}"/>
                </a:ext>
              </a:extLst>
            </p:cNvPr>
            <p:cNvSpPr/>
            <p:nvPr/>
          </p:nvSpPr>
          <p:spPr>
            <a:xfrm>
              <a:off x="9471721" y="2410996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52DB2F0E-B8E4-9EB9-1C32-90646FD44035}"/>
              </a:ext>
            </a:extLst>
          </p:cNvPr>
          <p:cNvSpPr txBox="1"/>
          <p:nvPr/>
        </p:nvSpPr>
        <p:spPr>
          <a:xfrm>
            <a:off x="5549900" y="0"/>
            <a:ext cx="664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"/>
                <a:cs typeface="Arial" panose="020B0604020202020204" pitchFamily="34" charset="0"/>
              </a:rPr>
              <a:t>Jahyun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 Koo, Edward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Lamperti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, Facundo Batista, Sunny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Himansu</a:t>
            </a:r>
            <a:endParaRPr lang="en-US" sz="1200" dirty="0">
              <a:latin typeface="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294" y="538972"/>
            <a:ext cx="11833412" cy="636587"/>
          </a:xfrm>
        </p:spPr>
        <p:txBody>
          <a:bodyPr/>
          <a:lstStyle/>
          <a:p>
            <a:r>
              <a:rPr lang="en-US" sz="2000" b="1" dirty="0"/>
              <a:t>GT1.1 mRNAs induce potent GT1.1-specific antibody responses in high-bar mouse models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70412-FAEF-9972-6615-70DD6CEA9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0" t="46860" r="7168" b="7672"/>
          <a:stretch/>
        </p:blipFill>
        <p:spPr>
          <a:xfrm>
            <a:off x="333693" y="1187074"/>
            <a:ext cx="6864966" cy="254003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59C409-0449-21AA-0BD8-C8BE9BE4BE1C}"/>
              </a:ext>
            </a:extLst>
          </p:cNvPr>
          <p:cNvGrpSpPr/>
          <p:nvPr/>
        </p:nvGrpSpPr>
        <p:grpSpPr>
          <a:xfrm>
            <a:off x="5834815" y="4210049"/>
            <a:ext cx="5209930" cy="1742105"/>
            <a:chOff x="7430867" y="4153837"/>
            <a:chExt cx="5209930" cy="1742105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C7B53C6-6584-B46F-C1EF-5CE03AE28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31" t="6774" r="46318" b="64449"/>
            <a:stretch/>
          </p:blipFill>
          <p:spPr>
            <a:xfrm>
              <a:off x="7430867" y="4210049"/>
              <a:ext cx="3810670" cy="1685893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E08810-7DA2-1C27-8071-9D41780BD4AF}"/>
                </a:ext>
              </a:extLst>
            </p:cNvPr>
            <p:cNvSpPr txBox="1"/>
            <p:nvPr/>
          </p:nvSpPr>
          <p:spPr>
            <a:xfrm>
              <a:off x="8207942" y="4153837"/>
              <a:ext cx="443285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latin typeface="Arial Nova" panose="020B0504020202020204" pitchFamily="34" charset="0"/>
                </a:rPr>
                <a:t>GR2                                     GR6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F4C20A5-D464-071F-78AC-46F6DD786630}"/>
              </a:ext>
            </a:extLst>
          </p:cNvPr>
          <p:cNvSpPr/>
          <p:nvPr/>
        </p:nvSpPr>
        <p:spPr>
          <a:xfrm>
            <a:off x="9414060" y="3255277"/>
            <a:ext cx="160120" cy="160120"/>
          </a:xfrm>
          <a:prstGeom prst="roundRect">
            <a:avLst/>
          </a:prstGeom>
          <a:solidFill>
            <a:srgbClr val="E9DCA1"/>
          </a:solidFill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B2B66DE-CC11-BE28-42EC-FE1FC9449547}"/>
              </a:ext>
            </a:extLst>
          </p:cNvPr>
          <p:cNvSpPr txBox="1"/>
          <p:nvPr/>
        </p:nvSpPr>
        <p:spPr>
          <a:xfrm>
            <a:off x="8005972" y="1109912"/>
            <a:ext cx="61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" panose="020B0504020202020204" pitchFamily="34" charset="0"/>
              </a:rPr>
              <a:t>GR1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B0AF2B-D782-CC73-2322-F0DE8607BCA1}"/>
              </a:ext>
            </a:extLst>
          </p:cNvPr>
          <p:cNvSpPr txBox="1"/>
          <p:nvPr/>
        </p:nvSpPr>
        <p:spPr>
          <a:xfrm>
            <a:off x="8988407" y="1116518"/>
            <a:ext cx="61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" panose="020B0504020202020204" pitchFamily="34" charset="0"/>
              </a:rPr>
              <a:t>GR2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7A9A1D-AFE5-6BC7-4AA5-0DEDCFF104AA}"/>
              </a:ext>
            </a:extLst>
          </p:cNvPr>
          <p:cNvSpPr txBox="1"/>
          <p:nvPr/>
        </p:nvSpPr>
        <p:spPr>
          <a:xfrm>
            <a:off x="9953874" y="1116518"/>
            <a:ext cx="61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" panose="020B0504020202020204" pitchFamily="34" charset="0"/>
              </a:rPr>
              <a:t>GR6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5FFC067-8073-E160-4F77-22708EFCE44D}"/>
              </a:ext>
            </a:extLst>
          </p:cNvPr>
          <p:cNvSpPr/>
          <p:nvPr/>
        </p:nvSpPr>
        <p:spPr>
          <a:xfrm>
            <a:off x="8103420" y="3255277"/>
            <a:ext cx="160120" cy="160120"/>
          </a:xfrm>
          <a:prstGeom prst="roundRect">
            <a:avLst/>
          </a:prstGeom>
          <a:solidFill>
            <a:srgbClr val="875C87"/>
          </a:solidFill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A0CA34-335B-9769-1EA7-FDF5F179FEDF}"/>
              </a:ext>
            </a:extLst>
          </p:cNvPr>
          <p:cNvSpPr txBox="1"/>
          <p:nvPr/>
        </p:nvSpPr>
        <p:spPr>
          <a:xfrm>
            <a:off x="8232435" y="3216104"/>
            <a:ext cx="1167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Negative control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771323-E6BC-B1FC-A4BF-C231CEECF5AC}"/>
              </a:ext>
            </a:extLst>
          </p:cNvPr>
          <p:cNvSpPr txBox="1"/>
          <p:nvPr/>
        </p:nvSpPr>
        <p:spPr>
          <a:xfrm>
            <a:off x="9528872" y="3207532"/>
            <a:ext cx="571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GT1.1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E97B89E-01C7-BEEE-F949-79608E5C05C8}"/>
              </a:ext>
            </a:extLst>
          </p:cNvPr>
          <p:cNvSpPr/>
          <p:nvPr/>
        </p:nvSpPr>
        <p:spPr>
          <a:xfrm>
            <a:off x="8039950" y="2252917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1E34162-B7AA-A329-CCA9-54760C3DABBB}"/>
              </a:ext>
            </a:extLst>
          </p:cNvPr>
          <p:cNvGrpSpPr/>
          <p:nvPr/>
        </p:nvGrpSpPr>
        <p:grpSpPr>
          <a:xfrm>
            <a:off x="7770714" y="1400883"/>
            <a:ext cx="908426" cy="1697325"/>
            <a:chOff x="6710230" y="1514413"/>
            <a:chExt cx="908426" cy="169732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0787FD8-B0EA-FA26-1D36-ACA1C1D3343E}"/>
                </a:ext>
              </a:extLst>
            </p:cNvPr>
            <p:cNvGrpSpPr/>
            <p:nvPr/>
          </p:nvGrpSpPr>
          <p:grpSpPr>
            <a:xfrm>
              <a:off x="6710230" y="1514413"/>
              <a:ext cx="908426" cy="1697325"/>
              <a:chOff x="562331" y="3213360"/>
              <a:chExt cx="866273" cy="1618564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66116379-41F0-F5F1-4267-F1339C1F43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1627" t="51955" r="50510" b="24952"/>
              <a:stretch/>
            </p:blipFill>
            <p:spPr>
              <a:xfrm>
                <a:off x="722697" y="3908711"/>
                <a:ext cx="558801" cy="92321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3F5F1D21-C026-CD6E-F655-946BADC92D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311" t="20336" r="25667" b="52328"/>
              <a:stretch/>
            </p:blipFill>
            <p:spPr>
              <a:xfrm>
                <a:off x="562331" y="3213360"/>
                <a:ext cx="866273" cy="834765"/>
              </a:xfrm>
              <a:prstGeom prst="rect">
                <a:avLst/>
              </a:prstGeom>
            </p:spPr>
          </p:pic>
        </p:grp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3C72248-FC40-878D-13C6-77224A4B81E3}"/>
                </a:ext>
              </a:extLst>
            </p:cNvPr>
            <p:cNvSpPr/>
            <p:nvPr/>
          </p:nvSpPr>
          <p:spPr>
            <a:xfrm>
              <a:off x="6995261" y="2389799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BAE3B1F-24DA-840A-FF07-621987130D15}"/>
                </a:ext>
              </a:extLst>
            </p:cNvPr>
            <p:cNvSpPr/>
            <p:nvPr/>
          </p:nvSpPr>
          <p:spPr>
            <a:xfrm>
              <a:off x="7132297" y="2389798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53C325-D60F-6A32-413E-78182ADC1AE7}"/>
                </a:ext>
              </a:extLst>
            </p:cNvPr>
            <p:cNvSpPr/>
            <p:nvPr/>
          </p:nvSpPr>
          <p:spPr>
            <a:xfrm>
              <a:off x="7276489" y="2392036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5E1C904-43C4-E91F-08C7-5BDBF3B9FB96}"/>
              </a:ext>
            </a:extLst>
          </p:cNvPr>
          <p:cNvGrpSpPr/>
          <p:nvPr/>
        </p:nvGrpSpPr>
        <p:grpSpPr>
          <a:xfrm>
            <a:off x="8746653" y="1373551"/>
            <a:ext cx="890479" cy="1717577"/>
            <a:chOff x="7789922" y="1514413"/>
            <a:chExt cx="890479" cy="171757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CA83557-9FAA-CBCE-487F-E6AEC3CAD1E0}"/>
                </a:ext>
              </a:extLst>
            </p:cNvPr>
            <p:cNvGrpSpPr/>
            <p:nvPr/>
          </p:nvGrpSpPr>
          <p:grpSpPr>
            <a:xfrm>
              <a:off x="7789922" y="1514413"/>
              <a:ext cx="890479" cy="1717577"/>
              <a:chOff x="1491850" y="3194050"/>
              <a:chExt cx="849159" cy="1637878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09E09112-9B2D-8DAD-8FE9-BFA4F3539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1627" t="51955" r="50510" b="24952"/>
              <a:stretch/>
            </p:blipFill>
            <p:spPr>
              <a:xfrm>
                <a:off x="1678972" y="3908714"/>
                <a:ext cx="558801" cy="923214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C0A780C4-C69B-3E7F-8B4A-DFB694EE6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9671" r="76453" b="52361"/>
              <a:stretch/>
            </p:blipFill>
            <p:spPr>
              <a:xfrm>
                <a:off x="1491850" y="3194050"/>
                <a:ext cx="849159" cy="854075"/>
              </a:xfrm>
              <a:prstGeom prst="rect">
                <a:avLst/>
              </a:prstGeom>
            </p:spPr>
          </p:pic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7D4CC1-1C4E-691D-9525-B03F1988D46C}"/>
                </a:ext>
              </a:extLst>
            </p:cNvPr>
            <p:cNvSpPr/>
            <p:nvPr/>
          </p:nvSpPr>
          <p:spPr>
            <a:xfrm>
              <a:off x="8103537" y="2407810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BF6CEB0-21F7-65D9-9B7A-CFC32C5ACB4E}"/>
                </a:ext>
              </a:extLst>
            </p:cNvPr>
            <p:cNvSpPr/>
            <p:nvPr/>
          </p:nvSpPr>
          <p:spPr>
            <a:xfrm>
              <a:off x="8240573" y="2407809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648ECD6-B932-B322-73F9-3256B8D85AF9}"/>
                </a:ext>
              </a:extLst>
            </p:cNvPr>
            <p:cNvSpPr/>
            <p:nvPr/>
          </p:nvSpPr>
          <p:spPr>
            <a:xfrm>
              <a:off x="8384765" y="2410047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8126C78-6C57-568C-EB95-6FB601FE8677}"/>
              </a:ext>
            </a:extLst>
          </p:cNvPr>
          <p:cNvGrpSpPr/>
          <p:nvPr/>
        </p:nvGrpSpPr>
        <p:grpSpPr>
          <a:xfrm>
            <a:off x="9719165" y="1380631"/>
            <a:ext cx="890479" cy="1717577"/>
            <a:chOff x="8876628" y="1514413"/>
            <a:chExt cx="890479" cy="171757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5D916A2-088E-160F-AA96-DF1703553580}"/>
                </a:ext>
              </a:extLst>
            </p:cNvPr>
            <p:cNvGrpSpPr/>
            <p:nvPr/>
          </p:nvGrpSpPr>
          <p:grpSpPr>
            <a:xfrm>
              <a:off x="8876628" y="1514413"/>
              <a:ext cx="890479" cy="1717577"/>
              <a:chOff x="1491850" y="3194050"/>
              <a:chExt cx="849159" cy="1637878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BC623778-40A3-71C1-E57A-B8C82A4007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1627" t="51955" r="50510" b="24952"/>
              <a:stretch/>
            </p:blipFill>
            <p:spPr>
              <a:xfrm>
                <a:off x="1678972" y="3908714"/>
                <a:ext cx="558801" cy="923214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B8E982AE-169B-95EE-B33C-8BF25FDC90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9671" r="76453" b="52361"/>
              <a:stretch/>
            </p:blipFill>
            <p:spPr>
              <a:xfrm>
                <a:off x="1491850" y="3194050"/>
                <a:ext cx="849159" cy="854075"/>
              </a:xfrm>
              <a:prstGeom prst="rect">
                <a:avLst/>
              </a:prstGeom>
            </p:spPr>
          </p:pic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43D8D05-5506-EC2E-BDDC-300AD19CBA69}"/>
                </a:ext>
              </a:extLst>
            </p:cNvPr>
            <p:cNvSpPr/>
            <p:nvPr/>
          </p:nvSpPr>
          <p:spPr>
            <a:xfrm>
              <a:off x="9190493" y="2408759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58EA90-C1B8-86F7-AD1C-FDA4BBD749F9}"/>
                </a:ext>
              </a:extLst>
            </p:cNvPr>
            <p:cNvSpPr/>
            <p:nvPr/>
          </p:nvSpPr>
          <p:spPr>
            <a:xfrm>
              <a:off x="9327529" y="2408758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058BF15-06CA-D0F8-9678-483D562A13E7}"/>
                </a:ext>
              </a:extLst>
            </p:cNvPr>
            <p:cNvSpPr/>
            <p:nvPr/>
          </p:nvSpPr>
          <p:spPr>
            <a:xfrm>
              <a:off x="9471721" y="2410996"/>
              <a:ext cx="102807" cy="733663"/>
            </a:xfrm>
            <a:custGeom>
              <a:avLst/>
              <a:gdLst>
                <a:gd name="connsiteX0" fmla="*/ 47650 w 102807"/>
                <a:gd name="connsiteY0" fmla="*/ 0 h 733663"/>
                <a:gd name="connsiteX1" fmla="*/ 45269 w 102807"/>
                <a:gd name="connsiteY1" fmla="*/ 11907 h 733663"/>
                <a:gd name="connsiteX2" fmla="*/ 35744 w 102807"/>
                <a:gd name="connsiteY2" fmla="*/ 26194 h 733663"/>
                <a:gd name="connsiteX3" fmla="*/ 38125 w 102807"/>
                <a:gd name="connsiteY3" fmla="*/ 64294 h 733663"/>
                <a:gd name="connsiteX4" fmla="*/ 50031 w 102807"/>
                <a:gd name="connsiteY4" fmla="*/ 80963 h 733663"/>
                <a:gd name="connsiteX5" fmla="*/ 54794 w 102807"/>
                <a:gd name="connsiteY5" fmla="*/ 90488 h 733663"/>
                <a:gd name="connsiteX6" fmla="*/ 71462 w 102807"/>
                <a:gd name="connsiteY6" fmla="*/ 107157 h 733663"/>
                <a:gd name="connsiteX7" fmla="*/ 83369 w 102807"/>
                <a:gd name="connsiteY7" fmla="*/ 116682 h 733663"/>
                <a:gd name="connsiteX8" fmla="*/ 88131 w 102807"/>
                <a:gd name="connsiteY8" fmla="*/ 126207 h 733663"/>
                <a:gd name="connsiteX9" fmla="*/ 92894 w 102807"/>
                <a:gd name="connsiteY9" fmla="*/ 133350 h 733663"/>
                <a:gd name="connsiteX10" fmla="*/ 95275 w 102807"/>
                <a:gd name="connsiteY10" fmla="*/ 142875 h 733663"/>
                <a:gd name="connsiteX11" fmla="*/ 102419 w 102807"/>
                <a:gd name="connsiteY11" fmla="*/ 154782 h 733663"/>
                <a:gd name="connsiteX12" fmla="*/ 95275 w 102807"/>
                <a:gd name="connsiteY12" fmla="*/ 188119 h 733663"/>
                <a:gd name="connsiteX13" fmla="*/ 88131 w 102807"/>
                <a:gd name="connsiteY13" fmla="*/ 190500 h 733663"/>
                <a:gd name="connsiteX14" fmla="*/ 69081 w 102807"/>
                <a:gd name="connsiteY14" fmla="*/ 204788 h 733663"/>
                <a:gd name="connsiteX15" fmla="*/ 52412 w 102807"/>
                <a:gd name="connsiteY15" fmla="*/ 216694 h 733663"/>
                <a:gd name="connsiteX16" fmla="*/ 38125 w 102807"/>
                <a:gd name="connsiteY16" fmla="*/ 221457 h 733663"/>
                <a:gd name="connsiteX17" fmla="*/ 30981 w 102807"/>
                <a:gd name="connsiteY17" fmla="*/ 235744 h 733663"/>
                <a:gd name="connsiteX18" fmla="*/ 35744 w 102807"/>
                <a:gd name="connsiteY18" fmla="*/ 242888 h 733663"/>
                <a:gd name="connsiteX19" fmla="*/ 50031 w 102807"/>
                <a:gd name="connsiteY19" fmla="*/ 252413 h 733663"/>
                <a:gd name="connsiteX20" fmla="*/ 64319 w 102807"/>
                <a:gd name="connsiteY20" fmla="*/ 257175 h 733663"/>
                <a:gd name="connsiteX21" fmla="*/ 71462 w 102807"/>
                <a:gd name="connsiteY21" fmla="*/ 261938 h 733663"/>
                <a:gd name="connsiteX22" fmla="*/ 64319 w 102807"/>
                <a:gd name="connsiteY22" fmla="*/ 285750 h 733663"/>
                <a:gd name="connsiteX23" fmla="*/ 45269 w 102807"/>
                <a:gd name="connsiteY23" fmla="*/ 292894 h 733663"/>
                <a:gd name="connsiteX24" fmla="*/ 35744 w 102807"/>
                <a:gd name="connsiteY24" fmla="*/ 309563 h 733663"/>
                <a:gd name="connsiteX25" fmla="*/ 52412 w 102807"/>
                <a:gd name="connsiteY25" fmla="*/ 328613 h 733663"/>
                <a:gd name="connsiteX26" fmla="*/ 59556 w 102807"/>
                <a:gd name="connsiteY26" fmla="*/ 333375 h 733663"/>
                <a:gd name="connsiteX27" fmla="*/ 66700 w 102807"/>
                <a:gd name="connsiteY27" fmla="*/ 338138 h 733663"/>
                <a:gd name="connsiteX28" fmla="*/ 73844 w 102807"/>
                <a:gd name="connsiteY28" fmla="*/ 340519 h 733663"/>
                <a:gd name="connsiteX29" fmla="*/ 71462 w 102807"/>
                <a:gd name="connsiteY29" fmla="*/ 352425 h 733663"/>
                <a:gd name="connsiteX30" fmla="*/ 61937 w 102807"/>
                <a:gd name="connsiteY30" fmla="*/ 359569 h 733663"/>
                <a:gd name="connsiteX31" fmla="*/ 38125 w 102807"/>
                <a:gd name="connsiteY31" fmla="*/ 371475 h 733663"/>
                <a:gd name="connsiteX32" fmla="*/ 30981 w 102807"/>
                <a:gd name="connsiteY32" fmla="*/ 376238 h 733663"/>
                <a:gd name="connsiteX33" fmla="*/ 42887 w 102807"/>
                <a:gd name="connsiteY33" fmla="*/ 400050 h 733663"/>
                <a:gd name="connsiteX34" fmla="*/ 57175 w 102807"/>
                <a:gd name="connsiteY34" fmla="*/ 404813 h 733663"/>
                <a:gd name="connsiteX35" fmla="*/ 66700 w 102807"/>
                <a:gd name="connsiteY35" fmla="*/ 409575 h 733663"/>
                <a:gd name="connsiteX36" fmla="*/ 71462 w 102807"/>
                <a:gd name="connsiteY36" fmla="*/ 416719 h 733663"/>
                <a:gd name="connsiteX37" fmla="*/ 69081 w 102807"/>
                <a:gd name="connsiteY37" fmla="*/ 423863 h 733663"/>
                <a:gd name="connsiteX38" fmla="*/ 54794 w 102807"/>
                <a:gd name="connsiteY38" fmla="*/ 435769 h 733663"/>
                <a:gd name="connsiteX39" fmla="*/ 47650 w 102807"/>
                <a:gd name="connsiteY39" fmla="*/ 438150 h 733663"/>
                <a:gd name="connsiteX40" fmla="*/ 33362 w 102807"/>
                <a:gd name="connsiteY40" fmla="*/ 454819 h 733663"/>
                <a:gd name="connsiteX41" fmla="*/ 50031 w 102807"/>
                <a:gd name="connsiteY41" fmla="*/ 466725 h 733663"/>
                <a:gd name="connsiteX42" fmla="*/ 54794 w 102807"/>
                <a:gd name="connsiteY42" fmla="*/ 473869 h 733663"/>
                <a:gd name="connsiteX43" fmla="*/ 59556 w 102807"/>
                <a:gd name="connsiteY43" fmla="*/ 497682 h 733663"/>
                <a:gd name="connsiteX44" fmla="*/ 40506 w 102807"/>
                <a:gd name="connsiteY44" fmla="*/ 504825 h 733663"/>
                <a:gd name="connsiteX45" fmla="*/ 26219 w 102807"/>
                <a:gd name="connsiteY45" fmla="*/ 509588 h 733663"/>
                <a:gd name="connsiteX46" fmla="*/ 16694 w 102807"/>
                <a:gd name="connsiteY46" fmla="*/ 521494 h 733663"/>
                <a:gd name="connsiteX47" fmla="*/ 4787 w 102807"/>
                <a:gd name="connsiteY47" fmla="*/ 531019 h 733663"/>
                <a:gd name="connsiteX48" fmla="*/ 25 w 102807"/>
                <a:gd name="connsiteY48" fmla="*/ 545307 h 733663"/>
                <a:gd name="connsiteX49" fmla="*/ 2406 w 102807"/>
                <a:gd name="connsiteY49" fmla="*/ 578644 h 733663"/>
                <a:gd name="connsiteX50" fmla="*/ 9550 w 102807"/>
                <a:gd name="connsiteY50" fmla="*/ 592932 h 733663"/>
                <a:gd name="connsiteX51" fmla="*/ 14312 w 102807"/>
                <a:gd name="connsiteY51" fmla="*/ 602457 h 733663"/>
                <a:gd name="connsiteX52" fmla="*/ 19075 w 102807"/>
                <a:gd name="connsiteY52" fmla="*/ 609600 h 733663"/>
                <a:gd name="connsiteX53" fmla="*/ 26219 w 102807"/>
                <a:gd name="connsiteY53" fmla="*/ 621507 h 733663"/>
                <a:gd name="connsiteX54" fmla="*/ 33362 w 102807"/>
                <a:gd name="connsiteY54" fmla="*/ 626269 h 733663"/>
                <a:gd name="connsiteX55" fmla="*/ 47650 w 102807"/>
                <a:gd name="connsiteY55" fmla="*/ 640557 h 733663"/>
                <a:gd name="connsiteX56" fmla="*/ 52412 w 102807"/>
                <a:gd name="connsiteY56" fmla="*/ 647700 h 733663"/>
                <a:gd name="connsiteX57" fmla="*/ 61937 w 102807"/>
                <a:gd name="connsiteY57" fmla="*/ 664369 h 733663"/>
                <a:gd name="connsiteX58" fmla="*/ 64319 w 102807"/>
                <a:gd name="connsiteY58" fmla="*/ 673894 h 733663"/>
                <a:gd name="connsiteX59" fmla="*/ 57175 w 102807"/>
                <a:gd name="connsiteY59" fmla="*/ 688182 h 733663"/>
                <a:gd name="connsiteX60" fmla="*/ 47650 w 102807"/>
                <a:gd name="connsiteY60" fmla="*/ 704850 h 733663"/>
                <a:gd name="connsiteX61" fmla="*/ 45269 w 102807"/>
                <a:gd name="connsiteY61" fmla="*/ 711994 h 733663"/>
                <a:gd name="connsiteX62" fmla="*/ 30981 w 102807"/>
                <a:gd name="connsiteY62" fmla="*/ 721519 h 733663"/>
                <a:gd name="connsiteX63" fmla="*/ 23837 w 102807"/>
                <a:gd name="connsiteY63" fmla="*/ 726282 h 733663"/>
                <a:gd name="connsiteX64" fmla="*/ 19075 w 102807"/>
                <a:gd name="connsiteY64" fmla="*/ 733425 h 733663"/>
                <a:gd name="connsiteX65" fmla="*/ 9550 w 102807"/>
                <a:gd name="connsiteY65" fmla="*/ 731044 h 73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807" h="733663">
                  <a:moveTo>
                    <a:pt x="47650" y="0"/>
                  </a:moveTo>
                  <a:cubicBezTo>
                    <a:pt x="46856" y="3969"/>
                    <a:pt x="46944" y="8222"/>
                    <a:pt x="45269" y="11907"/>
                  </a:cubicBezTo>
                  <a:cubicBezTo>
                    <a:pt x="42901" y="17118"/>
                    <a:pt x="35744" y="26194"/>
                    <a:pt x="35744" y="26194"/>
                  </a:cubicBezTo>
                  <a:cubicBezTo>
                    <a:pt x="36538" y="38894"/>
                    <a:pt x="36238" y="51710"/>
                    <a:pt x="38125" y="64294"/>
                  </a:cubicBezTo>
                  <a:cubicBezTo>
                    <a:pt x="39612" y="74208"/>
                    <a:pt x="44913" y="73798"/>
                    <a:pt x="50031" y="80963"/>
                  </a:cubicBezTo>
                  <a:cubicBezTo>
                    <a:pt x="52094" y="83852"/>
                    <a:pt x="52913" y="87478"/>
                    <a:pt x="54794" y="90488"/>
                  </a:cubicBezTo>
                  <a:cubicBezTo>
                    <a:pt x="61331" y="100948"/>
                    <a:pt x="61749" y="99872"/>
                    <a:pt x="71462" y="107157"/>
                  </a:cubicBezTo>
                  <a:cubicBezTo>
                    <a:pt x="77350" y="124814"/>
                    <a:pt x="68187" y="104029"/>
                    <a:pt x="83369" y="116682"/>
                  </a:cubicBezTo>
                  <a:cubicBezTo>
                    <a:pt x="86096" y="118955"/>
                    <a:pt x="86370" y="123125"/>
                    <a:pt x="88131" y="126207"/>
                  </a:cubicBezTo>
                  <a:cubicBezTo>
                    <a:pt x="89551" y="128692"/>
                    <a:pt x="91306" y="130969"/>
                    <a:pt x="92894" y="133350"/>
                  </a:cubicBezTo>
                  <a:cubicBezTo>
                    <a:pt x="93688" y="136525"/>
                    <a:pt x="93946" y="139884"/>
                    <a:pt x="95275" y="142875"/>
                  </a:cubicBezTo>
                  <a:cubicBezTo>
                    <a:pt x="97155" y="147105"/>
                    <a:pt x="101845" y="150189"/>
                    <a:pt x="102419" y="154782"/>
                  </a:cubicBezTo>
                  <a:cubicBezTo>
                    <a:pt x="103133" y="160496"/>
                    <a:pt x="103804" y="181295"/>
                    <a:pt x="95275" y="188119"/>
                  </a:cubicBezTo>
                  <a:cubicBezTo>
                    <a:pt x="93315" y="189687"/>
                    <a:pt x="90512" y="189706"/>
                    <a:pt x="88131" y="190500"/>
                  </a:cubicBezTo>
                  <a:cubicBezTo>
                    <a:pt x="75562" y="203069"/>
                    <a:pt x="86832" y="192954"/>
                    <a:pt x="69081" y="204788"/>
                  </a:cubicBezTo>
                  <a:cubicBezTo>
                    <a:pt x="63400" y="208576"/>
                    <a:pt x="58424" y="213457"/>
                    <a:pt x="52412" y="216694"/>
                  </a:cubicBezTo>
                  <a:cubicBezTo>
                    <a:pt x="47992" y="219074"/>
                    <a:pt x="38125" y="221457"/>
                    <a:pt x="38125" y="221457"/>
                  </a:cubicBezTo>
                  <a:cubicBezTo>
                    <a:pt x="36465" y="223946"/>
                    <a:pt x="30323" y="231799"/>
                    <a:pt x="30981" y="235744"/>
                  </a:cubicBezTo>
                  <a:cubicBezTo>
                    <a:pt x="31452" y="238567"/>
                    <a:pt x="33590" y="241003"/>
                    <a:pt x="35744" y="242888"/>
                  </a:cubicBezTo>
                  <a:cubicBezTo>
                    <a:pt x="40051" y="246657"/>
                    <a:pt x="44601" y="250603"/>
                    <a:pt x="50031" y="252413"/>
                  </a:cubicBezTo>
                  <a:lnTo>
                    <a:pt x="64319" y="257175"/>
                  </a:lnTo>
                  <a:cubicBezTo>
                    <a:pt x="66700" y="258763"/>
                    <a:pt x="69875" y="259557"/>
                    <a:pt x="71462" y="261938"/>
                  </a:cubicBezTo>
                  <a:cubicBezTo>
                    <a:pt x="77518" y="271022"/>
                    <a:pt x="71663" y="279222"/>
                    <a:pt x="64319" y="285750"/>
                  </a:cubicBezTo>
                  <a:cubicBezTo>
                    <a:pt x="62610" y="287269"/>
                    <a:pt x="49112" y="291613"/>
                    <a:pt x="45269" y="292894"/>
                  </a:cubicBezTo>
                  <a:cubicBezTo>
                    <a:pt x="42368" y="296762"/>
                    <a:pt x="35744" y="303501"/>
                    <a:pt x="35744" y="309563"/>
                  </a:cubicBezTo>
                  <a:cubicBezTo>
                    <a:pt x="35744" y="322128"/>
                    <a:pt x="41994" y="321668"/>
                    <a:pt x="52412" y="328613"/>
                  </a:cubicBezTo>
                  <a:lnTo>
                    <a:pt x="59556" y="333375"/>
                  </a:lnTo>
                  <a:cubicBezTo>
                    <a:pt x="61937" y="334963"/>
                    <a:pt x="63985" y="337233"/>
                    <a:pt x="66700" y="338138"/>
                  </a:cubicBezTo>
                  <a:lnTo>
                    <a:pt x="73844" y="340519"/>
                  </a:lnTo>
                  <a:cubicBezTo>
                    <a:pt x="73050" y="344488"/>
                    <a:pt x="73607" y="348993"/>
                    <a:pt x="71462" y="352425"/>
                  </a:cubicBezTo>
                  <a:cubicBezTo>
                    <a:pt x="69358" y="355790"/>
                    <a:pt x="65188" y="357293"/>
                    <a:pt x="61937" y="359569"/>
                  </a:cubicBezTo>
                  <a:cubicBezTo>
                    <a:pt x="46187" y="370594"/>
                    <a:pt x="52482" y="367886"/>
                    <a:pt x="38125" y="371475"/>
                  </a:cubicBezTo>
                  <a:cubicBezTo>
                    <a:pt x="35744" y="373063"/>
                    <a:pt x="31266" y="373390"/>
                    <a:pt x="30981" y="376238"/>
                  </a:cubicBezTo>
                  <a:cubicBezTo>
                    <a:pt x="29736" y="388687"/>
                    <a:pt x="33228" y="395757"/>
                    <a:pt x="42887" y="400050"/>
                  </a:cubicBezTo>
                  <a:cubicBezTo>
                    <a:pt x="47475" y="402089"/>
                    <a:pt x="52685" y="402568"/>
                    <a:pt x="57175" y="404813"/>
                  </a:cubicBezTo>
                  <a:lnTo>
                    <a:pt x="66700" y="409575"/>
                  </a:lnTo>
                  <a:cubicBezTo>
                    <a:pt x="68287" y="411956"/>
                    <a:pt x="70992" y="413896"/>
                    <a:pt x="71462" y="416719"/>
                  </a:cubicBezTo>
                  <a:cubicBezTo>
                    <a:pt x="71875" y="419195"/>
                    <a:pt x="70473" y="421774"/>
                    <a:pt x="69081" y="423863"/>
                  </a:cubicBezTo>
                  <a:cubicBezTo>
                    <a:pt x="66448" y="427812"/>
                    <a:pt x="59186" y="433573"/>
                    <a:pt x="54794" y="435769"/>
                  </a:cubicBezTo>
                  <a:cubicBezTo>
                    <a:pt x="52549" y="436891"/>
                    <a:pt x="50031" y="437356"/>
                    <a:pt x="47650" y="438150"/>
                  </a:cubicBezTo>
                  <a:cubicBezTo>
                    <a:pt x="44744" y="440329"/>
                    <a:pt x="31440" y="448090"/>
                    <a:pt x="33362" y="454819"/>
                  </a:cubicBezTo>
                  <a:cubicBezTo>
                    <a:pt x="33710" y="456037"/>
                    <a:pt x="47853" y="465273"/>
                    <a:pt x="50031" y="466725"/>
                  </a:cubicBezTo>
                  <a:cubicBezTo>
                    <a:pt x="51619" y="469106"/>
                    <a:pt x="53130" y="471540"/>
                    <a:pt x="54794" y="473869"/>
                  </a:cubicBezTo>
                  <a:cubicBezTo>
                    <a:pt x="60954" y="482493"/>
                    <a:pt x="67310" y="485275"/>
                    <a:pt x="59556" y="497682"/>
                  </a:cubicBezTo>
                  <a:cubicBezTo>
                    <a:pt x="57099" y="501613"/>
                    <a:pt x="44259" y="503699"/>
                    <a:pt x="40506" y="504825"/>
                  </a:cubicBezTo>
                  <a:cubicBezTo>
                    <a:pt x="35698" y="506268"/>
                    <a:pt x="26219" y="509588"/>
                    <a:pt x="26219" y="509588"/>
                  </a:cubicBezTo>
                  <a:cubicBezTo>
                    <a:pt x="23044" y="513557"/>
                    <a:pt x="20553" y="518187"/>
                    <a:pt x="16694" y="521494"/>
                  </a:cubicBezTo>
                  <a:cubicBezTo>
                    <a:pt x="-1200" y="536831"/>
                    <a:pt x="20103" y="508046"/>
                    <a:pt x="4787" y="531019"/>
                  </a:cubicBezTo>
                  <a:cubicBezTo>
                    <a:pt x="3200" y="535782"/>
                    <a:pt x="-333" y="540300"/>
                    <a:pt x="25" y="545307"/>
                  </a:cubicBezTo>
                  <a:cubicBezTo>
                    <a:pt x="819" y="556419"/>
                    <a:pt x="1104" y="567580"/>
                    <a:pt x="2406" y="578644"/>
                  </a:cubicBezTo>
                  <a:cubicBezTo>
                    <a:pt x="3215" y="585518"/>
                    <a:pt x="6219" y="587103"/>
                    <a:pt x="9550" y="592932"/>
                  </a:cubicBezTo>
                  <a:cubicBezTo>
                    <a:pt x="11311" y="596014"/>
                    <a:pt x="12551" y="599375"/>
                    <a:pt x="14312" y="602457"/>
                  </a:cubicBezTo>
                  <a:cubicBezTo>
                    <a:pt x="15732" y="604942"/>
                    <a:pt x="17558" y="607173"/>
                    <a:pt x="19075" y="609600"/>
                  </a:cubicBezTo>
                  <a:cubicBezTo>
                    <a:pt x="21528" y="613525"/>
                    <a:pt x="23207" y="617993"/>
                    <a:pt x="26219" y="621507"/>
                  </a:cubicBezTo>
                  <a:cubicBezTo>
                    <a:pt x="28081" y="623680"/>
                    <a:pt x="31223" y="624368"/>
                    <a:pt x="33362" y="626269"/>
                  </a:cubicBezTo>
                  <a:cubicBezTo>
                    <a:pt x="38396" y="630744"/>
                    <a:pt x="43914" y="634953"/>
                    <a:pt x="47650" y="640557"/>
                  </a:cubicBezTo>
                  <a:cubicBezTo>
                    <a:pt x="49237" y="642938"/>
                    <a:pt x="50992" y="645215"/>
                    <a:pt x="52412" y="647700"/>
                  </a:cubicBezTo>
                  <a:cubicBezTo>
                    <a:pt x="64502" y="668856"/>
                    <a:pt x="50331" y="646958"/>
                    <a:pt x="61937" y="664369"/>
                  </a:cubicBezTo>
                  <a:cubicBezTo>
                    <a:pt x="62731" y="667544"/>
                    <a:pt x="64319" y="670621"/>
                    <a:pt x="64319" y="673894"/>
                  </a:cubicBezTo>
                  <a:cubicBezTo>
                    <a:pt x="64319" y="678821"/>
                    <a:pt x="59582" y="684572"/>
                    <a:pt x="57175" y="688182"/>
                  </a:cubicBezTo>
                  <a:cubicBezTo>
                    <a:pt x="52139" y="708328"/>
                    <a:pt x="59000" y="687826"/>
                    <a:pt x="47650" y="704850"/>
                  </a:cubicBezTo>
                  <a:cubicBezTo>
                    <a:pt x="46258" y="706939"/>
                    <a:pt x="46661" y="709905"/>
                    <a:pt x="45269" y="711994"/>
                  </a:cubicBezTo>
                  <a:cubicBezTo>
                    <a:pt x="40173" y="719639"/>
                    <a:pt x="38471" y="719023"/>
                    <a:pt x="30981" y="721519"/>
                  </a:cubicBezTo>
                  <a:cubicBezTo>
                    <a:pt x="28600" y="723107"/>
                    <a:pt x="25861" y="724258"/>
                    <a:pt x="23837" y="726282"/>
                  </a:cubicBezTo>
                  <a:cubicBezTo>
                    <a:pt x="21814" y="728305"/>
                    <a:pt x="21790" y="732520"/>
                    <a:pt x="19075" y="733425"/>
                  </a:cubicBezTo>
                  <a:cubicBezTo>
                    <a:pt x="15970" y="734460"/>
                    <a:pt x="12725" y="731838"/>
                    <a:pt x="9550" y="731044"/>
                  </a:cubicBezTo>
                </a:path>
              </a:pathLst>
            </a:custGeom>
            <a:noFill/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1494B02-0657-48B4-E47F-FBEA707FA630}"/>
              </a:ext>
            </a:extLst>
          </p:cNvPr>
          <p:cNvGrpSpPr/>
          <p:nvPr/>
        </p:nvGrpSpPr>
        <p:grpSpPr>
          <a:xfrm>
            <a:off x="3072086" y="3575912"/>
            <a:ext cx="2117058" cy="2955288"/>
            <a:chOff x="3072086" y="3575912"/>
            <a:chExt cx="2117058" cy="2955288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5661B52-9F80-7DC9-B558-6FF7799E5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237" t="50910" r="16935" b="27758"/>
            <a:stretch/>
          </p:blipFill>
          <p:spPr>
            <a:xfrm>
              <a:off x="3335759" y="3868088"/>
              <a:ext cx="1853385" cy="2262698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DC1E71E-E25D-5FB7-F992-ED016BBBB962}"/>
                </a:ext>
              </a:extLst>
            </p:cNvPr>
            <p:cNvSpPr txBox="1"/>
            <p:nvPr/>
          </p:nvSpPr>
          <p:spPr>
            <a:xfrm rot="16200000">
              <a:off x="1802191" y="4845807"/>
              <a:ext cx="2816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Arial Nova" panose="020B0504020202020204" pitchFamily="34" charset="0"/>
                </a:rPr>
                <a:t>Percentage of GT1.1-specific B cells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23B438B-C5BA-70CA-23A2-771E0E174208}"/>
                </a:ext>
              </a:extLst>
            </p:cNvPr>
            <p:cNvSpPr txBox="1"/>
            <p:nvPr/>
          </p:nvSpPr>
          <p:spPr>
            <a:xfrm rot="18900000">
              <a:off x="3475959" y="6254201"/>
              <a:ext cx="740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>
                  <a:latin typeface="Arial Nova" panose="020B0504020202020204" pitchFamily="34" charset="0"/>
                </a:rPr>
                <a:t>GR1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E3A6962-FA10-3DB5-E88A-9B408D68F5B0}"/>
                </a:ext>
              </a:extLst>
            </p:cNvPr>
            <p:cNvSpPr txBox="1"/>
            <p:nvPr/>
          </p:nvSpPr>
          <p:spPr>
            <a:xfrm rot="18900000">
              <a:off x="3905291" y="6254201"/>
              <a:ext cx="740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>
                  <a:latin typeface="Arial Nova" panose="020B0504020202020204" pitchFamily="34" charset="0"/>
                </a:rPr>
                <a:t>GR2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77B9B45-F346-A765-9553-C56EE1C853B9}"/>
                </a:ext>
              </a:extLst>
            </p:cNvPr>
            <p:cNvSpPr txBox="1"/>
            <p:nvPr/>
          </p:nvSpPr>
          <p:spPr>
            <a:xfrm rot="18900000">
              <a:off x="4383544" y="6254200"/>
              <a:ext cx="740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>
                  <a:latin typeface="Arial Nova" panose="020B0504020202020204" pitchFamily="34" charset="0"/>
                </a:rPr>
                <a:t>GR6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52DB2F0E-B8E4-9EB9-1C32-90646FD44035}"/>
              </a:ext>
            </a:extLst>
          </p:cNvPr>
          <p:cNvSpPr txBox="1"/>
          <p:nvPr/>
        </p:nvSpPr>
        <p:spPr>
          <a:xfrm>
            <a:off x="5549900" y="0"/>
            <a:ext cx="664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"/>
                <a:cs typeface="Arial" panose="020B0604020202020204" pitchFamily="34" charset="0"/>
              </a:rPr>
              <a:t>Jahyun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 Koo, Edward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Lamperti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, Facundo Batista, Sunny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Himansu</a:t>
            </a:r>
            <a:endParaRPr lang="en-US" sz="1200" dirty="0">
              <a:latin typeface="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533" y="538972"/>
            <a:ext cx="11192934" cy="636587"/>
          </a:xfrm>
        </p:spPr>
        <p:txBody>
          <a:bodyPr/>
          <a:lstStyle/>
          <a:p>
            <a:r>
              <a:rPr lang="en-US" sz="2000" b="1" dirty="0"/>
              <a:t>GT1.1 mRNA </a:t>
            </a:r>
            <a:r>
              <a:rPr lang="en-US" sz="2000" b="1" dirty="0" smtClean="0"/>
              <a:t>induces </a:t>
            </a:r>
            <a:r>
              <a:rPr lang="en-US" sz="2000" b="1" dirty="0"/>
              <a:t>potent GT1.1-specific antibody responses in non-human primates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0E876F8-5018-1F1B-BF07-12FCDC102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81" t="10891" b="47440"/>
          <a:stretch/>
        </p:blipFill>
        <p:spPr>
          <a:xfrm>
            <a:off x="6475408" y="2506080"/>
            <a:ext cx="3189948" cy="299094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8C8EA91-82FC-0C16-1373-AA65FB8AA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10" t="19778" r="8452" b="39946"/>
          <a:stretch/>
        </p:blipFill>
        <p:spPr>
          <a:xfrm flipH="1">
            <a:off x="3660956" y="1188989"/>
            <a:ext cx="1061958" cy="94436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A46FFAD-6EF9-DBD6-81D8-089639ADD5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05" t="63544" r="18214" b="11959"/>
          <a:stretch/>
        </p:blipFill>
        <p:spPr>
          <a:xfrm>
            <a:off x="7696200" y="1153203"/>
            <a:ext cx="899885" cy="84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E1283E-BE64-DC69-BA3D-F3A952C3C7F3}"/>
              </a:ext>
            </a:extLst>
          </p:cNvPr>
          <p:cNvSpPr txBox="1"/>
          <p:nvPr/>
        </p:nvSpPr>
        <p:spPr>
          <a:xfrm>
            <a:off x="6560744" y="0"/>
            <a:ext cx="5631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"/>
                <a:cs typeface="Arial" panose="020B0604020202020204" pitchFamily="34" charset="0"/>
              </a:rPr>
              <a:t>Francois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Villinger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, Sunny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Himansu</a:t>
            </a:r>
            <a:endParaRPr lang="en-US" sz="1200" dirty="0">
              <a:latin typeface="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9C94DA-23CD-39CF-AC98-8A13CF7C3C73}"/>
              </a:ext>
            </a:extLst>
          </p:cNvPr>
          <p:cNvGrpSpPr/>
          <p:nvPr/>
        </p:nvGrpSpPr>
        <p:grpSpPr>
          <a:xfrm>
            <a:off x="2900500" y="2552788"/>
            <a:ext cx="2582870" cy="2990942"/>
            <a:chOff x="-4612331" y="2260600"/>
            <a:chExt cx="2582870" cy="2990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1404F0-09F7-CF2D-CB10-181FED84D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609" r="61426"/>
            <a:stretch/>
          </p:blipFill>
          <p:spPr>
            <a:xfrm>
              <a:off x="-4612331" y="2260600"/>
              <a:ext cx="1674398" cy="29909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7B955F-8A2A-ADFC-D347-F590EBF72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540" t="7609" r="43"/>
            <a:stretch/>
          </p:blipFill>
          <p:spPr>
            <a:xfrm>
              <a:off x="-2959154" y="2260600"/>
              <a:ext cx="929693" cy="299094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6AC88C-318E-BA19-C895-4F99FBA1BA9B}"/>
              </a:ext>
            </a:extLst>
          </p:cNvPr>
          <p:cNvSpPr txBox="1"/>
          <p:nvPr/>
        </p:nvSpPr>
        <p:spPr>
          <a:xfrm>
            <a:off x="414220" y="5704797"/>
            <a:ext cx="11665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Nova" panose="020B0504020202020204" pitchFamily="34" charset="0"/>
              </a:rPr>
              <a:t>GT1.1 mRNA induces neutralizing responses comparable to those elicited by GT1.1 protein in NHPs and humans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83A15-C803-9110-7D15-0F708E5287C6}"/>
              </a:ext>
            </a:extLst>
          </p:cNvPr>
          <p:cNvSpPr txBox="1"/>
          <p:nvPr/>
        </p:nvSpPr>
        <p:spPr>
          <a:xfrm>
            <a:off x="3266762" y="2092532"/>
            <a:ext cx="211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GT1.1 neutralization in NHPs </a:t>
            </a:r>
          </a:p>
          <a:p>
            <a:pPr algn="ctr"/>
            <a:r>
              <a:rPr lang="en-GB" sz="1200" dirty="0"/>
              <a:t>(week 10, post-2)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EA860-1BD9-6F4E-B07B-D5A34840F9A0}"/>
              </a:ext>
            </a:extLst>
          </p:cNvPr>
          <p:cNvSpPr txBox="1"/>
          <p:nvPr/>
        </p:nvSpPr>
        <p:spPr>
          <a:xfrm>
            <a:off x="6770285" y="2135777"/>
            <a:ext cx="282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GT1.1 neutralization in C101 participants</a:t>
            </a:r>
          </a:p>
          <a:p>
            <a:pPr algn="ctr"/>
            <a:r>
              <a:rPr lang="en-GB" sz="1200" dirty="0"/>
              <a:t>(week 26, post-3)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749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8972"/>
            <a:ext cx="10515600" cy="636587"/>
          </a:xfrm>
        </p:spPr>
        <p:txBody>
          <a:bodyPr/>
          <a:lstStyle/>
          <a:p>
            <a:r>
              <a:rPr lang="en-US" sz="2000" b="1" dirty="0"/>
              <a:t>Conclusions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200B8-0556-1A9D-31A3-C2E3C0E7F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89"/>
          <a:stretch/>
        </p:blipFill>
        <p:spPr>
          <a:xfrm>
            <a:off x="-33061275" y="-2568864"/>
            <a:ext cx="19202400" cy="22943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96F1B2-AE5B-E82B-1ECC-E8AFF58EB588}"/>
              </a:ext>
            </a:extLst>
          </p:cNvPr>
          <p:cNvSpPr txBox="1"/>
          <p:nvPr/>
        </p:nvSpPr>
        <p:spPr>
          <a:xfrm>
            <a:off x="539095" y="1175559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Membrane-bound GT1.1 show high surface expression and </a:t>
            </a:r>
            <a:r>
              <a:rPr lang="en-GB" sz="1600" dirty="0" err="1">
                <a:latin typeface="Arial Nova" panose="020B0504020202020204" pitchFamily="34" charset="0"/>
              </a:rPr>
              <a:t>favorable</a:t>
            </a:r>
            <a:r>
              <a:rPr lang="en-GB" sz="1600" dirty="0">
                <a:latin typeface="Arial Nova" panose="020B0504020202020204" pitchFamily="34" charset="0"/>
              </a:rPr>
              <a:t> antigenic profiles.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Membrane-bound, but not soluble, GT1.1 immunogens induce strong B cell responses in high-bar mice models for VRC01-class precursors.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The activated B cells acquire VRC01-like 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GT1.1 mRNA induces potent GT1.1-specific antibody responses in non-human primates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ova" panose="020B0504020202020204" pitchFamily="34" charset="0"/>
              </a:rPr>
              <a:t>These results justify evaluating GT1.1 mRNAs in human clinical trials.</a:t>
            </a:r>
            <a:endParaRPr lang="en-GB" sz="16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14532"/>
            <a:ext cx="10515600" cy="636587"/>
          </a:xfrm>
        </p:spPr>
        <p:txBody>
          <a:bodyPr/>
          <a:lstStyle/>
          <a:p>
            <a:r>
              <a:rPr lang="en-US" sz="2000" b="1" dirty="0"/>
              <a:t>Disclosure of interests</a:t>
            </a:r>
          </a:p>
        </p:txBody>
      </p:sp>
      <p:sp>
        <p:nvSpPr>
          <p:cNvPr id="20517" name="TextBox 20516">
            <a:extLst>
              <a:ext uri="{FF2B5EF4-FFF2-40B4-BE49-F238E27FC236}">
                <a16:creationId xmlns:a16="http://schemas.microsoft.com/office/drawing/2014/main" id="{2C63DEC9-52DB-F2DC-7A47-7478A71E5A35}"/>
              </a:ext>
            </a:extLst>
          </p:cNvPr>
          <p:cNvSpPr txBox="1"/>
          <p:nvPr/>
        </p:nvSpPr>
        <p:spPr>
          <a:xfrm>
            <a:off x="695325" y="1240478"/>
            <a:ext cx="8705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speaker has no conflicts of interest to disclose.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432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14532"/>
            <a:ext cx="10515600" cy="636587"/>
          </a:xfrm>
        </p:spPr>
        <p:txBody>
          <a:bodyPr/>
          <a:lstStyle/>
          <a:p>
            <a:r>
              <a:rPr lang="en-US" sz="2000" b="1" dirty="0"/>
              <a:t>Acknowledgments</a:t>
            </a:r>
          </a:p>
        </p:txBody>
      </p:sp>
      <p:pic>
        <p:nvPicPr>
          <p:cNvPr id="32" name="Picture 8" descr="Bill &amp;amp; Melinda Gates Foundation (BMGF) | Global Alliance for Improved  Nutrition (GAIN)">
            <a:extLst>
              <a:ext uri="{FF2B5EF4-FFF2-40B4-BE49-F238E27FC236}">
                <a16:creationId xmlns:a16="http://schemas.microsoft.com/office/drawing/2014/main" id="{E644DE65-109D-75E4-919D-5F317B19E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38020" r="4299" b="42507"/>
          <a:stretch/>
        </p:blipFill>
        <p:spPr bwMode="auto">
          <a:xfrm>
            <a:off x="3933466" y="5498343"/>
            <a:ext cx="2159185" cy="4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8542FBB-F16E-4A6E-157D-8E4A5E674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7" t="10569" r="4427" b="10227"/>
          <a:stretch/>
        </p:blipFill>
        <p:spPr>
          <a:xfrm>
            <a:off x="6273756" y="5377015"/>
            <a:ext cx="2157616" cy="58924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3C163C-BEB5-BF99-8199-D016A41A5C1F}"/>
              </a:ext>
            </a:extLst>
          </p:cNvPr>
          <p:cNvGrpSpPr/>
          <p:nvPr/>
        </p:nvGrpSpPr>
        <p:grpSpPr>
          <a:xfrm>
            <a:off x="1794181" y="1556212"/>
            <a:ext cx="8596940" cy="3657580"/>
            <a:chOff x="1501732" y="1394801"/>
            <a:chExt cx="8596940" cy="3657580"/>
          </a:xfrm>
        </p:grpSpPr>
        <p:pic>
          <p:nvPicPr>
            <p:cNvPr id="16" name="Picture 10" descr="Corona Research Fonds voor wetenschappers van Amsterdam UMC">
              <a:extLst>
                <a:ext uri="{FF2B5EF4-FFF2-40B4-BE49-F238E27FC236}">
                  <a16:creationId xmlns:a16="http://schemas.microsoft.com/office/drawing/2014/main" id="{87A0B5ED-1E02-C8DD-5FAC-FDACC737F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372" y="1406026"/>
              <a:ext cx="1767846" cy="88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8" name="Picture 8" descr="Weill Cornell Medicine">
              <a:extLst>
                <a:ext uri="{FF2B5EF4-FFF2-40B4-BE49-F238E27FC236}">
                  <a16:creationId xmlns:a16="http://schemas.microsoft.com/office/drawing/2014/main" id="{4EFAAF27-D6F6-E1EF-5433-ADB3A0E27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535" y="1504263"/>
              <a:ext cx="1441891" cy="33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43DC459-B3BC-EAB1-70B7-7621F82BB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48" t="39078" r="1909" b="38712"/>
            <a:stretch/>
          </p:blipFill>
          <p:spPr>
            <a:xfrm>
              <a:off x="8380811" y="1458767"/>
              <a:ext cx="1315854" cy="31011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0B863C-F202-D951-F76B-2CBCAC8C92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124" t="19941" r="17686" b="19135"/>
            <a:stretch/>
          </p:blipFill>
          <p:spPr>
            <a:xfrm>
              <a:off x="3879386" y="1546416"/>
              <a:ext cx="1606666" cy="30419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7E3EBCC-C4FA-EF9F-205B-08B35428F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83643" y="3608991"/>
              <a:ext cx="1551671" cy="52126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9F9A7BB-95EC-4596-46F2-22F02B50C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54906" y="2726995"/>
              <a:ext cx="809146" cy="351184"/>
            </a:xfrm>
            <a:prstGeom prst="rect">
              <a:avLst/>
            </a:prstGeom>
          </p:spPr>
        </p:pic>
        <p:sp>
          <p:nvSpPr>
            <p:cNvPr id="20491" name="Rectangle 20490">
              <a:extLst>
                <a:ext uri="{FF2B5EF4-FFF2-40B4-BE49-F238E27FC236}">
                  <a16:creationId xmlns:a16="http://schemas.microsoft.com/office/drawing/2014/main" id="{CCFC5A26-DBD7-94B5-A4C7-94CF6FF646CF}"/>
                </a:ext>
              </a:extLst>
            </p:cNvPr>
            <p:cNvSpPr/>
            <p:nvPr/>
          </p:nvSpPr>
          <p:spPr>
            <a:xfrm>
              <a:off x="1610347" y="2276236"/>
              <a:ext cx="1890509" cy="2776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1" dirty="0">
                  <a:latin typeface="Arial Nova" panose="020B0504020202020204" pitchFamily="34" charset="0"/>
                </a:rPr>
                <a:t>Yoann Aldon</a:t>
              </a:r>
            </a:p>
            <a:p>
              <a:pPr>
                <a:lnSpc>
                  <a:spcPct val="110000"/>
                </a:lnSpc>
              </a:pPr>
              <a:r>
                <a:rPr lang="en-US" sz="1600" dirty="0">
                  <a:latin typeface="Arial Nova" panose="020B0504020202020204" pitchFamily="34" charset="0"/>
                </a:rPr>
                <a:t>Tom </a:t>
              </a:r>
              <a:r>
                <a:rPr lang="en-US" sz="1600" dirty="0" err="1">
                  <a:latin typeface="Arial Nova" panose="020B0504020202020204" pitchFamily="34" charset="0"/>
                </a:rPr>
                <a:t>Caniels</a:t>
              </a:r>
              <a:endParaRPr lang="en-US" sz="1600" dirty="0">
                <a:latin typeface="Arial Nova" panose="020B05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600" dirty="0">
                  <a:latin typeface="Arial Nova" panose="020B0504020202020204" pitchFamily="34" charset="0"/>
                </a:rPr>
                <a:t>Ronald </a:t>
              </a:r>
              <a:r>
                <a:rPr lang="en-US" sz="1600" dirty="0" err="1">
                  <a:latin typeface="Arial Nova" panose="020B0504020202020204" pitchFamily="34" charset="0"/>
                </a:rPr>
                <a:t>Derking</a:t>
              </a:r>
              <a:endParaRPr lang="en-US" sz="1600" dirty="0">
                <a:latin typeface="Arial Nova" panose="020B05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600" dirty="0" err="1">
                  <a:latin typeface="Arial Nova" panose="020B0504020202020204" pitchFamily="34" charset="0"/>
                </a:rPr>
                <a:t>Jonne</a:t>
              </a:r>
              <a:r>
                <a:rPr lang="en-US" sz="1600" dirty="0">
                  <a:latin typeface="Arial Nova" panose="020B0504020202020204" pitchFamily="34" charset="0"/>
                </a:rPr>
                <a:t> </a:t>
              </a:r>
              <a:r>
                <a:rPr lang="en-US" sz="1600" dirty="0" err="1">
                  <a:latin typeface="Arial Nova" panose="020B0504020202020204" pitchFamily="34" charset="0"/>
                </a:rPr>
                <a:t>Snitselaar</a:t>
              </a:r>
              <a:endParaRPr lang="en-US" sz="1600" dirty="0">
                <a:latin typeface="Arial Nova" panose="020B05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600" dirty="0">
                  <a:latin typeface="Arial Nova" panose="020B0504020202020204" pitchFamily="34" charset="0"/>
                </a:rPr>
                <a:t>Jelle van </a:t>
              </a:r>
              <a:r>
                <a:rPr lang="en-US" sz="1600" dirty="0" err="1">
                  <a:latin typeface="Arial Nova" panose="020B0504020202020204" pitchFamily="34" charset="0"/>
                </a:rPr>
                <a:t>Schooten</a:t>
              </a:r>
              <a:endParaRPr lang="en-US" sz="1600" dirty="0">
                <a:latin typeface="Arial Nova" panose="020B05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600" dirty="0" err="1">
                  <a:latin typeface="Arial Nova" panose="020B0504020202020204" pitchFamily="34" charset="0"/>
                </a:rPr>
                <a:t>Marit</a:t>
              </a:r>
              <a:r>
                <a:rPr lang="en-US" sz="1600" dirty="0">
                  <a:latin typeface="Arial Nova" panose="020B0504020202020204" pitchFamily="34" charset="0"/>
                </a:rPr>
                <a:t> van Gils </a:t>
              </a:r>
            </a:p>
            <a:p>
              <a:pPr>
                <a:lnSpc>
                  <a:spcPct val="110000"/>
                </a:lnSpc>
              </a:pPr>
              <a:r>
                <a:rPr lang="en-US" sz="1600" dirty="0" err="1">
                  <a:latin typeface="Arial Nova" panose="020B0504020202020204" pitchFamily="34" charset="0"/>
                </a:rPr>
                <a:t>Kwinten</a:t>
              </a:r>
              <a:r>
                <a:rPr lang="en-US" sz="1600" dirty="0">
                  <a:latin typeface="Arial Nova" panose="020B0504020202020204" pitchFamily="34" charset="0"/>
                </a:rPr>
                <a:t> </a:t>
              </a:r>
              <a:r>
                <a:rPr lang="en-US" sz="1600" dirty="0" err="1">
                  <a:latin typeface="Arial Nova" panose="020B0504020202020204" pitchFamily="34" charset="0"/>
                </a:rPr>
                <a:t>Sliepen</a:t>
              </a:r>
              <a:endParaRPr lang="en-US" sz="1600" dirty="0">
                <a:latin typeface="Arial Nova" panose="020B05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600" dirty="0" err="1">
                  <a:latin typeface="Arial Nova" panose="020B0504020202020204" pitchFamily="34" charset="0"/>
                </a:rPr>
                <a:t>Rogier</a:t>
              </a:r>
              <a:r>
                <a:rPr lang="en-US" sz="1600" dirty="0">
                  <a:latin typeface="Arial Nova" panose="020B0504020202020204" pitchFamily="34" charset="0"/>
                </a:rPr>
                <a:t> Sanders</a:t>
              </a:r>
            </a:p>
            <a:p>
              <a:pPr>
                <a:lnSpc>
                  <a:spcPct val="110000"/>
                </a:lnSpc>
              </a:pPr>
              <a:endParaRPr lang="en-US" sz="1600" dirty="0">
                <a:latin typeface="Arial Nova" panose="020B0504020202020204" pitchFamily="34" charset="0"/>
              </a:endParaRPr>
            </a:p>
            <a:p>
              <a:endParaRPr lang="en-US" sz="1600" dirty="0">
                <a:latin typeface="Arial Nova" panose="020B0504020202020204" pitchFamily="34" charset="0"/>
              </a:endParaRPr>
            </a:p>
          </p:txBody>
        </p:sp>
        <p:sp>
          <p:nvSpPr>
            <p:cNvPr id="20492" name="Rectangle 20491">
              <a:extLst>
                <a:ext uri="{FF2B5EF4-FFF2-40B4-BE49-F238E27FC236}">
                  <a16:creationId xmlns:a16="http://schemas.microsoft.com/office/drawing/2014/main" id="{523BB3A6-1855-BAB8-06D8-F6970773FF3C}"/>
                </a:ext>
              </a:extLst>
            </p:cNvPr>
            <p:cNvSpPr/>
            <p:nvPr/>
          </p:nvSpPr>
          <p:spPr>
            <a:xfrm>
              <a:off x="3735240" y="1938924"/>
              <a:ext cx="1826141" cy="883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1" dirty="0" err="1">
                  <a:latin typeface="Arial Nova" panose="020B0504020202020204" pitchFamily="34" charset="0"/>
                </a:rPr>
                <a:t>Jayhun</a:t>
              </a:r>
              <a:r>
                <a:rPr lang="en-US" sz="1600" b="1" dirty="0">
                  <a:latin typeface="Arial Nova" panose="020B0504020202020204" pitchFamily="34" charset="0"/>
                </a:rPr>
                <a:t> Koo</a:t>
              </a:r>
            </a:p>
            <a:p>
              <a:pPr>
                <a:lnSpc>
                  <a:spcPct val="110000"/>
                </a:lnSpc>
              </a:pPr>
              <a:r>
                <a:rPr lang="en-US" sz="1600" dirty="0">
                  <a:latin typeface="Arial Nova" panose="020B0504020202020204" pitchFamily="34" charset="0"/>
                </a:rPr>
                <a:t>Edward </a:t>
              </a:r>
              <a:r>
                <a:rPr lang="en-US" sz="1600" dirty="0" err="1">
                  <a:latin typeface="Arial Nova" panose="020B0504020202020204" pitchFamily="34" charset="0"/>
                </a:rPr>
                <a:t>Lamperti</a:t>
              </a:r>
              <a:endParaRPr lang="en-US" sz="1600" dirty="0">
                <a:latin typeface="Arial Nova" panose="020B05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600" dirty="0">
                  <a:latin typeface="Arial Nova" panose="020B0504020202020204" pitchFamily="34" charset="0"/>
                </a:rPr>
                <a:t>Facundo Batista</a:t>
              </a:r>
            </a:p>
          </p:txBody>
        </p:sp>
        <p:sp>
          <p:nvSpPr>
            <p:cNvPr id="20493" name="Rectangle 20492">
              <a:extLst>
                <a:ext uri="{FF2B5EF4-FFF2-40B4-BE49-F238E27FC236}">
                  <a16:creationId xmlns:a16="http://schemas.microsoft.com/office/drawing/2014/main" id="{16C4F619-1213-5C52-62DE-B8F3225F6530}"/>
                </a:ext>
              </a:extLst>
            </p:cNvPr>
            <p:cNvSpPr/>
            <p:nvPr/>
          </p:nvSpPr>
          <p:spPr>
            <a:xfrm>
              <a:off x="3731528" y="3443953"/>
              <a:ext cx="18261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0" dirty="0">
                  <a:latin typeface="Arial Nova" panose="020B0504020202020204" pitchFamily="34" charset="0"/>
                </a:rPr>
                <a:t>Ming Tian</a:t>
              </a:r>
            </a:p>
            <a:p>
              <a:r>
                <a:rPr lang="en-US" sz="1600" b="0" dirty="0">
                  <a:latin typeface="Arial Nova" panose="020B0504020202020204" pitchFamily="34" charset="0"/>
                </a:rPr>
                <a:t>Sai Luo</a:t>
              </a:r>
            </a:p>
            <a:p>
              <a:r>
                <a:rPr lang="en-US" sz="1600" b="0" dirty="0">
                  <a:latin typeface="Arial Nova" panose="020B0504020202020204" pitchFamily="34" charset="0"/>
                </a:rPr>
                <a:t>Frederick Alt</a:t>
              </a:r>
            </a:p>
          </p:txBody>
        </p:sp>
        <p:sp>
          <p:nvSpPr>
            <p:cNvPr id="20494" name="Rectangle 20493">
              <a:extLst>
                <a:ext uri="{FF2B5EF4-FFF2-40B4-BE49-F238E27FC236}">
                  <a16:creationId xmlns:a16="http://schemas.microsoft.com/office/drawing/2014/main" id="{A56838E3-0BB9-D0D6-72F4-C249FAD3BC3A}"/>
                </a:ext>
              </a:extLst>
            </p:cNvPr>
            <p:cNvSpPr/>
            <p:nvPr/>
          </p:nvSpPr>
          <p:spPr>
            <a:xfrm>
              <a:off x="5946409" y="1877900"/>
              <a:ext cx="1826141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0" dirty="0">
                  <a:latin typeface="Arial Nova" panose="020B0504020202020204" pitchFamily="34" charset="0"/>
                </a:rPr>
                <a:t>Thomas Ketas</a:t>
              </a:r>
            </a:p>
            <a:p>
              <a:r>
                <a:rPr lang="en-US" sz="1600" dirty="0">
                  <a:latin typeface="Arial Nova" panose="020B0504020202020204" pitchFamily="34" charset="0"/>
                </a:rPr>
                <a:t>John P. Moore</a:t>
              </a:r>
              <a:endParaRPr lang="en-US" sz="1600" b="0" dirty="0">
                <a:latin typeface="Arial Nova" panose="020B0504020202020204" pitchFamily="34" charset="0"/>
              </a:endParaRPr>
            </a:p>
          </p:txBody>
        </p:sp>
        <p:sp>
          <p:nvSpPr>
            <p:cNvPr id="20495" name="Rectangle 20494">
              <a:extLst>
                <a:ext uri="{FF2B5EF4-FFF2-40B4-BE49-F238E27FC236}">
                  <a16:creationId xmlns:a16="http://schemas.microsoft.com/office/drawing/2014/main" id="{3A8AEDA1-B462-2302-4D0F-AFF08ADEA0E7}"/>
                </a:ext>
              </a:extLst>
            </p:cNvPr>
            <p:cNvSpPr/>
            <p:nvPr/>
          </p:nvSpPr>
          <p:spPr>
            <a:xfrm>
              <a:off x="5932647" y="3102890"/>
              <a:ext cx="2021604" cy="34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0" dirty="0">
                  <a:latin typeface="Arial Nova" panose="020B0504020202020204" pitchFamily="34" charset="0"/>
                </a:rPr>
                <a:t>David C. </a:t>
              </a:r>
              <a:r>
                <a:rPr lang="en-US" sz="1600" b="0" dirty="0" err="1">
                  <a:latin typeface="Arial Nova" panose="020B0504020202020204" pitchFamily="34" charset="0"/>
                </a:rPr>
                <a:t>Montefiori</a:t>
              </a:r>
              <a:endParaRPr lang="en-US" sz="1600" b="0" dirty="0">
                <a:latin typeface="Arial Nova" panose="020B0504020202020204" pitchFamily="34" charset="0"/>
              </a:endParaRPr>
            </a:p>
          </p:txBody>
        </p:sp>
        <p:sp>
          <p:nvSpPr>
            <p:cNvPr id="20496" name="Rectangle 20495">
              <a:extLst>
                <a:ext uri="{FF2B5EF4-FFF2-40B4-BE49-F238E27FC236}">
                  <a16:creationId xmlns:a16="http://schemas.microsoft.com/office/drawing/2014/main" id="{843B7C82-753F-7681-B429-928B74E41EDC}"/>
                </a:ext>
              </a:extLst>
            </p:cNvPr>
            <p:cNvSpPr/>
            <p:nvPr/>
          </p:nvSpPr>
          <p:spPr>
            <a:xfrm>
              <a:off x="5911890" y="4051503"/>
              <a:ext cx="2128063" cy="34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0" dirty="0">
                  <a:latin typeface="Arial Nova" panose="020B0504020202020204" pitchFamily="34" charset="0"/>
                </a:rPr>
                <a:t>Francois J. </a:t>
              </a:r>
              <a:r>
                <a:rPr lang="en-US" sz="1600" b="0" dirty="0" err="1">
                  <a:latin typeface="Arial Nova" panose="020B0504020202020204" pitchFamily="34" charset="0"/>
                </a:rPr>
                <a:t>Villinger</a:t>
              </a:r>
              <a:endParaRPr lang="en-US" sz="1600" b="0" dirty="0">
                <a:latin typeface="Arial Nova" panose="020B0504020202020204" pitchFamily="34" charset="0"/>
              </a:endParaRPr>
            </a:p>
          </p:txBody>
        </p:sp>
        <p:sp>
          <p:nvSpPr>
            <p:cNvPr id="20497" name="Rectangle 20496">
              <a:extLst>
                <a:ext uri="{FF2B5EF4-FFF2-40B4-BE49-F238E27FC236}">
                  <a16:creationId xmlns:a16="http://schemas.microsoft.com/office/drawing/2014/main" id="{3C32A768-F87A-BEA9-5417-351F2C02FC5F}"/>
                </a:ext>
              </a:extLst>
            </p:cNvPr>
            <p:cNvSpPr/>
            <p:nvPr/>
          </p:nvSpPr>
          <p:spPr>
            <a:xfrm>
              <a:off x="8139189" y="1806772"/>
              <a:ext cx="1826141" cy="34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0" dirty="0">
                  <a:latin typeface="Arial Nova" panose="020B0504020202020204" pitchFamily="34" charset="0"/>
                </a:rPr>
                <a:t>Sunny </a:t>
              </a:r>
              <a:r>
                <a:rPr lang="en-US" sz="1600" b="0" dirty="0" err="1">
                  <a:latin typeface="Arial Nova" panose="020B0504020202020204" pitchFamily="34" charset="0"/>
                </a:rPr>
                <a:t>Himansu</a:t>
              </a:r>
              <a:endParaRPr lang="en-US" sz="1600" b="0" dirty="0">
                <a:latin typeface="Arial Nova" panose="020B0504020202020204" pitchFamily="34" charset="0"/>
              </a:endParaRPr>
            </a:p>
          </p:txBody>
        </p:sp>
        <p:pic>
          <p:nvPicPr>
            <p:cNvPr id="20499" name="Picture 20498">
              <a:extLst>
                <a:ext uri="{FF2B5EF4-FFF2-40B4-BE49-F238E27FC236}">
                  <a16:creationId xmlns:a16="http://schemas.microsoft.com/office/drawing/2014/main" id="{27583B58-000D-B2F1-5FA3-C84838E89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83130" y="3027306"/>
              <a:ext cx="1501322" cy="387218"/>
            </a:xfrm>
            <a:prstGeom prst="rect">
              <a:avLst/>
            </a:prstGeom>
          </p:spPr>
        </p:pic>
        <p:pic>
          <p:nvPicPr>
            <p:cNvPr id="20511" name="Picture 20510">
              <a:extLst>
                <a:ext uri="{FF2B5EF4-FFF2-40B4-BE49-F238E27FC236}">
                  <a16:creationId xmlns:a16="http://schemas.microsoft.com/office/drawing/2014/main" id="{5EB696AF-B889-2421-4A87-746075A88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80811" y="2493026"/>
              <a:ext cx="1365553" cy="35952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1DBC4D9-4E1F-786C-3C74-6AF65DC80860}"/>
                </a:ext>
              </a:extLst>
            </p:cNvPr>
            <p:cNvSpPr/>
            <p:nvPr/>
          </p:nvSpPr>
          <p:spPr>
            <a:xfrm>
              <a:off x="8156112" y="2891266"/>
              <a:ext cx="1826141" cy="612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0" dirty="0">
                  <a:latin typeface="Arial Nova" panose="020B0504020202020204" pitchFamily="34" charset="0"/>
                </a:rPr>
                <a:t>Paul McKay</a:t>
              </a:r>
            </a:p>
            <a:p>
              <a:pPr>
                <a:lnSpc>
                  <a:spcPct val="110000"/>
                </a:lnSpc>
              </a:pPr>
              <a:r>
                <a:rPr lang="en-US" sz="1600" b="0" dirty="0">
                  <a:latin typeface="Arial Nova" panose="020B0504020202020204" pitchFamily="34" charset="0"/>
                </a:rPr>
                <a:t>Robin Shattock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6F0C859-62F8-5EF0-0EC0-9B924C24FF91}"/>
                </a:ext>
              </a:extLst>
            </p:cNvPr>
            <p:cNvSpPr/>
            <p:nvPr/>
          </p:nvSpPr>
          <p:spPr>
            <a:xfrm>
              <a:off x="1501732" y="1406025"/>
              <a:ext cx="2002248" cy="3393669"/>
            </a:xfrm>
            <a:prstGeom prst="roundRect">
              <a:avLst>
                <a:gd name="adj" fmla="val 4869"/>
              </a:avLst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0B3EE43-16FB-18E8-B704-F3C10F16BCB2}"/>
                </a:ext>
              </a:extLst>
            </p:cNvPr>
            <p:cNvSpPr/>
            <p:nvPr/>
          </p:nvSpPr>
          <p:spPr>
            <a:xfrm>
              <a:off x="3688206" y="1409972"/>
              <a:ext cx="2002248" cy="1412399"/>
            </a:xfrm>
            <a:prstGeom prst="roundRect">
              <a:avLst>
                <a:gd name="adj" fmla="val 4869"/>
              </a:avLst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E400456-B84C-1582-BC6E-E6F176157237}"/>
                </a:ext>
              </a:extLst>
            </p:cNvPr>
            <p:cNvSpPr/>
            <p:nvPr/>
          </p:nvSpPr>
          <p:spPr>
            <a:xfrm>
              <a:off x="3688206" y="2931872"/>
              <a:ext cx="2002248" cy="1412399"/>
            </a:xfrm>
            <a:prstGeom prst="roundRect">
              <a:avLst>
                <a:gd name="adj" fmla="val 4869"/>
              </a:avLst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4C64746-A66E-C0E3-5652-AAF68D38D88F}"/>
                </a:ext>
              </a:extLst>
            </p:cNvPr>
            <p:cNvSpPr/>
            <p:nvPr/>
          </p:nvSpPr>
          <p:spPr>
            <a:xfrm>
              <a:off x="5892315" y="1394801"/>
              <a:ext cx="2002248" cy="1110790"/>
            </a:xfrm>
            <a:prstGeom prst="roundRect">
              <a:avLst>
                <a:gd name="adj" fmla="val 4869"/>
              </a:avLst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27378E1-C6FA-FDBF-8A51-709E53F4FA26}"/>
                </a:ext>
              </a:extLst>
            </p:cNvPr>
            <p:cNvSpPr/>
            <p:nvPr/>
          </p:nvSpPr>
          <p:spPr>
            <a:xfrm>
              <a:off x="5892315" y="2643576"/>
              <a:ext cx="2002248" cy="819479"/>
            </a:xfrm>
            <a:prstGeom prst="roundRect">
              <a:avLst>
                <a:gd name="adj" fmla="val 4869"/>
              </a:avLst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BA901F-8F41-1F48-22A1-E9CD995B2235}"/>
                </a:ext>
              </a:extLst>
            </p:cNvPr>
            <p:cNvSpPr/>
            <p:nvPr/>
          </p:nvSpPr>
          <p:spPr>
            <a:xfrm>
              <a:off x="5892315" y="3601041"/>
              <a:ext cx="2002248" cy="819479"/>
            </a:xfrm>
            <a:prstGeom prst="roundRect">
              <a:avLst>
                <a:gd name="adj" fmla="val 4869"/>
              </a:avLst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234E46A-5935-457A-87D7-5CF84F3DC189}"/>
                </a:ext>
              </a:extLst>
            </p:cNvPr>
            <p:cNvSpPr/>
            <p:nvPr/>
          </p:nvSpPr>
          <p:spPr>
            <a:xfrm>
              <a:off x="8096424" y="1394801"/>
              <a:ext cx="2002248" cy="822619"/>
            </a:xfrm>
            <a:prstGeom prst="roundRect">
              <a:avLst>
                <a:gd name="adj" fmla="val 4869"/>
              </a:avLst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61A871E-9101-DA39-6836-A7E6622BAE84}"/>
                </a:ext>
              </a:extLst>
            </p:cNvPr>
            <p:cNvSpPr/>
            <p:nvPr/>
          </p:nvSpPr>
          <p:spPr>
            <a:xfrm>
              <a:off x="8096424" y="2361102"/>
              <a:ext cx="2002248" cy="1165921"/>
            </a:xfrm>
            <a:prstGeom prst="roundRect">
              <a:avLst>
                <a:gd name="adj" fmla="val 4869"/>
              </a:avLst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22720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8972"/>
            <a:ext cx="10515600" cy="636587"/>
          </a:xfrm>
        </p:spPr>
        <p:txBody>
          <a:bodyPr/>
          <a:lstStyle/>
          <a:p>
            <a:r>
              <a:rPr lang="en-US" sz="2000" b="1" dirty="0"/>
              <a:t>Native-like Env constructs for nucleic acid vaccination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9F89B0-4145-6C8F-695E-8EFA452452D1}"/>
              </a:ext>
            </a:extLst>
          </p:cNvPr>
          <p:cNvSpPr txBox="1"/>
          <p:nvPr/>
        </p:nvSpPr>
        <p:spPr>
          <a:xfrm>
            <a:off x="1072897" y="1038180"/>
            <a:ext cx="355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rial" panose="020B0604020202020204" pitchFamily="34" charset="0"/>
              </a:rPr>
              <a:t>Protein vaccination</a:t>
            </a:r>
            <a:endParaRPr lang="en-NL" sz="2000" b="1" dirty="0"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C4DA62-3D4C-43FC-EEA6-D3C265D678CB}"/>
              </a:ext>
            </a:extLst>
          </p:cNvPr>
          <p:cNvSpPr/>
          <p:nvPr/>
        </p:nvSpPr>
        <p:spPr>
          <a:xfrm>
            <a:off x="10017125" y="1674767"/>
            <a:ext cx="1365250" cy="1376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F06851-C731-C1B3-7403-99AA2F28FE93}"/>
              </a:ext>
            </a:extLst>
          </p:cNvPr>
          <p:cNvSpPr/>
          <p:nvPr/>
        </p:nvSpPr>
        <p:spPr>
          <a:xfrm>
            <a:off x="9849958" y="4515388"/>
            <a:ext cx="1365250" cy="180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9C8A64-FBF3-03BF-1D9E-A5883158E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98"/>
          <a:stretch/>
        </p:blipFill>
        <p:spPr>
          <a:xfrm>
            <a:off x="1005367" y="1363957"/>
            <a:ext cx="5458495" cy="52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8972"/>
            <a:ext cx="10515600" cy="636587"/>
          </a:xfrm>
        </p:spPr>
        <p:txBody>
          <a:bodyPr/>
          <a:lstStyle/>
          <a:p>
            <a:r>
              <a:rPr lang="en-US" sz="2000" b="1" dirty="0"/>
              <a:t>Native-like Env constructs for nucleic acid vaccination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9F89B0-4145-6C8F-695E-8EFA452452D1}"/>
              </a:ext>
            </a:extLst>
          </p:cNvPr>
          <p:cNvSpPr txBox="1"/>
          <p:nvPr/>
        </p:nvSpPr>
        <p:spPr>
          <a:xfrm>
            <a:off x="1072897" y="1038180"/>
            <a:ext cx="355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rial" panose="020B0604020202020204" pitchFamily="34" charset="0"/>
              </a:rPr>
              <a:t>Protein vaccination</a:t>
            </a:r>
            <a:endParaRPr lang="en-NL" sz="2000" b="1" dirty="0"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0BEDFD-FD64-B076-A939-778E31FBEE1D}"/>
              </a:ext>
            </a:extLst>
          </p:cNvPr>
          <p:cNvGrpSpPr/>
          <p:nvPr/>
        </p:nvGrpSpPr>
        <p:grpSpPr>
          <a:xfrm>
            <a:off x="6799864" y="1038180"/>
            <a:ext cx="4574628" cy="5589898"/>
            <a:chOff x="6799864" y="1038180"/>
            <a:chExt cx="4574628" cy="55898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8411F5-F4CE-F392-2EAB-8B6152319BD5}"/>
                </a:ext>
              </a:extLst>
            </p:cNvPr>
            <p:cNvSpPr txBox="1"/>
            <p:nvPr/>
          </p:nvSpPr>
          <p:spPr>
            <a:xfrm>
              <a:off x="7401651" y="1038180"/>
              <a:ext cx="3551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cs typeface="Arial" panose="020B0604020202020204" pitchFamily="34" charset="0"/>
                </a:rPr>
                <a:t>Nucleic acid vaccination</a:t>
              </a:r>
              <a:endParaRPr lang="en-NL" sz="2000" b="1" dirty="0"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26D0D8-EC39-AA2B-8C1E-ABE558D51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115" r="-199"/>
            <a:stretch/>
          </p:blipFill>
          <p:spPr>
            <a:xfrm>
              <a:off x="6799864" y="1363957"/>
              <a:ext cx="4574628" cy="5264121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8C4DA62-3D4C-43FC-EEA6-D3C265D678CB}"/>
              </a:ext>
            </a:extLst>
          </p:cNvPr>
          <p:cNvSpPr/>
          <p:nvPr/>
        </p:nvSpPr>
        <p:spPr>
          <a:xfrm>
            <a:off x="10017125" y="1674767"/>
            <a:ext cx="1365250" cy="1376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F06851-C731-C1B3-7403-99AA2F28FE93}"/>
              </a:ext>
            </a:extLst>
          </p:cNvPr>
          <p:cNvSpPr/>
          <p:nvPr/>
        </p:nvSpPr>
        <p:spPr>
          <a:xfrm>
            <a:off x="9849958" y="4515388"/>
            <a:ext cx="1365250" cy="180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9C8A64-FBF3-03BF-1D9E-A5883158E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98"/>
          <a:stretch/>
        </p:blipFill>
        <p:spPr>
          <a:xfrm>
            <a:off x="1005367" y="1363957"/>
            <a:ext cx="5458495" cy="52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8972"/>
            <a:ext cx="10515600" cy="636587"/>
          </a:xfrm>
        </p:spPr>
        <p:txBody>
          <a:bodyPr/>
          <a:lstStyle/>
          <a:p>
            <a:r>
              <a:rPr lang="en-US" sz="2000" b="1" dirty="0"/>
              <a:t>Native-like Env constructs for nucleic acid vaccination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9F89B0-4145-6C8F-695E-8EFA452452D1}"/>
              </a:ext>
            </a:extLst>
          </p:cNvPr>
          <p:cNvSpPr txBox="1"/>
          <p:nvPr/>
        </p:nvSpPr>
        <p:spPr>
          <a:xfrm>
            <a:off x="1072897" y="1038180"/>
            <a:ext cx="355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rial" panose="020B0604020202020204" pitchFamily="34" charset="0"/>
              </a:rPr>
              <a:t>Protein vaccination</a:t>
            </a:r>
            <a:endParaRPr lang="en-NL" sz="2000" b="1" dirty="0"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0BEDFD-FD64-B076-A939-778E31FBEE1D}"/>
              </a:ext>
            </a:extLst>
          </p:cNvPr>
          <p:cNvGrpSpPr/>
          <p:nvPr/>
        </p:nvGrpSpPr>
        <p:grpSpPr>
          <a:xfrm>
            <a:off x="6799864" y="1038180"/>
            <a:ext cx="4574628" cy="5589898"/>
            <a:chOff x="6799864" y="1038180"/>
            <a:chExt cx="4574628" cy="55898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8411F5-F4CE-F392-2EAB-8B6152319BD5}"/>
                </a:ext>
              </a:extLst>
            </p:cNvPr>
            <p:cNvSpPr txBox="1"/>
            <p:nvPr/>
          </p:nvSpPr>
          <p:spPr>
            <a:xfrm>
              <a:off x="7401651" y="1038180"/>
              <a:ext cx="3551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cs typeface="Arial" panose="020B0604020202020204" pitchFamily="34" charset="0"/>
                </a:rPr>
                <a:t>Nucleic acid vaccination</a:t>
              </a:r>
              <a:endParaRPr lang="en-NL" sz="2000" b="1" dirty="0"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26D0D8-EC39-AA2B-8C1E-ABE558D51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115" r="-199"/>
            <a:stretch/>
          </p:blipFill>
          <p:spPr>
            <a:xfrm>
              <a:off x="6799864" y="1363957"/>
              <a:ext cx="4574628" cy="526412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99C8A64-FBF3-03BF-1D9E-A5883158E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98"/>
          <a:stretch/>
        </p:blipFill>
        <p:spPr>
          <a:xfrm>
            <a:off x="1005367" y="1363957"/>
            <a:ext cx="5458495" cy="52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00" y="538972"/>
            <a:ext cx="11811000" cy="636587"/>
          </a:xfrm>
        </p:spPr>
        <p:txBody>
          <a:bodyPr/>
          <a:lstStyle/>
          <a:p>
            <a:r>
              <a:rPr lang="en-US" sz="2000" b="1" dirty="0"/>
              <a:t>Presentation cell membranes improves the conformation and immunogenicity of Env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76F36-A073-9465-E445-7EDB371EFE72}"/>
              </a:ext>
            </a:extLst>
          </p:cNvPr>
          <p:cNvSpPr txBox="1"/>
          <p:nvPr/>
        </p:nvSpPr>
        <p:spPr>
          <a:xfrm>
            <a:off x="1926163" y="1425600"/>
            <a:ext cx="142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 Nova" panose="020B0504020202020204" pitchFamily="34" charset="0"/>
              </a:rPr>
              <a:t>Soluble Env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85265-32DF-2148-6753-54CD5930714B}"/>
              </a:ext>
            </a:extLst>
          </p:cNvPr>
          <p:cNvSpPr txBox="1"/>
          <p:nvPr/>
        </p:nvSpPr>
        <p:spPr>
          <a:xfrm>
            <a:off x="4791779" y="1198885"/>
            <a:ext cx="284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 Nova" panose="020B0504020202020204" pitchFamily="34" charset="0"/>
              </a:rPr>
              <a:t>Membrane-bound Env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C573F79-772D-5507-2687-5DAA45F22B88}"/>
              </a:ext>
            </a:extLst>
          </p:cNvPr>
          <p:cNvSpPr/>
          <p:nvPr/>
        </p:nvSpPr>
        <p:spPr>
          <a:xfrm rot="16200000">
            <a:off x="4091450" y="2054374"/>
            <a:ext cx="529819" cy="762000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4A68FF-C986-F7EE-0561-90AFAA78833A}"/>
              </a:ext>
            </a:extLst>
          </p:cNvPr>
          <p:cNvSpPr txBox="1"/>
          <p:nvPr/>
        </p:nvSpPr>
        <p:spPr>
          <a:xfrm>
            <a:off x="2971633" y="2314043"/>
            <a:ext cx="53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ova" panose="020B0504020202020204" pitchFamily="34" charset="0"/>
              </a:rPr>
              <a:t>Env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A8458614-B3CC-CF40-C3B9-D974AB571529}"/>
              </a:ext>
            </a:extLst>
          </p:cNvPr>
          <p:cNvSpPr/>
          <p:nvPr/>
        </p:nvSpPr>
        <p:spPr>
          <a:xfrm flipH="1">
            <a:off x="2932048" y="2009884"/>
            <a:ext cx="79171" cy="9239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CA37E7C-85FF-B216-5090-44FDEAC6AC67}"/>
              </a:ext>
            </a:extLst>
          </p:cNvPr>
          <p:cNvSpPr/>
          <p:nvPr/>
        </p:nvSpPr>
        <p:spPr>
          <a:xfrm>
            <a:off x="1753429" y="1769497"/>
            <a:ext cx="1775029" cy="140089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52CB69-0325-A98F-21DD-EA706FA40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66" t="54990" r="38069" b="28717"/>
          <a:stretch/>
        </p:blipFill>
        <p:spPr>
          <a:xfrm>
            <a:off x="5212039" y="2539937"/>
            <a:ext cx="895502" cy="88586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F4CEBAF-6CA4-095E-FCC4-0942C1EAA221}"/>
              </a:ext>
            </a:extLst>
          </p:cNvPr>
          <p:cNvSpPr txBox="1"/>
          <p:nvPr/>
        </p:nvSpPr>
        <p:spPr>
          <a:xfrm>
            <a:off x="6214078" y="1977889"/>
            <a:ext cx="53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ova" panose="020B0504020202020204" pitchFamily="34" charset="0"/>
              </a:rPr>
              <a:t>Env</a:t>
            </a:r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A0931E39-F088-A1EA-7FAD-B9C58A10B151}"/>
              </a:ext>
            </a:extLst>
          </p:cNvPr>
          <p:cNvSpPr/>
          <p:nvPr/>
        </p:nvSpPr>
        <p:spPr>
          <a:xfrm flipH="1">
            <a:off x="6174493" y="1673730"/>
            <a:ext cx="79171" cy="9239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BAA7970-11E5-6A0F-509A-B51106B03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11" t="20336" r="25667" b="52939"/>
          <a:stretch/>
        </p:blipFill>
        <p:spPr>
          <a:xfrm>
            <a:off x="5098881" y="1623742"/>
            <a:ext cx="1026762" cy="9673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B47C657-1238-F5BF-C6BC-C1A3BA4B8B85}"/>
              </a:ext>
            </a:extLst>
          </p:cNvPr>
          <p:cNvSpPr/>
          <p:nvPr/>
        </p:nvSpPr>
        <p:spPr>
          <a:xfrm>
            <a:off x="4914230" y="1536843"/>
            <a:ext cx="2601943" cy="20212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BCF659-CF99-778F-9F4F-289BF757C3A3}"/>
              </a:ext>
            </a:extLst>
          </p:cNvPr>
          <p:cNvSpPr txBox="1"/>
          <p:nvPr/>
        </p:nvSpPr>
        <p:spPr>
          <a:xfrm>
            <a:off x="6216327" y="2842070"/>
            <a:ext cx="129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ova" panose="020B0504020202020204" pitchFamily="34" charset="0"/>
              </a:rPr>
              <a:t>Transmembrane domain</a:t>
            </a:r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2B67073C-0C41-18A6-03EC-F5E85A938276}"/>
              </a:ext>
            </a:extLst>
          </p:cNvPr>
          <p:cNvSpPr/>
          <p:nvPr/>
        </p:nvSpPr>
        <p:spPr>
          <a:xfrm flipH="1">
            <a:off x="6174493" y="2636105"/>
            <a:ext cx="79170" cy="82039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F0E7BE-2A26-9557-91FA-79F8877B29BD}"/>
              </a:ext>
            </a:extLst>
          </p:cNvPr>
          <p:cNvSpPr txBox="1"/>
          <p:nvPr/>
        </p:nvSpPr>
        <p:spPr>
          <a:xfrm>
            <a:off x="7813982" y="2012880"/>
            <a:ext cx="368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The transmembrane domain improves the conformation of Env trimers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BA5A828-9184-6909-6662-20CA5982E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11" t="20336" r="25667" b="52156"/>
          <a:stretch/>
        </p:blipFill>
        <p:spPr>
          <a:xfrm>
            <a:off x="1880861" y="1956473"/>
            <a:ext cx="1026762" cy="9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00" y="538972"/>
            <a:ext cx="11811000" cy="636587"/>
          </a:xfrm>
        </p:spPr>
        <p:txBody>
          <a:bodyPr/>
          <a:lstStyle/>
          <a:p>
            <a:r>
              <a:rPr lang="en-US" sz="2000" b="1" dirty="0"/>
              <a:t>Presentation cell membranes improves the conformation and immunogenicity of Env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676BC-FA5A-F355-2C4E-5CB15176F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0" t="5953" r="68940" b="65399"/>
          <a:stretch/>
        </p:blipFill>
        <p:spPr>
          <a:xfrm>
            <a:off x="2584965" y="3788741"/>
            <a:ext cx="2291354" cy="2050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576F36-A073-9465-E445-7EDB371EFE72}"/>
              </a:ext>
            </a:extLst>
          </p:cNvPr>
          <p:cNvSpPr txBox="1"/>
          <p:nvPr/>
        </p:nvSpPr>
        <p:spPr>
          <a:xfrm>
            <a:off x="1926163" y="1425600"/>
            <a:ext cx="142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 Nova" panose="020B0504020202020204" pitchFamily="34" charset="0"/>
              </a:rPr>
              <a:t>Soluble Env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85265-32DF-2148-6753-54CD5930714B}"/>
              </a:ext>
            </a:extLst>
          </p:cNvPr>
          <p:cNvSpPr txBox="1"/>
          <p:nvPr/>
        </p:nvSpPr>
        <p:spPr>
          <a:xfrm>
            <a:off x="4791779" y="1198885"/>
            <a:ext cx="284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 Nova" panose="020B0504020202020204" pitchFamily="34" charset="0"/>
              </a:rPr>
              <a:t>Membrane-bound Env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C573F79-772D-5507-2687-5DAA45F22B88}"/>
              </a:ext>
            </a:extLst>
          </p:cNvPr>
          <p:cNvSpPr/>
          <p:nvPr/>
        </p:nvSpPr>
        <p:spPr>
          <a:xfrm rot="16200000">
            <a:off x="4091450" y="2054374"/>
            <a:ext cx="529819" cy="762000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4A68FF-C986-F7EE-0561-90AFAA78833A}"/>
              </a:ext>
            </a:extLst>
          </p:cNvPr>
          <p:cNvSpPr txBox="1"/>
          <p:nvPr/>
        </p:nvSpPr>
        <p:spPr>
          <a:xfrm>
            <a:off x="2971633" y="2314043"/>
            <a:ext cx="53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ova" panose="020B0504020202020204" pitchFamily="34" charset="0"/>
              </a:rPr>
              <a:t>Env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A8458614-B3CC-CF40-C3B9-D974AB571529}"/>
              </a:ext>
            </a:extLst>
          </p:cNvPr>
          <p:cNvSpPr/>
          <p:nvPr/>
        </p:nvSpPr>
        <p:spPr>
          <a:xfrm flipH="1">
            <a:off x="2932048" y="2009884"/>
            <a:ext cx="79171" cy="9239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CA37E7C-85FF-B216-5090-44FDEAC6AC67}"/>
              </a:ext>
            </a:extLst>
          </p:cNvPr>
          <p:cNvSpPr/>
          <p:nvPr/>
        </p:nvSpPr>
        <p:spPr>
          <a:xfrm>
            <a:off x="1753429" y="1769497"/>
            <a:ext cx="1775029" cy="140089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52CB69-0325-A98F-21DD-EA706FA40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66" t="54990" r="38069" b="28717"/>
          <a:stretch/>
        </p:blipFill>
        <p:spPr>
          <a:xfrm>
            <a:off x="5212039" y="2539937"/>
            <a:ext cx="895502" cy="88586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F4CEBAF-6CA4-095E-FCC4-0942C1EAA221}"/>
              </a:ext>
            </a:extLst>
          </p:cNvPr>
          <p:cNvSpPr txBox="1"/>
          <p:nvPr/>
        </p:nvSpPr>
        <p:spPr>
          <a:xfrm>
            <a:off x="6214078" y="1977889"/>
            <a:ext cx="53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ova" panose="020B0504020202020204" pitchFamily="34" charset="0"/>
              </a:rPr>
              <a:t>Env</a:t>
            </a:r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A0931E39-F088-A1EA-7FAD-B9C58A10B151}"/>
              </a:ext>
            </a:extLst>
          </p:cNvPr>
          <p:cNvSpPr/>
          <p:nvPr/>
        </p:nvSpPr>
        <p:spPr>
          <a:xfrm flipH="1">
            <a:off x="6174493" y="1673730"/>
            <a:ext cx="79171" cy="9239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BAA7970-11E5-6A0F-509A-B51106B03B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11" t="20336" r="25667" b="52939"/>
          <a:stretch/>
        </p:blipFill>
        <p:spPr>
          <a:xfrm>
            <a:off x="5098881" y="1623742"/>
            <a:ext cx="1026762" cy="9673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B47C657-1238-F5BF-C6BC-C1A3BA4B8B85}"/>
              </a:ext>
            </a:extLst>
          </p:cNvPr>
          <p:cNvSpPr/>
          <p:nvPr/>
        </p:nvSpPr>
        <p:spPr>
          <a:xfrm>
            <a:off x="4914230" y="1536843"/>
            <a:ext cx="2601943" cy="20212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BCF659-CF99-778F-9F4F-289BF757C3A3}"/>
              </a:ext>
            </a:extLst>
          </p:cNvPr>
          <p:cNvSpPr txBox="1"/>
          <p:nvPr/>
        </p:nvSpPr>
        <p:spPr>
          <a:xfrm>
            <a:off x="6216327" y="2842070"/>
            <a:ext cx="129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ova" panose="020B0504020202020204" pitchFamily="34" charset="0"/>
              </a:rPr>
              <a:t>Transmembrane domain</a:t>
            </a:r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2B67073C-0C41-18A6-03EC-F5E85A938276}"/>
              </a:ext>
            </a:extLst>
          </p:cNvPr>
          <p:cNvSpPr/>
          <p:nvPr/>
        </p:nvSpPr>
        <p:spPr>
          <a:xfrm flipH="1">
            <a:off x="6174493" y="2636105"/>
            <a:ext cx="79170" cy="82039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F0E7BE-2A26-9557-91FA-79F8877B29BD}"/>
              </a:ext>
            </a:extLst>
          </p:cNvPr>
          <p:cNvSpPr txBox="1"/>
          <p:nvPr/>
        </p:nvSpPr>
        <p:spPr>
          <a:xfrm>
            <a:off x="7813982" y="2012880"/>
            <a:ext cx="368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The transmembrane domain improves the conformation of Env trimers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FB029-506F-E981-1A48-1F73FB2DBB85}"/>
              </a:ext>
            </a:extLst>
          </p:cNvPr>
          <p:cNvSpPr txBox="1"/>
          <p:nvPr/>
        </p:nvSpPr>
        <p:spPr>
          <a:xfrm>
            <a:off x="1415283" y="5839304"/>
            <a:ext cx="4821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Increased valency </a:t>
            </a:r>
            <a:r>
              <a:rPr lang="en-GB" sz="1600" dirty="0">
                <a:latin typeface="Arial Nova" panose="020B0504020202020204" pitchFamily="34" charset="0"/>
                <a:sym typeface="Wingdings" panose="05000000000000000000" pitchFamily="2" charset="2"/>
              </a:rPr>
              <a:t> Increased B cell activation</a:t>
            </a:r>
            <a:endParaRPr lang="en-GB" sz="1600" dirty="0">
              <a:latin typeface="Arial Nova" panose="020B0504020202020204" pitchFamily="34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BA5A828-9184-6909-6662-20CA5982E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11" t="20336" r="25667" b="52156"/>
          <a:stretch/>
        </p:blipFill>
        <p:spPr>
          <a:xfrm>
            <a:off x="1880861" y="1956473"/>
            <a:ext cx="1026762" cy="9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00" y="538972"/>
            <a:ext cx="11811000" cy="636587"/>
          </a:xfrm>
        </p:spPr>
        <p:txBody>
          <a:bodyPr/>
          <a:lstStyle/>
          <a:p>
            <a:r>
              <a:rPr lang="en-US" sz="2000" b="1" dirty="0"/>
              <a:t>Presentation cell membranes improves the conformation and immunogenicity of Env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676BC-FA5A-F355-2C4E-5CB15176F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0" t="5953" r="68940" b="65399"/>
          <a:stretch/>
        </p:blipFill>
        <p:spPr>
          <a:xfrm>
            <a:off x="2584965" y="3788741"/>
            <a:ext cx="2291354" cy="205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85B212-930D-249D-AEE8-FDD525742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4" b="65033"/>
          <a:stretch/>
        </p:blipFill>
        <p:spPr>
          <a:xfrm>
            <a:off x="7064854" y="3633894"/>
            <a:ext cx="3138068" cy="2167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576F36-A073-9465-E445-7EDB371EFE72}"/>
              </a:ext>
            </a:extLst>
          </p:cNvPr>
          <p:cNvSpPr txBox="1"/>
          <p:nvPr/>
        </p:nvSpPr>
        <p:spPr>
          <a:xfrm>
            <a:off x="1926163" y="1425600"/>
            <a:ext cx="142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 Nova" panose="020B0504020202020204" pitchFamily="34" charset="0"/>
              </a:rPr>
              <a:t>Soluble Env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85265-32DF-2148-6753-54CD5930714B}"/>
              </a:ext>
            </a:extLst>
          </p:cNvPr>
          <p:cNvSpPr txBox="1"/>
          <p:nvPr/>
        </p:nvSpPr>
        <p:spPr>
          <a:xfrm>
            <a:off x="4791779" y="1198885"/>
            <a:ext cx="284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 Nova" panose="020B0504020202020204" pitchFamily="34" charset="0"/>
              </a:rPr>
              <a:t>Membrane-bound Env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C573F79-772D-5507-2687-5DAA45F22B88}"/>
              </a:ext>
            </a:extLst>
          </p:cNvPr>
          <p:cNvSpPr/>
          <p:nvPr/>
        </p:nvSpPr>
        <p:spPr>
          <a:xfrm rot="16200000">
            <a:off x="4091450" y="2054374"/>
            <a:ext cx="529819" cy="762000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4A68FF-C986-F7EE-0561-90AFAA78833A}"/>
              </a:ext>
            </a:extLst>
          </p:cNvPr>
          <p:cNvSpPr txBox="1"/>
          <p:nvPr/>
        </p:nvSpPr>
        <p:spPr>
          <a:xfrm>
            <a:off x="2971633" y="2314043"/>
            <a:ext cx="53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ova" panose="020B0504020202020204" pitchFamily="34" charset="0"/>
              </a:rPr>
              <a:t>Env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A8458614-B3CC-CF40-C3B9-D974AB571529}"/>
              </a:ext>
            </a:extLst>
          </p:cNvPr>
          <p:cNvSpPr/>
          <p:nvPr/>
        </p:nvSpPr>
        <p:spPr>
          <a:xfrm flipH="1">
            <a:off x="2932048" y="2009884"/>
            <a:ext cx="79171" cy="9239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CA37E7C-85FF-B216-5090-44FDEAC6AC67}"/>
              </a:ext>
            </a:extLst>
          </p:cNvPr>
          <p:cNvSpPr/>
          <p:nvPr/>
        </p:nvSpPr>
        <p:spPr>
          <a:xfrm>
            <a:off x="1753429" y="1769497"/>
            <a:ext cx="1775029" cy="140089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52CB69-0325-A98F-21DD-EA706FA40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66" t="54990" r="38069" b="28717"/>
          <a:stretch/>
        </p:blipFill>
        <p:spPr>
          <a:xfrm>
            <a:off x="5212039" y="2539937"/>
            <a:ext cx="895502" cy="88586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F4CEBAF-6CA4-095E-FCC4-0942C1EAA221}"/>
              </a:ext>
            </a:extLst>
          </p:cNvPr>
          <p:cNvSpPr txBox="1"/>
          <p:nvPr/>
        </p:nvSpPr>
        <p:spPr>
          <a:xfrm>
            <a:off x="6214078" y="1977889"/>
            <a:ext cx="53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ova" panose="020B0504020202020204" pitchFamily="34" charset="0"/>
              </a:rPr>
              <a:t>Env</a:t>
            </a:r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A0931E39-F088-A1EA-7FAD-B9C58A10B151}"/>
              </a:ext>
            </a:extLst>
          </p:cNvPr>
          <p:cNvSpPr/>
          <p:nvPr/>
        </p:nvSpPr>
        <p:spPr>
          <a:xfrm flipH="1">
            <a:off x="6174493" y="1673730"/>
            <a:ext cx="79171" cy="9239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BAA7970-11E5-6A0F-509A-B51106B03B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11" t="20336" r="25667" b="52939"/>
          <a:stretch/>
        </p:blipFill>
        <p:spPr>
          <a:xfrm>
            <a:off x="5098881" y="1623742"/>
            <a:ext cx="1026762" cy="9673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B47C657-1238-F5BF-C6BC-C1A3BA4B8B85}"/>
              </a:ext>
            </a:extLst>
          </p:cNvPr>
          <p:cNvSpPr/>
          <p:nvPr/>
        </p:nvSpPr>
        <p:spPr>
          <a:xfrm>
            <a:off x="4914230" y="1536843"/>
            <a:ext cx="2601943" cy="20212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BCF659-CF99-778F-9F4F-289BF757C3A3}"/>
              </a:ext>
            </a:extLst>
          </p:cNvPr>
          <p:cNvSpPr txBox="1"/>
          <p:nvPr/>
        </p:nvSpPr>
        <p:spPr>
          <a:xfrm>
            <a:off x="6216327" y="2842070"/>
            <a:ext cx="129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ova" panose="020B0504020202020204" pitchFamily="34" charset="0"/>
              </a:rPr>
              <a:t>Transmembrane domain</a:t>
            </a:r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2B67073C-0C41-18A6-03EC-F5E85A938276}"/>
              </a:ext>
            </a:extLst>
          </p:cNvPr>
          <p:cNvSpPr/>
          <p:nvPr/>
        </p:nvSpPr>
        <p:spPr>
          <a:xfrm flipH="1">
            <a:off x="6174493" y="2636105"/>
            <a:ext cx="79170" cy="82039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F0E7BE-2A26-9557-91FA-79F8877B29BD}"/>
              </a:ext>
            </a:extLst>
          </p:cNvPr>
          <p:cNvSpPr txBox="1"/>
          <p:nvPr/>
        </p:nvSpPr>
        <p:spPr>
          <a:xfrm>
            <a:off x="7813982" y="2012880"/>
            <a:ext cx="368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The transmembrane domain improves the conformation of Env trimers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FB029-506F-E981-1A48-1F73FB2DBB85}"/>
              </a:ext>
            </a:extLst>
          </p:cNvPr>
          <p:cNvSpPr txBox="1"/>
          <p:nvPr/>
        </p:nvSpPr>
        <p:spPr>
          <a:xfrm>
            <a:off x="1415283" y="5839304"/>
            <a:ext cx="4821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Increased valency </a:t>
            </a:r>
            <a:r>
              <a:rPr lang="en-GB" sz="1600" dirty="0">
                <a:latin typeface="Arial Nova" panose="020B0504020202020204" pitchFamily="34" charset="0"/>
                <a:sym typeface="Wingdings" panose="05000000000000000000" pitchFamily="2" charset="2"/>
              </a:rPr>
              <a:t> Increased B cell activation</a:t>
            </a:r>
            <a:endParaRPr lang="en-GB" sz="1600" dirty="0"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C5315-2766-F452-7DAF-EA91809B1B50}"/>
              </a:ext>
            </a:extLst>
          </p:cNvPr>
          <p:cNvSpPr txBox="1"/>
          <p:nvPr/>
        </p:nvSpPr>
        <p:spPr>
          <a:xfrm>
            <a:off x="7064854" y="5822767"/>
            <a:ext cx="4821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Success in SARS-CoV-2 vaccines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BA5A828-9184-6909-6662-20CA5982E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11" t="20336" r="25667" b="52156"/>
          <a:stretch/>
        </p:blipFill>
        <p:spPr>
          <a:xfrm>
            <a:off x="1880861" y="1956473"/>
            <a:ext cx="1026762" cy="9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5EA70A4-99D6-68C2-372C-9039312D4FF4}"/>
              </a:ext>
            </a:extLst>
          </p:cNvPr>
          <p:cNvSpPr txBox="1"/>
          <p:nvPr/>
        </p:nvSpPr>
        <p:spPr>
          <a:xfrm>
            <a:off x="7544869" y="1458770"/>
            <a:ext cx="5053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Negative control Env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GT1.1 variants stabilized with different</a:t>
            </a:r>
          </a:p>
          <a:p>
            <a:r>
              <a:rPr lang="en-GB" sz="1600" dirty="0">
                <a:latin typeface="Arial Nova" panose="020B0504020202020204" pitchFamily="34" charset="0"/>
              </a:rPr>
              <a:t>     design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Different transmembrane domains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8638102-1CE5-7223-10F8-FA6F2D39B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8972"/>
            <a:ext cx="10515600" cy="636587"/>
          </a:xfrm>
        </p:spPr>
        <p:txBody>
          <a:bodyPr/>
          <a:lstStyle/>
          <a:p>
            <a:r>
              <a:rPr lang="en-US" sz="2000" b="1" dirty="0"/>
              <a:t>Membrane-bound GT1.1 show high surface expression and favorable antigenicity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CA2679-05FC-964A-E302-E0803C03B876}"/>
              </a:ext>
            </a:extLst>
          </p:cNvPr>
          <p:cNvGrpSpPr/>
          <p:nvPr/>
        </p:nvGrpSpPr>
        <p:grpSpPr>
          <a:xfrm>
            <a:off x="610177" y="1514413"/>
            <a:ext cx="908426" cy="1697325"/>
            <a:chOff x="562331" y="3213360"/>
            <a:chExt cx="866273" cy="161856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90F8AC2-908E-82D2-E567-9DFA95E6C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627" t="51955" r="50510" b="24952"/>
            <a:stretch/>
          </p:blipFill>
          <p:spPr>
            <a:xfrm>
              <a:off x="722697" y="3908711"/>
              <a:ext cx="558801" cy="92321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77129DF-513A-EF1F-1F29-BCC6675D0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311" t="20336" r="25667" b="52328"/>
            <a:stretch/>
          </p:blipFill>
          <p:spPr>
            <a:xfrm>
              <a:off x="562331" y="3213360"/>
              <a:ext cx="866273" cy="83476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A92AC4-E942-CA2B-E529-0BC802A726F2}"/>
              </a:ext>
            </a:extLst>
          </p:cNvPr>
          <p:cNvGrpSpPr/>
          <p:nvPr/>
        </p:nvGrpSpPr>
        <p:grpSpPr>
          <a:xfrm>
            <a:off x="1689869" y="1514413"/>
            <a:ext cx="890479" cy="1717577"/>
            <a:chOff x="1491850" y="3194050"/>
            <a:chExt cx="849159" cy="163787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9EDC4D-DEA1-37AC-5E88-53BC04694C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627" t="51955" r="50510" b="24952"/>
            <a:stretch/>
          </p:blipFill>
          <p:spPr>
            <a:xfrm>
              <a:off x="1678972" y="3908714"/>
              <a:ext cx="558801" cy="92321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9728BF7-EC1E-82AF-2CCA-3D62523F3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671" r="76453" b="52361"/>
            <a:stretch/>
          </p:blipFill>
          <p:spPr>
            <a:xfrm>
              <a:off x="1491850" y="3194050"/>
              <a:ext cx="849159" cy="85407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F24072-D239-E79E-CE29-EC201096A338}"/>
              </a:ext>
            </a:extLst>
          </p:cNvPr>
          <p:cNvGrpSpPr/>
          <p:nvPr/>
        </p:nvGrpSpPr>
        <p:grpSpPr>
          <a:xfrm>
            <a:off x="2776575" y="1514413"/>
            <a:ext cx="890479" cy="1717577"/>
            <a:chOff x="1491850" y="3194050"/>
            <a:chExt cx="849159" cy="163787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5D5DB95-2642-3491-7801-8DD689AE5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627" t="51955" r="50510" b="24952"/>
            <a:stretch/>
          </p:blipFill>
          <p:spPr>
            <a:xfrm>
              <a:off x="1678972" y="3908714"/>
              <a:ext cx="558801" cy="92321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80E3F3D-4BC2-7B30-2105-49B788E50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671" r="76453" b="52361"/>
            <a:stretch/>
          </p:blipFill>
          <p:spPr>
            <a:xfrm>
              <a:off x="1491850" y="3194050"/>
              <a:ext cx="849159" cy="854075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79A5556-DF30-9105-CED9-3735FBE54CE1}"/>
              </a:ext>
            </a:extLst>
          </p:cNvPr>
          <p:cNvGrpSpPr/>
          <p:nvPr/>
        </p:nvGrpSpPr>
        <p:grpSpPr>
          <a:xfrm>
            <a:off x="3832727" y="1514413"/>
            <a:ext cx="908427" cy="1727207"/>
            <a:chOff x="4069505" y="1550492"/>
            <a:chExt cx="908427" cy="1727207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6462595-3BDB-5A73-76EC-44EF7DC6B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985" t="51955" r="28152" b="24952"/>
            <a:stretch/>
          </p:blipFill>
          <p:spPr>
            <a:xfrm>
              <a:off x="4292456" y="2309562"/>
              <a:ext cx="585991" cy="96813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64DB9D9-CA76-8BBF-0344-7D185CC4C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804" r="75978" b="51605"/>
            <a:stretch/>
          </p:blipFill>
          <p:spPr>
            <a:xfrm>
              <a:off x="4069505" y="1550492"/>
              <a:ext cx="908427" cy="915611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C43A8FE-70E5-24DE-0FA3-533FB84C79C2}"/>
              </a:ext>
            </a:extLst>
          </p:cNvPr>
          <p:cNvSpPr txBox="1"/>
          <p:nvPr/>
        </p:nvSpPr>
        <p:spPr>
          <a:xfrm>
            <a:off x="802564" y="1144183"/>
            <a:ext cx="61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GR1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E990DB-84FA-CBEB-D304-F5E749FE8C80}"/>
              </a:ext>
            </a:extLst>
          </p:cNvPr>
          <p:cNvSpPr txBox="1"/>
          <p:nvPr/>
        </p:nvSpPr>
        <p:spPr>
          <a:xfrm>
            <a:off x="1905176" y="1149792"/>
            <a:ext cx="61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GR2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860DC1-04BD-1DC7-3A03-871E8B295E50}"/>
              </a:ext>
            </a:extLst>
          </p:cNvPr>
          <p:cNvSpPr txBox="1"/>
          <p:nvPr/>
        </p:nvSpPr>
        <p:spPr>
          <a:xfrm>
            <a:off x="2945653" y="1156309"/>
            <a:ext cx="61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GR6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A1DEA8-1B11-F889-0263-A00A2B1EC80B}"/>
              </a:ext>
            </a:extLst>
          </p:cNvPr>
          <p:cNvSpPr txBox="1"/>
          <p:nvPr/>
        </p:nvSpPr>
        <p:spPr>
          <a:xfrm>
            <a:off x="3956227" y="1159677"/>
            <a:ext cx="69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GR14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B6761E-8812-06D1-C8CD-75D5AE814DC7}"/>
              </a:ext>
            </a:extLst>
          </p:cNvPr>
          <p:cNvGrpSpPr/>
          <p:nvPr/>
        </p:nvGrpSpPr>
        <p:grpSpPr>
          <a:xfrm>
            <a:off x="4839723" y="1514413"/>
            <a:ext cx="908427" cy="1727207"/>
            <a:chOff x="4839723" y="1514413"/>
            <a:chExt cx="908427" cy="1727207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C071B93-DD99-BEEA-F6E9-BAF51D1F4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985" t="51955" r="28152" b="24952"/>
            <a:stretch/>
          </p:blipFill>
          <p:spPr>
            <a:xfrm>
              <a:off x="5062674" y="2273483"/>
              <a:ext cx="585991" cy="968137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396CAEA-115B-498B-1385-0A8513341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804" r="75978" b="51605"/>
            <a:stretch/>
          </p:blipFill>
          <p:spPr>
            <a:xfrm>
              <a:off x="4839723" y="1514413"/>
              <a:ext cx="908427" cy="915611"/>
            </a:xfrm>
            <a:prstGeom prst="rect">
              <a:avLst/>
            </a:prstGeom>
          </p:spPr>
        </p:pic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E833202-C4AC-B24E-DC82-C50E5C416486}"/>
              </a:ext>
            </a:extLst>
          </p:cNvPr>
          <p:cNvSpPr txBox="1"/>
          <p:nvPr/>
        </p:nvSpPr>
        <p:spPr>
          <a:xfrm>
            <a:off x="4989287" y="1151362"/>
            <a:ext cx="69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ova" panose="020B0504020202020204" pitchFamily="34" charset="0"/>
              </a:rPr>
              <a:t>GR16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2EC6A11-5312-C357-3DAD-CB81551F9BDC}"/>
              </a:ext>
            </a:extLst>
          </p:cNvPr>
          <p:cNvSpPr/>
          <p:nvPr/>
        </p:nvSpPr>
        <p:spPr>
          <a:xfrm>
            <a:off x="5279601" y="2418154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1264CDD-58A5-A127-3368-96B7CBCEFD40}"/>
              </a:ext>
            </a:extLst>
          </p:cNvPr>
          <p:cNvSpPr/>
          <p:nvPr/>
        </p:nvSpPr>
        <p:spPr>
          <a:xfrm>
            <a:off x="5998628" y="1736438"/>
            <a:ext cx="160120" cy="160120"/>
          </a:xfrm>
          <a:prstGeom prst="roundRect">
            <a:avLst/>
          </a:prstGeom>
          <a:solidFill>
            <a:srgbClr val="875C87"/>
          </a:solidFill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B4D82BC-30F4-5523-2A46-732379C8A647}"/>
              </a:ext>
            </a:extLst>
          </p:cNvPr>
          <p:cNvSpPr/>
          <p:nvPr/>
        </p:nvSpPr>
        <p:spPr>
          <a:xfrm>
            <a:off x="5998628" y="1964190"/>
            <a:ext cx="160120" cy="160120"/>
          </a:xfrm>
          <a:prstGeom prst="roundRect">
            <a:avLst/>
          </a:prstGeom>
          <a:solidFill>
            <a:srgbClr val="E9DCA1"/>
          </a:solidFill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135CC2-4042-7C96-A419-91E46027BD7D}"/>
              </a:ext>
            </a:extLst>
          </p:cNvPr>
          <p:cNvSpPr txBox="1"/>
          <p:nvPr/>
        </p:nvSpPr>
        <p:spPr>
          <a:xfrm>
            <a:off x="6127643" y="1697265"/>
            <a:ext cx="1167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Negative control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8EE5AA7-8562-17D2-EAF1-10FAA0C05EE6}"/>
              </a:ext>
            </a:extLst>
          </p:cNvPr>
          <p:cNvSpPr txBox="1"/>
          <p:nvPr/>
        </p:nvSpPr>
        <p:spPr>
          <a:xfrm>
            <a:off x="6127643" y="1917032"/>
            <a:ext cx="1167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GT1.1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2D5B369-884E-00FD-AE1E-A58FE6858FA7}"/>
              </a:ext>
            </a:extLst>
          </p:cNvPr>
          <p:cNvSpPr/>
          <p:nvPr/>
        </p:nvSpPr>
        <p:spPr>
          <a:xfrm>
            <a:off x="895208" y="2389799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BB5DABF-AF49-9919-6AF1-3A90A4FD7AE7}"/>
              </a:ext>
            </a:extLst>
          </p:cNvPr>
          <p:cNvSpPr/>
          <p:nvPr/>
        </p:nvSpPr>
        <p:spPr>
          <a:xfrm>
            <a:off x="1028336" y="2381089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D216598-A327-68CF-AA65-B4800777392A}"/>
              </a:ext>
            </a:extLst>
          </p:cNvPr>
          <p:cNvSpPr/>
          <p:nvPr/>
        </p:nvSpPr>
        <p:spPr>
          <a:xfrm>
            <a:off x="1032244" y="2389798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DF57C8E-9CDD-3156-6A44-29C3A841E2E9}"/>
              </a:ext>
            </a:extLst>
          </p:cNvPr>
          <p:cNvSpPr/>
          <p:nvPr/>
        </p:nvSpPr>
        <p:spPr>
          <a:xfrm>
            <a:off x="1176436" y="2392036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5BEDE76-6B05-A7EC-4573-9F3F33D7B2D8}"/>
              </a:ext>
            </a:extLst>
          </p:cNvPr>
          <p:cNvSpPr/>
          <p:nvPr/>
        </p:nvSpPr>
        <p:spPr>
          <a:xfrm>
            <a:off x="2003484" y="2407810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2DBD400-D727-8749-35A0-51DA7E544C31}"/>
              </a:ext>
            </a:extLst>
          </p:cNvPr>
          <p:cNvSpPr/>
          <p:nvPr/>
        </p:nvSpPr>
        <p:spPr>
          <a:xfrm>
            <a:off x="2140520" y="2407809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855CBF85-95D6-C712-5A4E-231211475EA2}"/>
              </a:ext>
            </a:extLst>
          </p:cNvPr>
          <p:cNvSpPr/>
          <p:nvPr/>
        </p:nvSpPr>
        <p:spPr>
          <a:xfrm>
            <a:off x="2284712" y="2410047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C44F143-7228-1732-A865-BC21943E4E16}"/>
              </a:ext>
            </a:extLst>
          </p:cNvPr>
          <p:cNvSpPr/>
          <p:nvPr/>
        </p:nvSpPr>
        <p:spPr>
          <a:xfrm>
            <a:off x="3090440" y="2408759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BF7C622F-4C3E-D89D-DD99-3CBEA8A17A97}"/>
              </a:ext>
            </a:extLst>
          </p:cNvPr>
          <p:cNvSpPr/>
          <p:nvPr/>
        </p:nvSpPr>
        <p:spPr>
          <a:xfrm>
            <a:off x="3227476" y="2408758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3296B37D-4300-12A2-E2FE-39BB5E2500E0}"/>
              </a:ext>
            </a:extLst>
          </p:cNvPr>
          <p:cNvSpPr/>
          <p:nvPr/>
        </p:nvSpPr>
        <p:spPr>
          <a:xfrm>
            <a:off x="3371668" y="2410996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325322FE-D980-36C5-639F-BE9BC5482161}"/>
              </a:ext>
            </a:extLst>
          </p:cNvPr>
          <p:cNvSpPr/>
          <p:nvPr/>
        </p:nvSpPr>
        <p:spPr>
          <a:xfrm>
            <a:off x="4268013" y="2419459"/>
            <a:ext cx="102807" cy="733663"/>
          </a:xfrm>
          <a:custGeom>
            <a:avLst/>
            <a:gdLst>
              <a:gd name="connsiteX0" fmla="*/ 47650 w 102807"/>
              <a:gd name="connsiteY0" fmla="*/ 0 h 733663"/>
              <a:gd name="connsiteX1" fmla="*/ 45269 w 102807"/>
              <a:gd name="connsiteY1" fmla="*/ 11907 h 733663"/>
              <a:gd name="connsiteX2" fmla="*/ 35744 w 102807"/>
              <a:gd name="connsiteY2" fmla="*/ 26194 h 733663"/>
              <a:gd name="connsiteX3" fmla="*/ 38125 w 102807"/>
              <a:gd name="connsiteY3" fmla="*/ 64294 h 733663"/>
              <a:gd name="connsiteX4" fmla="*/ 50031 w 102807"/>
              <a:gd name="connsiteY4" fmla="*/ 80963 h 733663"/>
              <a:gd name="connsiteX5" fmla="*/ 54794 w 102807"/>
              <a:gd name="connsiteY5" fmla="*/ 90488 h 733663"/>
              <a:gd name="connsiteX6" fmla="*/ 71462 w 102807"/>
              <a:gd name="connsiteY6" fmla="*/ 107157 h 733663"/>
              <a:gd name="connsiteX7" fmla="*/ 83369 w 102807"/>
              <a:gd name="connsiteY7" fmla="*/ 116682 h 733663"/>
              <a:gd name="connsiteX8" fmla="*/ 88131 w 102807"/>
              <a:gd name="connsiteY8" fmla="*/ 126207 h 733663"/>
              <a:gd name="connsiteX9" fmla="*/ 92894 w 102807"/>
              <a:gd name="connsiteY9" fmla="*/ 133350 h 733663"/>
              <a:gd name="connsiteX10" fmla="*/ 95275 w 102807"/>
              <a:gd name="connsiteY10" fmla="*/ 142875 h 733663"/>
              <a:gd name="connsiteX11" fmla="*/ 102419 w 102807"/>
              <a:gd name="connsiteY11" fmla="*/ 154782 h 733663"/>
              <a:gd name="connsiteX12" fmla="*/ 95275 w 102807"/>
              <a:gd name="connsiteY12" fmla="*/ 188119 h 733663"/>
              <a:gd name="connsiteX13" fmla="*/ 88131 w 102807"/>
              <a:gd name="connsiteY13" fmla="*/ 190500 h 733663"/>
              <a:gd name="connsiteX14" fmla="*/ 69081 w 102807"/>
              <a:gd name="connsiteY14" fmla="*/ 204788 h 733663"/>
              <a:gd name="connsiteX15" fmla="*/ 52412 w 102807"/>
              <a:gd name="connsiteY15" fmla="*/ 216694 h 733663"/>
              <a:gd name="connsiteX16" fmla="*/ 38125 w 102807"/>
              <a:gd name="connsiteY16" fmla="*/ 221457 h 733663"/>
              <a:gd name="connsiteX17" fmla="*/ 30981 w 102807"/>
              <a:gd name="connsiteY17" fmla="*/ 235744 h 733663"/>
              <a:gd name="connsiteX18" fmla="*/ 35744 w 102807"/>
              <a:gd name="connsiteY18" fmla="*/ 242888 h 733663"/>
              <a:gd name="connsiteX19" fmla="*/ 50031 w 102807"/>
              <a:gd name="connsiteY19" fmla="*/ 252413 h 733663"/>
              <a:gd name="connsiteX20" fmla="*/ 64319 w 102807"/>
              <a:gd name="connsiteY20" fmla="*/ 257175 h 733663"/>
              <a:gd name="connsiteX21" fmla="*/ 71462 w 102807"/>
              <a:gd name="connsiteY21" fmla="*/ 261938 h 733663"/>
              <a:gd name="connsiteX22" fmla="*/ 64319 w 102807"/>
              <a:gd name="connsiteY22" fmla="*/ 285750 h 733663"/>
              <a:gd name="connsiteX23" fmla="*/ 45269 w 102807"/>
              <a:gd name="connsiteY23" fmla="*/ 292894 h 733663"/>
              <a:gd name="connsiteX24" fmla="*/ 35744 w 102807"/>
              <a:gd name="connsiteY24" fmla="*/ 309563 h 733663"/>
              <a:gd name="connsiteX25" fmla="*/ 52412 w 102807"/>
              <a:gd name="connsiteY25" fmla="*/ 328613 h 733663"/>
              <a:gd name="connsiteX26" fmla="*/ 59556 w 102807"/>
              <a:gd name="connsiteY26" fmla="*/ 333375 h 733663"/>
              <a:gd name="connsiteX27" fmla="*/ 66700 w 102807"/>
              <a:gd name="connsiteY27" fmla="*/ 338138 h 733663"/>
              <a:gd name="connsiteX28" fmla="*/ 73844 w 102807"/>
              <a:gd name="connsiteY28" fmla="*/ 340519 h 733663"/>
              <a:gd name="connsiteX29" fmla="*/ 71462 w 102807"/>
              <a:gd name="connsiteY29" fmla="*/ 352425 h 733663"/>
              <a:gd name="connsiteX30" fmla="*/ 61937 w 102807"/>
              <a:gd name="connsiteY30" fmla="*/ 359569 h 733663"/>
              <a:gd name="connsiteX31" fmla="*/ 38125 w 102807"/>
              <a:gd name="connsiteY31" fmla="*/ 371475 h 733663"/>
              <a:gd name="connsiteX32" fmla="*/ 30981 w 102807"/>
              <a:gd name="connsiteY32" fmla="*/ 376238 h 733663"/>
              <a:gd name="connsiteX33" fmla="*/ 42887 w 102807"/>
              <a:gd name="connsiteY33" fmla="*/ 400050 h 733663"/>
              <a:gd name="connsiteX34" fmla="*/ 57175 w 102807"/>
              <a:gd name="connsiteY34" fmla="*/ 404813 h 733663"/>
              <a:gd name="connsiteX35" fmla="*/ 66700 w 102807"/>
              <a:gd name="connsiteY35" fmla="*/ 409575 h 733663"/>
              <a:gd name="connsiteX36" fmla="*/ 71462 w 102807"/>
              <a:gd name="connsiteY36" fmla="*/ 416719 h 733663"/>
              <a:gd name="connsiteX37" fmla="*/ 69081 w 102807"/>
              <a:gd name="connsiteY37" fmla="*/ 423863 h 733663"/>
              <a:gd name="connsiteX38" fmla="*/ 54794 w 102807"/>
              <a:gd name="connsiteY38" fmla="*/ 435769 h 733663"/>
              <a:gd name="connsiteX39" fmla="*/ 47650 w 102807"/>
              <a:gd name="connsiteY39" fmla="*/ 438150 h 733663"/>
              <a:gd name="connsiteX40" fmla="*/ 33362 w 102807"/>
              <a:gd name="connsiteY40" fmla="*/ 454819 h 733663"/>
              <a:gd name="connsiteX41" fmla="*/ 50031 w 102807"/>
              <a:gd name="connsiteY41" fmla="*/ 466725 h 733663"/>
              <a:gd name="connsiteX42" fmla="*/ 54794 w 102807"/>
              <a:gd name="connsiteY42" fmla="*/ 473869 h 733663"/>
              <a:gd name="connsiteX43" fmla="*/ 59556 w 102807"/>
              <a:gd name="connsiteY43" fmla="*/ 497682 h 733663"/>
              <a:gd name="connsiteX44" fmla="*/ 40506 w 102807"/>
              <a:gd name="connsiteY44" fmla="*/ 504825 h 733663"/>
              <a:gd name="connsiteX45" fmla="*/ 26219 w 102807"/>
              <a:gd name="connsiteY45" fmla="*/ 509588 h 733663"/>
              <a:gd name="connsiteX46" fmla="*/ 16694 w 102807"/>
              <a:gd name="connsiteY46" fmla="*/ 521494 h 733663"/>
              <a:gd name="connsiteX47" fmla="*/ 4787 w 102807"/>
              <a:gd name="connsiteY47" fmla="*/ 531019 h 733663"/>
              <a:gd name="connsiteX48" fmla="*/ 25 w 102807"/>
              <a:gd name="connsiteY48" fmla="*/ 545307 h 733663"/>
              <a:gd name="connsiteX49" fmla="*/ 2406 w 102807"/>
              <a:gd name="connsiteY49" fmla="*/ 578644 h 733663"/>
              <a:gd name="connsiteX50" fmla="*/ 9550 w 102807"/>
              <a:gd name="connsiteY50" fmla="*/ 592932 h 733663"/>
              <a:gd name="connsiteX51" fmla="*/ 14312 w 102807"/>
              <a:gd name="connsiteY51" fmla="*/ 602457 h 733663"/>
              <a:gd name="connsiteX52" fmla="*/ 19075 w 102807"/>
              <a:gd name="connsiteY52" fmla="*/ 609600 h 733663"/>
              <a:gd name="connsiteX53" fmla="*/ 26219 w 102807"/>
              <a:gd name="connsiteY53" fmla="*/ 621507 h 733663"/>
              <a:gd name="connsiteX54" fmla="*/ 33362 w 102807"/>
              <a:gd name="connsiteY54" fmla="*/ 626269 h 733663"/>
              <a:gd name="connsiteX55" fmla="*/ 47650 w 102807"/>
              <a:gd name="connsiteY55" fmla="*/ 640557 h 733663"/>
              <a:gd name="connsiteX56" fmla="*/ 52412 w 102807"/>
              <a:gd name="connsiteY56" fmla="*/ 647700 h 733663"/>
              <a:gd name="connsiteX57" fmla="*/ 61937 w 102807"/>
              <a:gd name="connsiteY57" fmla="*/ 664369 h 733663"/>
              <a:gd name="connsiteX58" fmla="*/ 64319 w 102807"/>
              <a:gd name="connsiteY58" fmla="*/ 673894 h 733663"/>
              <a:gd name="connsiteX59" fmla="*/ 57175 w 102807"/>
              <a:gd name="connsiteY59" fmla="*/ 688182 h 733663"/>
              <a:gd name="connsiteX60" fmla="*/ 47650 w 102807"/>
              <a:gd name="connsiteY60" fmla="*/ 704850 h 733663"/>
              <a:gd name="connsiteX61" fmla="*/ 45269 w 102807"/>
              <a:gd name="connsiteY61" fmla="*/ 711994 h 733663"/>
              <a:gd name="connsiteX62" fmla="*/ 30981 w 102807"/>
              <a:gd name="connsiteY62" fmla="*/ 721519 h 733663"/>
              <a:gd name="connsiteX63" fmla="*/ 23837 w 102807"/>
              <a:gd name="connsiteY63" fmla="*/ 726282 h 733663"/>
              <a:gd name="connsiteX64" fmla="*/ 19075 w 102807"/>
              <a:gd name="connsiteY64" fmla="*/ 733425 h 733663"/>
              <a:gd name="connsiteX65" fmla="*/ 9550 w 102807"/>
              <a:gd name="connsiteY65" fmla="*/ 731044 h 7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807" h="733663">
                <a:moveTo>
                  <a:pt x="47650" y="0"/>
                </a:moveTo>
                <a:cubicBezTo>
                  <a:pt x="46856" y="3969"/>
                  <a:pt x="46944" y="8222"/>
                  <a:pt x="45269" y="11907"/>
                </a:cubicBezTo>
                <a:cubicBezTo>
                  <a:pt x="42901" y="17118"/>
                  <a:pt x="35744" y="26194"/>
                  <a:pt x="35744" y="26194"/>
                </a:cubicBezTo>
                <a:cubicBezTo>
                  <a:pt x="36538" y="38894"/>
                  <a:pt x="36238" y="51710"/>
                  <a:pt x="38125" y="64294"/>
                </a:cubicBezTo>
                <a:cubicBezTo>
                  <a:pt x="39612" y="74208"/>
                  <a:pt x="44913" y="73798"/>
                  <a:pt x="50031" y="80963"/>
                </a:cubicBezTo>
                <a:cubicBezTo>
                  <a:pt x="52094" y="83852"/>
                  <a:pt x="52913" y="87478"/>
                  <a:pt x="54794" y="90488"/>
                </a:cubicBezTo>
                <a:cubicBezTo>
                  <a:pt x="61331" y="100948"/>
                  <a:pt x="61749" y="99872"/>
                  <a:pt x="71462" y="107157"/>
                </a:cubicBezTo>
                <a:cubicBezTo>
                  <a:pt x="77350" y="124814"/>
                  <a:pt x="68187" y="104029"/>
                  <a:pt x="83369" y="116682"/>
                </a:cubicBezTo>
                <a:cubicBezTo>
                  <a:pt x="86096" y="118955"/>
                  <a:pt x="86370" y="123125"/>
                  <a:pt x="88131" y="126207"/>
                </a:cubicBezTo>
                <a:cubicBezTo>
                  <a:pt x="89551" y="128692"/>
                  <a:pt x="91306" y="130969"/>
                  <a:pt x="92894" y="133350"/>
                </a:cubicBezTo>
                <a:cubicBezTo>
                  <a:pt x="93688" y="136525"/>
                  <a:pt x="93946" y="139884"/>
                  <a:pt x="95275" y="142875"/>
                </a:cubicBezTo>
                <a:cubicBezTo>
                  <a:pt x="97155" y="147105"/>
                  <a:pt x="101845" y="150189"/>
                  <a:pt x="102419" y="154782"/>
                </a:cubicBezTo>
                <a:cubicBezTo>
                  <a:pt x="103133" y="160496"/>
                  <a:pt x="103804" y="181295"/>
                  <a:pt x="95275" y="188119"/>
                </a:cubicBezTo>
                <a:cubicBezTo>
                  <a:pt x="93315" y="189687"/>
                  <a:pt x="90512" y="189706"/>
                  <a:pt x="88131" y="190500"/>
                </a:cubicBezTo>
                <a:cubicBezTo>
                  <a:pt x="75562" y="203069"/>
                  <a:pt x="86832" y="192954"/>
                  <a:pt x="69081" y="204788"/>
                </a:cubicBezTo>
                <a:cubicBezTo>
                  <a:pt x="63400" y="208576"/>
                  <a:pt x="58424" y="213457"/>
                  <a:pt x="52412" y="216694"/>
                </a:cubicBezTo>
                <a:cubicBezTo>
                  <a:pt x="47992" y="219074"/>
                  <a:pt x="38125" y="221457"/>
                  <a:pt x="38125" y="221457"/>
                </a:cubicBezTo>
                <a:cubicBezTo>
                  <a:pt x="36465" y="223946"/>
                  <a:pt x="30323" y="231799"/>
                  <a:pt x="30981" y="235744"/>
                </a:cubicBezTo>
                <a:cubicBezTo>
                  <a:pt x="31452" y="238567"/>
                  <a:pt x="33590" y="241003"/>
                  <a:pt x="35744" y="242888"/>
                </a:cubicBezTo>
                <a:cubicBezTo>
                  <a:pt x="40051" y="246657"/>
                  <a:pt x="44601" y="250603"/>
                  <a:pt x="50031" y="252413"/>
                </a:cubicBezTo>
                <a:lnTo>
                  <a:pt x="64319" y="257175"/>
                </a:lnTo>
                <a:cubicBezTo>
                  <a:pt x="66700" y="258763"/>
                  <a:pt x="69875" y="259557"/>
                  <a:pt x="71462" y="261938"/>
                </a:cubicBezTo>
                <a:cubicBezTo>
                  <a:pt x="77518" y="271022"/>
                  <a:pt x="71663" y="279222"/>
                  <a:pt x="64319" y="285750"/>
                </a:cubicBezTo>
                <a:cubicBezTo>
                  <a:pt x="62610" y="287269"/>
                  <a:pt x="49112" y="291613"/>
                  <a:pt x="45269" y="292894"/>
                </a:cubicBezTo>
                <a:cubicBezTo>
                  <a:pt x="42368" y="296762"/>
                  <a:pt x="35744" y="303501"/>
                  <a:pt x="35744" y="309563"/>
                </a:cubicBezTo>
                <a:cubicBezTo>
                  <a:pt x="35744" y="322128"/>
                  <a:pt x="41994" y="321668"/>
                  <a:pt x="52412" y="328613"/>
                </a:cubicBezTo>
                <a:lnTo>
                  <a:pt x="59556" y="333375"/>
                </a:lnTo>
                <a:cubicBezTo>
                  <a:pt x="61937" y="334963"/>
                  <a:pt x="63985" y="337233"/>
                  <a:pt x="66700" y="338138"/>
                </a:cubicBezTo>
                <a:lnTo>
                  <a:pt x="73844" y="340519"/>
                </a:lnTo>
                <a:cubicBezTo>
                  <a:pt x="73050" y="344488"/>
                  <a:pt x="73607" y="348993"/>
                  <a:pt x="71462" y="352425"/>
                </a:cubicBezTo>
                <a:cubicBezTo>
                  <a:pt x="69358" y="355790"/>
                  <a:pt x="65188" y="357293"/>
                  <a:pt x="61937" y="359569"/>
                </a:cubicBezTo>
                <a:cubicBezTo>
                  <a:pt x="46187" y="370594"/>
                  <a:pt x="52482" y="367886"/>
                  <a:pt x="38125" y="371475"/>
                </a:cubicBezTo>
                <a:cubicBezTo>
                  <a:pt x="35744" y="373063"/>
                  <a:pt x="31266" y="373390"/>
                  <a:pt x="30981" y="376238"/>
                </a:cubicBezTo>
                <a:cubicBezTo>
                  <a:pt x="29736" y="388687"/>
                  <a:pt x="33228" y="395757"/>
                  <a:pt x="42887" y="400050"/>
                </a:cubicBezTo>
                <a:cubicBezTo>
                  <a:pt x="47475" y="402089"/>
                  <a:pt x="52685" y="402568"/>
                  <a:pt x="57175" y="404813"/>
                </a:cubicBezTo>
                <a:lnTo>
                  <a:pt x="66700" y="409575"/>
                </a:lnTo>
                <a:cubicBezTo>
                  <a:pt x="68287" y="411956"/>
                  <a:pt x="70992" y="413896"/>
                  <a:pt x="71462" y="416719"/>
                </a:cubicBezTo>
                <a:cubicBezTo>
                  <a:pt x="71875" y="419195"/>
                  <a:pt x="70473" y="421774"/>
                  <a:pt x="69081" y="423863"/>
                </a:cubicBezTo>
                <a:cubicBezTo>
                  <a:pt x="66448" y="427812"/>
                  <a:pt x="59186" y="433573"/>
                  <a:pt x="54794" y="435769"/>
                </a:cubicBezTo>
                <a:cubicBezTo>
                  <a:pt x="52549" y="436891"/>
                  <a:pt x="50031" y="437356"/>
                  <a:pt x="47650" y="438150"/>
                </a:cubicBezTo>
                <a:cubicBezTo>
                  <a:pt x="44744" y="440329"/>
                  <a:pt x="31440" y="448090"/>
                  <a:pt x="33362" y="454819"/>
                </a:cubicBezTo>
                <a:cubicBezTo>
                  <a:pt x="33710" y="456037"/>
                  <a:pt x="47853" y="465273"/>
                  <a:pt x="50031" y="466725"/>
                </a:cubicBezTo>
                <a:cubicBezTo>
                  <a:pt x="51619" y="469106"/>
                  <a:pt x="53130" y="471540"/>
                  <a:pt x="54794" y="473869"/>
                </a:cubicBezTo>
                <a:cubicBezTo>
                  <a:pt x="60954" y="482493"/>
                  <a:pt x="67310" y="485275"/>
                  <a:pt x="59556" y="497682"/>
                </a:cubicBezTo>
                <a:cubicBezTo>
                  <a:pt x="57099" y="501613"/>
                  <a:pt x="44259" y="503699"/>
                  <a:pt x="40506" y="504825"/>
                </a:cubicBezTo>
                <a:cubicBezTo>
                  <a:pt x="35698" y="506268"/>
                  <a:pt x="26219" y="509588"/>
                  <a:pt x="26219" y="509588"/>
                </a:cubicBezTo>
                <a:cubicBezTo>
                  <a:pt x="23044" y="513557"/>
                  <a:pt x="20553" y="518187"/>
                  <a:pt x="16694" y="521494"/>
                </a:cubicBezTo>
                <a:cubicBezTo>
                  <a:pt x="-1200" y="536831"/>
                  <a:pt x="20103" y="508046"/>
                  <a:pt x="4787" y="531019"/>
                </a:cubicBezTo>
                <a:cubicBezTo>
                  <a:pt x="3200" y="535782"/>
                  <a:pt x="-333" y="540300"/>
                  <a:pt x="25" y="545307"/>
                </a:cubicBezTo>
                <a:cubicBezTo>
                  <a:pt x="819" y="556419"/>
                  <a:pt x="1104" y="567580"/>
                  <a:pt x="2406" y="578644"/>
                </a:cubicBezTo>
                <a:cubicBezTo>
                  <a:pt x="3215" y="585518"/>
                  <a:pt x="6219" y="587103"/>
                  <a:pt x="9550" y="592932"/>
                </a:cubicBezTo>
                <a:cubicBezTo>
                  <a:pt x="11311" y="596014"/>
                  <a:pt x="12551" y="599375"/>
                  <a:pt x="14312" y="602457"/>
                </a:cubicBezTo>
                <a:cubicBezTo>
                  <a:pt x="15732" y="604942"/>
                  <a:pt x="17558" y="607173"/>
                  <a:pt x="19075" y="609600"/>
                </a:cubicBezTo>
                <a:cubicBezTo>
                  <a:pt x="21528" y="613525"/>
                  <a:pt x="23207" y="617993"/>
                  <a:pt x="26219" y="621507"/>
                </a:cubicBezTo>
                <a:cubicBezTo>
                  <a:pt x="28081" y="623680"/>
                  <a:pt x="31223" y="624368"/>
                  <a:pt x="33362" y="626269"/>
                </a:cubicBezTo>
                <a:cubicBezTo>
                  <a:pt x="38396" y="630744"/>
                  <a:pt x="43914" y="634953"/>
                  <a:pt x="47650" y="640557"/>
                </a:cubicBezTo>
                <a:cubicBezTo>
                  <a:pt x="49237" y="642938"/>
                  <a:pt x="50992" y="645215"/>
                  <a:pt x="52412" y="647700"/>
                </a:cubicBezTo>
                <a:cubicBezTo>
                  <a:pt x="64502" y="668856"/>
                  <a:pt x="50331" y="646958"/>
                  <a:pt x="61937" y="664369"/>
                </a:cubicBezTo>
                <a:cubicBezTo>
                  <a:pt x="62731" y="667544"/>
                  <a:pt x="64319" y="670621"/>
                  <a:pt x="64319" y="673894"/>
                </a:cubicBezTo>
                <a:cubicBezTo>
                  <a:pt x="64319" y="678821"/>
                  <a:pt x="59582" y="684572"/>
                  <a:pt x="57175" y="688182"/>
                </a:cubicBezTo>
                <a:cubicBezTo>
                  <a:pt x="52139" y="708328"/>
                  <a:pt x="59000" y="687826"/>
                  <a:pt x="47650" y="704850"/>
                </a:cubicBezTo>
                <a:cubicBezTo>
                  <a:pt x="46258" y="706939"/>
                  <a:pt x="46661" y="709905"/>
                  <a:pt x="45269" y="711994"/>
                </a:cubicBezTo>
                <a:cubicBezTo>
                  <a:pt x="40173" y="719639"/>
                  <a:pt x="38471" y="719023"/>
                  <a:pt x="30981" y="721519"/>
                </a:cubicBezTo>
                <a:cubicBezTo>
                  <a:pt x="28600" y="723107"/>
                  <a:pt x="25861" y="724258"/>
                  <a:pt x="23837" y="726282"/>
                </a:cubicBezTo>
                <a:cubicBezTo>
                  <a:pt x="21814" y="728305"/>
                  <a:pt x="21790" y="732520"/>
                  <a:pt x="19075" y="733425"/>
                </a:cubicBezTo>
                <a:cubicBezTo>
                  <a:pt x="15970" y="734460"/>
                  <a:pt x="12725" y="731838"/>
                  <a:pt x="9550" y="731044"/>
                </a:cubicBezTo>
              </a:path>
            </a:pathLst>
          </a:cu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90D2208-3227-E382-1115-A97CECB7A126}"/>
              </a:ext>
            </a:extLst>
          </p:cNvPr>
          <p:cNvCxnSpPr/>
          <p:nvPr/>
        </p:nvCxnSpPr>
        <p:spPr>
          <a:xfrm>
            <a:off x="6016367" y="2667723"/>
            <a:ext cx="129015" cy="0"/>
          </a:xfrm>
          <a:prstGeom prst="line">
            <a:avLst/>
          </a:prstGeom>
          <a:ln w="317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9AB8D04-73CC-AD7A-7E89-042538009790}"/>
              </a:ext>
            </a:extLst>
          </p:cNvPr>
          <p:cNvCxnSpPr/>
          <p:nvPr/>
        </p:nvCxnSpPr>
        <p:spPr>
          <a:xfrm>
            <a:off x="6016367" y="2883623"/>
            <a:ext cx="129015" cy="0"/>
          </a:xfrm>
          <a:prstGeom prst="line">
            <a:avLst/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80EFA36-7EA6-2CB3-70CD-64825239BA4B}"/>
              </a:ext>
            </a:extLst>
          </p:cNvPr>
          <p:cNvSpPr txBox="1"/>
          <p:nvPr/>
        </p:nvSpPr>
        <p:spPr>
          <a:xfrm>
            <a:off x="6114277" y="2519619"/>
            <a:ext cx="1167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HIV-1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2C73748-4EAE-B8A9-4F3F-DDDD4A63078E}"/>
              </a:ext>
            </a:extLst>
          </p:cNvPr>
          <p:cNvSpPr txBox="1"/>
          <p:nvPr/>
        </p:nvSpPr>
        <p:spPr>
          <a:xfrm>
            <a:off x="6114277" y="2739386"/>
            <a:ext cx="1167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 Nova" panose="020B0504020202020204" pitchFamily="34" charset="0"/>
              </a:rPr>
              <a:t>Heterologous</a:t>
            </a:r>
          </a:p>
        </p:txBody>
      </p:sp>
      <p:sp>
        <p:nvSpPr>
          <p:cNvPr id="98" name="Left Bracket 97">
            <a:extLst>
              <a:ext uri="{FF2B5EF4-FFF2-40B4-BE49-F238E27FC236}">
                <a16:creationId xmlns:a16="http://schemas.microsoft.com/office/drawing/2014/main" id="{3A7F8719-7995-BDAA-F1CA-04EBE74EE79C}"/>
              </a:ext>
            </a:extLst>
          </p:cNvPr>
          <p:cNvSpPr/>
          <p:nvPr/>
        </p:nvSpPr>
        <p:spPr>
          <a:xfrm flipH="1">
            <a:off x="5811649" y="1540676"/>
            <a:ext cx="79171" cy="81325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9" name="Left Bracket 98">
            <a:extLst>
              <a:ext uri="{FF2B5EF4-FFF2-40B4-BE49-F238E27FC236}">
                <a16:creationId xmlns:a16="http://schemas.microsoft.com/office/drawing/2014/main" id="{5475F03A-3D1C-65BC-2AD7-D7D7673E88E0}"/>
              </a:ext>
            </a:extLst>
          </p:cNvPr>
          <p:cNvSpPr/>
          <p:nvPr/>
        </p:nvSpPr>
        <p:spPr>
          <a:xfrm flipH="1">
            <a:off x="5816115" y="2381089"/>
            <a:ext cx="79171" cy="81325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808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736</Words>
  <Application>Microsoft Office PowerPoint</Application>
  <PresentationFormat>Breedbeeld</PresentationFormat>
  <Paragraphs>194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Arial Nova</vt:lpstr>
      <vt:lpstr>Calibri</vt:lpstr>
      <vt:lpstr>Calibri Light</vt:lpstr>
      <vt:lpstr>Roboto Light</vt:lpstr>
      <vt:lpstr>Wingdings</vt:lpstr>
      <vt:lpstr>Office Theme</vt:lpstr>
      <vt:lpstr>Membrane-bound germline-targeting HIV-1 Env immunogens for mRNA vaccination     Iván del Moral Sánchez Amsterdam UMC, University of Amsterdam, Netherlands       28th November 2023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Stouthamer</dc:creator>
  <cp:lastModifiedBy>Waart, Y. de</cp:lastModifiedBy>
  <cp:revision>737</cp:revision>
  <dcterms:created xsi:type="dcterms:W3CDTF">2022-07-04T14:30:26Z</dcterms:created>
  <dcterms:modified xsi:type="dcterms:W3CDTF">2024-01-17T12:29:18Z</dcterms:modified>
</cp:coreProperties>
</file>