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441" r:id="rId2"/>
    <p:sldId id="2442" r:id="rId3"/>
    <p:sldId id="2443" r:id="rId4"/>
    <p:sldId id="2444" r:id="rId5"/>
    <p:sldId id="2445" r:id="rId6"/>
    <p:sldId id="2446" r:id="rId7"/>
    <p:sldId id="2447" r:id="rId8"/>
    <p:sldId id="2448" r:id="rId9"/>
    <p:sldId id="2449" r:id="rId10"/>
    <p:sldId id="2450" r:id="rId11"/>
    <p:sldId id="2451" r:id="rId12"/>
    <p:sldId id="2452" r:id="rId13"/>
    <p:sldId id="2453" r:id="rId14"/>
    <p:sldId id="2454" r:id="rId15"/>
    <p:sldId id="2455" r:id="rId16"/>
    <p:sldId id="2456" r:id="rId17"/>
    <p:sldId id="2457" r:id="rId18"/>
    <p:sldId id="2458" r:id="rId19"/>
    <p:sldId id="2459" r:id="rId2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814"/>
    <a:srgbClr val="0033CC"/>
    <a:srgbClr val="9933FF"/>
    <a:srgbClr val="FFFFFF"/>
    <a:srgbClr val="6666FF"/>
    <a:srgbClr val="BEAED4"/>
    <a:srgbClr val="7FC97F"/>
    <a:srgbClr val="A6761C"/>
    <a:srgbClr val="666666"/>
    <a:srgbClr val="FEC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3" autoAdjust="0"/>
    <p:restoredTop sz="87952" autoAdjust="0"/>
  </p:normalViewPr>
  <p:slideViewPr>
    <p:cSldViewPr snapToGrid="0" snapToObjects="1">
      <p:cViewPr varScale="1">
        <p:scale>
          <a:sx n="101" d="100"/>
          <a:sy n="101" d="100"/>
        </p:scale>
        <p:origin x="111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FE55-04BD-BE45-B75D-E74BD9EF4879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6BC7B-F6D0-E24A-B418-9A5F86BA581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05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59E2A-520E-4A1C-8A68-09E1AFB6E01E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36196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6BC7B-F6D0-E24A-B418-9A5F86BA581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600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6BC7B-F6D0-E24A-B418-9A5F86BA581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01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1B039-533D-D245-ADE4-AC94B7067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350E-D1E3-BD44-BF40-1A22FCF51935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1349D-7AE6-CF41-9A04-8D454EA9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B197EE-F681-1F47-ADA2-8DCCAF3E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31E7-052F-8541-B40B-5A773088FC17}" type="slidenum">
              <a:rPr lang="en-GB" smtClean="0"/>
              <a:t>‹nr.›</a:t>
            </a:fld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A4D867-5C0B-5EE1-FBD5-898F3989A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0627"/>
            <a:ext cx="10515600" cy="488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2000" u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u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u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 u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 u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7264F1-1380-9D3C-7861-91C9B7E68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85940"/>
            <a:ext cx="10515600" cy="636587"/>
          </a:xfrm>
        </p:spPr>
        <p:txBody>
          <a:bodyPr>
            <a:noAutofit/>
          </a:bodyPr>
          <a:lstStyle>
            <a:lvl1pPr marL="0" indent="0" algn="ctr">
              <a:buNone/>
              <a:defRPr sz="2400" u="none">
                <a:solidFill>
                  <a:schemeClr val="tx1"/>
                </a:solidFill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8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459C-3E3A-42FA-B93B-D5F235889EB3}" type="datetime8">
              <a:rPr lang="en-NL" smtClean="0"/>
              <a:t>01/17/2024 13:29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278B-CE86-4EF6-8FA9-376942D3F8FA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903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7CDCF-00E4-EB49-AA01-D237F36FB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87627"/>
            <a:ext cx="10515600" cy="488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6F01-11DE-8844-9138-E6C82B9D9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2350E-D1E3-BD44-BF40-1A22FCF51935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C701D-18DF-AF44-B273-F331A8668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DE4C-4383-C045-AB6C-107415198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531E7-052F-8541-B40B-5A773088FC17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E0714B-ADBD-E53C-2369-C36368E05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134" t="26779" r="79267" b="32066"/>
          <a:stretch/>
        </p:blipFill>
        <p:spPr>
          <a:xfrm>
            <a:off x="5832438" y="5309"/>
            <a:ext cx="527125" cy="5810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071133-1D23-45BB-87D5-07BEB8D584DF}"/>
              </a:ext>
            </a:extLst>
          </p:cNvPr>
          <p:cNvSpPr/>
          <p:nvPr userDrawn="1"/>
        </p:nvSpPr>
        <p:spPr>
          <a:xfrm>
            <a:off x="0" y="259645"/>
            <a:ext cx="5937956" cy="45719"/>
          </a:xfrm>
          <a:prstGeom prst="rect">
            <a:avLst/>
          </a:prstGeom>
          <a:solidFill>
            <a:srgbClr val="F07814"/>
          </a:solidFill>
          <a:ln>
            <a:solidFill>
              <a:srgbClr val="F07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221F2F-CF4F-0D2B-66DF-C36178E26663}"/>
              </a:ext>
            </a:extLst>
          </p:cNvPr>
          <p:cNvSpPr/>
          <p:nvPr userDrawn="1"/>
        </p:nvSpPr>
        <p:spPr>
          <a:xfrm>
            <a:off x="6265333" y="264679"/>
            <a:ext cx="5921032" cy="45719"/>
          </a:xfrm>
          <a:prstGeom prst="rect">
            <a:avLst/>
          </a:prstGeom>
          <a:solidFill>
            <a:srgbClr val="E6000F"/>
          </a:solidFill>
          <a:ln>
            <a:solidFill>
              <a:srgbClr val="E600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BFD9D2-8C33-402C-9A01-052885FBD6DA}"/>
              </a:ext>
            </a:extLst>
          </p:cNvPr>
          <p:cNvSpPr/>
          <p:nvPr userDrawn="1"/>
        </p:nvSpPr>
        <p:spPr>
          <a:xfrm>
            <a:off x="6336703" y="438626"/>
            <a:ext cx="45719" cy="56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4155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u="none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u="none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u="none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u="none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u="none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mailto:t.g.caniels@amsterdamumc.n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1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3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8.sv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3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jpe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ABEA6-D2B2-6492-3C12-CB6A4F2A634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90" b="434"/>
          <a:stretch/>
        </p:blipFill>
        <p:spPr>
          <a:xfrm>
            <a:off x="-52492" y="0"/>
            <a:ext cx="2484000" cy="6858000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BDDED3-4287-A4C6-434A-85BA2263A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48939" b="434"/>
          <a:stretch/>
        </p:blipFill>
        <p:spPr>
          <a:xfrm>
            <a:off x="9708928" y="0"/>
            <a:ext cx="2483072" cy="685799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955DF-16F7-46C3-817A-B1661B6D9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257" y="1510747"/>
            <a:ext cx="7097486" cy="5347253"/>
          </a:xfrm>
        </p:spPr>
        <p:txBody>
          <a:bodyPr anchor="t">
            <a:normAutofit/>
          </a:bodyPr>
          <a:lstStyle/>
          <a:p>
            <a:r>
              <a:rPr lang="en-GB" sz="2800" dirty="0">
                <a:latin typeface=""/>
              </a:rPr>
              <a:t>Germline-targeting vaccine candidate BG505 SOSIP GT1.1 expands B cells with broadly neutralizing antibody signatures in humans</a:t>
            </a:r>
            <a:r>
              <a:rPr lang="en-US" sz="1800" i="0" dirty="0">
                <a:effectLst/>
                <a:latin typeface=""/>
              </a:rPr>
              <a:t/>
            </a:r>
            <a:br>
              <a:rPr lang="en-US" sz="1800" i="0" dirty="0">
                <a:effectLst/>
                <a:latin typeface=""/>
              </a:rPr>
            </a:br>
            <a:r>
              <a:rPr lang="en-US" sz="1800" i="0" dirty="0">
                <a:effectLst/>
                <a:latin typeface=""/>
              </a:rPr>
              <a:t/>
            </a:r>
            <a:br>
              <a:rPr lang="en-US" sz="1800" i="0" dirty="0">
                <a:effectLst/>
                <a:latin typeface=""/>
              </a:rPr>
            </a:br>
            <a:r>
              <a:rPr lang="en-US" sz="1800" i="0" dirty="0">
                <a:effectLst/>
                <a:latin typeface=""/>
              </a:rPr>
              <a:t/>
            </a:r>
            <a:br>
              <a:rPr lang="en-US" sz="1800" i="0" dirty="0">
                <a:effectLst/>
                <a:latin typeface=""/>
              </a:rPr>
            </a:br>
            <a:r>
              <a:rPr lang="en-US" sz="1800" i="0" dirty="0">
                <a:effectLst/>
                <a:latin typeface=""/>
              </a:rPr>
              <a:t/>
            </a:r>
            <a:br>
              <a:rPr lang="en-US" sz="1800" i="0" dirty="0">
                <a:effectLst/>
                <a:latin typeface=""/>
              </a:rPr>
            </a:br>
            <a:r>
              <a:rPr lang="en-US" sz="2000" dirty="0">
                <a:latin typeface=""/>
              </a:rPr>
              <a:t>Tom Caniels</a:t>
            </a:r>
            <a:r>
              <a:rPr lang="en-US" sz="2000" i="0" dirty="0">
                <a:effectLst/>
                <a:latin typeface=""/>
              </a:rPr>
              <a:t/>
            </a:r>
            <a:br>
              <a:rPr lang="en-US" sz="2000" i="0" dirty="0">
                <a:effectLst/>
                <a:latin typeface=""/>
              </a:rPr>
            </a:br>
            <a:r>
              <a:rPr lang="en-US" sz="2000" i="0" dirty="0">
                <a:effectLst/>
                <a:latin typeface=""/>
              </a:rPr>
              <a:t/>
            </a:r>
            <a:br>
              <a:rPr lang="en-US" sz="2000" i="0" dirty="0">
                <a:effectLst/>
                <a:latin typeface=""/>
              </a:rPr>
            </a:br>
            <a:r>
              <a:rPr lang="en-US" sz="2000" i="0" dirty="0">
                <a:effectLst/>
                <a:latin typeface=""/>
              </a:rPr>
              <a:t/>
            </a:r>
            <a:br>
              <a:rPr lang="en-US" sz="2000" i="0" dirty="0">
                <a:effectLst/>
                <a:latin typeface=""/>
              </a:rPr>
            </a:br>
            <a:r>
              <a:rPr lang="en-US" sz="2000" i="0" dirty="0">
                <a:effectLst/>
                <a:latin typeface=""/>
              </a:rPr>
              <a:t/>
            </a:r>
            <a:br>
              <a:rPr lang="en-US" sz="2000" i="0" dirty="0">
                <a:effectLst/>
                <a:latin typeface=""/>
              </a:rPr>
            </a:br>
            <a:r>
              <a:rPr lang="en-US" sz="2000" i="0" dirty="0">
                <a:effectLst/>
                <a:latin typeface=""/>
              </a:rPr>
              <a:t/>
            </a:r>
            <a:br>
              <a:rPr lang="en-US" sz="2000" i="0" dirty="0">
                <a:effectLst/>
                <a:latin typeface=""/>
              </a:rPr>
            </a:br>
            <a:r>
              <a:rPr lang="en-US" sz="1600" i="0" dirty="0">
                <a:effectLst/>
                <a:latin typeface=""/>
              </a:rPr>
              <a:t/>
            </a:r>
            <a:br>
              <a:rPr lang="en-US" sz="1600" i="0" dirty="0">
                <a:effectLst/>
                <a:latin typeface=""/>
              </a:rPr>
            </a:br>
            <a:r>
              <a:rPr lang="en-US" sz="1600" i="0" dirty="0">
                <a:effectLst/>
                <a:latin typeface=""/>
              </a:rPr>
              <a:t>Amsterdam UMC</a:t>
            </a:r>
            <a:br>
              <a:rPr lang="en-US" sz="1600" i="0" dirty="0">
                <a:effectLst/>
                <a:latin typeface=""/>
              </a:rPr>
            </a:br>
            <a:r>
              <a:rPr lang="en-US" sz="1600" i="0" dirty="0">
                <a:effectLst/>
                <a:latin typeface=""/>
              </a:rPr>
              <a:t>28-11-2023</a:t>
            </a:r>
            <a:br>
              <a:rPr lang="en-US" sz="1600" i="0" dirty="0">
                <a:effectLst/>
                <a:latin typeface=""/>
              </a:rPr>
            </a:br>
            <a:r>
              <a:rPr lang="en-US" sz="1600" i="0" dirty="0">
                <a:effectLst/>
                <a:latin typeface=""/>
              </a:rPr>
              <a:t>NCHIV</a:t>
            </a:r>
            <a:r>
              <a:rPr lang="en-US" sz="2000" i="0" dirty="0">
                <a:effectLst/>
                <a:latin typeface=""/>
              </a:rPr>
              <a:t/>
            </a:r>
            <a:br>
              <a:rPr lang="en-US" sz="2000" i="0" dirty="0">
                <a:effectLst/>
                <a:latin typeface=""/>
              </a:rPr>
            </a:br>
            <a:r>
              <a:rPr lang="en-US" sz="1800" i="0" dirty="0">
                <a:effectLst/>
                <a:latin typeface=""/>
              </a:rPr>
              <a:t/>
            </a:r>
            <a:br>
              <a:rPr lang="en-US" sz="1800" i="0" dirty="0">
                <a:effectLst/>
                <a:latin typeface=""/>
              </a:rPr>
            </a:br>
            <a:r>
              <a:rPr lang="en-US" sz="1800" i="0" dirty="0">
                <a:effectLst/>
                <a:latin typeface=""/>
              </a:rPr>
              <a:t/>
            </a:r>
            <a:br>
              <a:rPr lang="en-US" sz="1800" i="0" dirty="0">
                <a:effectLst/>
                <a:latin typeface=""/>
              </a:rPr>
            </a:br>
            <a:r>
              <a:rPr lang="en-US" sz="1400" i="0" dirty="0">
                <a:effectLst/>
                <a:latin typeface=""/>
              </a:rPr>
              <a:t>@</a:t>
            </a:r>
            <a:r>
              <a:rPr lang="en-US" sz="1400" i="0" dirty="0" err="1">
                <a:effectLst/>
                <a:latin typeface=""/>
              </a:rPr>
              <a:t>tomcaniels</a:t>
            </a:r>
            <a:r>
              <a:rPr lang="en-US" sz="1400" i="0" dirty="0">
                <a:effectLst/>
                <a:latin typeface=""/>
              </a:rPr>
              <a:t> | </a:t>
            </a:r>
            <a:r>
              <a:rPr lang="en-US" sz="1400" i="0" dirty="0">
                <a:effectLst/>
                <a:latin typeface=""/>
                <a:hlinkClick r:id="rId4"/>
              </a:rPr>
              <a:t>t.g.caniels@amsterdamumc.nl</a:t>
            </a:r>
            <a:endParaRPr lang="en-US" sz="1800" i="0" dirty="0">
              <a:effectLst/>
              <a:latin typeface="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FC2D5A-90D0-D466-8C68-669CF06F57B4}"/>
              </a:ext>
            </a:extLst>
          </p:cNvPr>
          <p:cNvSpPr txBox="1"/>
          <p:nvPr/>
        </p:nvSpPr>
        <p:spPr>
          <a:xfrm>
            <a:off x="-51564" y="6191845"/>
            <a:ext cx="2483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 Nova" panose="020B0504020202020204" pitchFamily="34" charset="0"/>
                <a:ea typeface="Roboto Light" panose="02000000000000000000" pitchFamily="2" charset="0"/>
              </a:rPr>
              <a:t>Image credit: David Goodsell</a:t>
            </a:r>
          </a:p>
          <a:p>
            <a:r>
              <a:rPr lang="en-US" sz="900" dirty="0">
                <a:solidFill>
                  <a:schemeClr val="bg1"/>
                </a:solidFill>
                <a:latin typeface="Arial Nova" panose="020B0504020202020204" pitchFamily="34" charset="0"/>
                <a:ea typeface="Roboto Light" panose="02000000000000000000" pitchFamily="2" charset="0"/>
              </a:rPr>
              <a:t>Depiction of germline-targeting Env trimers (pink) or boosting immunogens (pink with dark pink) binding to B cell receptors (green)</a:t>
            </a:r>
          </a:p>
        </p:txBody>
      </p:sp>
      <p:pic>
        <p:nvPicPr>
          <p:cNvPr id="5" name="Picture 18" descr="News &amp; press releases | Stichting hiv monitoring">
            <a:extLst>
              <a:ext uri="{FF2B5EF4-FFF2-40B4-BE49-F238E27FC236}">
                <a16:creationId xmlns:a16="http://schemas.microsoft.com/office/drawing/2014/main" id="{0990D433-F5EB-39FB-71F2-0CDF73E1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40" y="697344"/>
            <a:ext cx="1110719" cy="31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5AE91235-0B05-6F80-844B-8551A3213B23}"/>
              </a:ext>
            </a:extLst>
          </p:cNvPr>
          <p:cNvGrpSpPr/>
          <p:nvPr/>
        </p:nvGrpSpPr>
        <p:grpSpPr>
          <a:xfrm>
            <a:off x="189795" y="1090832"/>
            <a:ext cx="8935459" cy="2051280"/>
            <a:chOff x="3205327" y="4839661"/>
            <a:chExt cx="8935459" cy="205128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0F0BD0B-F59B-BD53-2D54-5A65BC312F89}"/>
                </a:ext>
              </a:extLst>
            </p:cNvPr>
            <p:cNvSpPr txBox="1"/>
            <p:nvPr/>
          </p:nvSpPr>
          <p:spPr>
            <a:xfrm>
              <a:off x="3205327" y="6521033"/>
              <a:ext cx="2691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"/>
                </a:rPr>
                <a:t>sequence B cell receptor genes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6299462-424B-C525-2169-A112E087BB4C}"/>
                </a:ext>
              </a:extLst>
            </p:cNvPr>
            <p:cNvGrpSpPr/>
            <p:nvPr/>
          </p:nvGrpSpPr>
          <p:grpSpPr>
            <a:xfrm>
              <a:off x="3677128" y="4839661"/>
              <a:ext cx="8463658" cy="2051280"/>
              <a:chOff x="3677128" y="4839661"/>
              <a:chExt cx="8463658" cy="2051280"/>
            </a:xfrm>
          </p:grpSpPr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44FD428A-F0C5-1E3E-D3C5-452742BEB457}"/>
                  </a:ext>
                </a:extLst>
              </p:cNvPr>
              <p:cNvSpPr/>
              <p:nvPr/>
            </p:nvSpPr>
            <p:spPr>
              <a:xfrm rot="16200000">
                <a:off x="5787817" y="5286713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F624263-D872-8FAE-949A-046F93CD69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3802" t="43352" r="3342" b="9638"/>
              <a:stretch/>
            </p:blipFill>
            <p:spPr>
              <a:xfrm>
                <a:off x="3677128" y="5401159"/>
                <a:ext cx="1748163" cy="1088373"/>
              </a:xfrm>
              <a:prstGeom prst="rect">
                <a:avLst/>
              </a:prstGeom>
            </p:spPr>
          </p:pic>
          <p:pic>
            <p:nvPicPr>
              <p:cNvPr id="71" name="Picture 2" descr="Antibody Expression with the TGEX Vector Series | Antibody Design Labs">
                <a:extLst>
                  <a:ext uri="{FF2B5EF4-FFF2-40B4-BE49-F238E27FC236}">
                    <a16:creationId xmlns:a16="http://schemas.microsoft.com/office/drawing/2014/main" id="{3069B095-5AF1-1C6D-50DA-9BD6BA5E9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6180" y="5445451"/>
                <a:ext cx="991133" cy="833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9F91831D-F6B1-3240-F472-FA0E1EA5EB78}"/>
                  </a:ext>
                </a:extLst>
              </p:cNvPr>
              <p:cNvSpPr/>
              <p:nvPr/>
            </p:nvSpPr>
            <p:spPr>
              <a:xfrm rot="16200000">
                <a:off x="7871596" y="5288077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5DB06FD-95BB-9D03-E651-F18F1D93BB80}"/>
                  </a:ext>
                </a:extLst>
              </p:cNvPr>
              <p:cNvSpPr txBox="1"/>
              <p:nvPr/>
            </p:nvSpPr>
            <p:spPr>
              <a:xfrm>
                <a:off x="6206776" y="6305590"/>
                <a:ext cx="16510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"/>
                  </a:rPr>
                  <a:t>clone in Ab </a:t>
                </a:r>
              </a:p>
              <a:p>
                <a:pPr algn="ctr"/>
                <a:r>
                  <a:rPr lang="en-US" sz="1400" dirty="0">
                    <a:latin typeface=""/>
                  </a:rPr>
                  <a:t>expression vector 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6CF1168-5D1F-F90E-A26E-73973CF2EC21}"/>
                  </a:ext>
                </a:extLst>
              </p:cNvPr>
              <p:cNvGrpSpPr/>
              <p:nvPr/>
            </p:nvGrpSpPr>
            <p:grpSpPr>
              <a:xfrm>
                <a:off x="10459365" y="4839661"/>
                <a:ext cx="1681421" cy="2051280"/>
                <a:chOff x="9017896" y="4839966"/>
                <a:chExt cx="1681421" cy="2051280"/>
              </a:xfrm>
            </p:grpSpPr>
            <p:pic>
              <p:nvPicPr>
                <p:cNvPr id="79" name="Afbeelding 17">
                  <a:extLst>
                    <a:ext uri="{FF2B5EF4-FFF2-40B4-BE49-F238E27FC236}">
                      <a16:creationId xmlns:a16="http://schemas.microsoft.com/office/drawing/2014/main" id="{8E34C581-5D38-B98A-C669-CBADE8F26F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7758" t="3102" r="26953" b="81541"/>
                <a:stretch/>
              </p:blipFill>
              <p:spPr>
                <a:xfrm>
                  <a:off x="9017896" y="6018497"/>
                  <a:ext cx="426720" cy="387882"/>
                </a:xfrm>
                <a:prstGeom prst="rect">
                  <a:avLst/>
                </a:prstGeom>
              </p:spPr>
            </p:pic>
            <p:pic>
              <p:nvPicPr>
                <p:cNvPr id="80" name="Afbeelding 17">
                  <a:extLst>
                    <a:ext uri="{FF2B5EF4-FFF2-40B4-BE49-F238E27FC236}">
                      <a16:creationId xmlns:a16="http://schemas.microsoft.com/office/drawing/2014/main" id="{E973A0AA-2293-4670-F73D-ADDDCC1098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7758" t="3102" r="26953" b="81541"/>
                <a:stretch/>
              </p:blipFill>
              <p:spPr>
                <a:xfrm>
                  <a:off x="9243448" y="4839966"/>
                  <a:ext cx="426720" cy="387882"/>
                </a:xfrm>
                <a:prstGeom prst="rect">
                  <a:avLst/>
                </a:prstGeom>
              </p:spPr>
            </p:pic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986CE251-3570-6FA7-B304-0992FC617619}"/>
                    </a:ext>
                  </a:extLst>
                </p:cNvPr>
                <p:cNvGrpSpPr/>
                <p:nvPr/>
              </p:nvGrpSpPr>
              <p:grpSpPr>
                <a:xfrm>
                  <a:off x="9192582" y="5214450"/>
                  <a:ext cx="1273391" cy="1187155"/>
                  <a:chOff x="8172369" y="5390214"/>
                  <a:chExt cx="1273391" cy="1187155"/>
                </a:xfrm>
              </p:grpSpPr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D1C2F641-17FB-B1FB-ED0A-9B0E079F91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8234319" y="5328264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42A1A565-AA6A-B2D0-7DE3-C478355F5B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8295863" y="5718278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8303D22D-4AD4-AD74-A360-DFE2B6AFF0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8603765" y="5402735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B8A311F0-FB9D-4889-990E-FBA2078540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8688452" y="5786581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AEF753C9-D40A-2DA9-6DDF-72489D136D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0800000">
                    <a:off x="8438391" y="6123236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14D8868-6529-AB90-AC73-4E17841794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8973211" y="5386613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F51E9923-77B3-EC4A-8A06-5925B85B23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8842702" y="6097349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D2004A5B-6813-5251-0043-CE2FD42795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86721" t="45063" r="274" b="27857"/>
                  <a:stretch/>
                </p:blipFill>
                <p:spPr>
                  <a:xfrm rot="16200000">
                    <a:off x="9053577" y="5770459"/>
                    <a:ext cx="330233" cy="45413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51992511-D1BB-24E1-D645-DD990EC3FAAE}"/>
                    </a:ext>
                  </a:extLst>
                </p:cNvPr>
                <p:cNvSpPr txBox="1"/>
                <p:nvPr/>
              </p:nvSpPr>
              <p:spPr>
                <a:xfrm>
                  <a:off x="9048245" y="6368026"/>
                  <a:ext cx="165107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"/>
                    </a:rPr>
                    <a:t>characterize Ab</a:t>
                  </a:r>
                </a:p>
                <a:p>
                  <a:pPr algn="ctr"/>
                  <a:r>
                    <a:rPr lang="en-US" sz="1400" dirty="0">
                      <a:latin typeface=""/>
                    </a:rPr>
                    <a:t>properties</a:t>
                  </a: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96002E3-3C38-144C-63A8-B691A5AFFF8F}"/>
                  </a:ext>
                </a:extLst>
              </p:cNvPr>
              <p:cNvSpPr txBox="1"/>
              <p:nvPr/>
            </p:nvSpPr>
            <p:spPr>
              <a:xfrm>
                <a:off x="8179293" y="6305590"/>
                <a:ext cx="1651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"/>
                  </a:rPr>
                  <a:t>produce Ab</a:t>
                </a:r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828A0037-06CF-3BB9-7436-326B7A894DAE}"/>
                  </a:ext>
                </a:extLst>
              </p:cNvPr>
              <p:cNvSpPr/>
              <p:nvPr/>
            </p:nvSpPr>
            <p:spPr>
              <a:xfrm rot="16200000">
                <a:off x="9741316" y="5268445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7BA23"/>
                  </a:solidFill>
                </a:endParaRPr>
              </a:p>
            </p:txBody>
          </p:sp>
          <p:pic>
            <p:nvPicPr>
              <p:cNvPr id="77" name="Picture 4" descr="The 7 “Deadly Sins” of Shake Flask Culture - Blog">
                <a:extLst>
                  <a:ext uri="{FF2B5EF4-FFF2-40B4-BE49-F238E27FC236}">
                    <a16:creationId xmlns:a16="http://schemas.microsoft.com/office/drawing/2014/main" id="{A2330EF9-EC59-4C2B-CB46-A40D35243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58" t="11687" r="60552" b="14043"/>
              <a:stretch/>
            </p:blipFill>
            <p:spPr bwMode="auto">
              <a:xfrm>
                <a:off x="8779311" y="5484582"/>
                <a:ext cx="451036" cy="698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Afbeelding 17">
                <a:extLst>
                  <a:ext uri="{FF2B5EF4-FFF2-40B4-BE49-F238E27FC236}">
                    <a16:creationId xmlns:a16="http://schemas.microsoft.com/office/drawing/2014/main" id="{E7A5CF5A-E977-FBF6-07AC-F894AE37D9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7758" t="3102" r="26953" b="81541"/>
              <a:stretch/>
            </p:blipFill>
            <p:spPr>
              <a:xfrm rot="16200000">
                <a:off x="11721546" y="5294610"/>
                <a:ext cx="426720" cy="387882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07EA6D3-44C5-11BC-9015-C3C5B4C84C3D}"/>
              </a:ext>
            </a:extLst>
          </p:cNvPr>
          <p:cNvGrpSpPr/>
          <p:nvPr/>
        </p:nvGrpSpPr>
        <p:grpSpPr>
          <a:xfrm>
            <a:off x="3511642" y="4356851"/>
            <a:ext cx="5406346" cy="2501149"/>
            <a:chOff x="4371986" y="3969009"/>
            <a:chExt cx="5406346" cy="25011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2CE0E3A-7E6A-7BBB-8141-348536AE6B1C}"/>
                </a:ext>
              </a:extLst>
            </p:cNvPr>
            <p:cNvGrpSpPr/>
            <p:nvPr/>
          </p:nvGrpSpPr>
          <p:grpSpPr>
            <a:xfrm>
              <a:off x="4371986" y="3969009"/>
              <a:ext cx="5406346" cy="2501149"/>
              <a:chOff x="3530598" y="4119725"/>
              <a:chExt cx="5406346" cy="250114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67D37C6-005C-26C1-B8F1-A59FC45A5A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3894" b="11559"/>
              <a:stretch/>
            </p:blipFill>
            <p:spPr>
              <a:xfrm>
                <a:off x="3530598" y="4119725"/>
                <a:ext cx="5130804" cy="2501149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2FBEB3B-FFB7-D226-4EC9-35ABAB657E9D}"/>
                  </a:ext>
                </a:extLst>
              </p:cNvPr>
              <p:cNvSpPr txBox="1"/>
              <p:nvPr/>
            </p:nvSpPr>
            <p:spPr>
              <a:xfrm>
                <a:off x="7996999" y="4388321"/>
                <a:ext cx="902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FFC000"/>
                    </a:solidFill>
                    <a:latin typeface="Arial Nova" panose="020B0504020202020204" pitchFamily="34" charset="0"/>
                  </a:rPr>
                  <a:t>147_1C01</a:t>
                </a:r>
                <a:endParaRPr lang="LID4096" sz="1200" b="1" dirty="0">
                  <a:solidFill>
                    <a:srgbClr val="FFC000"/>
                  </a:solidFill>
                  <a:latin typeface="Arial Nova" panose="020B05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B774B9-EB10-C4C0-B772-82451D050CC2}"/>
                  </a:ext>
                </a:extLst>
              </p:cNvPr>
              <p:cNvSpPr txBox="1"/>
              <p:nvPr/>
            </p:nvSpPr>
            <p:spPr>
              <a:xfrm>
                <a:off x="8040545" y="4884684"/>
                <a:ext cx="8963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00B0F0"/>
                    </a:solidFill>
                    <a:latin typeface="Arial Nova" panose="020B0504020202020204" pitchFamily="34" charset="0"/>
                  </a:rPr>
                  <a:t>147_1B06</a:t>
                </a:r>
                <a:endParaRPr lang="LID4096" sz="1200" b="1" dirty="0">
                  <a:solidFill>
                    <a:srgbClr val="00B0F0"/>
                  </a:solidFill>
                  <a:latin typeface="Arial Nova" panose="020B0504020202020204" pitchFamily="34" charset="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5F18544-2801-A1B7-9BEA-A08E3540C7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6999" y="4850845"/>
                <a:ext cx="134971" cy="12082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2F2075-E709-F69C-0F18-050CF2779ED2}"/>
                </a:ext>
              </a:extLst>
            </p:cNvPr>
            <p:cNvSpPr/>
            <p:nvPr/>
          </p:nvSpPr>
          <p:spPr>
            <a:xfrm>
              <a:off x="6236262" y="5732425"/>
              <a:ext cx="2888992" cy="7377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A52E5F-366E-CB32-84AC-D534CC8C756D}"/>
                </a:ext>
              </a:extLst>
            </p:cNvPr>
            <p:cNvSpPr txBox="1"/>
            <p:nvPr/>
          </p:nvSpPr>
          <p:spPr>
            <a:xfrm>
              <a:off x="6266117" y="5899347"/>
              <a:ext cx="1640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33CC"/>
                  </a:solidFill>
                  <a:latin typeface=""/>
                </a:rPr>
                <a:t>shaping immunogens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3113D8-8DC9-8189-4C90-B1F49AED4FC9}"/>
                </a:ext>
              </a:extLst>
            </p:cNvPr>
            <p:cNvSpPr txBox="1"/>
            <p:nvPr/>
          </p:nvSpPr>
          <p:spPr>
            <a:xfrm>
              <a:off x="7819506" y="5899347"/>
              <a:ext cx="17075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9933FF"/>
                  </a:solidFill>
                  <a:latin typeface=""/>
                </a:rPr>
                <a:t>polishing immunogens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261D145-DE33-75AE-50A0-097A6639D8FF}"/>
                </a:ext>
              </a:extLst>
            </p:cNvPr>
            <p:cNvCxnSpPr>
              <a:cxnSpLocks/>
            </p:cNvCxnSpPr>
            <p:nvPr/>
          </p:nvCxnSpPr>
          <p:spPr>
            <a:xfrm>
              <a:off x="7116357" y="5712329"/>
              <a:ext cx="0" cy="225036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B57A6F2-FDE5-F423-3ABC-CE13F56D6E5A}"/>
                </a:ext>
              </a:extLst>
            </p:cNvPr>
            <p:cNvCxnSpPr>
              <a:cxnSpLocks/>
            </p:cNvCxnSpPr>
            <p:nvPr/>
          </p:nvCxnSpPr>
          <p:spPr>
            <a:xfrm>
              <a:off x="7398580" y="5712329"/>
              <a:ext cx="0" cy="225036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064C58-DDCA-F109-549A-F1901A8C8564}"/>
                </a:ext>
              </a:extLst>
            </p:cNvPr>
            <p:cNvCxnSpPr>
              <a:cxnSpLocks/>
            </p:cNvCxnSpPr>
            <p:nvPr/>
          </p:nvCxnSpPr>
          <p:spPr>
            <a:xfrm>
              <a:off x="7680758" y="5712329"/>
              <a:ext cx="0" cy="225036"/>
            </a:xfrm>
            <a:prstGeom prst="straightConnector1">
              <a:avLst/>
            </a:prstGeom>
            <a:ln w="38100">
              <a:solidFill>
                <a:srgbClr val="00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B594718-D88C-27F0-B49A-F5B41616DB71}"/>
                </a:ext>
              </a:extLst>
            </p:cNvPr>
            <p:cNvCxnSpPr>
              <a:cxnSpLocks/>
            </p:cNvCxnSpPr>
            <p:nvPr/>
          </p:nvCxnSpPr>
          <p:spPr>
            <a:xfrm>
              <a:off x="7963782" y="5712329"/>
              <a:ext cx="0" cy="225036"/>
            </a:xfrm>
            <a:prstGeom prst="straightConnector1">
              <a:avLst/>
            </a:prstGeom>
            <a:ln w="38100">
              <a:solidFill>
                <a:srgbClr val="99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D021CDC-DE20-4B85-FB4A-2BE6DE3C151F}"/>
                </a:ext>
              </a:extLst>
            </p:cNvPr>
            <p:cNvCxnSpPr>
              <a:cxnSpLocks/>
            </p:cNvCxnSpPr>
            <p:nvPr/>
          </p:nvCxnSpPr>
          <p:spPr>
            <a:xfrm>
              <a:off x="8246810" y="5712329"/>
              <a:ext cx="0" cy="225036"/>
            </a:xfrm>
            <a:prstGeom prst="straightConnector1">
              <a:avLst/>
            </a:prstGeom>
            <a:ln w="38100">
              <a:solidFill>
                <a:srgbClr val="99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C6C2279-D83B-9CC6-0F81-06D0755E7ECA}"/>
                </a:ext>
              </a:extLst>
            </p:cNvPr>
            <p:cNvCxnSpPr>
              <a:cxnSpLocks/>
            </p:cNvCxnSpPr>
            <p:nvPr/>
          </p:nvCxnSpPr>
          <p:spPr>
            <a:xfrm>
              <a:off x="8529834" y="5712329"/>
              <a:ext cx="0" cy="225036"/>
            </a:xfrm>
            <a:prstGeom prst="straightConnector1">
              <a:avLst/>
            </a:prstGeom>
            <a:ln w="38100">
              <a:solidFill>
                <a:srgbClr val="99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A2CF597-9F10-9918-AF0C-FA1F20BCA656}"/>
                </a:ext>
              </a:extLst>
            </p:cNvPr>
            <p:cNvCxnSpPr>
              <a:cxnSpLocks/>
            </p:cNvCxnSpPr>
            <p:nvPr/>
          </p:nvCxnSpPr>
          <p:spPr>
            <a:xfrm>
              <a:off x="8812858" y="5712329"/>
              <a:ext cx="0" cy="225036"/>
            </a:xfrm>
            <a:prstGeom prst="straightConnector1">
              <a:avLst/>
            </a:prstGeom>
            <a:ln w="38100">
              <a:solidFill>
                <a:srgbClr val="99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5E61670-42A3-F4B1-83F8-96D32E4669E8}"/>
                </a:ext>
              </a:extLst>
            </p:cNvPr>
            <p:cNvCxnSpPr>
              <a:cxnSpLocks/>
            </p:cNvCxnSpPr>
            <p:nvPr/>
          </p:nvCxnSpPr>
          <p:spPr>
            <a:xfrm>
              <a:off x="9095882" y="5712329"/>
              <a:ext cx="0" cy="225036"/>
            </a:xfrm>
            <a:prstGeom prst="straightConnector1">
              <a:avLst/>
            </a:prstGeom>
            <a:ln w="38100">
              <a:solidFill>
                <a:srgbClr val="99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6BCB0F-C99B-04ED-2250-7758B16A0143}"/>
              </a:ext>
            </a:extLst>
          </p:cNvPr>
          <p:cNvSpPr txBox="1"/>
          <p:nvPr/>
        </p:nvSpPr>
        <p:spPr>
          <a:xfrm>
            <a:off x="4842316" y="-274320"/>
            <a:ext cx="68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ELISA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2D498D-B7C4-4E62-A678-6FCA214FD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8374" y="1108143"/>
            <a:ext cx="1554818" cy="10883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AA79D4-5CD1-923E-BC7F-AE90FF236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0221" y="2204713"/>
            <a:ext cx="1687560" cy="12273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0A5D222-5C05-22A0-44AD-4861DD93ABB7}"/>
              </a:ext>
            </a:extLst>
          </p:cNvPr>
          <p:cNvSpPr txBox="1"/>
          <p:nvPr/>
        </p:nvSpPr>
        <p:spPr>
          <a:xfrm>
            <a:off x="8818167" y="1876130"/>
            <a:ext cx="16510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"/>
              </a:rPr>
              <a:t>Enzyme-linked</a:t>
            </a:r>
          </a:p>
          <a:p>
            <a:pPr algn="ctr"/>
            <a:r>
              <a:rPr lang="en-US" sz="1400" dirty="0">
                <a:latin typeface=""/>
              </a:rPr>
              <a:t>immunosorbent</a:t>
            </a:r>
          </a:p>
          <a:p>
            <a:pPr algn="ctr"/>
            <a:r>
              <a:rPr lang="en-US" sz="1400" dirty="0">
                <a:latin typeface=""/>
              </a:rPr>
              <a:t>assay (ELISA)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6EDEA4AC-78A8-99BF-D8CD-36010C593D9F}"/>
              </a:ext>
            </a:extLst>
          </p:cNvPr>
          <p:cNvSpPr/>
          <p:nvPr/>
        </p:nvSpPr>
        <p:spPr>
          <a:xfrm rot="3310827" flipV="1">
            <a:off x="8887482" y="2389518"/>
            <a:ext cx="594090" cy="699755"/>
          </a:xfrm>
          <a:prstGeom prst="arc">
            <a:avLst>
              <a:gd name="adj1" fmla="val 16567810"/>
              <a:gd name="adj2" fmla="val 3681173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  <a:gd name="connsiteX3" fmla="*/ 297045 w 594090"/>
                      <a:gd name="connsiteY3" fmla="*/ 874082 h 1748163"/>
                      <a:gd name="connsiteX4" fmla="*/ 533560 w 594090"/>
                      <a:gd name="connsiteY4" fmla="*/ 345263 h 1748163"/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1748163" stroke="0" extrusionOk="0">
                        <a:moveTo>
                          <a:pt x="533560" y="345263"/>
                        </a:moveTo>
                        <a:cubicBezTo>
                          <a:pt x="576815" y="495528"/>
                          <a:pt x="591676" y="659897"/>
                          <a:pt x="593897" y="842571"/>
                        </a:cubicBezTo>
                        <a:cubicBezTo>
                          <a:pt x="579279" y="979993"/>
                          <a:pt x="575447" y="1119427"/>
                          <a:pt x="566489" y="1242029"/>
                        </a:cubicBezTo>
                        <a:cubicBezTo>
                          <a:pt x="465712" y="1141928"/>
                          <a:pt x="406003" y="1050075"/>
                          <a:pt x="297045" y="874082"/>
                        </a:cubicBezTo>
                        <a:cubicBezTo>
                          <a:pt x="378195" y="684643"/>
                          <a:pt x="393628" y="571268"/>
                          <a:pt x="533560" y="345263"/>
                        </a:cubicBezTo>
                        <a:close/>
                      </a:path>
                      <a:path w="594090" h="1748163" fill="none" extrusionOk="0">
                        <a:moveTo>
                          <a:pt x="533560" y="345263"/>
                        </a:moveTo>
                        <a:cubicBezTo>
                          <a:pt x="573458" y="477783"/>
                          <a:pt x="620070" y="673861"/>
                          <a:pt x="593897" y="842571"/>
                        </a:cubicBezTo>
                        <a:cubicBezTo>
                          <a:pt x="593453" y="989913"/>
                          <a:pt x="583349" y="1100807"/>
                          <a:pt x="566489" y="124202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5EA3FC-5C94-7EEB-D165-240E80755E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928" y="4338674"/>
            <a:ext cx="2928364" cy="214569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3AAFC1-673B-742A-88F4-36D02FAEAB5B}"/>
              </a:ext>
            </a:extLst>
          </p:cNvPr>
          <p:cNvSpPr txBox="1"/>
          <p:nvPr/>
        </p:nvSpPr>
        <p:spPr>
          <a:xfrm>
            <a:off x="-95661" y="4017632"/>
            <a:ext cx="3772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"/>
              </a:rPr>
              <a:t>ELISA to measure antibody affinity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819B63-4DAA-427F-7246-45A296B3B2AD}"/>
              </a:ext>
            </a:extLst>
          </p:cNvPr>
          <p:cNvSpPr txBox="1"/>
          <p:nvPr/>
        </p:nvSpPr>
        <p:spPr>
          <a:xfrm>
            <a:off x="8803018" y="4164219"/>
            <a:ext cx="33804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"/>
              </a:rPr>
              <a:t>VRC01-class antibodies </a:t>
            </a:r>
            <a:r>
              <a:rPr lang="en-US" sz="1600" dirty="0">
                <a:latin typeface=""/>
              </a:rPr>
              <a:t>from vaccinated participants are indeed </a:t>
            </a:r>
            <a:r>
              <a:rPr lang="en-US" sz="1600" b="1" dirty="0">
                <a:latin typeface=""/>
              </a:rPr>
              <a:t>CD4bs-specific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"/>
              </a:rPr>
              <a:t>VRC01-class antibodies</a:t>
            </a:r>
            <a:r>
              <a:rPr lang="en-US" sz="1600" dirty="0">
                <a:latin typeface=""/>
              </a:rPr>
              <a:t> from vaccinated participants occasionally bind to</a:t>
            </a:r>
            <a:r>
              <a:rPr lang="en-US" sz="1600" b="1" dirty="0">
                <a:latin typeface=""/>
              </a:rPr>
              <a:t> circulating, native Env trimers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"/>
              </a:rPr>
              <a:t>How exactly do they bind?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1B406EA6-2A04-7AC2-AEEF-906681E3C2FA}"/>
              </a:ext>
            </a:extLst>
          </p:cNvPr>
          <p:cNvSpPr/>
          <p:nvPr/>
        </p:nvSpPr>
        <p:spPr>
          <a:xfrm rot="16200000">
            <a:off x="3095202" y="4936491"/>
            <a:ext cx="594090" cy="1102335"/>
          </a:xfrm>
          <a:prstGeom prst="arc">
            <a:avLst>
              <a:gd name="adj1" fmla="val 17645800"/>
              <a:gd name="adj2" fmla="val 3227106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  <a:gd name="connsiteX3" fmla="*/ 297045 w 594090"/>
                      <a:gd name="connsiteY3" fmla="*/ 874082 h 1748163"/>
                      <a:gd name="connsiteX4" fmla="*/ 533560 w 594090"/>
                      <a:gd name="connsiteY4" fmla="*/ 345263 h 1748163"/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1748163" stroke="0" extrusionOk="0">
                        <a:moveTo>
                          <a:pt x="533560" y="345263"/>
                        </a:moveTo>
                        <a:cubicBezTo>
                          <a:pt x="576815" y="495528"/>
                          <a:pt x="591676" y="659897"/>
                          <a:pt x="593897" y="842571"/>
                        </a:cubicBezTo>
                        <a:cubicBezTo>
                          <a:pt x="579279" y="979993"/>
                          <a:pt x="575447" y="1119427"/>
                          <a:pt x="566489" y="1242029"/>
                        </a:cubicBezTo>
                        <a:cubicBezTo>
                          <a:pt x="465712" y="1141928"/>
                          <a:pt x="406003" y="1050075"/>
                          <a:pt x="297045" y="874082"/>
                        </a:cubicBezTo>
                        <a:cubicBezTo>
                          <a:pt x="378195" y="684643"/>
                          <a:pt x="393628" y="571268"/>
                          <a:pt x="533560" y="345263"/>
                        </a:cubicBezTo>
                        <a:close/>
                      </a:path>
                      <a:path w="594090" h="1748163" fill="none" extrusionOk="0">
                        <a:moveTo>
                          <a:pt x="533560" y="345263"/>
                        </a:moveTo>
                        <a:cubicBezTo>
                          <a:pt x="573458" y="477783"/>
                          <a:pt x="620070" y="673861"/>
                          <a:pt x="593897" y="842571"/>
                        </a:cubicBezTo>
                        <a:cubicBezTo>
                          <a:pt x="593453" y="989913"/>
                          <a:pt x="583349" y="1100807"/>
                          <a:pt x="566489" y="124202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7BA23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E39406-E16C-9983-6497-0EC966E13258}"/>
              </a:ext>
            </a:extLst>
          </p:cNvPr>
          <p:cNvSpPr/>
          <p:nvPr/>
        </p:nvSpPr>
        <p:spPr>
          <a:xfrm>
            <a:off x="1" y="1090833"/>
            <a:ext cx="12002204" cy="24753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244EEC3D-BC40-3E5C-6518-9471B3F22182}"/>
              </a:ext>
            </a:extLst>
          </p:cNvPr>
          <p:cNvSpPr txBox="1">
            <a:spLocks/>
          </p:cNvSpPr>
          <p:nvPr/>
        </p:nvSpPr>
        <p:spPr>
          <a:xfrm>
            <a:off x="990600" y="638340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GT1.1-elicited VRC01-class antibodies are CD4bs-specific and can recognize circulating </a:t>
            </a:r>
            <a:r>
              <a:rPr lang="en-US" sz="2200" dirty="0" err="1">
                <a:ea typeface="Microsoft Sans Serif" panose="020B0604020202020204" pitchFamily="34" charset="0"/>
                <a:cs typeface="Microsoft Sans Serif" panose="020B0604020202020204" pitchFamily="34" charset="0"/>
              </a:rPr>
              <a:t>Envs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90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489D03-AFBA-0DE0-BF8F-31D9592A2DB8}"/>
              </a:ext>
            </a:extLst>
          </p:cNvPr>
          <p:cNvSpPr txBox="1"/>
          <p:nvPr/>
        </p:nvSpPr>
        <p:spPr>
          <a:xfrm>
            <a:off x="6670359" y="0"/>
            <a:ext cx="5521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 Nova" panose="020B0504020202020204" pitchFamily="34" charset="0"/>
              </a:rPr>
              <a:t>Shiyu Zhang, Gabriel Ozorowski, Andrew Ward &amp; </a:t>
            </a:r>
            <a:r>
              <a:rPr lang="en-US" sz="1200" dirty="0" err="1">
                <a:latin typeface="Arial Nova" panose="020B0504020202020204" pitchFamily="34" charset="0"/>
              </a:rPr>
              <a:t>Sashank</a:t>
            </a:r>
            <a:r>
              <a:rPr lang="en-US" sz="1200" dirty="0">
                <a:latin typeface="Arial Nova" panose="020B0504020202020204" pitchFamily="34" charset="0"/>
              </a:rPr>
              <a:t> Agrawal, Ian Wilson </a:t>
            </a:r>
            <a:endParaRPr lang="en-US" sz="1200" b="1" dirty="0">
              <a:latin typeface="Arial Nova" panose="020B05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0405C8-6552-5F5D-46E7-C1FEAD4DE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2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GT1.1-elicited VRC01-class antibodies </a:t>
            </a:r>
            <a:r>
              <a:rPr lang="en-US" sz="2200" dirty="0"/>
              <a:t>are</a:t>
            </a:r>
            <a:r>
              <a:rPr lang="en-US" sz="22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 extremely similar to VRC01-class bNAbs</a:t>
            </a: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E9A40-7DC6-6900-73EB-5B435EEC3D95}"/>
              </a:ext>
            </a:extLst>
          </p:cNvPr>
          <p:cNvSpPr txBox="1"/>
          <p:nvPr/>
        </p:nvSpPr>
        <p:spPr>
          <a:xfrm>
            <a:off x="311798" y="1259162"/>
            <a:ext cx="42984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To compare similarities/resemblance to VRC01, epitope determination using </a:t>
            </a:r>
            <a:r>
              <a:rPr lang="en-GB" sz="1600" b="1" dirty="0">
                <a:latin typeface="Arial Nova" panose="020B0504020202020204" pitchFamily="34" charset="0"/>
              </a:rPr>
              <a:t>cryo-electron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VRC01-class antibodies from vaccinated humans are </a:t>
            </a:r>
            <a:r>
              <a:rPr lang="en-GB" sz="1600" b="1" dirty="0">
                <a:latin typeface="Arial Nova" panose="020B0504020202020204" pitchFamily="34" charset="0"/>
              </a:rPr>
              <a:t>similar to VRC01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Arial Nova" panose="020B0504020202020204" pitchFamily="34" charset="0"/>
            </a:endParaRPr>
          </a:p>
          <a:p>
            <a:endParaRPr lang="en-GB" sz="1600" dirty="0">
              <a:latin typeface="Arial Nova" panose="020B05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E82D64-CF08-12DF-6BA1-28FADB88AE73}"/>
              </a:ext>
            </a:extLst>
          </p:cNvPr>
          <p:cNvGrpSpPr/>
          <p:nvPr/>
        </p:nvGrpSpPr>
        <p:grpSpPr>
          <a:xfrm>
            <a:off x="311798" y="3554202"/>
            <a:ext cx="4154466" cy="2858919"/>
            <a:chOff x="618666" y="2253028"/>
            <a:chExt cx="4154466" cy="28589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ABC59E-60CE-7E67-BB34-A89356398EA1}"/>
                </a:ext>
              </a:extLst>
            </p:cNvPr>
            <p:cNvGrpSpPr/>
            <p:nvPr/>
          </p:nvGrpSpPr>
          <p:grpSpPr>
            <a:xfrm>
              <a:off x="3524593" y="2253028"/>
              <a:ext cx="1248539" cy="2858919"/>
              <a:chOff x="5514563" y="973872"/>
              <a:chExt cx="1248539" cy="285891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59D43A1-9701-2217-EF1F-B270521CAF4F}"/>
                  </a:ext>
                </a:extLst>
              </p:cNvPr>
              <p:cNvGrpSpPr/>
              <p:nvPr/>
            </p:nvGrpSpPr>
            <p:grpSpPr>
              <a:xfrm>
                <a:off x="5523582" y="2493390"/>
                <a:ext cx="1239520" cy="1339401"/>
                <a:chOff x="7992770" y="1901638"/>
                <a:chExt cx="1239520" cy="1339401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90AB999-D16D-C7A9-268F-FE119F86946C}"/>
                    </a:ext>
                  </a:extLst>
                </p:cNvPr>
                <p:cNvGrpSpPr/>
                <p:nvPr/>
              </p:nvGrpSpPr>
              <p:grpSpPr>
                <a:xfrm>
                  <a:off x="8117844" y="1901640"/>
                  <a:ext cx="1018009" cy="1260212"/>
                  <a:chOff x="5955814" y="3949277"/>
                  <a:chExt cx="1018009" cy="1260212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5A28BB2E-86A7-BC8F-F9D6-22F5F4CAA0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955814" y="4278522"/>
                    <a:ext cx="1018009" cy="930967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943975D-CB00-E765-4252-6955B35061B0}"/>
                      </a:ext>
                    </a:extLst>
                  </p:cNvPr>
                  <p:cNvSpPr txBox="1"/>
                  <p:nvPr/>
                </p:nvSpPr>
                <p:spPr>
                  <a:xfrm>
                    <a:off x="5955814" y="3949277"/>
                    <a:ext cx="99899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Arial Nova" panose="020B0504020202020204" pitchFamily="34" charset="0"/>
                        <a:ea typeface="Roboto" panose="02000000000000000000" pitchFamily="2" charset="0"/>
                      </a:rPr>
                      <a:t>147_1C01</a:t>
                    </a:r>
                    <a:endParaRPr lang="LID4096" sz="1400" dirty="0">
                      <a:latin typeface="Arial Nova" panose="020B0504020202020204" pitchFamily="34" charset="0"/>
                      <a:ea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E3DA45-3FC9-E4B3-A23C-DD0771F8E4E8}"/>
                    </a:ext>
                  </a:extLst>
                </p:cNvPr>
                <p:cNvSpPr/>
                <p:nvPr/>
              </p:nvSpPr>
              <p:spPr>
                <a:xfrm>
                  <a:off x="7992770" y="1901638"/>
                  <a:ext cx="1239520" cy="133940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6BBD428-CE9A-F4DA-7826-2EECC6454797}"/>
                  </a:ext>
                </a:extLst>
              </p:cNvPr>
              <p:cNvGrpSpPr/>
              <p:nvPr/>
            </p:nvGrpSpPr>
            <p:grpSpPr>
              <a:xfrm>
                <a:off x="5514563" y="973872"/>
                <a:ext cx="1239520" cy="1339401"/>
                <a:chOff x="9239300" y="1901637"/>
                <a:chExt cx="1239520" cy="1339401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1AE2661B-BF1D-2788-7248-B34048E7F1B4}"/>
                    </a:ext>
                  </a:extLst>
                </p:cNvPr>
                <p:cNvGrpSpPr/>
                <p:nvPr/>
              </p:nvGrpSpPr>
              <p:grpSpPr>
                <a:xfrm>
                  <a:off x="9355645" y="1901639"/>
                  <a:ext cx="1024871" cy="1260213"/>
                  <a:chOff x="7270580" y="3950136"/>
                  <a:chExt cx="1024871" cy="1260213"/>
                </a:xfrm>
              </p:grpSpPr>
              <p:pic>
                <p:nvPicPr>
                  <p:cNvPr id="9" name="Picture 2">
                    <a:extLst>
                      <a:ext uri="{FF2B5EF4-FFF2-40B4-BE49-F238E27FC236}">
                        <a16:creationId xmlns:a16="http://schemas.microsoft.com/office/drawing/2014/main" id="{BB6D1BD9-533D-74C6-CF80-D8DB651903D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70580" y="4277661"/>
                    <a:ext cx="1024871" cy="9326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DD75BCDB-96B8-D6D0-CD97-7DB58E2AC459}"/>
                      </a:ext>
                    </a:extLst>
                  </p:cNvPr>
                  <p:cNvSpPr txBox="1"/>
                  <p:nvPr/>
                </p:nvSpPr>
                <p:spPr>
                  <a:xfrm>
                    <a:off x="7290732" y="3950136"/>
                    <a:ext cx="98777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Arial Nova" panose="020B0504020202020204" pitchFamily="34" charset="0"/>
                        <a:ea typeface="Roboto" panose="02000000000000000000" pitchFamily="2" charset="0"/>
                      </a:rPr>
                      <a:t>147_1B06</a:t>
                    </a:r>
                    <a:endParaRPr lang="LID4096" sz="1400" dirty="0">
                      <a:latin typeface="Arial Nova" panose="020B0504020202020204" pitchFamily="34" charset="0"/>
                      <a:ea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836BB94-19A6-157E-DB4E-6EF1C42EB6A9}"/>
                    </a:ext>
                  </a:extLst>
                </p:cNvPr>
                <p:cNvSpPr/>
                <p:nvPr/>
              </p:nvSpPr>
              <p:spPr>
                <a:xfrm>
                  <a:off x="9239300" y="1901637"/>
                  <a:ext cx="1239520" cy="133940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485C9-9AEB-BE86-8E2A-D4D39622C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666" y="2800542"/>
              <a:ext cx="2188389" cy="2174669"/>
            </a:xfrm>
            <a:prstGeom prst="rect">
              <a:avLst/>
            </a:prstGeom>
          </p:spPr>
        </p:pic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F1C7B20-72DC-551F-5F38-755CAF668DE7}"/>
                </a:ext>
              </a:extLst>
            </p:cNvPr>
            <p:cNvSpPr/>
            <p:nvPr/>
          </p:nvSpPr>
          <p:spPr>
            <a:xfrm rot="16200000">
              <a:off x="2816000" y="3480037"/>
              <a:ext cx="594090" cy="998993"/>
            </a:xfrm>
            <a:prstGeom prst="arc">
              <a:avLst>
                <a:gd name="adj1" fmla="val 17645800"/>
                <a:gd name="adj2" fmla="val 3227106"/>
              </a:avLst>
            </a:prstGeom>
            <a:ln w="25400">
              <a:solidFill>
                <a:schemeClr val="tx1"/>
              </a:solidFill>
              <a:tailEnd type="arrow"/>
              <a:extLst>
                <a:ext uri="{C807C97D-BFC1-408E-A445-0C87EB9F89A2}">
                  <ask:lineSketchStyleProps xmlns="" xmlns:ask="http://schemas.microsoft.com/office/drawing/2018/sketchyshapes" sd="1928176929">
                    <a:custGeom>
                      <a:avLst/>
                      <a:gdLst>
                        <a:gd name="connsiteX0" fmla="*/ 533560 w 594090"/>
                        <a:gd name="connsiteY0" fmla="*/ 345263 h 1748163"/>
                        <a:gd name="connsiteX1" fmla="*/ 593897 w 594090"/>
                        <a:gd name="connsiteY1" fmla="*/ 842571 h 1748163"/>
                        <a:gd name="connsiteX2" fmla="*/ 566489 w 594090"/>
                        <a:gd name="connsiteY2" fmla="*/ 1242029 h 1748163"/>
                        <a:gd name="connsiteX3" fmla="*/ 297045 w 594090"/>
                        <a:gd name="connsiteY3" fmla="*/ 874082 h 1748163"/>
                        <a:gd name="connsiteX4" fmla="*/ 533560 w 594090"/>
                        <a:gd name="connsiteY4" fmla="*/ 345263 h 1748163"/>
                        <a:gd name="connsiteX0" fmla="*/ 533560 w 594090"/>
                        <a:gd name="connsiteY0" fmla="*/ 345263 h 1748163"/>
                        <a:gd name="connsiteX1" fmla="*/ 593897 w 594090"/>
                        <a:gd name="connsiteY1" fmla="*/ 842571 h 1748163"/>
                        <a:gd name="connsiteX2" fmla="*/ 566489 w 594090"/>
                        <a:gd name="connsiteY2" fmla="*/ 1242029 h 1748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94090" h="1748163" stroke="0" extrusionOk="0">
                          <a:moveTo>
                            <a:pt x="533560" y="345263"/>
                          </a:moveTo>
                          <a:cubicBezTo>
                            <a:pt x="576815" y="495528"/>
                            <a:pt x="591676" y="659897"/>
                            <a:pt x="593897" y="842571"/>
                          </a:cubicBezTo>
                          <a:cubicBezTo>
                            <a:pt x="579279" y="979993"/>
                            <a:pt x="575447" y="1119427"/>
                            <a:pt x="566489" y="1242029"/>
                          </a:cubicBezTo>
                          <a:cubicBezTo>
                            <a:pt x="465712" y="1141928"/>
                            <a:pt x="406003" y="1050075"/>
                            <a:pt x="297045" y="874082"/>
                          </a:cubicBezTo>
                          <a:cubicBezTo>
                            <a:pt x="378195" y="684643"/>
                            <a:pt x="393628" y="571268"/>
                            <a:pt x="533560" y="345263"/>
                          </a:cubicBezTo>
                          <a:close/>
                        </a:path>
                        <a:path w="594090" h="1748163" fill="none" extrusionOk="0">
                          <a:moveTo>
                            <a:pt x="533560" y="345263"/>
                          </a:moveTo>
                          <a:cubicBezTo>
                            <a:pt x="573458" y="477783"/>
                            <a:pt x="620070" y="673861"/>
                            <a:pt x="593897" y="842571"/>
                          </a:cubicBezTo>
                          <a:cubicBezTo>
                            <a:pt x="593453" y="989913"/>
                            <a:pt x="583349" y="1100807"/>
                            <a:pt x="566489" y="1242029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A23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65D5AC-35F5-2C1F-DD9C-324A7D6B7DD4}"/>
              </a:ext>
            </a:extLst>
          </p:cNvPr>
          <p:cNvGrpSpPr/>
          <p:nvPr/>
        </p:nvGrpSpPr>
        <p:grpSpPr>
          <a:xfrm>
            <a:off x="4591338" y="5598838"/>
            <a:ext cx="1148895" cy="1194384"/>
            <a:chOff x="10492072" y="965242"/>
            <a:chExt cx="1148895" cy="1194384"/>
          </a:xfrm>
        </p:grpSpPr>
        <p:pic>
          <p:nvPicPr>
            <p:cNvPr id="20" name="Picture 2" descr="Fragment crystallizable region - Wikipedia">
              <a:extLst>
                <a:ext uri="{FF2B5EF4-FFF2-40B4-BE49-F238E27FC236}">
                  <a16:creationId xmlns:a16="http://schemas.microsoft.com/office/drawing/2014/main" id="{A20AE67D-4517-5A69-59D3-03107EF69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072" y="1084639"/>
              <a:ext cx="1031938" cy="107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7307193-2115-ED78-16BE-70EF65CCE36B}"/>
                </a:ext>
              </a:extLst>
            </p:cNvPr>
            <p:cNvSpPr/>
            <p:nvPr/>
          </p:nvSpPr>
          <p:spPr>
            <a:xfrm>
              <a:off x="10953194" y="965242"/>
              <a:ext cx="687773" cy="686467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92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B489D03-AFBA-0DE0-BF8F-31D9592A2DB8}"/>
              </a:ext>
            </a:extLst>
          </p:cNvPr>
          <p:cNvSpPr txBox="1"/>
          <p:nvPr/>
        </p:nvSpPr>
        <p:spPr>
          <a:xfrm>
            <a:off x="6670359" y="0"/>
            <a:ext cx="5521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 Nova" panose="020B0504020202020204" pitchFamily="34" charset="0"/>
              </a:rPr>
              <a:t>Shiyu Zhang, Gabriel Ozorowski, Andrew Ward &amp; </a:t>
            </a:r>
            <a:r>
              <a:rPr lang="en-US" sz="1200" dirty="0" err="1">
                <a:latin typeface="Arial Nova" panose="020B0504020202020204" pitchFamily="34" charset="0"/>
              </a:rPr>
              <a:t>Sashank</a:t>
            </a:r>
            <a:r>
              <a:rPr lang="en-US" sz="1200" dirty="0">
                <a:latin typeface="Arial Nova" panose="020B0504020202020204" pitchFamily="34" charset="0"/>
              </a:rPr>
              <a:t> Agrawal, Ian Wilson </a:t>
            </a:r>
            <a:endParaRPr lang="en-US" sz="1200" b="1" dirty="0">
              <a:latin typeface="Arial Nova" panose="020B05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0405C8-6552-5F5D-46E7-C1FEAD4DE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2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GT1.1-elicited VRC01-class antibodies are extremely similar to VRC01-class bNAbs</a:t>
            </a:r>
            <a:endParaRPr lang="en-US" sz="2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75B725-9C50-73BC-279D-862FF547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959" y="1084639"/>
            <a:ext cx="10972800" cy="5744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2E9A40-7DC6-6900-73EB-5B435EEC3D95}"/>
              </a:ext>
            </a:extLst>
          </p:cNvPr>
          <p:cNvSpPr txBox="1"/>
          <p:nvPr/>
        </p:nvSpPr>
        <p:spPr>
          <a:xfrm>
            <a:off x="311798" y="1259162"/>
            <a:ext cx="4298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To compare similarities/resemblance to VRC01, epitope determination using </a:t>
            </a:r>
            <a:r>
              <a:rPr lang="en-GB" sz="1600" b="1" dirty="0">
                <a:latin typeface="Arial Nova" panose="020B0504020202020204" pitchFamily="34" charset="0"/>
              </a:rPr>
              <a:t>cryo-electron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In terms of </a:t>
            </a:r>
            <a:r>
              <a:rPr lang="en-GB" sz="1600" b="1" dirty="0">
                <a:latin typeface="Arial Nova" panose="020B0504020202020204" pitchFamily="34" charset="0"/>
              </a:rPr>
              <a:t>epitope</a:t>
            </a:r>
            <a:r>
              <a:rPr lang="en-GB" sz="1600" dirty="0">
                <a:latin typeface="Arial Nova" panose="020B0504020202020204" pitchFamily="34" charset="0"/>
              </a:rPr>
              <a:t>, </a:t>
            </a:r>
            <a:r>
              <a:rPr lang="en-GB" sz="1600" b="1" dirty="0">
                <a:latin typeface="Arial Nova" panose="020B0504020202020204" pitchFamily="34" charset="0"/>
              </a:rPr>
              <a:t>angle of attack</a:t>
            </a:r>
            <a:r>
              <a:rPr lang="en-GB" sz="1600" dirty="0">
                <a:latin typeface="Arial Nova" panose="020B0504020202020204" pitchFamily="34" charset="0"/>
              </a:rPr>
              <a:t>, and </a:t>
            </a:r>
            <a:r>
              <a:rPr lang="en-GB" sz="1600" b="1" dirty="0">
                <a:latin typeface="Arial Nova" panose="020B0504020202020204" pitchFamily="34" charset="0"/>
              </a:rPr>
              <a:t>orientation</a:t>
            </a:r>
            <a:r>
              <a:rPr lang="en-GB" sz="1600" dirty="0">
                <a:latin typeface="Arial Nova" panose="020B0504020202020204" pitchFamily="34" charset="0"/>
              </a:rPr>
              <a:t>, antibodies are virtually indistinguishable from broadly neutralizing VRC01</a:t>
            </a:r>
            <a:endParaRPr lang="en-GB" sz="16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DC6ED9-6680-8172-3A43-C0B927831F40}"/>
              </a:ext>
            </a:extLst>
          </p:cNvPr>
          <p:cNvGrpSpPr/>
          <p:nvPr/>
        </p:nvGrpSpPr>
        <p:grpSpPr>
          <a:xfrm>
            <a:off x="311798" y="3554202"/>
            <a:ext cx="4154466" cy="2858919"/>
            <a:chOff x="618666" y="2253028"/>
            <a:chExt cx="4154466" cy="285891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1D0B0CF-9866-B078-D5E1-E3117A8C2442}"/>
                </a:ext>
              </a:extLst>
            </p:cNvPr>
            <p:cNvGrpSpPr/>
            <p:nvPr/>
          </p:nvGrpSpPr>
          <p:grpSpPr>
            <a:xfrm>
              <a:off x="3524593" y="2253028"/>
              <a:ext cx="1248539" cy="2858919"/>
              <a:chOff x="5514563" y="973872"/>
              <a:chExt cx="1248539" cy="285891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4520AE9-BDB1-84EF-D8EB-B31D37168175}"/>
                  </a:ext>
                </a:extLst>
              </p:cNvPr>
              <p:cNvGrpSpPr/>
              <p:nvPr/>
            </p:nvGrpSpPr>
            <p:grpSpPr>
              <a:xfrm>
                <a:off x="5523582" y="2493390"/>
                <a:ext cx="1239520" cy="1339401"/>
                <a:chOff x="7992770" y="1901638"/>
                <a:chExt cx="1239520" cy="1339401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401EBAAD-82BA-D60A-DA74-CD5DF46A5AD7}"/>
                    </a:ext>
                  </a:extLst>
                </p:cNvPr>
                <p:cNvGrpSpPr/>
                <p:nvPr/>
              </p:nvGrpSpPr>
              <p:grpSpPr>
                <a:xfrm>
                  <a:off x="8117844" y="1901640"/>
                  <a:ext cx="1018009" cy="1260212"/>
                  <a:chOff x="5955814" y="3949277"/>
                  <a:chExt cx="1018009" cy="1260212"/>
                </a:xfrm>
              </p:grpSpPr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6238969A-BB3F-1FBA-4B30-B035FDB14A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955814" y="4278522"/>
                    <a:ext cx="1018009" cy="930967"/>
                  </a:xfrm>
                  <a:prstGeom prst="rect">
                    <a:avLst/>
                  </a:prstGeom>
                </p:spPr>
              </p:pic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3F547C94-2DBA-4796-BD2D-3AF90C9D5E15}"/>
                      </a:ext>
                    </a:extLst>
                  </p:cNvPr>
                  <p:cNvSpPr txBox="1"/>
                  <p:nvPr/>
                </p:nvSpPr>
                <p:spPr>
                  <a:xfrm>
                    <a:off x="5955814" y="3949277"/>
                    <a:ext cx="99899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Arial Nova" panose="020B0504020202020204" pitchFamily="34" charset="0"/>
                        <a:ea typeface="Roboto" panose="02000000000000000000" pitchFamily="2" charset="0"/>
                      </a:rPr>
                      <a:t>147_1C01</a:t>
                    </a:r>
                    <a:endParaRPr lang="LID4096" sz="1400" dirty="0">
                      <a:latin typeface="Arial Nova" panose="020B0504020202020204" pitchFamily="34" charset="0"/>
                      <a:ea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1251E7F-DB40-0EF5-04BA-5E87A62D1AD6}"/>
                    </a:ext>
                  </a:extLst>
                </p:cNvPr>
                <p:cNvSpPr/>
                <p:nvPr/>
              </p:nvSpPr>
              <p:spPr>
                <a:xfrm>
                  <a:off x="7992770" y="1901638"/>
                  <a:ext cx="1239520" cy="133940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32A95BA-3AE7-B3AD-0DF3-904D3319466B}"/>
                  </a:ext>
                </a:extLst>
              </p:cNvPr>
              <p:cNvGrpSpPr/>
              <p:nvPr/>
            </p:nvGrpSpPr>
            <p:grpSpPr>
              <a:xfrm>
                <a:off x="5514563" y="973872"/>
                <a:ext cx="1239520" cy="1339401"/>
                <a:chOff x="9239300" y="1901637"/>
                <a:chExt cx="1239520" cy="133940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A3478696-37B6-56D2-97BE-5A81CF4094CA}"/>
                    </a:ext>
                  </a:extLst>
                </p:cNvPr>
                <p:cNvGrpSpPr/>
                <p:nvPr/>
              </p:nvGrpSpPr>
              <p:grpSpPr>
                <a:xfrm>
                  <a:off x="9355645" y="1901639"/>
                  <a:ext cx="1024871" cy="1260213"/>
                  <a:chOff x="7270580" y="3950136"/>
                  <a:chExt cx="1024871" cy="1260213"/>
                </a:xfrm>
              </p:grpSpPr>
              <p:pic>
                <p:nvPicPr>
                  <p:cNvPr id="38" name="Picture 2">
                    <a:extLst>
                      <a:ext uri="{FF2B5EF4-FFF2-40B4-BE49-F238E27FC236}">
                        <a16:creationId xmlns:a16="http://schemas.microsoft.com/office/drawing/2014/main" id="{2A693F6C-2498-4672-275A-61898E749A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70580" y="4277661"/>
                    <a:ext cx="1024871" cy="93268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0E1F9186-6195-0CC5-84C7-8A9133461ACD}"/>
                      </a:ext>
                    </a:extLst>
                  </p:cNvPr>
                  <p:cNvSpPr txBox="1"/>
                  <p:nvPr/>
                </p:nvSpPr>
                <p:spPr>
                  <a:xfrm>
                    <a:off x="7290732" y="3950136"/>
                    <a:ext cx="98777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400" dirty="0">
                        <a:latin typeface="Arial Nova" panose="020B0504020202020204" pitchFamily="34" charset="0"/>
                        <a:ea typeface="Roboto" panose="02000000000000000000" pitchFamily="2" charset="0"/>
                      </a:rPr>
                      <a:t>147_1B06</a:t>
                    </a:r>
                    <a:endParaRPr lang="LID4096" sz="1400" dirty="0">
                      <a:latin typeface="Arial Nova" panose="020B0504020202020204" pitchFamily="34" charset="0"/>
                      <a:ea typeface="Roboto" panose="02000000000000000000" pitchFamily="2" charset="0"/>
                    </a:endParaRPr>
                  </a:p>
                </p:txBody>
              </p: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4862593-5CB1-51B7-3773-A487517866A2}"/>
                    </a:ext>
                  </a:extLst>
                </p:cNvPr>
                <p:cNvSpPr/>
                <p:nvPr/>
              </p:nvSpPr>
              <p:spPr>
                <a:xfrm>
                  <a:off x="9239300" y="1901637"/>
                  <a:ext cx="1239520" cy="133940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</p:grp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DF31BA2-A01D-BBA0-CB26-71B5181BC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666" y="2800542"/>
              <a:ext cx="2188389" cy="2174669"/>
            </a:xfrm>
            <a:prstGeom prst="rect">
              <a:avLst/>
            </a:prstGeom>
          </p:spPr>
        </p:pic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92160968-3E23-9D08-4378-901B2A2B3934}"/>
                </a:ext>
              </a:extLst>
            </p:cNvPr>
            <p:cNvSpPr/>
            <p:nvPr/>
          </p:nvSpPr>
          <p:spPr>
            <a:xfrm rot="16200000">
              <a:off x="2816000" y="3480037"/>
              <a:ext cx="594090" cy="998993"/>
            </a:xfrm>
            <a:prstGeom prst="arc">
              <a:avLst>
                <a:gd name="adj1" fmla="val 17645800"/>
                <a:gd name="adj2" fmla="val 3227106"/>
              </a:avLst>
            </a:prstGeom>
            <a:ln w="25400">
              <a:solidFill>
                <a:schemeClr val="tx1"/>
              </a:solidFill>
              <a:tailEnd type="arrow"/>
              <a:extLst>
                <a:ext uri="{C807C97D-BFC1-408E-A445-0C87EB9F89A2}">
                  <ask:lineSketchStyleProps xmlns="" xmlns:ask="http://schemas.microsoft.com/office/drawing/2018/sketchyshapes" sd="1928176929">
                    <a:custGeom>
                      <a:avLst/>
                      <a:gdLst>
                        <a:gd name="connsiteX0" fmla="*/ 533560 w 594090"/>
                        <a:gd name="connsiteY0" fmla="*/ 345263 h 1748163"/>
                        <a:gd name="connsiteX1" fmla="*/ 593897 w 594090"/>
                        <a:gd name="connsiteY1" fmla="*/ 842571 h 1748163"/>
                        <a:gd name="connsiteX2" fmla="*/ 566489 w 594090"/>
                        <a:gd name="connsiteY2" fmla="*/ 1242029 h 1748163"/>
                        <a:gd name="connsiteX3" fmla="*/ 297045 w 594090"/>
                        <a:gd name="connsiteY3" fmla="*/ 874082 h 1748163"/>
                        <a:gd name="connsiteX4" fmla="*/ 533560 w 594090"/>
                        <a:gd name="connsiteY4" fmla="*/ 345263 h 1748163"/>
                        <a:gd name="connsiteX0" fmla="*/ 533560 w 594090"/>
                        <a:gd name="connsiteY0" fmla="*/ 345263 h 1748163"/>
                        <a:gd name="connsiteX1" fmla="*/ 593897 w 594090"/>
                        <a:gd name="connsiteY1" fmla="*/ 842571 h 1748163"/>
                        <a:gd name="connsiteX2" fmla="*/ 566489 w 594090"/>
                        <a:gd name="connsiteY2" fmla="*/ 1242029 h 1748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94090" h="1748163" stroke="0" extrusionOk="0">
                          <a:moveTo>
                            <a:pt x="533560" y="345263"/>
                          </a:moveTo>
                          <a:cubicBezTo>
                            <a:pt x="576815" y="495528"/>
                            <a:pt x="591676" y="659897"/>
                            <a:pt x="593897" y="842571"/>
                          </a:cubicBezTo>
                          <a:cubicBezTo>
                            <a:pt x="579279" y="979993"/>
                            <a:pt x="575447" y="1119427"/>
                            <a:pt x="566489" y="1242029"/>
                          </a:cubicBezTo>
                          <a:cubicBezTo>
                            <a:pt x="465712" y="1141928"/>
                            <a:pt x="406003" y="1050075"/>
                            <a:pt x="297045" y="874082"/>
                          </a:cubicBezTo>
                          <a:cubicBezTo>
                            <a:pt x="378195" y="684643"/>
                            <a:pt x="393628" y="571268"/>
                            <a:pt x="533560" y="345263"/>
                          </a:cubicBezTo>
                          <a:close/>
                        </a:path>
                        <a:path w="594090" h="1748163" fill="none" extrusionOk="0">
                          <a:moveTo>
                            <a:pt x="533560" y="345263"/>
                          </a:moveTo>
                          <a:cubicBezTo>
                            <a:pt x="573458" y="477783"/>
                            <a:pt x="620070" y="673861"/>
                            <a:pt x="593897" y="842571"/>
                          </a:cubicBezTo>
                          <a:cubicBezTo>
                            <a:pt x="593453" y="989913"/>
                            <a:pt x="583349" y="1100807"/>
                            <a:pt x="566489" y="1242029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BA23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DBDFD8-6FAF-5737-326D-96667694BB9C}"/>
              </a:ext>
            </a:extLst>
          </p:cNvPr>
          <p:cNvGrpSpPr/>
          <p:nvPr/>
        </p:nvGrpSpPr>
        <p:grpSpPr>
          <a:xfrm>
            <a:off x="4591338" y="5598838"/>
            <a:ext cx="1148895" cy="1194384"/>
            <a:chOff x="10492072" y="965242"/>
            <a:chExt cx="1148895" cy="1194384"/>
          </a:xfrm>
        </p:grpSpPr>
        <p:pic>
          <p:nvPicPr>
            <p:cNvPr id="6" name="Picture 2" descr="Fragment crystallizable region - Wikipedia">
              <a:extLst>
                <a:ext uri="{FF2B5EF4-FFF2-40B4-BE49-F238E27FC236}">
                  <a16:creationId xmlns:a16="http://schemas.microsoft.com/office/drawing/2014/main" id="{4A5189E4-9552-6461-712D-BD4B64510F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072" y="1084639"/>
              <a:ext cx="1031938" cy="107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03EBF1-0D2B-D88C-3826-5F78587C8A7B}"/>
                </a:ext>
              </a:extLst>
            </p:cNvPr>
            <p:cNvSpPr/>
            <p:nvPr/>
          </p:nvSpPr>
          <p:spPr>
            <a:xfrm>
              <a:off x="10953194" y="965242"/>
              <a:ext cx="687773" cy="686467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25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02E8D-0EBE-D0FE-05BF-BB45C1219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6" b="3391"/>
          <a:stretch/>
        </p:blipFill>
        <p:spPr>
          <a:xfrm>
            <a:off x="8077200" y="616883"/>
            <a:ext cx="3531478" cy="6241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489D03-AFBA-0DE0-BF8F-31D9592A2DB8}"/>
              </a:ext>
            </a:extLst>
          </p:cNvPr>
          <p:cNvSpPr txBox="1"/>
          <p:nvPr/>
        </p:nvSpPr>
        <p:spPr>
          <a:xfrm>
            <a:off x="6670359" y="0"/>
            <a:ext cx="5521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 Nova" panose="020B0504020202020204" pitchFamily="34" charset="0"/>
              </a:rPr>
              <a:t>Shiyu Zhang, Gabriel Ozorowski, Andrew Ward &amp; </a:t>
            </a:r>
            <a:r>
              <a:rPr lang="en-US" sz="1200" dirty="0" err="1">
                <a:latin typeface="Arial Nova" panose="020B0504020202020204" pitchFamily="34" charset="0"/>
              </a:rPr>
              <a:t>Sashank</a:t>
            </a:r>
            <a:r>
              <a:rPr lang="en-US" sz="1200" dirty="0">
                <a:latin typeface="Arial Nova" panose="020B0504020202020204" pitchFamily="34" charset="0"/>
              </a:rPr>
              <a:t> Agrawal, Ian Wilson </a:t>
            </a:r>
            <a:endParaRPr lang="en-US" sz="1200" b="1" dirty="0">
              <a:latin typeface="Arial Nova" panose="020B05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0405C8-6552-5F5D-46E7-C1FEAD4DE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2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GT1.1-elicited VRC01-class antibodies are extremely similar to VRC01-class bNAbs</a:t>
            </a:r>
            <a:endParaRPr lang="en-US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C8922-418F-55E1-FB4E-54AF0CC4FC9A}"/>
              </a:ext>
            </a:extLst>
          </p:cNvPr>
          <p:cNvSpPr txBox="1"/>
          <p:nvPr/>
        </p:nvSpPr>
        <p:spPr>
          <a:xfrm>
            <a:off x="10911840" y="2605411"/>
            <a:ext cx="166115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BA3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  <a:p>
            <a:r>
              <a:rPr lang="en-US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1-18</a:t>
            </a:r>
          </a:p>
          <a:p>
            <a:r>
              <a:rPr lang="en-US" sz="1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bNAb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AA44A-73EB-86EA-4838-9F457E89E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79" t="6676" r="40139" b="74223"/>
          <a:stretch/>
        </p:blipFill>
        <p:spPr>
          <a:xfrm>
            <a:off x="11050037" y="5143837"/>
            <a:ext cx="1117282" cy="1097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BACDEE-6A0E-8BC7-FC16-FDD83C443DFF}"/>
              </a:ext>
            </a:extLst>
          </p:cNvPr>
          <p:cNvSpPr txBox="1"/>
          <p:nvPr/>
        </p:nvSpPr>
        <p:spPr>
          <a:xfrm>
            <a:off x="311798" y="1259162"/>
            <a:ext cx="42984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To compare similarities/resemblance to VRC01, epitope determination using </a:t>
            </a:r>
            <a:r>
              <a:rPr lang="en-GB" sz="1600" b="1" dirty="0">
                <a:latin typeface="Arial Nova" panose="020B0504020202020204" pitchFamily="34" charset="0"/>
              </a:rPr>
              <a:t>cryo-electron microscopy</a:t>
            </a:r>
          </a:p>
          <a:p>
            <a:endParaRPr lang="en-GB" sz="16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In terms of </a:t>
            </a:r>
            <a:r>
              <a:rPr lang="en-GB" sz="1600" b="1" dirty="0">
                <a:latin typeface="Arial Nova" panose="020B0504020202020204" pitchFamily="34" charset="0"/>
              </a:rPr>
              <a:t>epitope</a:t>
            </a:r>
            <a:r>
              <a:rPr lang="en-GB" sz="1600" dirty="0">
                <a:latin typeface="Arial Nova" panose="020B0504020202020204" pitchFamily="34" charset="0"/>
              </a:rPr>
              <a:t>, </a:t>
            </a:r>
            <a:r>
              <a:rPr lang="en-GB" sz="1600" b="1" dirty="0">
                <a:latin typeface="Arial Nova" panose="020B0504020202020204" pitchFamily="34" charset="0"/>
              </a:rPr>
              <a:t>angle of attack</a:t>
            </a:r>
            <a:r>
              <a:rPr lang="en-GB" sz="1600" dirty="0">
                <a:latin typeface="Arial Nova" panose="020B0504020202020204" pitchFamily="34" charset="0"/>
              </a:rPr>
              <a:t>, and </a:t>
            </a:r>
            <a:r>
              <a:rPr lang="en-GB" sz="1600" b="1" dirty="0">
                <a:latin typeface="Arial Nova" panose="020B0504020202020204" pitchFamily="34" charset="0"/>
              </a:rPr>
              <a:t>orientation</a:t>
            </a:r>
            <a:r>
              <a:rPr lang="en-GB" sz="1600" dirty="0">
                <a:latin typeface="Arial Nova" panose="020B0504020202020204" pitchFamily="34" charset="0"/>
              </a:rPr>
              <a:t>, antibodies are virtually indistinguishable from broadly neutralizing VRC01</a:t>
            </a:r>
            <a:endParaRPr lang="en-GB" sz="16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Another CD4bs broadly neutralizing antibody, </a:t>
            </a:r>
            <a:r>
              <a:rPr lang="en-GB" sz="1600" b="1" dirty="0">
                <a:solidFill>
                  <a:srgbClr val="00B050"/>
                </a:solidFill>
                <a:latin typeface="Arial Nova" panose="020B0504020202020204" pitchFamily="34" charset="0"/>
              </a:rPr>
              <a:t>1-18</a:t>
            </a:r>
            <a:r>
              <a:rPr lang="en-GB" sz="1600" dirty="0">
                <a:latin typeface="Arial Nova" panose="020B0504020202020204" pitchFamily="34" charset="0"/>
              </a:rPr>
              <a:t>, is quite dissimilar to </a:t>
            </a:r>
            <a:r>
              <a:rPr lang="en-GB" sz="1600" b="1" dirty="0">
                <a:solidFill>
                  <a:srgbClr val="FBA314"/>
                </a:solidFill>
                <a:latin typeface="Arial Nova" panose="020B0504020202020204" pitchFamily="34" charset="0"/>
              </a:rPr>
              <a:t>VRC01</a:t>
            </a:r>
            <a:r>
              <a:rPr lang="en-GB" sz="1600" dirty="0">
                <a:latin typeface="Arial Nova" panose="020B0504020202020204" pitchFamily="34" charset="0"/>
              </a:rPr>
              <a:t> in terms of antibody orientation</a:t>
            </a:r>
          </a:p>
          <a:p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Arial Nova" panose="020B0504020202020204" pitchFamily="34" charset="0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E26D351-EF60-77E1-010C-B59FD21E7952}"/>
              </a:ext>
            </a:extLst>
          </p:cNvPr>
          <p:cNvSpPr/>
          <p:nvPr/>
        </p:nvSpPr>
        <p:spPr>
          <a:xfrm rot="5400000" flipV="1">
            <a:off x="4546848" y="191362"/>
            <a:ext cx="594090" cy="6765305"/>
          </a:xfrm>
          <a:prstGeom prst="arc">
            <a:avLst>
              <a:gd name="adj1" fmla="val 17335400"/>
              <a:gd name="adj2" fmla="val 5355250"/>
            </a:avLst>
          </a:prstGeom>
          <a:ln w="25400">
            <a:solidFill>
              <a:srgbClr val="05B050"/>
            </a:solidFill>
            <a:tailEnd type="triangle" w="lg" len="lg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  <a:gd name="connsiteX3" fmla="*/ 297045 w 594090"/>
                      <a:gd name="connsiteY3" fmla="*/ 874082 h 1748163"/>
                      <a:gd name="connsiteX4" fmla="*/ 533560 w 594090"/>
                      <a:gd name="connsiteY4" fmla="*/ 345263 h 1748163"/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1748163" stroke="0" extrusionOk="0">
                        <a:moveTo>
                          <a:pt x="533560" y="345263"/>
                        </a:moveTo>
                        <a:cubicBezTo>
                          <a:pt x="576815" y="495528"/>
                          <a:pt x="591676" y="659897"/>
                          <a:pt x="593897" y="842571"/>
                        </a:cubicBezTo>
                        <a:cubicBezTo>
                          <a:pt x="579279" y="979993"/>
                          <a:pt x="575447" y="1119427"/>
                          <a:pt x="566489" y="1242029"/>
                        </a:cubicBezTo>
                        <a:cubicBezTo>
                          <a:pt x="465712" y="1141928"/>
                          <a:pt x="406003" y="1050075"/>
                          <a:pt x="297045" y="874082"/>
                        </a:cubicBezTo>
                        <a:cubicBezTo>
                          <a:pt x="378195" y="684643"/>
                          <a:pt x="393628" y="571268"/>
                          <a:pt x="533560" y="345263"/>
                        </a:cubicBezTo>
                        <a:close/>
                      </a:path>
                      <a:path w="594090" h="1748163" fill="none" extrusionOk="0">
                        <a:moveTo>
                          <a:pt x="533560" y="345263"/>
                        </a:moveTo>
                        <a:cubicBezTo>
                          <a:pt x="573458" y="477783"/>
                          <a:pt x="620070" y="673861"/>
                          <a:pt x="593897" y="842571"/>
                        </a:cubicBezTo>
                        <a:cubicBezTo>
                          <a:pt x="593453" y="989913"/>
                          <a:pt x="583349" y="1100807"/>
                          <a:pt x="566489" y="124202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62A7FC-005D-918A-2B65-0D07EF061A0D}"/>
              </a:ext>
            </a:extLst>
          </p:cNvPr>
          <p:cNvGrpSpPr/>
          <p:nvPr/>
        </p:nvGrpSpPr>
        <p:grpSpPr>
          <a:xfrm>
            <a:off x="4591338" y="5598838"/>
            <a:ext cx="1148895" cy="1194384"/>
            <a:chOff x="10492072" y="965242"/>
            <a:chExt cx="1148895" cy="1194384"/>
          </a:xfrm>
        </p:grpSpPr>
        <p:pic>
          <p:nvPicPr>
            <p:cNvPr id="5" name="Picture 2" descr="Fragment crystallizable region - Wikipedia">
              <a:extLst>
                <a:ext uri="{FF2B5EF4-FFF2-40B4-BE49-F238E27FC236}">
                  <a16:creationId xmlns:a16="http://schemas.microsoft.com/office/drawing/2014/main" id="{26AFA35D-B9E7-0C79-B22B-427598114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2072" y="1084639"/>
              <a:ext cx="1031938" cy="107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9BBE92-216E-BA7B-4129-E37EEC2CB4CE}"/>
                </a:ext>
              </a:extLst>
            </p:cNvPr>
            <p:cNvSpPr/>
            <p:nvPr/>
          </p:nvSpPr>
          <p:spPr>
            <a:xfrm>
              <a:off x="10953194" y="965242"/>
              <a:ext cx="687773" cy="686467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21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6A1C13D-DE87-279A-3D1B-C551BD5D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25279"/>
            <a:ext cx="10972800" cy="5744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902B17-06BF-ED6A-8E9F-96050B65E4B5}"/>
              </a:ext>
            </a:extLst>
          </p:cNvPr>
          <p:cNvSpPr/>
          <p:nvPr/>
        </p:nvSpPr>
        <p:spPr>
          <a:xfrm>
            <a:off x="3855720" y="4480560"/>
            <a:ext cx="426720" cy="2286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489D03-AFBA-0DE0-BF8F-31D9592A2DB8}"/>
              </a:ext>
            </a:extLst>
          </p:cNvPr>
          <p:cNvSpPr txBox="1"/>
          <p:nvPr/>
        </p:nvSpPr>
        <p:spPr>
          <a:xfrm>
            <a:off x="6670359" y="0"/>
            <a:ext cx="5521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 Nova" panose="020B0504020202020204" pitchFamily="34" charset="0"/>
              </a:rPr>
              <a:t>Shiyu Zhang, Gabriel Ozorowski, Andrew Ward &amp; </a:t>
            </a:r>
            <a:r>
              <a:rPr lang="en-US" sz="1200" dirty="0" err="1">
                <a:latin typeface="Arial Nova" panose="020B0504020202020204" pitchFamily="34" charset="0"/>
              </a:rPr>
              <a:t>Sashank</a:t>
            </a:r>
            <a:r>
              <a:rPr lang="en-US" sz="1200" dirty="0">
                <a:latin typeface="Arial Nova" panose="020B0504020202020204" pitchFamily="34" charset="0"/>
              </a:rPr>
              <a:t> Agrawal, Ian Wilson </a:t>
            </a:r>
            <a:endParaRPr lang="en-US" sz="1200" b="1" dirty="0">
              <a:latin typeface="Arial Nova" panose="020B05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0405C8-6552-5F5D-46E7-C1FEAD4DEC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C101-derived VRC01-class MAbs reveal highly similar mode of targeting to VRC01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F1292-5E51-DD31-8DCD-CD9768D9BC86}"/>
              </a:ext>
            </a:extLst>
          </p:cNvPr>
          <p:cNvSpPr txBox="1"/>
          <p:nvPr/>
        </p:nvSpPr>
        <p:spPr>
          <a:xfrm>
            <a:off x="311798" y="1259162"/>
            <a:ext cx="429849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GT1.1 induces VRC01-class antibodies that </a:t>
            </a:r>
            <a:r>
              <a:rPr lang="en-GB" sz="1600" b="1" dirty="0">
                <a:latin typeface="Arial Nova" panose="020B0504020202020204" pitchFamily="34" charset="0"/>
              </a:rPr>
              <a:t>closely resemble</a:t>
            </a:r>
            <a:r>
              <a:rPr lang="en-GB" sz="1600" dirty="0">
                <a:latin typeface="Arial Nova" panose="020B0504020202020204" pitchFamily="34" charset="0"/>
              </a:rPr>
              <a:t> the intended </a:t>
            </a:r>
            <a:endParaRPr lang="en-GB" sz="1600" dirty="0" smtClean="0">
              <a:latin typeface="Arial Nova" panose="020B0504020202020204" pitchFamily="34" charset="0"/>
            </a:endParaRPr>
          </a:p>
          <a:p>
            <a:r>
              <a:rPr lang="en-GB" sz="1600" dirty="0">
                <a:latin typeface="Arial Nova" panose="020B0504020202020204" pitchFamily="34" charset="0"/>
              </a:rPr>
              <a:t> </a:t>
            </a:r>
            <a:r>
              <a:rPr lang="en-GB" sz="1600" dirty="0" smtClean="0">
                <a:latin typeface="Arial Nova" panose="020B0504020202020204" pitchFamily="34" charset="0"/>
              </a:rPr>
              <a:t>    broadly </a:t>
            </a:r>
            <a:r>
              <a:rPr lang="en-GB" sz="1600" dirty="0">
                <a:latin typeface="Arial Nova" panose="020B0504020202020204" pitchFamily="34" charset="0"/>
              </a:rPr>
              <a:t>neutralizing antibody, VRC01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The contacts between antibody and antigen are </a:t>
            </a:r>
            <a:r>
              <a:rPr lang="en-GB" sz="1600" b="1" dirty="0">
                <a:latin typeface="Arial Nova" panose="020B0504020202020204" pitchFamily="34" charset="0"/>
              </a:rPr>
              <a:t>extremely similar to those of VRC01 </a:t>
            </a:r>
            <a:r>
              <a:rPr lang="en-GB" sz="1600" dirty="0">
                <a:latin typeface="Arial Nova" panose="020B0504020202020204" pitchFamily="34" charset="0"/>
              </a:rPr>
              <a:t>and are made with </a:t>
            </a:r>
            <a:r>
              <a:rPr lang="en-GB" sz="1600" b="1" dirty="0">
                <a:latin typeface="Arial Nova" panose="020B0504020202020204" pitchFamily="34" charset="0"/>
              </a:rPr>
              <a:t>conserved residues </a:t>
            </a:r>
            <a:r>
              <a:rPr lang="en-GB" sz="1600" dirty="0">
                <a:latin typeface="Arial Nova" panose="020B0504020202020204" pitchFamily="34" charset="0"/>
              </a:rPr>
              <a:t>on HIV Env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9FBA699-68C1-0EA4-4742-A6E4FF5BA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271" b="29943"/>
          <a:stretch/>
        </p:blipFill>
        <p:spPr>
          <a:xfrm>
            <a:off x="0" y="485940"/>
            <a:ext cx="3749040" cy="4101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6A2CF-4A14-53DD-3863-A0CF1C08EACA}"/>
              </a:ext>
            </a:extLst>
          </p:cNvPr>
          <p:cNvSpPr txBox="1"/>
          <p:nvPr/>
        </p:nvSpPr>
        <p:spPr>
          <a:xfrm>
            <a:off x="1734998" y="2539005"/>
            <a:ext cx="193142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Broadly neutralizing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antibodies such as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VRC01</a:t>
            </a:r>
          </a:p>
        </p:txBody>
      </p:sp>
      <p:pic>
        <p:nvPicPr>
          <p:cNvPr id="5" name="Graphic 4" descr="Easel with solid fill">
            <a:extLst>
              <a:ext uri="{FF2B5EF4-FFF2-40B4-BE49-F238E27FC236}">
                <a16:creationId xmlns:a16="http://schemas.microsoft.com/office/drawing/2014/main" id="{75739ED9-167C-DCE7-8F97-20BDD179D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5324" y="279432"/>
            <a:ext cx="4114428" cy="4114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320B2A-5B16-3715-EC9C-7FF3B1437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62000" pencilSize="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0108" y="1064111"/>
            <a:ext cx="2864861" cy="20370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1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C9FBA699-68C1-0EA4-4742-A6E4FF5BA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271" b="29943"/>
          <a:stretch/>
        </p:blipFill>
        <p:spPr>
          <a:xfrm>
            <a:off x="0" y="485940"/>
            <a:ext cx="3749040" cy="4101724"/>
          </a:xfrm>
          <a:prstGeom prst="rect">
            <a:avLst/>
          </a:prstGeom>
        </p:spPr>
      </p:pic>
      <p:pic>
        <p:nvPicPr>
          <p:cNvPr id="14" name="Graphic 13" descr="Brain in head with solid fill">
            <a:extLst>
              <a:ext uri="{FF2B5EF4-FFF2-40B4-BE49-F238E27FC236}">
                <a16:creationId xmlns:a16="http://schemas.microsoft.com/office/drawing/2014/main" id="{E2A36C92-C73B-D5A8-DABD-2894C8516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6006" y="3969581"/>
            <a:ext cx="9144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165BBB-A53F-27ED-D8A1-EC6AB1A97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1" t="25910" r="63271" b="71189"/>
          <a:stretch/>
        </p:blipFill>
        <p:spPr>
          <a:xfrm rot="5400000">
            <a:off x="4635337" y="4382406"/>
            <a:ext cx="914401" cy="1698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6402ED-6839-F031-BEA6-7855E4845F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47" t="14686" r="11352" b="14976"/>
          <a:stretch/>
        </p:blipFill>
        <p:spPr>
          <a:xfrm>
            <a:off x="4106587" y="4934994"/>
            <a:ext cx="2015446" cy="1838653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02748B1-62FF-19E5-1E7E-BBE37582D201}"/>
              </a:ext>
            </a:extLst>
          </p:cNvPr>
          <p:cNvSpPr txBox="1"/>
          <p:nvPr/>
        </p:nvSpPr>
        <p:spPr>
          <a:xfrm>
            <a:off x="1456769" y="5213780"/>
            <a:ext cx="2639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Design GT1.1 to engage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VRC01-class B cells</a:t>
            </a:r>
          </a:p>
          <a:p>
            <a:pPr algn="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Diverda Sans Com" panose="02000503060000020003" pitchFamily="2" charset="77"/>
            </a:endParaRP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VRC01-class B cells are present at a frequency of 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~1 in 500.000 B cells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6A2CF-4A14-53DD-3863-A0CF1C08EACA}"/>
              </a:ext>
            </a:extLst>
          </p:cNvPr>
          <p:cNvSpPr txBox="1"/>
          <p:nvPr/>
        </p:nvSpPr>
        <p:spPr>
          <a:xfrm>
            <a:off x="1734998" y="2539005"/>
            <a:ext cx="193142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Broadly neutralizing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antibodies such as</a:t>
            </a:r>
          </a:p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VRC01</a:t>
            </a:r>
          </a:p>
        </p:txBody>
      </p:sp>
      <p:pic>
        <p:nvPicPr>
          <p:cNvPr id="3" name="Graphic 2" descr="Easel with solid fill">
            <a:extLst>
              <a:ext uri="{FF2B5EF4-FFF2-40B4-BE49-F238E27FC236}">
                <a16:creationId xmlns:a16="http://schemas.microsoft.com/office/drawing/2014/main" id="{C7D35A9B-F834-8128-D42D-8596B5774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35324" y="279432"/>
            <a:ext cx="4114428" cy="4114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146FE-C41F-7879-2579-9A6C8EC80E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 trans="62000" pencilSize="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0108" y="1064111"/>
            <a:ext cx="2864861" cy="20370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2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5D7B9-C047-04E7-1827-EFCE75C17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8" t="27040" r="1388" b="20332"/>
          <a:stretch/>
        </p:blipFill>
        <p:spPr>
          <a:xfrm>
            <a:off x="8803295" y="816367"/>
            <a:ext cx="3155455" cy="30890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501BCD-B110-7A6C-7D0D-DFB4753867F2}"/>
              </a:ext>
            </a:extLst>
          </p:cNvPr>
          <p:cNvGrpSpPr/>
          <p:nvPr/>
        </p:nvGrpSpPr>
        <p:grpSpPr>
          <a:xfrm>
            <a:off x="7143596" y="3577389"/>
            <a:ext cx="3765676" cy="3280611"/>
            <a:chOff x="7143596" y="3577389"/>
            <a:chExt cx="3765676" cy="32806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CACD0F2-59D6-4365-53FF-86864EDAE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091" t="47214" b="1"/>
            <a:stretch/>
          </p:blipFill>
          <p:spPr>
            <a:xfrm>
              <a:off x="7143596" y="3768919"/>
              <a:ext cx="3765676" cy="30890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843AB8-1BF5-F095-C745-5EC99F397BA8}"/>
                </a:ext>
              </a:extLst>
            </p:cNvPr>
            <p:cNvSpPr/>
            <p:nvPr/>
          </p:nvSpPr>
          <p:spPr>
            <a:xfrm>
              <a:off x="7940842" y="3577389"/>
              <a:ext cx="288758" cy="705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9FBA699-68C1-0EA4-4742-A6E4FF5BA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271" b="29943"/>
          <a:stretch/>
        </p:blipFill>
        <p:spPr>
          <a:xfrm>
            <a:off x="0" y="485940"/>
            <a:ext cx="3749040" cy="4101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AFFCD1-436E-E45D-D7E5-1229F0894F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52" t="2974" r="45208" b="91245"/>
          <a:stretch/>
        </p:blipFill>
        <p:spPr>
          <a:xfrm>
            <a:off x="2960259" y="591622"/>
            <a:ext cx="1595644" cy="338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886399-8EA6-45BF-A848-CED72175FD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1" t="25910" r="63271" b="71189"/>
          <a:stretch/>
        </p:blipFill>
        <p:spPr>
          <a:xfrm>
            <a:off x="6546741" y="5769410"/>
            <a:ext cx="914401" cy="16981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45BA3C-02E5-474B-058B-D51986605861}"/>
              </a:ext>
            </a:extLst>
          </p:cNvPr>
          <p:cNvCxnSpPr>
            <a:cxnSpLocks/>
          </p:cNvCxnSpPr>
          <p:nvPr/>
        </p:nvCxnSpPr>
        <p:spPr>
          <a:xfrm>
            <a:off x="7143596" y="2128614"/>
            <a:ext cx="1353186" cy="0"/>
          </a:xfrm>
          <a:prstGeom prst="straightConnector1">
            <a:avLst/>
          </a:prstGeom>
          <a:ln w="57150">
            <a:solidFill>
              <a:srgbClr val="F178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D1D2F5-683D-2AB1-4B71-28E691AB4181}"/>
              </a:ext>
            </a:extLst>
          </p:cNvPr>
          <p:cNvCxnSpPr>
            <a:cxnSpLocks/>
          </p:cNvCxnSpPr>
          <p:nvPr/>
        </p:nvCxnSpPr>
        <p:spPr>
          <a:xfrm flipH="1">
            <a:off x="7143596" y="2316574"/>
            <a:ext cx="1353186" cy="0"/>
          </a:xfrm>
          <a:prstGeom prst="straightConnector1">
            <a:avLst/>
          </a:prstGeom>
          <a:ln w="57150">
            <a:solidFill>
              <a:srgbClr val="97E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292E2B-888F-8436-DA0F-FFBF4524DAD0}"/>
              </a:ext>
            </a:extLst>
          </p:cNvPr>
          <p:cNvCxnSpPr>
            <a:cxnSpLocks/>
          </p:cNvCxnSpPr>
          <p:nvPr/>
        </p:nvCxnSpPr>
        <p:spPr>
          <a:xfrm flipH="1">
            <a:off x="7143596" y="2504534"/>
            <a:ext cx="1353186" cy="0"/>
          </a:xfrm>
          <a:prstGeom prst="straightConnector1">
            <a:avLst/>
          </a:prstGeom>
          <a:ln w="57150">
            <a:solidFill>
              <a:srgbClr val="B5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460A90-0317-C7E6-7CD0-CF1F107EBF6D}"/>
              </a:ext>
            </a:extLst>
          </p:cNvPr>
          <p:cNvCxnSpPr>
            <a:cxnSpLocks/>
          </p:cNvCxnSpPr>
          <p:nvPr/>
        </p:nvCxnSpPr>
        <p:spPr>
          <a:xfrm flipH="1">
            <a:off x="7143596" y="2692494"/>
            <a:ext cx="1353186" cy="0"/>
          </a:xfrm>
          <a:prstGeom prst="straightConnector1">
            <a:avLst/>
          </a:prstGeom>
          <a:ln w="57150">
            <a:solidFill>
              <a:srgbClr val="EC78A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Brain in head with solid fill">
            <a:extLst>
              <a:ext uri="{FF2B5EF4-FFF2-40B4-BE49-F238E27FC236}">
                <a16:creationId xmlns:a16="http://schemas.microsoft.com/office/drawing/2014/main" id="{D4753914-1E56-6C7D-2ABE-A236DFA93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96006" y="3969581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ED0D49-6810-2908-B323-4C93F5790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71" t="25910" r="63271" b="71189"/>
          <a:stretch/>
        </p:blipFill>
        <p:spPr>
          <a:xfrm rot="5400000">
            <a:off x="4635337" y="4382406"/>
            <a:ext cx="914401" cy="169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FE53E3-8E3A-1CC6-EACA-58A422A764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47" t="14686" r="11352" b="14976"/>
          <a:stretch/>
        </p:blipFill>
        <p:spPr>
          <a:xfrm>
            <a:off x="4106587" y="4934994"/>
            <a:ext cx="2015446" cy="1838653"/>
          </a:xfrm>
          <a:prstGeom prst="rect">
            <a:avLst/>
          </a:prstGeom>
          <a:ln>
            <a:noFill/>
          </a:ln>
        </p:spPr>
      </p:pic>
      <p:pic>
        <p:nvPicPr>
          <p:cNvPr id="27" name="Graphic 26" descr="Easel with solid fill">
            <a:extLst>
              <a:ext uri="{FF2B5EF4-FFF2-40B4-BE49-F238E27FC236}">
                <a16:creationId xmlns:a16="http://schemas.microsoft.com/office/drawing/2014/main" id="{D964F47A-72C1-C52B-38AA-53027D1CD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35324" y="279432"/>
            <a:ext cx="4114428" cy="41144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90CC82-E88D-C3A6-770B-77CE87245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neDrawing trans="62000" pencilSize="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0108" y="1064111"/>
            <a:ext cx="2864861" cy="20370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624AE7-A759-45D3-5501-83B3D84BDDA1}"/>
              </a:ext>
            </a:extLst>
          </p:cNvPr>
          <p:cNvSpPr txBox="1"/>
          <p:nvPr/>
        </p:nvSpPr>
        <p:spPr>
          <a:xfrm>
            <a:off x="1456769" y="5213780"/>
            <a:ext cx="2639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Design GT1.1 to engage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VRC01-class B cells</a:t>
            </a:r>
          </a:p>
          <a:p>
            <a:pPr algn="r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Diverda Sans Com" panose="02000503060000020003" pitchFamily="2" charset="77"/>
            </a:endParaRP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VRC01-class B cells are present at a frequency of </a:t>
            </a:r>
          </a:p>
          <a:p>
            <a:pPr algn="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Diverda Sans Com" panose="02000503060000020003" pitchFamily="2" charset="77"/>
              </a:rPr>
              <a:t>~1 in 500.000 B cells</a:t>
            </a:r>
          </a:p>
        </p:txBody>
      </p:sp>
    </p:spTree>
    <p:extLst>
      <p:ext uri="{BB962C8B-B14F-4D97-AF65-F5344CB8AC3E}">
        <p14:creationId xmlns:p14="http://schemas.microsoft.com/office/powerpoint/2010/main" val="124467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47562-039E-C993-935C-2D476984EC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53305"/>
            <a:ext cx="10515600" cy="636587"/>
          </a:xfrm>
        </p:spPr>
        <p:txBody>
          <a:bodyPr/>
          <a:lstStyle/>
          <a:p>
            <a:r>
              <a:rPr lang="en-US" sz="2200" dirty="0"/>
              <a:t>Discussion</a:t>
            </a:r>
            <a:endParaRPr lang="en-US" sz="2200" u="sn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23E35B-ACE9-7A1A-8A16-9FCBA40ADB50}"/>
              </a:ext>
            </a:extLst>
          </p:cNvPr>
          <p:cNvSpPr txBox="1"/>
          <p:nvPr/>
        </p:nvSpPr>
        <p:spPr>
          <a:xfrm>
            <a:off x="624598" y="871598"/>
            <a:ext cx="9192064" cy="6273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 Nova" panose="020B0504020202020204" pitchFamily="34" charset="0"/>
              </a:rPr>
              <a:t>Vaccination with GT1.1 leads to strong </a:t>
            </a:r>
            <a:r>
              <a:rPr lang="en-GB" b="1" dirty="0">
                <a:latin typeface="Arial Nova" panose="020B0504020202020204" pitchFamily="34" charset="0"/>
              </a:rPr>
              <a:t>CD4 binding site-directed </a:t>
            </a:r>
            <a:r>
              <a:rPr lang="en-GB" sz="1800" b="1" dirty="0">
                <a:latin typeface="Arial Nova" panose="020B0504020202020204" pitchFamily="34" charset="0"/>
              </a:rPr>
              <a:t>memory B cells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latin typeface="Arial Nova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latin typeface="Arial Nova" panose="020B0504020202020204" pitchFamily="34" charset="0"/>
              </a:rPr>
              <a:t>~35% </a:t>
            </a:r>
            <a:r>
              <a:rPr lang="en-GB" dirty="0">
                <a:latin typeface="Arial Nova" panose="020B0504020202020204" pitchFamily="34" charset="0"/>
              </a:rPr>
              <a:t>of CD4bs-directed memory B cells are of the </a:t>
            </a:r>
            <a:r>
              <a:rPr lang="en-GB" b="1" dirty="0">
                <a:latin typeface="Arial Nova" panose="020B0504020202020204" pitchFamily="34" charset="0"/>
              </a:rPr>
              <a:t>VRC01-class</a:t>
            </a:r>
            <a:r>
              <a:rPr lang="en-GB" dirty="0">
                <a:latin typeface="Arial Nova" panose="020B0504020202020204" pitchFamily="34" charset="0"/>
              </a:rPr>
              <a:t>, a well-known and reproducibly elicited class of broadly neutralizing antibodies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latin typeface="Arial Nova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 Nova" panose="020B0504020202020204" pitchFamily="34" charset="0"/>
              </a:rPr>
              <a:t>GT1.1-elicited VRC01-class antibodies can occasionally bind to fully glycosylated, circulating </a:t>
            </a:r>
            <a:r>
              <a:rPr lang="en-GB" dirty="0" err="1">
                <a:latin typeface="Arial Nova" panose="020B0504020202020204" pitchFamily="34" charset="0"/>
              </a:rPr>
              <a:t>Envs</a:t>
            </a:r>
            <a:endParaRPr lang="en-GB" dirty="0">
              <a:latin typeface="Arial Nova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latin typeface="Arial Nova" panose="020B05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 Nova" panose="020B0504020202020204" pitchFamily="34" charset="0"/>
              </a:rPr>
              <a:t>GT1.1-elicited antibodies are </a:t>
            </a:r>
            <a:r>
              <a:rPr lang="en-GB" b="1" dirty="0">
                <a:latin typeface="Arial Nova" panose="020B0504020202020204" pitchFamily="34" charset="0"/>
              </a:rPr>
              <a:t>virtually indistinguishable </a:t>
            </a:r>
            <a:r>
              <a:rPr lang="en-GB" dirty="0">
                <a:latin typeface="Arial Nova" panose="020B0504020202020204" pitchFamily="34" charset="0"/>
              </a:rPr>
              <a:t>from broadly neutralizing antibody VRC01 at a structural level</a:t>
            </a:r>
          </a:p>
          <a:p>
            <a:pPr>
              <a:lnSpc>
                <a:spcPct val="150000"/>
              </a:lnSpc>
            </a:pPr>
            <a:endParaRPr lang="en-GB" dirty="0"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Arial Nova" panose="020B0504020202020204" pitchFamily="34" charset="0"/>
              </a:rPr>
              <a:t>Current and future challenges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 Nova" panose="020B0504020202020204" pitchFamily="34" charset="0"/>
              </a:rPr>
              <a:t>Next-step immunogens to </a:t>
            </a:r>
            <a:r>
              <a:rPr lang="en-GB" b="1" dirty="0">
                <a:latin typeface="Arial Nova" panose="020B0504020202020204" pitchFamily="34" charset="0"/>
              </a:rPr>
              <a:t>drive maturation </a:t>
            </a:r>
            <a:r>
              <a:rPr lang="en-GB" dirty="0">
                <a:latin typeface="Arial Nova" panose="020B0504020202020204" pitchFamily="34" charset="0"/>
              </a:rPr>
              <a:t>of B cells into broadly reactive B cells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 Nova" panose="020B0504020202020204" pitchFamily="34" charset="0"/>
              </a:rPr>
              <a:t>Present GT1.1 as a membrane-bound immunogen through </a:t>
            </a:r>
            <a:r>
              <a:rPr lang="en-GB" b="1" dirty="0">
                <a:latin typeface="Arial Nova" panose="020B0504020202020204" pitchFamily="34" charset="0"/>
              </a:rPr>
              <a:t>mRNA vaccination</a:t>
            </a:r>
          </a:p>
          <a:p>
            <a:pPr>
              <a:lnSpc>
                <a:spcPct val="150000"/>
              </a:lnSpc>
            </a:pPr>
            <a:endParaRPr lang="en-GB" sz="1800" dirty="0">
              <a:latin typeface="Arial Nova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17A73D6-CA21-DE58-AC95-28828DF08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r="48939" b="434"/>
          <a:stretch/>
        </p:blipFill>
        <p:spPr>
          <a:xfrm>
            <a:off x="9708928" y="0"/>
            <a:ext cx="2483072" cy="6857999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FAA6D-A29B-B915-19F6-3ABAA0D33829}"/>
              </a:ext>
            </a:extLst>
          </p:cNvPr>
          <p:cNvSpPr txBox="1"/>
          <p:nvPr/>
        </p:nvSpPr>
        <p:spPr>
          <a:xfrm>
            <a:off x="9708928" y="6244435"/>
            <a:ext cx="2483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 Nova" panose="020B0504020202020204" pitchFamily="34" charset="0"/>
                <a:ea typeface="Roboto Light" panose="02000000000000000000" pitchFamily="2" charset="0"/>
              </a:rPr>
              <a:t>Image credit: David Goodsell</a:t>
            </a:r>
          </a:p>
          <a:p>
            <a:r>
              <a:rPr lang="en-US" sz="900" dirty="0">
                <a:solidFill>
                  <a:schemeClr val="bg1"/>
                </a:solidFill>
                <a:latin typeface="Arial Nova" panose="020B0504020202020204" pitchFamily="34" charset="0"/>
                <a:ea typeface="Roboto Light" panose="02000000000000000000" pitchFamily="2" charset="0"/>
              </a:rPr>
              <a:t>Depiction of germline-targeting Env trimers (pink) or boosting immunogens (pink with dark pink) binding to B cell receptors (green)</a:t>
            </a:r>
          </a:p>
        </p:txBody>
      </p:sp>
    </p:spTree>
    <p:extLst>
      <p:ext uri="{BB962C8B-B14F-4D97-AF65-F5344CB8AC3E}">
        <p14:creationId xmlns:p14="http://schemas.microsoft.com/office/powerpoint/2010/main" val="13341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FFDB4-2175-533B-375F-7709F8FD12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14532"/>
            <a:ext cx="10515600" cy="636587"/>
          </a:xfrm>
        </p:spPr>
        <p:txBody>
          <a:bodyPr/>
          <a:lstStyle/>
          <a:p>
            <a:r>
              <a:rPr lang="en-US" sz="2000" dirty="0"/>
              <a:t>Acknowledgments</a:t>
            </a:r>
          </a:p>
        </p:txBody>
      </p:sp>
      <p:pic>
        <p:nvPicPr>
          <p:cNvPr id="16" name="Picture 10" descr="Corona Research Fonds voor wetenschappers van Amsterdam UMC">
            <a:extLst>
              <a:ext uri="{FF2B5EF4-FFF2-40B4-BE49-F238E27FC236}">
                <a16:creationId xmlns:a16="http://schemas.microsoft.com/office/drawing/2014/main" id="{87A0B5ED-1E02-C8DD-5FAC-FDACC737F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" y="439595"/>
            <a:ext cx="901858" cy="4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ostdoctoral Research Associate job with Scripps Research ...">
            <a:extLst>
              <a:ext uri="{FF2B5EF4-FFF2-40B4-BE49-F238E27FC236}">
                <a16:creationId xmlns:a16="http://schemas.microsoft.com/office/drawing/2014/main" id="{EDFECE14-3F12-DF1C-8367-73EAD837D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818" y="485940"/>
            <a:ext cx="716482" cy="35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duke university logo">
            <a:extLst>
              <a:ext uri="{FF2B5EF4-FFF2-40B4-BE49-F238E27FC236}">
                <a16:creationId xmlns:a16="http://schemas.microsoft.com/office/drawing/2014/main" id="{B3FE1463-8C7E-4ABC-3CD6-654CE546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18" y="461789"/>
            <a:ext cx="767166" cy="40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Vaccine Research Center - Wikipedia">
            <a:extLst>
              <a:ext uri="{FF2B5EF4-FFF2-40B4-BE49-F238E27FC236}">
                <a16:creationId xmlns:a16="http://schemas.microsoft.com/office/drawing/2014/main" id="{687B2607-F0B0-1C95-5D3D-5066557A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19" y="470072"/>
            <a:ext cx="484082" cy="35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Rockefeller University - Wikipedia">
            <a:extLst>
              <a:ext uri="{FF2B5EF4-FFF2-40B4-BE49-F238E27FC236}">
                <a16:creationId xmlns:a16="http://schemas.microsoft.com/office/drawing/2014/main" id="{21294139-70D8-ABEF-B9D9-6229F5F0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2" y="416588"/>
            <a:ext cx="454224" cy="46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dvocacy Specialist, Europe - IAVI - International AIDS Vaccine Initiative,  Amsterdam">
            <a:extLst>
              <a:ext uri="{FF2B5EF4-FFF2-40B4-BE49-F238E27FC236}">
                <a16:creationId xmlns:a16="http://schemas.microsoft.com/office/drawing/2014/main" id="{AB29484B-286F-4755-B2D9-7759AF2A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993" y="470279"/>
            <a:ext cx="419330" cy="3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Bill &amp;amp; Melinda Gates Foundation (BMGF) | Global Alliance for Improved  Nutrition (GAIN)">
            <a:extLst>
              <a:ext uri="{FF2B5EF4-FFF2-40B4-BE49-F238E27FC236}">
                <a16:creationId xmlns:a16="http://schemas.microsoft.com/office/drawing/2014/main" id="{E644DE65-109D-75E4-919D-5F317B19E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0" b="40857"/>
          <a:stretch/>
        </p:blipFill>
        <p:spPr bwMode="auto">
          <a:xfrm>
            <a:off x="8060967" y="428081"/>
            <a:ext cx="1654940" cy="4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1402F35F-0EC8-CBC0-E049-C2DB00FCB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6" r="25183" b="39021"/>
          <a:stretch/>
        </p:blipFill>
        <p:spPr bwMode="auto">
          <a:xfrm>
            <a:off x="9794857" y="402227"/>
            <a:ext cx="485954" cy="4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eorge Washington University - Wikipedia">
            <a:extLst>
              <a:ext uri="{FF2B5EF4-FFF2-40B4-BE49-F238E27FC236}">
                <a16:creationId xmlns:a16="http://schemas.microsoft.com/office/drawing/2014/main" id="{45B22439-ECC8-524B-B2FE-15A9B73A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594" y="346765"/>
            <a:ext cx="636587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GSK unveils new branding and logo">
            <a:extLst>
              <a:ext uri="{FF2B5EF4-FFF2-40B4-BE49-F238E27FC236}">
                <a16:creationId xmlns:a16="http://schemas.microsoft.com/office/drawing/2014/main" id="{78FE5AE2-53B4-69F1-19B7-7D93ED9F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224" y="470072"/>
            <a:ext cx="715234" cy="40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Weill Cornell Medicine">
            <a:extLst>
              <a:ext uri="{FF2B5EF4-FFF2-40B4-BE49-F238E27FC236}">
                <a16:creationId xmlns:a16="http://schemas.microsoft.com/office/drawing/2014/main" id="{4EFAAF27-D6F6-E1EF-5433-ADB3A0E2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96" y="553139"/>
            <a:ext cx="959306" cy="2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0AB154D-43D8-ED85-A2C7-CC6E0EA50842}"/>
              </a:ext>
            </a:extLst>
          </p:cNvPr>
          <p:cNvSpPr/>
          <p:nvPr/>
        </p:nvSpPr>
        <p:spPr>
          <a:xfrm>
            <a:off x="158731" y="1136096"/>
            <a:ext cx="2258416" cy="584775"/>
          </a:xfrm>
          <a:prstGeom prst="rect">
            <a:avLst/>
          </a:prstGeom>
          <a:solidFill>
            <a:srgbClr val="F0BF6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 Nova" panose="020B05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gratitude to all C101 participants!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76DB15-29A9-0291-5C3C-E90BE9969C7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234" t="44102" r="27544" b="10836"/>
          <a:stretch/>
        </p:blipFill>
        <p:spPr>
          <a:xfrm>
            <a:off x="158983" y="1813544"/>
            <a:ext cx="2258417" cy="2704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943423F-499A-BF6D-0CC0-2892E41669F8}"/>
              </a:ext>
            </a:extLst>
          </p:cNvPr>
          <p:cNvSpPr txBox="1"/>
          <p:nvPr/>
        </p:nvSpPr>
        <p:spPr>
          <a:xfrm>
            <a:off x="78044" y="4594832"/>
            <a:ext cx="23391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Madhu Prabhakaran (VRC)</a:t>
            </a:r>
          </a:p>
          <a:p>
            <a:r>
              <a:rPr lang="en-US" sz="1100" b="1" dirty="0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Prof. dr. </a:t>
            </a:r>
            <a:r>
              <a:rPr lang="en-US" sz="1100" b="1" dirty="0" err="1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Rogier</a:t>
            </a:r>
            <a:r>
              <a:rPr lang="en-US" sz="1100" b="1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Sanders (AUMC)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DA82FE-52DC-92E3-1467-CCE32EAEF2E0}"/>
              </a:ext>
            </a:extLst>
          </p:cNvPr>
          <p:cNvSpPr/>
          <p:nvPr/>
        </p:nvSpPr>
        <p:spPr>
          <a:xfrm>
            <a:off x="2616807" y="1119379"/>
            <a:ext cx="1828800" cy="516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Amsterdam UMC (lab)</a:t>
            </a:r>
          </a:p>
          <a:p>
            <a:r>
              <a:rPr lang="en-US" sz="1100" b="1" dirty="0" err="1">
                <a:latin typeface="Arial Nova" panose="020B0504020202020204" pitchFamily="34" charset="0"/>
              </a:rPr>
              <a:t>Rogier</a:t>
            </a:r>
            <a:r>
              <a:rPr lang="en-US" sz="1100" b="1" dirty="0">
                <a:latin typeface="Arial Nova" panose="020B0504020202020204" pitchFamily="34" charset="0"/>
              </a:rPr>
              <a:t> Sanders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Tom Caniels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Ronald Derking 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Tom Bijl</a:t>
            </a:r>
          </a:p>
          <a:p>
            <a:r>
              <a:rPr lang="en-US" sz="1100" dirty="0" err="1">
                <a:latin typeface="Arial Nova" panose="020B0504020202020204" pitchFamily="34" charset="0"/>
              </a:rPr>
              <a:t>Jonne</a:t>
            </a:r>
            <a:r>
              <a:rPr lang="en-US" sz="1100" dirty="0">
                <a:latin typeface="Arial Nova" panose="020B05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</a:rPr>
              <a:t>Snitselaar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Joey </a:t>
            </a:r>
            <a:r>
              <a:rPr lang="en-US" sz="1100" dirty="0" err="1">
                <a:latin typeface="Arial Nova" panose="020B0504020202020204" pitchFamily="34" charset="0"/>
              </a:rPr>
              <a:t>Bouhuijs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Isabel </a:t>
            </a:r>
            <a:r>
              <a:rPr lang="en-US" sz="1100" dirty="0" err="1">
                <a:latin typeface="Arial Nova" panose="020B0504020202020204" pitchFamily="34" charset="0"/>
              </a:rPr>
              <a:t>Baken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 err="1">
                <a:latin typeface="Arial Nova" panose="020B0504020202020204" pitchFamily="34" charset="0"/>
              </a:rPr>
              <a:t>María</a:t>
            </a:r>
            <a:r>
              <a:rPr lang="en-US" sz="1100" dirty="0">
                <a:latin typeface="Arial Nova" panose="020B0504020202020204" pitchFamily="34" charset="0"/>
              </a:rPr>
              <a:t> Ríos Carrasco</a:t>
            </a:r>
            <a:endParaRPr lang="nl-NL" sz="1100" dirty="0">
              <a:latin typeface="Arial Nova" panose="020B0504020202020204" pitchFamily="34" charset="0"/>
            </a:endParaRPr>
          </a:p>
          <a:p>
            <a:r>
              <a:rPr lang="en-US" sz="1100" dirty="0" err="1">
                <a:latin typeface="Arial Nova" panose="020B0504020202020204" pitchFamily="34" charset="0"/>
              </a:rPr>
              <a:t>Marit</a:t>
            </a:r>
            <a:r>
              <a:rPr lang="en-US" sz="1100" dirty="0">
                <a:latin typeface="Arial Nova" panose="020B0504020202020204" pitchFamily="34" charset="0"/>
              </a:rPr>
              <a:t> van Gils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Mathieu </a:t>
            </a:r>
            <a:r>
              <a:rPr lang="en-US" sz="1100" dirty="0" err="1">
                <a:latin typeface="Arial Nova" panose="020B0504020202020204" pitchFamily="34" charset="0"/>
              </a:rPr>
              <a:t>Claireaux</a:t>
            </a:r>
            <a:endParaRPr lang="en-US" sz="1100" dirty="0">
              <a:latin typeface="Arial Nova" panose="020B0504020202020204" pitchFamily="34" charset="0"/>
            </a:endParaRPr>
          </a:p>
          <a:p>
            <a:endParaRPr lang="en-US" sz="1100" dirty="0">
              <a:latin typeface="Arial Nova" panose="020B0504020202020204" pitchFamily="34" charset="0"/>
            </a:endParaRPr>
          </a:p>
          <a:p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Amsterdam UMC (clinic)</a:t>
            </a:r>
          </a:p>
          <a:p>
            <a:r>
              <a:rPr lang="en-US" sz="1100" b="1" dirty="0" err="1">
                <a:latin typeface="Arial Nova" panose="020B0504020202020204" pitchFamily="34" charset="0"/>
              </a:rPr>
              <a:t>Godelieve</a:t>
            </a:r>
            <a:r>
              <a:rPr lang="en-US" sz="1100" b="1" dirty="0">
                <a:latin typeface="Arial Nova" panose="020B0504020202020204" pitchFamily="34" charset="0"/>
              </a:rPr>
              <a:t> de Bree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Karlijn van der </a:t>
            </a:r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Straten</a:t>
            </a:r>
            <a:endParaRPr lang="en-US" sz="1100" b="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Emma Reiss</a:t>
            </a:r>
          </a:p>
          <a:p>
            <a:r>
              <a:rPr lang="nl-NL" sz="1100" dirty="0">
                <a:latin typeface="Arial Nova" panose="020B0504020202020204" pitchFamily="34" charset="0"/>
              </a:rPr>
              <a:t>Marinus </a:t>
            </a:r>
            <a:r>
              <a:rPr lang="nl-NL" sz="1100" dirty="0" err="1">
                <a:latin typeface="Arial Nova" panose="020B0504020202020204" pitchFamily="34" charset="0"/>
              </a:rPr>
              <a:t>Liesdek</a:t>
            </a:r>
            <a:endParaRPr lang="nl-NL" sz="1100" dirty="0">
              <a:latin typeface="Arial Nova" panose="020B0504020202020204" pitchFamily="34" charset="0"/>
            </a:endParaRPr>
          </a:p>
          <a:p>
            <a:r>
              <a:rPr lang="nl-NL" sz="1100" dirty="0" err="1">
                <a:latin typeface="Arial Nova" panose="020B0504020202020204" pitchFamily="34" charset="0"/>
              </a:rPr>
              <a:t>Annelou</a:t>
            </a:r>
            <a:r>
              <a:rPr lang="nl-NL" sz="1100" dirty="0">
                <a:latin typeface="Arial Nova" panose="020B0504020202020204" pitchFamily="34" charset="0"/>
              </a:rPr>
              <a:t> van der Veen</a:t>
            </a:r>
          </a:p>
          <a:p>
            <a:r>
              <a:rPr lang="nl-NL" sz="1100" dirty="0">
                <a:latin typeface="Arial Nova" panose="020B0504020202020204" pitchFamily="34" charset="0"/>
              </a:rPr>
              <a:t>Michelle Klouwens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Ronald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Leersum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 Nova" panose="020B0504020202020204" pitchFamily="34" charset="0"/>
              </a:rPr>
              <a:t>Neeltje</a:t>
            </a:r>
            <a:r>
              <a:rPr lang="en-US" sz="1100" dirty="0">
                <a:latin typeface="Arial Nova" panose="020B05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</a:rPr>
              <a:t>Kootstra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Agnes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Harskamp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Rob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Hurks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Liffert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Vogt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Anita van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Noort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Monique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Kooijman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Azra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Beganovic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Stefanie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Krens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Nienke van Rein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6D01F9-0316-9969-D082-84E2FF6D0EF1}"/>
              </a:ext>
            </a:extLst>
          </p:cNvPr>
          <p:cNvSpPr txBox="1"/>
          <p:nvPr/>
        </p:nvSpPr>
        <p:spPr>
          <a:xfrm>
            <a:off x="4474486" y="1119379"/>
            <a:ext cx="1632178" cy="5001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VRC / CCVIMC</a:t>
            </a:r>
            <a:endParaRPr lang="en-US" sz="1100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Richard Koup 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Adrian McDermott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Sarah Andrews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David Leggat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Madhu Prabhakaran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Jennifer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Bohl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Abhinaya Srikanth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Weiwei Wu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Jalen Jean-Baptiste 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Flavio Matassoli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Supra Gajjala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Rhianna Bronson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Rory Malek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Supra </a:t>
            </a:r>
            <a:r>
              <a:rPr lang="en-US" sz="1100" dirty="0" err="1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Gajjala</a:t>
            </a:r>
            <a:endParaRPr lang="en-US" sz="1100" dirty="0"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100" b="1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Bill &amp; Melinda Gates</a:t>
            </a: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Foundation</a:t>
            </a:r>
          </a:p>
          <a:p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Pervin</a:t>
            </a:r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 Anklesaria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Susan Barnett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Carlos </a:t>
            </a:r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Diazgranados</a:t>
            </a:r>
            <a:endParaRPr lang="en-US" sz="1100" b="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Nina Russell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Emilio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Emini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endParaRPr lang="en-US" sz="1100" b="1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GSK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François Roman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Marguerite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Koutsoukos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Cécile Carton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Jasper Solomon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3D48CB-F7B8-6C58-21C1-92DD2053ADE3}"/>
              </a:ext>
            </a:extLst>
          </p:cNvPr>
          <p:cNvSpPr/>
          <p:nvPr/>
        </p:nvSpPr>
        <p:spPr>
          <a:xfrm>
            <a:off x="10047523" y="1119379"/>
            <a:ext cx="1828800" cy="5001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IAVI PDC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Angela Lombardo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Sangeetha Sagar</a:t>
            </a: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Dagna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Laufer</a:t>
            </a: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Preveen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Ramamoorthy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Vince </a:t>
            </a:r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Philiponis</a:t>
            </a:r>
            <a:endParaRPr lang="en-US" sz="1100" b="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Devin Hunt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Yelena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Sigal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Francesco Sanchez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Heather </a:t>
            </a:r>
            <a:r>
              <a:rPr lang="en-US" sz="1100" dirty="0" err="1">
                <a:latin typeface="Arial Nova" panose="020B0504020202020204" pitchFamily="34" charset="0"/>
              </a:rPr>
              <a:t>Siefers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Jennifer Santos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Allison Kennedy</a:t>
            </a: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Letetia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Mason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Kaylin Terhune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Stella </a:t>
            </a:r>
            <a:r>
              <a:rPr lang="en-US" sz="1100" dirty="0" err="1">
                <a:latin typeface="Arial Nova" panose="020B0504020202020204" pitchFamily="34" charset="0"/>
              </a:rPr>
              <a:t>Marincheva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Polina </a:t>
            </a:r>
            <a:r>
              <a:rPr lang="en-US" sz="1100" dirty="0" err="1">
                <a:latin typeface="Arial Nova" panose="020B0504020202020204" pitchFamily="34" charset="0"/>
              </a:rPr>
              <a:t>Kishinevskaya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Ricardo </a:t>
            </a:r>
            <a:r>
              <a:rPr lang="en-US" sz="1100" dirty="0" err="1">
                <a:latin typeface="Arial Nova" panose="020B0504020202020204" pitchFamily="34" charset="0"/>
              </a:rPr>
              <a:t>Yglesias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Melissa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Schroeter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Dani </a:t>
            </a:r>
            <a:r>
              <a:rPr lang="en-US" sz="1100" dirty="0" err="1">
                <a:latin typeface="Arial Nova" panose="020B0504020202020204" pitchFamily="34" charset="0"/>
              </a:rPr>
              <a:t>Vooijs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Harriet Park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Eddy Sayeed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Kristen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Syvertsen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Jane Halpern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Anna </a:t>
            </a:r>
            <a:r>
              <a:rPr lang="en-US" sz="1100" dirty="0" err="1">
                <a:latin typeface="Arial Nova" panose="020B0504020202020204" pitchFamily="34" charset="0"/>
              </a:rPr>
              <a:t>Schoenfelder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Min Ding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Lian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Smink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-van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Ruitenbeek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Priyanka Agarwal</a:t>
            </a: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Venkateswarlu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Yanamandra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Kofoworola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Bombata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DE570E1-187A-A9F9-850E-6FA7CD4BEDD1}"/>
              </a:ext>
            </a:extLst>
          </p:cNvPr>
          <p:cNvSpPr txBox="1"/>
          <p:nvPr/>
        </p:nvSpPr>
        <p:spPr>
          <a:xfrm>
            <a:off x="6332165" y="1119379"/>
            <a:ext cx="1828800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Rockefeller Univ.</a:t>
            </a:r>
          </a:p>
          <a:p>
            <a:r>
              <a:rPr lang="en-US" sz="1100" b="1" dirty="0">
                <a:latin typeface="Arial Nova" panose="020B0504020202020204" pitchFamily="34" charset="0"/>
              </a:rPr>
              <a:t>Marina Caskey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Katrina Millard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Martina </a:t>
            </a:r>
            <a:r>
              <a:rPr lang="en-US" sz="1100" dirty="0" err="1">
                <a:latin typeface="Arial Nova" panose="020B0504020202020204" pitchFamily="34" charset="0"/>
              </a:rPr>
              <a:t>Turroja</a:t>
            </a:r>
            <a:endParaRPr lang="en-US" sz="1100" b="1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Melissa La Mar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Leah Todd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Irina </a:t>
            </a:r>
            <a:r>
              <a:rPr lang="en-US" sz="1100" dirty="0" err="1">
                <a:latin typeface="Arial Nova" panose="020B0504020202020204" pitchFamily="34" charset="0"/>
              </a:rPr>
              <a:t>Shimeliovich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Bennett </a:t>
            </a:r>
            <a:r>
              <a:rPr lang="en-US" sz="1100" dirty="0" err="1">
                <a:latin typeface="Arial Nova" panose="020B0504020202020204" pitchFamily="34" charset="0"/>
              </a:rPr>
              <a:t>Chirco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Juan </a:t>
            </a:r>
            <a:r>
              <a:rPr lang="en-US" sz="1100" dirty="0" err="1">
                <a:latin typeface="Arial Nova" panose="020B0504020202020204" pitchFamily="34" charset="0"/>
              </a:rPr>
              <a:t>Dizon</a:t>
            </a:r>
            <a:endParaRPr lang="en-US" sz="1100" b="1" u="sng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endParaRPr lang="en-US" sz="1100" b="1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George Washington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David J. Diemert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Jeffrey Bethony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Aimee Desrosiers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Elissa Malkin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Larissa Scholte</a:t>
            </a:r>
          </a:p>
          <a:p>
            <a:r>
              <a:rPr lang="en-US" sz="1100" dirty="0" err="1">
                <a:latin typeface="Arial Nova" panose="020B0504020202020204" pitchFamily="34" charset="0"/>
              </a:rPr>
              <a:t>Guacyara</a:t>
            </a:r>
            <a:r>
              <a:rPr lang="en-US" sz="1100" dirty="0">
                <a:latin typeface="Arial Nova" panose="020B0504020202020204" pitchFamily="34" charset="0"/>
              </a:rPr>
              <a:t> Erwin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Lara </a:t>
            </a:r>
            <a:r>
              <a:rPr lang="en-US" sz="1100" dirty="0" err="1">
                <a:latin typeface="Arial Nova" panose="020B0504020202020204" pitchFamily="34" charset="0"/>
              </a:rPr>
              <a:t>Hoeweler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Rafaela </a:t>
            </a:r>
            <a:r>
              <a:rPr lang="en-US" sz="1100" dirty="0" err="1">
                <a:latin typeface="Arial Nova" panose="020B0504020202020204" pitchFamily="34" charset="0"/>
              </a:rPr>
              <a:t>Thur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Anna Peterson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Etelvina Guerra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Hanna-Grace </a:t>
            </a:r>
            <a:r>
              <a:rPr lang="en-US" sz="1100" dirty="0" err="1">
                <a:latin typeface="Arial Nova" panose="020B0504020202020204" pitchFamily="34" charset="0"/>
              </a:rPr>
              <a:t>Rabanes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Laura Vasquez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Nadia </a:t>
            </a:r>
            <a:r>
              <a:rPr lang="en-US" sz="1100" dirty="0" err="1">
                <a:latin typeface="Arial Nova" panose="020B0504020202020204" pitchFamily="34" charset="0"/>
              </a:rPr>
              <a:t>Khati</a:t>
            </a:r>
            <a:endParaRPr lang="en-US" sz="1100" b="1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endParaRPr lang="en-US" sz="1100" b="1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Cornell Univ.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John Moore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Al </a:t>
            </a:r>
            <a:r>
              <a:rPr lang="en-US" sz="1100" dirty="0" err="1">
                <a:latin typeface="Arial Nova" panose="020B0504020202020204" pitchFamily="34" charset="0"/>
              </a:rPr>
              <a:t>Cupo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FNIH/CCVIMC</a:t>
            </a:r>
            <a:endParaRPr lang="en-US" sz="1100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David Brown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Rebeca Salmeron</a:t>
            </a:r>
          </a:p>
          <a:p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19F406-9C24-18EE-8543-5594E244136A}"/>
              </a:ext>
            </a:extLst>
          </p:cNvPr>
          <p:cNvSpPr txBox="1"/>
          <p:nvPr/>
        </p:nvSpPr>
        <p:spPr>
          <a:xfrm>
            <a:off x="8189844" y="1119379"/>
            <a:ext cx="182880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Duke University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David Montefiori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Georgia Tomaras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Nicole Yates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Sheetal Sawant</a:t>
            </a: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Miroslawa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Bilska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Marcella Sarzotti-Kelsoe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Hongmei Gao</a:t>
            </a: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Kelli Greene</a:t>
            </a:r>
          </a:p>
          <a:p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VISC</a:t>
            </a:r>
          </a:p>
          <a:p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Ollivier</a:t>
            </a:r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Hyrien</a:t>
            </a:r>
            <a:endParaRPr lang="en-US" sz="1100" b="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Drienna</a:t>
            </a:r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 Holman</a:t>
            </a:r>
          </a:p>
          <a:p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Solmaz</a:t>
            </a:r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Shotorbani</a:t>
            </a:r>
            <a:endParaRPr lang="en-US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  <a:cs typeface="Arial" panose="020B0604020202020204" pitchFamily="34" charset="0"/>
              </a:rPr>
              <a:t>Mike Duff</a:t>
            </a:r>
          </a:p>
          <a:p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Yung-Wen Liu</a:t>
            </a:r>
          </a:p>
          <a:p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Bhavesh Borate </a:t>
            </a:r>
            <a:endParaRPr lang="en-US" sz="1100" dirty="0"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Keith Curtis</a:t>
            </a:r>
          </a:p>
          <a:p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Marie </a:t>
            </a:r>
            <a:r>
              <a:rPr lang="en-US" sz="1100" dirty="0" err="1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Vendettuoli</a:t>
            </a:r>
            <a:endParaRPr lang="en-US" sz="11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Valeria Duran</a:t>
            </a:r>
          </a:p>
          <a:p>
            <a:r>
              <a:rPr lang="en-US" sz="1100" dirty="0"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Kellie MacPhee</a:t>
            </a:r>
          </a:p>
          <a:p>
            <a:endParaRPr lang="en-US" sz="1100" b="1" i="1" dirty="0">
              <a:solidFill>
                <a:srgbClr val="F17812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b="1" i="1" dirty="0">
                <a:solidFill>
                  <a:srgbClr val="F1781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Scripps Research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Andrew Ward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Ian Wilson</a:t>
            </a:r>
          </a:p>
          <a:p>
            <a:r>
              <a:rPr lang="en-US" sz="1100" b="1" dirty="0">
                <a:latin typeface="Arial Nova" panose="020B0504020202020204" pitchFamily="34" charset="0"/>
                <a:cs typeface="Arial" panose="020B0604020202020204" pitchFamily="34" charset="0"/>
              </a:rPr>
              <a:t>Gabriel </a:t>
            </a:r>
            <a:r>
              <a:rPr lang="en-US" sz="1100" b="1" dirty="0" err="1">
                <a:latin typeface="Arial Nova" panose="020B0504020202020204" pitchFamily="34" charset="0"/>
                <a:cs typeface="Arial" panose="020B0604020202020204" pitchFamily="34" charset="0"/>
              </a:rPr>
              <a:t>Ozorowski</a:t>
            </a:r>
            <a:endParaRPr lang="en-US" sz="1100" b="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Wilma Lee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Jeffrey </a:t>
            </a:r>
            <a:r>
              <a:rPr lang="en-US" sz="1100" dirty="0" err="1">
                <a:latin typeface="Arial Nova" panose="020B0504020202020204" pitchFamily="34" charset="0"/>
              </a:rPr>
              <a:t>Copps</a:t>
            </a:r>
            <a:endParaRPr lang="en-US" sz="1100" dirty="0">
              <a:latin typeface="Arial Nova" panose="020B0504020202020204" pitchFamily="34" charset="0"/>
            </a:endParaRPr>
          </a:p>
          <a:p>
            <a:r>
              <a:rPr lang="en-US" sz="1100" dirty="0">
                <a:latin typeface="Arial Nova" panose="020B0504020202020204" pitchFamily="34" charset="0"/>
              </a:rPr>
              <a:t>Leigh Sewall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Sara Richey</a:t>
            </a:r>
          </a:p>
          <a:p>
            <a:r>
              <a:rPr lang="en-US" sz="1100" dirty="0">
                <a:latin typeface="Arial Nova" panose="020B0504020202020204" pitchFamily="34" charset="0"/>
              </a:rPr>
              <a:t>Hannah Turner</a:t>
            </a:r>
          </a:p>
          <a:p>
            <a:r>
              <a:rPr lang="nl-NL" sz="1100" dirty="0" err="1">
                <a:latin typeface="Arial Nova" panose="020B0504020202020204" pitchFamily="34" charset="0"/>
              </a:rPr>
              <a:t>Shiyu</a:t>
            </a:r>
            <a:r>
              <a:rPr lang="nl-NL" sz="1100" dirty="0">
                <a:latin typeface="Arial Nova" panose="020B0504020202020204" pitchFamily="34" charset="0"/>
              </a:rPr>
              <a:t> Zhang </a:t>
            </a:r>
          </a:p>
          <a:p>
            <a:r>
              <a:rPr lang="nl-NL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Sashank</a:t>
            </a:r>
            <a:r>
              <a:rPr lang="nl-NL" sz="1100" dirty="0">
                <a:latin typeface="Arial Nova" panose="020B0504020202020204" pitchFamily="34" charset="0"/>
                <a:cs typeface="Arial" panose="020B0604020202020204" pitchFamily="34" charset="0"/>
              </a:rPr>
              <a:t> </a:t>
            </a:r>
            <a:r>
              <a:rPr lang="nl-NL" sz="1100" dirty="0" err="1">
                <a:latin typeface="Arial Nova" panose="020B0504020202020204" pitchFamily="34" charset="0"/>
                <a:cs typeface="Arial" panose="020B0604020202020204" pitchFamily="34" charset="0"/>
              </a:rPr>
              <a:t>Agrawal</a:t>
            </a:r>
            <a:endParaRPr lang="nl-NL" sz="1100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18" descr="News &amp; press releases | Stichting hiv monitoring">
            <a:extLst>
              <a:ext uri="{FF2B5EF4-FFF2-40B4-BE49-F238E27FC236}">
                <a16:creationId xmlns:a16="http://schemas.microsoft.com/office/drawing/2014/main" id="{A69A30D5-4E4B-7231-9E37-1B943BDA3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732" y="6243468"/>
            <a:ext cx="1489424" cy="4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645865"/>
              </p:ext>
            </p:extLst>
          </p:nvPr>
        </p:nvGraphicFramePr>
        <p:xfrm>
          <a:off x="838200" y="1761354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05865382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093885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 dirty="0">
                          <a:solidFill>
                            <a:schemeClr val="tx1"/>
                          </a:solidFill>
                          <a:latin typeface="Arial Nova" panose="020B0504020202020204"/>
                        </a:rPr>
                        <a:t>(Potential) conflict</a:t>
                      </a:r>
                      <a:r>
                        <a:rPr lang="nl-NL" sz="1600" baseline="0" dirty="0">
                          <a:solidFill>
                            <a:schemeClr val="tx1"/>
                          </a:solidFill>
                          <a:latin typeface="Arial Nova" panose="020B0504020202020204"/>
                        </a:rPr>
                        <a:t> of interest</a:t>
                      </a:r>
                      <a:endParaRPr lang="nl-NL" sz="1600" dirty="0">
                        <a:solidFill>
                          <a:schemeClr val="tx1"/>
                        </a:solidFill>
                        <a:latin typeface="Arial Nova" panose="020B050402020202020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  <a:latin typeface="Arial Nova" panose="020B0504020202020204"/>
                        </a:rPr>
                        <a:t>None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69089"/>
                  </a:ext>
                </a:extLst>
              </a:tr>
            </a:tbl>
          </a:graphicData>
        </a:graphic>
      </p:graphicFrame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3FFDB4-2175-533B-375F-7709F8FD125E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Disclosure of speaker’s interests</a:t>
            </a:r>
          </a:p>
        </p:txBody>
      </p:sp>
    </p:spTree>
    <p:extLst>
      <p:ext uri="{BB962C8B-B14F-4D97-AF65-F5344CB8AC3E}">
        <p14:creationId xmlns:p14="http://schemas.microsoft.com/office/powerpoint/2010/main" val="192897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32107286-5590-E99F-D2D0-405225BC055E}"/>
              </a:ext>
            </a:extLst>
          </p:cNvPr>
          <p:cNvSpPr txBox="1">
            <a:spLocks/>
          </p:cNvSpPr>
          <p:nvPr/>
        </p:nvSpPr>
        <p:spPr>
          <a:xfrm>
            <a:off x="362562" y="1243454"/>
            <a:ext cx="6396047" cy="5614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cs typeface="Helvetica" panose="020B0604020202020204" pitchFamily="34" charset="0"/>
              </a:rPr>
              <a:t>The </a:t>
            </a:r>
            <a:r>
              <a:rPr lang="en-US" sz="1600" b="1" u="sng" dirty="0">
                <a:cs typeface="Helvetica" panose="020B0604020202020204" pitchFamily="34" charset="0"/>
              </a:rPr>
              <a:t>most broad </a:t>
            </a:r>
            <a:r>
              <a:rPr lang="en-US" sz="1600" dirty="0">
                <a:cs typeface="Helvetica" panose="020B0604020202020204" pitchFamily="34" charset="0"/>
              </a:rPr>
              <a:t>and </a:t>
            </a:r>
            <a:r>
              <a:rPr lang="en-US" sz="1600" b="1" u="sng" dirty="0">
                <a:cs typeface="Helvetica" panose="020B0604020202020204" pitchFamily="34" charset="0"/>
              </a:rPr>
              <a:t>most potent </a:t>
            </a:r>
            <a:r>
              <a:rPr lang="en-US" sz="1600" dirty="0">
                <a:cs typeface="Helvetica" panose="020B0604020202020204" pitchFamily="34" charset="0"/>
              </a:rPr>
              <a:t>broadly neutralizing antibodies that target the CD4 binding site are </a:t>
            </a:r>
            <a:r>
              <a:rPr lang="en-US" sz="1600" b="1" u="sng" dirty="0">
                <a:cs typeface="Helvetica" panose="020B0604020202020204" pitchFamily="34" charset="0"/>
              </a:rPr>
              <a:t>genetically extremely similar</a:t>
            </a:r>
            <a:r>
              <a:rPr lang="en-US" sz="1600" dirty="0">
                <a:cs typeface="Helvetica" panose="020B060402020202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b="1" dirty="0">
              <a:solidFill>
                <a:srgbClr val="6D94B1"/>
              </a:solidFill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b="1" u="sng" dirty="0">
                <a:latin typeface="Arial Nova" panose="020B0504020202020204" pitchFamily="34" charset="0"/>
                <a:cs typeface="Helvetica" panose="020B0604020202020204" pitchFamily="34" charset="0"/>
              </a:rPr>
              <a:t>All</a:t>
            </a:r>
            <a:r>
              <a:rPr lang="en-US" sz="1600" dirty="0">
                <a:latin typeface="Arial Nova" panose="020B0504020202020204" pitchFamily="34" charset="0"/>
                <a:cs typeface="Helvetica" panose="020B0604020202020204" pitchFamily="34" charset="0"/>
              </a:rPr>
              <a:t> use heavy chain variable gene (IGHV)1-2</a:t>
            </a:r>
          </a:p>
          <a:p>
            <a:pPr>
              <a:lnSpc>
                <a:spcPct val="100000"/>
              </a:lnSpc>
            </a:pPr>
            <a:r>
              <a:rPr lang="en-US" sz="1600" b="1" u="sng" dirty="0">
                <a:cs typeface="Helvetica" panose="020B0604020202020204" pitchFamily="34" charset="0"/>
              </a:rPr>
              <a:t>All</a:t>
            </a:r>
            <a:r>
              <a:rPr lang="en-US" sz="1600" dirty="0">
                <a:cs typeface="Helvetica" panose="020B0604020202020204" pitchFamily="34" charset="0"/>
              </a:rPr>
              <a:t> have a shorter-than-average 5 amino acid light chain CDR3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5910EB-9289-5BF2-1AC3-506848E12091}"/>
              </a:ext>
            </a:extLst>
          </p:cNvPr>
          <p:cNvGrpSpPr/>
          <p:nvPr/>
        </p:nvGrpSpPr>
        <p:grpSpPr>
          <a:xfrm>
            <a:off x="901324" y="3275644"/>
            <a:ext cx="4273671" cy="3635138"/>
            <a:chOff x="4470413" y="2744542"/>
            <a:chExt cx="4273671" cy="363513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BAF9E3-47FD-590C-FB04-E0391E2112D5}"/>
                </a:ext>
              </a:extLst>
            </p:cNvPr>
            <p:cNvGrpSpPr/>
            <p:nvPr/>
          </p:nvGrpSpPr>
          <p:grpSpPr>
            <a:xfrm>
              <a:off x="4470413" y="2744542"/>
              <a:ext cx="4273671" cy="3485894"/>
              <a:chOff x="4392589" y="3229551"/>
              <a:chExt cx="3606800" cy="29419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D27D95D-2135-E036-54E7-58E7D4E71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92589" y="3229551"/>
                <a:ext cx="3606800" cy="283210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FC001F8-9CF1-9383-D8F9-4E48E5769413}"/>
                  </a:ext>
                </a:extLst>
              </p:cNvPr>
              <p:cNvSpPr/>
              <p:nvPr/>
            </p:nvSpPr>
            <p:spPr>
              <a:xfrm>
                <a:off x="7546694" y="3429000"/>
                <a:ext cx="452695" cy="27425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CD70B1DD-BC7D-3184-C512-E2C650072416}"/>
                </a:ext>
              </a:extLst>
            </p:cNvPr>
            <p:cNvSpPr txBox="1">
              <a:spLocks/>
            </p:cNvSpPr>
            <p:nvPr/>
          </p:nvSpPr>
          <p:spPr>
            <a:xfrm>
              <a:off x="4565775" y="6120883"/>
              <a:ext cx="2570077" cy="2587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i="1" dirty="0"/>
                <a:t>Haynes 2023 Nat. Rev. Immunol.</a:t>
              </a:r>
            </a:p>
          </p:txBody>
        </p:sp>
      </p:grp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476C6B4-AEE6-2962-578B-5B7667039EC5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CD4 binding site (CD4bs) broadly neutralizing antibodies are extremely similar</a:t>
            </a:r>
          </a:p>
        </p:txBody>
      </p:sp>
    </p:spTree>
    <p:extLst>
      <p:ext uri="{BB962C8B-B14F-4D97-AF65-F5344CB8AC3E}">
        <p14:creationId xmlns:p14="http://schemas.microsoft.com/office/powerpoint/2010/main" val="33773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32107286-5590-E99F-D2D0-405225BC055E}"/>
              </a:ext>
            </a:extLst>
          </p:cNvPr>
          <p:cNvSpPr txBox="1">
            <a:spLocks/>
          </p:cNvSpPr>
          <p:nvPr/>
        </p:nvSpPr>
        <p:spPr>
          <a:xfrm>
            <a:off x="362562" y="1243454"/>
            <a:ext cx="6396047" cy="5614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>
                <a:cs typeface="Helvetica" panose="020B0604020202020204" pitchFamily="34" charset="0"/>
              </a:rPr>
              <a:t>The </a:t>
            </a:r>
            <a:r>
              <a:rPr lang="en-US" sz="1600" b="1" u="sng" dirty="0">
                <a:cs typeface="Helvetica" panose="020B0604020202020204" pitchFamily="34" charset="0"/>
              </a:rPr>
              <a:t>most broad </a:t>
            </a:r>
            <a:r>
              <a:rPr lang="en-US" sz="1600" dirty="0">
                <a:cs typeface="Helvetica" panose="020B0604020202020204" pitchFamily="34" charset="0"/>
              </a:rPr>
              <a:t>and </a:t>
            </a:r>
            <a:r>
              <a:rPr lang="en-US" sz="1600" b="1" u="sng" dirty="0">
                <a:cs typeface="Helvetica" panose="020B0604020202020204" pitchFamily="34" charset="0"/>
              </a:rPr>
              <a:t>most potent </a:t>
            </a:r>
            <a:r>
              <a:rPr lang="en-US" sz="1600" dirty="0">
                <a:cs typeface="Helvetica" panose="020B0604020202020204" pitchFamily="34" charset="0"/>
              </a:rPr>
              <a:t>broadly neutralizing antibodies that target the CD4 binding site are </a:t>
            </a:r>
            <a:r>
              <a:rPr lang="en-US" sz="1600" b="1" u="sng" dirty="0">
                <a:cs typeface="Helvetica" panose="020B0604020202020204" pitchFamily="34" charset="0"/>
              </a:rPr>
              <a:t>genetically extremely similar</a:t>
            </a:r>
            <a:r>
              <a:rPr lang="en-US" sz="1600" dirty="0">
                <a:cs typeface="Helvetica" panose="020B060402020202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cs typeface="Helvetica" panose="020B0604020202020204" pitchFamily="34" charset="0"/>
              </a:rPr>
              <a:t> </a:t>
            </a:r>
            <a:endParaRPr lang="en-US" sz="1600" b="1" dirty="0">
              <a:solidFill>
                <a:srgbClr val="6D94B1"/>
              </a:solidFill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b="1" u="sng" dirty="0">
                <a:latin typeface="Arial Nova" panose="020B0504020202020204" pitchFamily="34" charset="0"/>
                <a:cs typeface="Helvetica" panose="020B0604020202020204" pitchFamily="34" charset="0"/>
              </a:rPr>
              <a:t>All</a:t>
            </a:r>
            <a:r>
              <a:rPr lang="en-US" sz="1600" dirty="0">
                <a:latin typeface="Arial Nova" panose="020B0504020202020204" pitchFamily="34" charset="0"/>
                <a:cs typeface="Helvetica" panose="020B0604020202020204" pitchFamily="34" charset="0"/>
              </a:rPr>
              <a:t> use heavy chain variable gene (IGHV)1-2</a:t>
            </a:r>
          </a:p>
          <a:p>
            <a:pPr>
              <a:lnSpc>
                <a:spcPct val="100000"/>
              </a:lnSpc>
            </a:pPr>
            <a:r>
              <a:rPr lang="en-US" sz="1600" b="1" u="sng" dirty="0">
                <a:cs typeface="Helvetica" panose="020B0604020202020204" pitchFamily="34" charset="0"/>
              </a:rPr>
              <a:t>All</a:t>
            </a:r>
            <a:r>
              <a:rPr lang="en-US" sz="1600" dirty="0">
                <a:cs typeface="Helvetica" panose="020B0604020202020204" pitchFamily="34" charset="0"/>
              </a:rPr>
              <a:t> have a shorter-than-average 5 amino acid light chain CDR3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Arial Nova" panose="020B05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5910EB-9289-5BF2-1AC3-506848E12091}"/>
              </a:ext>
            </a:extLst>
          </p:cNvPr>
          <p:cNvGrpSpPr/>
          <p:nvPr/>
        </p:nvGrpSpPr>
        <p:grpSpPr>
          <a:xfrm>
            <a:off x="901324" y="3275644"/>
            <a:ext cx="4273671" cy="3635138"/>
            <a:chOff x="4470413" y="2744542"/>
            <a:chExt cx="4273671" cy="363513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BAF9E3-47FD-590C-FB04-E0391E2112D5}"/>
                </a:ext>
              </a:extLst>
            </p:cNvPr>
            <p:cNvGrpSpPr/>
            <p:nvPr/>
          </p:nvGrpSpPr>
          <p:grpSpPr>
            <a:xfrm>
              <a:off x="4470413" y="2744542"/>
              <a:ext cx="4273671" cy="3485894"/>
              <a:chOff x="4392589" y="3229551"/>
              <a:chExt cx="3606800" cy="294194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D27D95D-2135-E036-54E7-58E7D4E71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92589" y="3229551"/>
                <a:ext cx="3606800" cy="2832100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FC001F8-9CF1-9383-D8F9-4E48E5769413}"/>
                  </a:ext>
                </a:extLst>
              </p:cNvPr>
              <p:cNvSpPr/>
              <p:nvPr/>
            </p:nvSpPr>
            <p:spPr>
              <a:xfrm>
                <a:off x="7546694" y="3429000"/>
                <a:ext cx="452695" cy="27425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CD70B1DD-BC7D-3184-C512-E2C650072416}"/>
                </a:ext>
              </a:extLst>
            </p:cNvPr>
            <p:cNvSpPr txBox="1">
              <a:spLocks/>
            </p:cNvSpPr>
            <p:nvPr/>
          </p:nvSpPr>
          <p:spPr>
            <a:xfrm>
              <a:off x="4565775" y="6120883"/>
              <a:ext cx="2570077" cy="2587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i="1" dirty="0"/>
                <a:t>Haynes 2023 Nat. Rev. Immunol.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9985C9E-5A38-4471-52ED-6042BDCE7BB0}"/>
              </a:ext>
            </a:extLst>
          </p:cNvPr>
          <p:cNvSpPr txBox="1"/>
          <p:nvPr/>
        </p:nvSpPr>
        <p:spPr>
          <a:xfrm>
            <a:off x="4876814" y="4336813"/>
            <a:ext cx="28929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CD4bs broadly neutralizing antibodies are called “</a:t>
            </a:r>
            <a:r>
              <a:rPr lang="en-US" sz="1600" b="1" dirty="0">
                <a:solidFill>
                  <a:srgbClr val="F178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VRC01-class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” of broadly neutralizing antibodies</a:t>
            </a: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VRC01-class antibodies are considered a major goal for a preventative HIV vaccine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330DF1-0E6A-5470-AF71-08EEC10DB34E}"/>
              </a:ext>
            </a:extLst>
          </p:cNvPr>
          <p:cNvGrpSpPr/>
          <p:nvPr/>
        </p:nvGrpSpPr>
        <p:grpSpPr>
          <a:xfrm>
            <a:off x="7938968" y="886691"/>
            <a:ext cx="4521024" cy="6024091"/>
            <a:chOff x="7938968" y="886691"/>
            <a:chExt cx="4521024" cy="6024091"/>
          </a:xfrm>
        </p:grpSpPr>
        <p:pic>
          <p:nvPicPr>
            <p:cNvPr id="4" name="Afbeelding 2">
              <a:extLst>
                <a:ext uri="{FF2B5EF4-FFF2-40B4-BE49-F238E27FC236}">
                  <a16:creationId xmlns:a16="http://schemas.microsoft.com/office/drawing/2014/main" id="{ECAF12B7-DC5D-321E-00C1-46A2B3C7F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968" y="886691"/>
              <a:ext cx="4118352" cy="6009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2D81E458-C2BA-FD43-10E1-F93D7ED2DBD8}"/>
                </a:ext>
              </a:extLst>
            </p:cNvPr>
            <p:cNvSpPr txBox="1">
              <a:spLocks/>
            </p:cNvSpPr>
            <p:nvPr/>
          </p:nvSpPr>
          <p:spPr>
            <a:xfrm>
              <a:off x="9889915" y="6651985"/>
              <a:ext cx="2570077" cy="2587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u="none" kern="1200">
                  <a:solidFill>
                    <a:schemeClr val="tx1"/>
                  </a:solidFill>
                  <a:latin typeface="Arial Nova" panose="020B0504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i="1" dirty="0"/>
                <a:t>Kong et al. 2013 Immunity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924EE62-AA99-6977-5395-A0BFD2412648}"/>
              </a:ext>
            </a:extLst>
          </p:cNvPr>
          <p:cNvCxnSpPr>
            <a:cxnSpLocks/>
          </p:cNvCxnSpPr>
          <p:nvPr/>
        </p:nvCxnSpPr>
        <p:spPr>
          <a:xfrm>
            <a:off x="1901876" y="5006675"/>
            <a:ext cx="2994288" cy="0"/>
          </a:xfrm>
          <a:prstGeom prst="straightConnector1">
            <a:avLst/>
          </a:prstGeom>
          <a:ln w="57150">
            <a:solidFill>
              <a:srgbClr val="F178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476C6B4-AEE6-2962-578B-5B7667039EC5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CD4 binding site (CD4bs) broadly neutralizing antibodies are extremely similar</a:t>
            </a:r>
          </a:p>
        </p:txBody>
      </p:sp>
    </p:spTree>
    <p:extLst>
      <p:ext uri="{BB962C8B-B14F-4D97-AF65-F5344CB8AC3E}">
        <p14:creationId xmlns:p14="http://schemas.microsoft.com/office/powerpoint/2010/main" val="389020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DE7A91B-E178-2AFF-E461-1132566647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61" y="1259529"/>
            <a:ext cx="10715255" cy="156472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AutoNum type="arabicPeriod"/>
            </a:pPr>
            <a:r>
              <a:rPr lang="en-US" sz="1800" dirty="0"/>
              <a:t>Evaluate whether GT1.1 can activate </a:t>
            </a:r>
            <a:r>
              <a:rPr lang="en-US" sz="1800" b="1" dirty="0"/>
              <a:t>VRC01-class</a:t>
            </a:r>
            <a:r>
              <a:rPr lang="en-US" sz="1800" dirty="0"/>
              <a:t> B cells (frequency: 1 in ~500.000 B cells)</a:t>
            </a:r>
          </a:p>
          <a:p>
            <a:pPr marL="342900" indent="-342900" algn="l">
              <a:buAutoNum type="arabicPeriod"/>
            </a:pPr>
            <a:r>
              <a:rPr lang="en-US" sz="1800" dirty="0"/>
              <a:t>Evaluate whether B cells elicited by GT1.1 </a:t>
            </a:r>
            <a:r>
              <a:rPr lang="en-US" sz="1800" b="1" dirty="0"/>
              <a:t>resemble</a:t>
            </a:r>
            <a:r>
              <a:rPr lang="en-US" sz="1800" dirty="0"/>
              <a:t> VRC01-class broadly neutralizing antibodies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B249B4-AD22-9279-7FE9-5267AE38DB7A}"/>
              </a:ext>
            </a:extLst>
          </p:cNvPr>
          <p:cNvGrpSpPr/>
          <p:nvPr/>
        </p:nvGrpSpPr>
        <p:grpSpPr>
          <a:xfrm>
            <a:off x="2062361" y="2366214"/>
            <a:ext cx="8067277" cy="2026085"/>
            <a:chOff x="2062361" y="1103330"/>
            <a:chExt cx="8067277" cy="2026085"/>
          </a:xfrm>
        </p:grpSpPr>
        <p:pic>
          <p:nvPicPr>
            <p:cNvPr id="5" name="Afbeelding 17">
              <a:extLst>
                <a:ext uri="{FF2B5EF4-FFF2-40B4-BE49-F238E27FC236}">
                  <a16:creationId xmlns:a16="http://schemas.microsoft.com/office/drawing/2014/main" id="{908FF3BA-E2EC-973A-D8FD-638040106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3608"/>
            <a:stretch/>
          </p:blipFill>
          <p:spPr>
            <a:xfrm>
              <a:off x="2062361" y="1103330"/>
              <a:ext cx="8067277" cy="1929494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17D94E7-0E0E-45FB-4CBC-9CF758B9A2C0}"/>
                </a:ext>
              </a:extLst>
            </p:cNvPr>
            <p:cNvSpPr/>
            <p:nvPr/>
          </p:nvSpPr>
          <p:spPr>
            <a:xfrm>
              <a:off x="6478438" y="2672215"/>
              <a:ext cx="457200" cy="457200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 extrusionOk="0">
                  <a:moveTo>
                    <a:pt x="0" y="228600"/>
                  </a:moveTo>
                  <a:cubicBezTo>
                    <a:pt x="-12212" y="104144"/>
                    <a:pt x="112452" y="19577"/>
                    <a:pt x="228600" y="0"/>
                  </a:cubicBezTo>
                  <a:cubicBezTo>
                    <a:pt x="369064" y="-5131"/>
                    <a:pt x="438321" y="92742"/>
                    <a:pt x="457200" y="228600"/>
                  </a:cubicBezTo>
                  <a:cubicBezTo>
                    <a:pt x="468497" y="359996"/>
                    <a:pt x="351691" y="478009"/>
                    <a:pt x="228600" y="457200"/>
                  </a:cubicBezTo>
                  <a:cubicBezTo>
                    <a:pt x="115229" y="459934"/>
                    <a:pt x="-6319" y="347902"/>
                    <a:pt x="0" y="228600"/>
                  </a:cubicBezTo>
                  <a:close/>
                </a:path>
              </a:pathLst>
            </a:custGeom>
            <a:noFill/>
            <a:ln w="28575">
              <a:solidFill>
                <a:srgbClr val="F7BA23"/>
              </a:solidFill>
              <a:extLst>
                <a:ext uri="{C807C97D-BFC1-408E-A445-0C87EB9F89A2}">
                  <ask:lineSketchStyleProps xmlns="" xmlns:ask="http://schemas.microsoft.com/office/drawing/2018/sketchyshapes" sd="69112762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F91284-9E7F-327A-7445-8CF3F8FB1743}"/>
                </a:ext>
              </a:extLst>
            </p:cNvPr>
            <p:cNvSpPr/>
            <p:nvPr/>
          </p:nvSpPr>
          <p:spPr>
            <a:xfrm flipH="1">
              <a:off x="8373374" y="2664423"/>
              <a:ext cx="457200" cy="457200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 extrusionOk="0">
                  <a:moveTo>
                    <a:pt x="0" y="228600"/>
                  </a:moveTo>
                  <a:cubicBezTo>
                    <a:pt x="-12212" y="104144"/>
                    <a:pt x="112452" y="19577"/>
                    <a:pt x="228600" y="0"/>
                  </a:cubicBezTo>
                  <a:cubicBezTo>
                    <a:pt x="369064" y="-5131"/>
                    <a:pt x="438321" y="92742"/>
                    <a:pt x="457200" y="228600"/>
                  </a:cubicBezTo>
                  <a:cubicBezTo>
                    <a:pt x="468497" y="359996"/>
                    <a:pt x="351691" y="478009"/>
                    <a:pt x="228600" y="457200"/>
                  </a:cubicBezTo>
                  <a:cubicBezTo>
                    <a:pt x="115229" y="459934"/>
                    <a:pt x="-6319" y="347902"/>
                    <a:pt x="0" y="228600"/>
                  </a:cubicBezTo>
                  <a:close/>
                </a:path>
              </a:pathLst>
            </a:custGeom>
            <a:noFill/>
            <a:ln w="28575">
              <a:solidFill>
                <a:srgbClr val="F7BA23"/>
              </a:solidFill>
              <a:extLst>
                <a:ext uri="{C807C97D-BFC1-408E-A445-0C87EB9F89A2}">
                  <ask:lineSketchStyleProps xmlns="" xmlns:ask="http://schemas.microsoft.com/office/drawing/2018/sketchyshapes" sd="69112762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C31311DD-FC63-8599-95B4-7DFB453AC10F}"/>
              </a:ext>
            </a:extLst>
          </p:cNvPr>
          <p:cNvSpPr/>
          <p:nvPr/>
        </p:nvSpPr>
        <p:spPr>
          <a:xfrm>
            <a:off x="6478438" y="3047423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12212" y="104144"/>
                  <a:pt x="112452" y="19577"/>
                  <a:pt x="228600" y="0"/>
                </a:cubicBezTo>
                <a:cubicBezTo>
                  <a:pt x="369064" y="-5131"/>
                  <a:pt x="438321" y="92742"/>
                  <a:pt x="457200" y="228600"/>
                </a:cubicBezTo>
                <a:cubicBezTo>
                  <a:pt x="468497" y="359996"/>
                  <a:pt x="351691" y="478009"/>
                  <a:pt x="228600" y="457200"/>
                </a:cubicBezTo>
                <a:cubicBezTo>
                  <a:pt x="115229" y="459934"/>
                  <a:pt x="-6319" y="347902"/>
                  <a:pt x="0" y="228600"/>
                </a:cubicBezTo>
                <a:close/>
              </a:path>
            </a:pathLst>
          </a:custGeom>
          <a:noFill/>
          <a:ln w="28575">
            <a:solidFill>
              <a:srgbClr val="F7BA23"/>
            </a:solidFill>
            <a:extLst>
              <a:ext uri="{C807C97D-BFC1-408E-A445-0C87EB9F89A2}">
                <ask:lineSketchStyleProps xmlns="" xmlns:ask="http://schemas.microsoft.com/office/drawing/2018/sketchyshapes" sd="69112762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9ECD9D2-934C-9BEE-BAE6-DA4F2FB069A5}"/>
              </a:ext>
            </a:extLst>
          </p:cNvPr>
          <p:cNvSpPr/>
          <p:nvPr/>
        </p:nvSpPr>
        <p:spPr>
          <a:xfrm flipH="1">
            <a:off x="8332903" y="3029563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12212" y="104144"/>
                  <a:pt x="112452" y="19577"/>
                  <a:pt x="228600" y="0"/>
                </a:cubicBezTo>
                <a:cubicBezTo>
                  <a:pt x="369064" y="-5131"/>
                  <a:pt x="438321" y="92742"/>
                  <a:pt x="457200" y="228600"/>
                </a:cubicBezTo>
                <a:cubicBezTo>
                  <a:pt x="468497" y="359996"/>
                  <a:pt x="351691" y="478009"/>
                  <a:pt x="228600" y="457200"/>
                </a:cubicBezTo>
                <a:cubicBezTo>
                  <a:pt x="115229" y="459934"/>
                  <a:pt x="-6319" y="347902"/>
                  <a:pt x="0" y="228600"/>
                </a:cubicBezTo>
                <a:close/>
              </a:path>
            </a:pathLst>
          </a:custGeom>
          <a:noFill/>
          <a:ln w="28575">
            <a:solidFill>
              <a:srgbClr val="F7BA23"/>
            </a:solidFill>
            <a:extLst>
              <a:ext uri="{C807C97D-BFC1-408E-A445-0C87EB9F89A2}">
                <ask:lineSketchStyleProps xmlns="" xmlns:ask="http://schemas.microsoft.com/office/drawing/2018/sketchyshapes" sd="69112762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4845D97-3699-10AD-7420-0A3FF5710A8E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Exploring germline-targeting of VRC01-class B cells in a human clinical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A0C30-D123-0C54-5259-D5F2E1E72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98" b="2825"/>
          <a:stretch/>
        </p:blipFill>
        <p:spPr>
          <a:xfrm>
            <a:off x="10826871" y="407139"/>
            <a:ext cx="1258803" cy="12584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3451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08E9CDD0-057D-1364-241A-60A8F5D91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9"/>
          <a:stretch/>
        </p:blipFill>
        <p:spPr>
          <a:xfrm rot="10800000">
            <a:off x="74114" y="5463020"/>
            <a:ext cx="1036469" cy="1040969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DE7A91B-E178-2AFF-E461-1132566647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061" y="1259529"/>
            <a:ext cx="10715255" cy="1564729"/>
          </a:xfrm>
        </p:spPr>
        <p:txBody>
          <a:bodyPr/>
          <a:lstStyle/>
          <a:p>
            <a:pPr marL="342900" indent="-342900" algn="l">
              <a:buAutoNum type="arabicPeriod"/>
            </a:pPr>
            <a:r>
              <a:rPr lang="en-US" sz="1800" dirty="0"/>
              <a:t>Evaluate whether GT1.1 can activate </a:t>
            </a:r>
            <a:r>
              <a:rPr lang="en-US" sz="1800" b="1" dirty="0"/>
              <a:t>VRC01-class</a:t>
            </a:r>
            <a:r>
              <a:rPr lang="en-US" sz="1800" dirty="0"/>
              <a:t> B cells (frequency: 1 in ~500.000 B cells)</a:t>
            </a:r>
          </a:p>
          <a:p>
            <a:pPr marL="342900" indent="-342900" algn="l">
              <a:buAutoNum type="arabicPeriod"/>
            </a:pPr>
            <a:r>
              <a:rPr lang="en-US" sz="1800" dirty="0"/>
              <a:t>Evaluate whether B cells elicited by GT1.1 </a:t>
            </a:r>
            <a:r>
              <a:rPr lang="en-US" sz="1800" b="1" dirty="0"/>
              <a:t>resemble</a:t>
            </a:r>
            <a:r>
              <a:rPr lang="en-US" sz="1800" dirty="0"/>
              <a:t> VRC01-class broadly neutralizing antibodies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48E1643-9DFB-2BDD-80A1-73852422C54B}"/>
              </a:ext>
            </a:extLst>
          </p:cNvPr>
          <p:cNvSpPr/>
          <p:nvPr/>
        </p:nvSpPr>
        <p:spPr>
          <a:xfrm flipH="1">
            <a:off x="375299" y="4173236"/>
            <a:ext cx="3278375" cy="1456566"/>
          </a:xfrm>
          <a:prstGeom prst="arc">
            <a:avLst>
              <a:gd name="adj1" fmla="val 16200000"/>
              <a:gd name="adj2" fmla="val 898469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1639187 w 3278375"/>
                      <a:gd name="connsiteY0" fmla="*/ 0 h 1456566"/>
                      <a:gd name="connsiteX1" fmla="*/ 2460270 w 3278375"/>
                      <a:gd name="connsiteY1" fmla="*/ 97954 h 1456566"/>
                      <a:gd name="connsiteX2" fmla="*/ 3043529 w 3278375"/>
                      <a:gd name="connsiteY2" fmla="*/ 1103906 h 1456566"/>
                      <a:gd name="connsiteX3" fmla="*/ 2561372 w 3278375"/>
                      <a:gd name="connsiteY3" fmla="*/ 974942 h 1456566"/>
                      <a:gd name="connsiteX4" fmla="*/ 2093258 w 3278375"/>
                      <a:gd name="connsiteY4" fmla="*/ 849734 h 1456566"/>
                      <a:gd name="connsiteX5" fmla="*/ 1639188 w 3278375"/>
                      <a:gd name="connsiteY5" fmla="*/ 728283 h 1456566"/>
                      <a:gd name="connsiteX6" fmla="*/ 1639187 w 3278375"/>
                      <a:gd name="connsiteY6" fmla="*/ 0 h 1456566"/>
                      <a:gd name="connsiteX0" fmla="*/ 1639187 w 3278375"/>
                      <a:gd name="connsiteY0" fmla="*/ 0 h 1456566"/>
                      <a:gd name="connsiteX1" fmla="*/ 2460270 w 3278375"/>
                      <a:gd name="connsiteY1" fmla="*/ 97954 h 1456566"/>
                      <a:gd name="connsiteX2" fmla="*/ 3043529 w 3278375"/>
                      <a:gd name="connsiteY2" fmla="*/ 1103906 h 1456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78375" h="1456566" stroke="0" extrusionOk="0">
                        <a:moveTo>
                          <a:pt x="1639187" y="0"/>
                        </a:moveTo>
                        <a:cubicBezTo>
                          <a:pt x="1956278" y="31388"/>
                          <a:pt x="2210665" y="21847"/>
                          <a:pt x="2460270" y="97954"/>
                        </a:cubicBezTo>
                        <a:cubicBezTo>
                          <a:pt x="3193363" y="301061"/>
                          <a:pt x="3501106" y="758373"/>
                          <a:pt x="3043529" y="1103906"/>
                        </a:cubicBezTo>
                        <a:cubicBezTo>
                          <a:pt x="2886235" y="1045378"/>
                          <a:pt x="2705050" y="1016876"/>
                          <a:pt x="2561372" y="974942"/>
                        </a:cubicBezTo>
                        <a:cubicBezTo>
                          <a:pt x="2417694" y="933008"/>
                          <a:pt x="2240486" y="898871"/>
                          <a:pt x="2093258" y="849734"/>
                        </a:cubicBezTo>
                        <a:cubicBezTo>
                          <a:pt x="1946030" y="800597"/>
                          <a:pt x="1788037" y="785954"/>
                          <a:pt x="1639188" y="728283"/>
                        </a:cubicBezTo>
                        <a:cubicBezTo>
                          <a:pt x="1633690" y="475685"/>
                          <a:pt x="1647663" y="241904"/>
                          <a:pt x="1639187" y="0"/>
                        </a:cubicBezTo>
                        <a:close/>
                      </a:path>
                      <a:path w="3278375" h="1456566" fill="none" extrusionOk="0">
                        <a:moveTo>
                          <a:pt x="1639187" y="0"/>
                        </a:moveTo>
                        <a:cubicBezTo>
                          <a:pt x="1916934" y="12126"/>
                          <a:pt x="2204833" y="-14766"/>
                          <a:pt x="2460270" y="97954"/>
                        </a:cubicBezTo>
                        <a:cubicBezTo>
                          <a:pt x="3234861" y="173128"/>
                          <a:pt x="3483027" y="845049"/>
                          <a:pt x="3043529" y="1103906"/>
                        </a:cubicBezTo>
                      </a:path>
                      <a:path w="3278375" h="1456566" fill="none" stroke="0" extrusionOk="0">
                        <a:moveTo>
                          <a:pt x="1639187" y="0"/>
                        </a:moveTo>
                        <a:cubicBezTo>
                          <a:pt x="1884559" y="9221"/>
                          <a:pt x="2198323" y="10070"/>
                          <a:pt x="2460270" y="97954"/>
                        </a:cubicBezTo>
                        <a:cubicBezTo>
                          <a:pt x="3220598" y="337518"/>
                          <a:pt x="3570914" y="778760"/>
                          <a:pt x="3043529" y="110390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B249B4-AD22-9279-7FE9-5267AE38DB7A}"/>
              </a:ext>
            </a:extLst>
          </p:cNvPr>
          <p:cNvGrpSpPr/>
          <p:nvPr/>
        </p:nvGrpSpPr>
        <p:grpSpPr>
          <a:xfrm>
            <a:off x="2062361" y="2366214"/>
            <a:ext cx="8067277" cy="2026085"/>
            <a:chOff x="2062361" y="1103330"/>
            <a:chExt cx="8067277" cy="20260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CDFD96A-CD17-6D40-75C2-34DA5CD1C2E0}"/>
                </a:ext>
              </a:extLst>
            </p:cNvPr>
            <p:cNvGrpSpPr/>
            <p:nvPr/>
          </p:nvGrpSpPr>
          <p:grpSpPr>
            <a:xfrm>
              <a:off x="2062361" y="1103330"/>
              <a:ext cx="8067277" cy="1929494"/>
              <a:chOff x="0" y="1216383"/>
              <a:chExt cx="8067277" cy="1929494"/>
            </a:xfrm>
          </p:grpSpPr>
          <p:pic>
            <p:nvPicPr>
              <p:cNvPr id="5" name="Afbeelding 17">
                <a:extLst>
                  <a:ext uri="{FF2B5EF4-FFF2-40B4-BE49-F238E27FC236}">
                    <a16:creationId xmlns:a16="http://schemas.microsoft.com/office/drawing/2014/main" id="{908FF3BA-E2EC-973A-D8FD-6380401063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3608"/>
              <a:stretch/>
            </p:blipFill>
            <p:spPr>
              <a:xfrm>
                <a:off x="0" y="1216383"/>
                <a:ext cx="8067277" cy="192949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AE06AFF-D65D-DDFD-BDE0-50F793D4EA21}"/>
                  </a:ext>
                </a:extLst>
              </p:cNvPr>
              <p:cNvSpPr/>
              <p:nvPr/>
            </p:nvSpPr>
            <p:spPr>
              <a:xfrm>
                <a:off x="593834" y="2585545"/>
                <a:ext cx="7325710" cy="262758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17D94E7-0E0E-45FB-4CBC-9CF758B9A2C0}"/>
                </a:ext>
              </a:extLst>
            </p:cNvPr>
            <p:cNvSpPr/>
            <p:nvPr/>
          </p:nvSpPr>
          <p:spPr>
            <a:xfrm>
              <a:off x="6478438" y="2672215"/>
              <a:ext cx="457200" cy="457200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 extrusionOk="0">
                  <a:moveTo>
                    <a:pt x="0" y="228600"/>
                  </a:moveTo>
                  <a:cubicBezTo>
                    <a:pt x="-12212" y="104144"/>
                    <a:pt x="112452" y="19577"/>
                    <a:pt x="228600" y="0"/>
                  </a:cubicBezTo>
                  <a:cubicBezTo>
                    <a:pt x="369064" y="-5131"/>
                    <a:pt x="438321" y="92742"/>
                    <a:pt x="457200" y="228600"/>
                  </a:cubicBezTo>
                  <a:cubicBezTo>
                    <a:pt x="468497" y="359996"/>
                    <a:pt x="351691" y="478009"/>
                    <a:pt x="228600" y="457200"/>
                  </a:cubicBezTo>
                  <a:cubicBezTo>
                    <a:pt x="115229" y="459934"/>
                    <a:pt x="-6319" y="347902"/>
                    <a:pt x="0" y="228600"/>
                  </a:cubicBezTo>
                  <a:close/>
                </a:path>
              </a:pathLst>
            </a:custGeom>
            <a:noFill/>
            <a:ln w="28575">
              <a:solidFill>
                <a:srgbClr val="F7BA23"/>
              </a:solidFill>
              <a:extLst>
                <a:ext uri="{C807C97D-BFC1-408E-A445-0C87EB9F89A2}">
                  <ask:lineSketchStyleProps xmlns="" xmlns:ask="http://schemas.microsoft.com/office/drawing/2018/sketchyshapes" sd="69112762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F91284-9E7F-327A-7445-8CF3F8FB1743}"/>
                </a:ext>
              </a:extLst>
            </p:cNvPr>
            <p:cNvSpPr/>
            <p:nvPr/>
          </p:nvSpPr>
          <p:spPr>
            <a:xfrm flipH="1">
              <a:off x="8373374" y="2664423"/>
              <a:ext cx="457200" cy="457200"/>
            </a:xfrm>
            <a:custGeom>
              <a:avLst/>
              <a:gdLst>
                <a:gd name="connsiteX0" fmla="*/ 0 w 457200"/>
                <a:gd name="connsiteY0" fmla="*/ 228600 h 457200"/>
                <a:gd name="connsiteX1" fmla="*/ 228600 w 457200"/>
                <a:gd name="connsiteY1" fmla="*/ 0 h 457200"/>
                <a:gd name="connsiteX2" fmla="*/ 457200 w 457200"/>
                <a:gd name="connsiteY2" fmla="*/ 228600 h 457200"/>
                <a:gd name="connsiteX3" fmla="*/ 228600 w 457200"/>
                <a:gd name="connsiteY3" fmla="*/ 457200 h 457200"/>
                <a:gd name="connsiteX4" fmla="*/ 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 extrusionOk="0">
                  <a:moveTo>
                    <a:pt x="0" y="228600"/>
                  </a:moveTo>
                  <a:cubicBezTo>
                    <a:pt x="-12212" y="104144"/>
                    <a:pt x="112452" y="19577"/>
                    <a:pt x="228600" y="0"/>
                  </a:cubicBezTo>
                  <a:cubicBezTo>
                    <a:pt x="369064" y="-5131"/>
                    <a:pt x="438321" y="92742"/>
                    <a:pt x="457200" y="228600"/>
                  </a:cubicBezTo>
                  <a:cubicBezTo>
                    <a:pt x="468497" y="359996"/>
                    <a:pt x="351691" y="478009"/>
                    <a:pt x="228600" y="457200"/>
                  </a:cubicBezTo>
                  <a:cubicBezTo>
                    <a:pt x="115229" y="459934"/>
                    <a:pt x="-6319" y="347902"/>
                    <a:pt x="0" y="228600"/>
                  </a:cubicBezTo>
                  <a:close/>
                </a:path>
              </a:pathLst>
            </a:custGeom>
            <a:noFill/>
            <a:ln w="28575">
              <a:solidFill>
                <a:srgbClr val="F7BA23"/>
              </a:solidFill>
              <a:extLst>
                <a:ext uri="{C807C97D-BFC1-408E-A445-0C87EB9F89A2}">
                  <ask:lineSketchStyleProps xmlns="" xmlns:ask="http://schemas.microsoft.com/office/drawing/2018/sketchyshapes" sd="69112762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38AD206-351C-0CF1-D0A3-6B404A0B2D8C}"/>
              </a:ext>
            </a:extLst>
          </p:cNvPr>
          <p:cNvSpPr txBox="1"/>
          <p:nvPr/>
        </p:nvSpPr>
        <p:spPr>
          <a:xfrm>
            <a:off x="563361" y="4362648"/>
            <a:ext cx="14590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"/>
              </a:rPr>
              <a:t>measure</a:t>
            </a:r>
          </a:p>
          <a:p>
            <a:pPr algn="ctr"/>
            <a:r>
              <a:rPr lang="en-US" sz="1400" dirty="0">
                <a:latin typeface=""/>
              </a:rPr>
              <a:t>GT1.1-specific</a:t>
            </a:r>
          </a:p>
          <a:p>
            <a:pPr algn="ctr"/>
            <a:r>
              <a:rPr lang="en-US" sz="1400" dirty="0">
                <a:latin typeface=""/>
              </a:rPr>
              <a:t>memory B cells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31311DD-FC63-8599-95B4-7DFB453AC10F}"/>
              </a:ext>
            </a:extLst>
          </p:cNvPr>
          <p:cNvSpPr/>
          <p:nvPr/>
        </p:nvSpPr>
        <p:spPr>
          <a:xfrm>
            <a:off x="6478438" y="3047423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12212" y="104144"/>
                  <a:pt x="112452" y="19577"/>
                  <a:pt x="228600" y="0"/>
                </a:cubicBezTo>
                <a:cubicBezTo>
                  <a:pt x="369064" y="-5131"/>
                  <a:pt x="438321" y="92742"/>
                  <a:pt x="457200" y="228600"/>
                </a:cubicBezTo>
                <a:cubicBezTo>
                  <a:pt x="468497" y="359996"/>
                  <a:pt x="351691" y="478009"/>
                  <a:pt x="228600" y="457200"/>
                </a:cubicBezTo>
                <a:cubicBezTo>
                  <a:pt x="115229" y="459934"/>
                  <a:pt x="-6319" y="347902"/>
                  <a:pt x="0" y="228600"/>
                </a:cubicBezTo>
                <a:close/>
              </a:path>
            </a:pathLst>
          </a:custGeom>
          <a:noFill/>
          <a:ln w="28575">
            <a:solidFill>
              <a:srgbClr val="F7BA23"/>
            </a:solidFill>
            <a:extLst>
              <a:ext uri="{C807C97D-BFC1-408E-A445-0C87EB9F89A2}">
                <ask:lineSketchStyleProps xmlns="" xmlns:ask="http://schemas.microsoft.com/office/drawing/2018/sketchyshapes" sd="69112762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9ECD9D2-934C-9BEE-BAE6-DA4F2FB069A5}"/>
              </a:ext>
            </a:extLst>
          </p:cNvPr>
          <p:cNvSpPr/>
          <p:nvPr/>
        </p:nvSpPr>
        <p:spPr>
          <a:xfrm flipH="1">
            <a:off x="8332903" y="3029563"/>
            <a:ext cx="457200" cy="457200"/>
          </a:xfrm>
          <a:custGeom>
            <a:avLst/>
            <a:gdLst>
              <a:gd name="connsiteX0" fmla="*/ 0 w 457200"/>
              <a:gd name="connsiteY0" fmla="*/ 228600 h 457200"/>
              <a:gd name="connsiteX1" fmla="*/ 228600 w 457200"/>
              <a:gd name="connsiteY1" fmla="*/ 0 h 457200"/>
              <a:gd name="connsiteX2" fmla="*/ 457200 w 457200"/>
              <a:gd name="connsiteY2" fmla="*/ 228600 h 457200"/>
              <a:gd name="connsiteX3" fmla="*/ 228600 w 457200"/>
              <a:gd name="connsiteY3" fmla="*/ 457200 h 457200"/>
              <a:gd name="connsiteX4" fmla="*/ 0 w 457200"/>
              <a:gd name="connsiteY4" fmla="*/ 2286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57200" extrusionOk="0">
                <a:moveTo>
                  <a:pt x="0" y="228600"/>
                </a:moveTo>
                <a:cubicBezTo>
                  <a:pt x="-12212" y="104144"/>
                  <a:pt x="112452" y="19577"/>
                  <a:pt x="228600" y="0"/>
                </a:cubicBezTo>
                <a:cubicBezTo>
                  <a:pt x="369064" y="-5131"/>
                  <a:pt x="438321" y="92742"/>
                  <a:pt x="457200" y="228600"/>
                </a:cubicBezTo>
                <a:cubicBezTo>
                  <a:pt x="468497" y="359996"/>
                  <a:pt x="351691" y="478009"/>
                  <a:pt x="228600" y="457200"/>
                </a:cubicBezTo>
                <a:cubicBezTo>
                  <a:pt x="115229" y="459934"/>
                  <a:pt x="-6319" y="347902"/>
                  <a:pt x="0" y="228600"/>
                </a:cubicBezTo>
                <a:close/>
              </a:path>
            </a:pathLst>
          </a:custGeom>
          <a:noFill/>
          <a:ln w="28575">
            <a:solidFill>
              <a:srgbClr val="F7BA23"/>
            </a:solidFill>
            <a:extLst>
              <a:ext uri="{C807C97D-BFC1-408E-A445-0C87EB9F89A2}">
                <ask:lineSketchStyleProps xmlns="" xmlns:ask="http://schemas.microsoft.com/office/drawing/2018/sketchyshapes" sd="69112762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FE651B3F-1E51-25AB-ECA5-F65EC35B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5" y="5310641"/>
            <a:ext cx="1954893" cy="126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Arc 40">
            <a:extLst>
              <a:ext uri="{FF2B5EF4-FFF2-40B4-BE49-F238E27FC236}">
                <a16:creationId xmlns:a16="http://schemas.microsoft.com/office/drawing/2014/main" id="{B393F584-4445-4502-A920-41DB95ECEF02}"/>
              </a:ext>
            </a:extLst>
          </p:cNvPr>
          <p:cNvSpPr/>
          <p:nvPr/>
        </p:nvSpPr>
        <p:spPr>
          <a:xfrm rot="16200000">
            <a:off x="2978586" y="5148275"/>
            <a:ext cx="594090" cy="2150424"/>
          </a:xfrm>
          <a:prstGeom prst="arc">
            <a:avLst>
              <a:gd name="adj1" fmla="val 17645800"/>
              <a:gd name="adj2" fmla="val 3227106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49765 w 594090"/>
                      <a:gd name="connsiteY0" fmla="*/ 510162 h 2150424"/>
                      <a:gd name="connsiteX1" fmla="*/ 593963 w 594090"/>
                      <a:gd name="connsiteY1" fmla="*/ 1043695 h 2150424"/>
                      <a:gd name="connsiteX2" fmla="*/ 574970 w 594090"/>
                      <a:gd name="connsiteY2" fmla="*/ 1454741 h 2150424"/>
                      <a:gd name="connsiteX3" fmla="*/ 297045 w 594090"/>
                      <a:gd name="connsiteY3" fmla="*/ 1075212 h 2150424"/>
                      <a:gd name="connsiteX4" fmla="*/ 549765 w 594090"/>
                      <a:gd name="connsiteY4" fmla="*/ 510162 h 2150424"/>
                      <a:gd name="connsiteX0" fmla="*/ 549765 w 594090"/>
                      <a:gd name="connsiteY0" fmla="*/ 510162 h 2150424"/>
                      <a:gd name="connsiteX1" fmla="*/ 593963 w 594090"/>
                      <a:gd name="connsiteY1" fmla="*/ 1043695 h 2150424"/>
                      <a:gd name="connsiteX2" fmla="*/ 574970 w 594090"/>
                      <a:gd name="connsiteY2" fmla="*/ 1454741 h 2150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2150424" stroke="0" extrusionOk="0">
                        <a:moveTo>
                          <a:pt x="549765" y="510162"/>
                        </a:moveTo>
                        <a:cubicBezTo>
                          <a:pt x="595907" y="691288"/>
                          <a:pt x="592385" y="845653"/>
                          <a:pt x="593963" y="1043695"/>
                        </a:cubicBezTo>
                        <a:cubicBezTo>
                          <a:pt x="581616" y="1183697"/>
                          <a:pt x="567987" y="1328011"/>
                          <a:pt x="574970" y="1454741"/>
                        </a:cubicBezTo>
                        <a:cubicBezTo>
                          <a:pt x="514792" y="1359098"/>
                          <a:pt x="424383" y="1248113"/>
                          <a:pt x="297045" y="1075212"/>
                        </a:cubicBezTo>
                        <a:cubicBezTo>
                          <a:pt x="414752" y="895105"/>
                          <a:pt x="400173" y="758594"/>
                          <a:pt x="549765" y="510162"/>
                        </a:cubicBezTo>
                        <a:close/>
                      </a:path>
                      <a:path w="594090" h="2150424" fill="none" extrusionOk="0">
                        <a:moveTo>
                          <a:pt x="549765" y="510162"/>
                        </a:moveTo>
                        <a:cubicBezTo>
                          <a:pt x="582421" y="650657"/>
                          <a:pt x="603779" y="859442"/>
                          <a:pt x="593963" y="1043695"/>
                        </a:cubicBezTo>
                        <a:cubicBezTo>
                          <a:pt x="591937" y="1198267"/>
                          <a:pt x="585413" y="1305003"/>
                          <a:pt x="574970" y="145474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64238B-08F6-E049-C7F3-7A9B9FCFA597}"/>
              </a:ext>
            </a:extLst>
          </p:cNvPr>
          <p:cNvSpPr txBox="1"/>
          <p:nvPr/>
        </p:nvSpPr>
        <p:spPr>
          <a:xfrm>
            <a:off x="506170" y="6550223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"/>
              </a:rPr>
              <a:t>sort epitope-specific B cells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A46F90-E427-EC73-31B5-847414D548C3}"/>
              </a:ext>
            </a:extLst>
          </p:cNvPr>
          <p:cNvGrpSpPr/>
          <p:nvPr/>
        </p:nvGrpSpPr>
        <p:grpSpPr>
          <a:xfrm>
            <a:off x="3205327" y="4839661"/>
            <a:ext cx="8935459" cy="2051280"/>
            <a:chOff x="3205327" y="4839661"/>
            <a:chExt cx="8935459" cy="205128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B23672C-9B15-D78D-1EB4-4D663723D134}"/>
                </a:ext>
              </a:extLst>
            </p:cNvPr>
            <p:cNvSpPr txBox="1"/>
            <p:nvPr/>
          </p:nvSpPr>
          <p:spPr>
            <a:xfrm>
              <a:off x="3205327" y="6521033"/>
              <a:ext cx="2691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"/>
                </a:rPr>
                <a:t>sequence B cell receptor genes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66FEED-3CCC-C907-FA98-223DE0FA695A}"/>
                </a:ext>
              </a:extLst>
            </p:cNvPr>
            <p:cNvGrpSpPr/>
            <p:nvPr/>
          </p:nvGrpSpPr>
          <p:grpSpPr>
            <a:xfrm>
              <a:off x="3677128" y="4839661"/>
              <a:ext cx="8463658" cy="2051280"/>
              <a:chOff x="3677128" y="4839661"/>
              <a:chExt cx="8463658" cy="2051280"/>
            </a:xfrm>
          </p:grpSpPr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78533001-8470-70DB-879E-845A01D64945}"/>
                  </a:ext>
                </a:extLst>
              </p:cNvPr>
              <p:cNvSpPr/>
              <p:nvPr/>
            </p:nvSpPr>
            <p:spPr>
              <a:xfrm rot="16200000">
                <a:off x="5787817" y="5286713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E0D6EF5-E3AB-F665-CE8B-80F740DDCC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3802" t="43352" r="3342" b="9638"/>
              <a:stretch/>
            </p:blipFill>
            <p:spPr>
              <a:xfrm>
                <a:off x="3677128" y="5401159"/>
                <a:ext cx="1748163" cy="1088373"/>
              </a:xfrm>
              <a:prstGeom prst="rect">
                <a:avLst/>
              </a:prstGeom>
            </p:spPr>
          </p:pic>
          <p:pic>
            <p:nvPicPr>
              <p:cNvPr id="4098" name="Picture 2" descr="Antibody Expression with the TGEX Vector Series | Antibody Design Labs">
                <a:extLst>
                  <a:ext uri="{FF2B5EF4-FFF2-40B4-BE49-F238E27FC236}">
                    <a16:creationId xmlns:a16="http://schemas.microsoft.com/office/drawing/2014/main" id="{87F5FFD3-982F-48A1-FA43-B87CA89F25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6180" y="5445451"/>
                <a:ext cx="991133" cy="833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21D5BAC1-B1DD-D8F3-2EC4-B7C41EFAC94A}"/>
                  </a:ext>
                </a:extLst>
              </p:cNvPr>
              <p:cNvSpPr/>
              <p:nvPr/>
            </p:nvSpPr>
            <p:spPr>
              <a:xfrm rot="16200000">
                <a:off x="7871596" y="5288077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sp>
            <p:nvSpPr>
              <p:cNvPr id="4105" name="TextBox 4104">
                <a:extLst>
                  <a:ext uri="{FF2B5EF4-FFF2-40B4-BE49-F238E27FC236}">
                    <a16:creationId xmlns:a16="http://schemas.microsoft.com/office/drawing/2014/main" id="{1CDD693C-AF6A-5ACA-EBAA-FB396DA84262}"/>
                  </a:ext>
                </a:extLst>
              </p:cNvPr>
              <p:cNvSpPr txBox="1"/>
              <p:nvPr/>
            </p:nvSpPr>
            <p:spPr>
              <a:xfrm>
                <a:off x="6206776" y="6305590"/>
                <a:ext cx="16510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"/>
                  </a:rPr>
                  <a:t>clone in Ab </a:t>
                </a:r>
              </a:p>
              <a:p>
                <a:pPr algn="ctr"/>
                <a:r>
                  <a:rPr lang="en-US" sz="1400" dirty="0">
                    <a:latin typeface=""/>
                  </a:rPr>
                  <a:t>expression vector </a:t>
                </a:r>
              </a:p>
            </p:txBody>
          </p:sp>
          <p:grpSp>
            <p:nvGrpSpPr>
              <p:cNvPr id="4107" name="Group 4106">
                <a:extLst>
                  <a:ext uri="{FF2B5EF4-FFF2-40B4-BE49-F238E27FC236}">
                    <a16:creationId xmlns:a16="http://schemas.microsoft.com/office/drawing/2014/main" id="{4BB610B8-445A-5F77-77CE-B5FA73F6F7A9}"/>
                  </a:ext>
                </a:extLst>
              </p:cNvPr>
              <p:cNvGrpSpPr/>
              <p:nvPr/>
            </p:nvGrpSpPr>
            <p:grpSpPr>
              <a:xfrm>
                <a:off x="10459365" y="4839661"/>
                <a:ext cx="1681421" cy="2051280"/>
                <a:chOff x="9017896" y="4839966"/>
                <a:chExt cx="1681421" cy="2051280"/>
              </a:xfrm>
            </p:grpSpPr>
            <p:pic>
              <p:nvPicPr>
                <p:cNvPr id="4101" name="Afbeelding 17">
                  <a:extLst>
                    <a:ext uri="{FF2B5EF4-FFF2-40B4-BE49-F238E27FC236}">
                      <a16:creationId xmlns:a16="http://schemas.microsoft.com/office/drawing/2014/main" id="{973A307E-B658-6153-6B3D-AC9B7ECCF9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7758" t="3102" r="26953" b="81541"/>
                <a:stretch/>
              </p:blipFill>
              <p:spPr>
                <a:xfrm>
                  <a:off x="9017896" y="6018497"/>
                  <a:ext cx="426720" cy="387882"/>
                </a:xfrm>
                <a:prstGeom prst="rect">
                  <a:avLst/>
                </a:prstGeom>
              </p:spPr>
            </p:pic>
            <p:pic>
              <p:nvPicPr>
                <p:cNvPr id="4099" name="Afbeelding 17">
                  <a:extLst>
                    <a:ext uri="{FF2B5EF4-FFF2-40B4-BE49-F238E27FC236}">
                      <a16:creationId xmlns:a16="http://schemas.microsoft.com/office/drawing/2014/main" id="{0FB4BA66-9870-EF07-FF50-F5A4347D8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7758" t="3102" r="26953" b="81541"/>
                <a:stretch/>
              </p:blipFill>
              <p:spPr>
                <a:xfrm>
                  <a:off x="9243448" y="4839966"/>
                  <a:ext cx="426720" cy="387882"/>
                </a:xfrm>
                <a:prstGeom prst="rect">
                  <a:avLst/>
                </a:prstGeom>
              </p:spPr>
            </p:pic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F2E31044-CFBB-8019-7B78-4C58DA2E460C}"/>
                    </a:ext>
                  </a:extLst>
                </p:cNvPr>
                <p:cNvGrpSpPr/>
                <p:nvPr/>
              </p:nvGrpSpPr>
              <p:grpSpPr>
                <a:xfrm>
                  <a:off x="9192582" y="5214450"/>
                  <a:ext cx="1273391" cy="1187155"/>
                  <a:chOff x="8172369" y="5390214"/>
                  <a:chExt cx="1273391" cy="1187155"/>
                </a:xfrm>
              </p:grpSpPr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6C0E00D0-A7D9-E762-9C7C-58775513BD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8234319" y="5328264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EBE9C037-7622-CF09-E05B-463A4E4FA0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8295863" y="5718278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96F18D20-762B-07B2-D7EB-EF1FF98BEC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8603765" y="5402735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>
                    <a:extLst>
                      <a:ext uri="{FF2B5EF4-FFF2-40B4-BE49-F238E27FC236}">
                        <a16:creationId xmlns:a16="http://schemas.microsoft.com/office/drawing/2014/main" id="{7C07442B-5507-5E65-47B8-4F8B8E7C60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8688452" y="5786581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3" name="Picture 52">
                    <a:extLst>
                      <a:ext uri="{FF2B5EF4-FFF2-40B4-BE49-F238E27FC236}">
                        <a16:creationId xmlns:a16="http://schemas.microsoft.com/office/drawing/2014/main" id="{75A601F3-BF5E-178F-3706-574CB34CF4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0800000">
                    <a:off x="8438391" y="6123236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808F182A-A4BC-6500-3014-4B9B3975F9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8973211" y="5386613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5" name="Picture 54">
                    <a:extLst>
                      <a:ext uri="{FF2B5EF4-FFF2-40B4-BE49-F238E27FC236}">
                        <a16:creationId xmlns:a16="http://schemas.microsoft.com/office/drawing/2014/main" id="{14A42CAD-27DE-2206-645B-07E8C50B77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8842702" y="6097349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56" name="Picture 55">
                    <a:extLst>
                      <a:ext uri="{FF2B5EF4-FFF2-40B4-BE49-F238E27FC236}">
                        <a16:creationId xmlns:a16="http://schemas.microsoft.com/office/drawing/2014/main" id="{D141215F-D72C-9F03-56DB-404D7C99BB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86721" t="45063" r="274" b="27857"/>
                  <a:stretch/>
                </p:blipFill>
                <p:spPr>
                  <a:xfrm rot="16200000">
                    <a:off x="9053577" y="5770459"/>
                    <a:ext cx="330233" cy="45413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06" name="TextBox 4105">
                  <a:extLst>
                    <a:ext uri="{FF2B5EF4-FFF2-40B4-BE49-F238E27FC236}">
                      <a16:creationId xmlns:a16="http://schemas.microsoft.com/office/drawing/2014/main" id="{B8893F69-25EF-BBD8-0DAA-09431BB18B40}"/>
                    </a:ext>
                  </a:extLst>
                </p:cNvPr>
                <p:cNvSpPr txBox="1"/>
                <p:nvPr/>
              </p:nvSpPr>
              <p:spPr>
                <a:xfrm>
                  <a:off x="9048245" y="6368026"/>
                  <a:ext cx="165107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"/>
                    </a:rPr>
                    <a:t>characterize Ab</a:t>
                  </a:r>
                </a:p>
                <a:p>
                  <a:pPr algn="ctr"/>
                  <a:r>
                    <a:rPr lang="en-US" sz="1400" dirty="0">
                      <a:latin typeface=""/>
                    </a:rPr>
                    <a:t>properties</a:t>
                  </a:r>
                </a:p>
              </p:txBody>
            </p:sp>
          </p:grpSp>
          <p:sp>
            <p:nvSpPr>
              <p:cNvPr id="4108" name="TextBox 4107">
                <a:extLst>
                  <a:ext uri="{FF2B5EF4-FFF2-40B4-BE49-F238E27FC236}">
                    <a16:creationId xmlns:a16="http://schemas.microsoft.com/office/drawing/2014/main" id="{A3B90A1E-2ACA-CB0C-5010-75E53C7D2DF8}"/>
                  </a:ext>
                </a:extLst>
              </p:cNvPr>
              <p:cNvSpPr txBox="1"/>
              <p:nvPr/>
            </p:nvSpPr>
            <p:spPr>
              <a:xfrm>
                <a:off x="8179293" y="6305590"/>
                <a:ext cx="1651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"/>
                  </a:rPr>
                  <a:t>produce Ab</a:t>
                </a:r>
              </a:p>
            </p:txBody>
          </p:sp>
          <p:sp>
            <p:nvSpPr>
              <p:cNvPr id="4109" name="Arc 4108">
                <a:extLst>
                  <a:ext uri="{FF2B5EF4-FFF2-40B4-BE49-F238E27FC236}">
                    <a16:creationId xmlns:a16="http://schemas.microsoft.com/office/drawing/2014/main" id="{C7D95C46-8AD3-38B9-AFB7-DF8C5677E074}"/>
                  </a:ext>
                </a:extLst>
              </p:cNvPr>
              <p:cNvSpPr/>
              <p:nvPr/>
            </p:nvSpPr>
            <p:spPr>
              <a:xfrm rot="16200000">
                <a:off x="9741316" y="5268445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pic>
            <p:nvPicPr>
              <p:cNvPr id="4110" name="Picture 4" descr="The 7 “Deadly Sins” of Shake Flask Culture - Blog">
                <a:extLst>
                  <a:ext uri="{FF2B5EF4-FFF2-40B4-BE49-F238E27FC236}">
                    <a16:creationId xmlns:a16="http://schemas.microsoft.com/office/drawing/2014/main" id="{7AADAEB2-297C-D82A-2DBE-65DB03E065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58" t="11687" r="60552" b="14043"/>
              <a:stretch/>
            </p:blipFill>
            <p:spPr bwMode="auto">
              <a:xfrm>
                <a:off x="8779311" y="5484582"/>
                <a:ext cx="451036" cy="698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1" name="Afbeelding 17">
                <a:extLst>
                  <a:ext uri="{FF2B5EF4-FFF2-40B4-BE49-F238E27FC236}">
                    <a16:creationId xmlns:a16="http://schemas.microsoft.com/office/drawing/2014/main" id="{AD966531-886C-A612-F49E-A697366BB6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7758" t="3102" r="26953" b="81541"/>
              <a:stretch/>
            </p:blipFill>
            <p:spPr>
              <a:xfrm rot="16200000">
                <a:off x="11721546" y="5294610"/>
                <a:ext cx="426720" cy="387882"/>
              </a:xfrm>
              <a:prstGeom prst="rect">
                <a:avLst/>
              </a:prstGeom>
            </p:spPr>
          </p:pic>
        </p:grpSp>
      </p:grp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4845D97-3699-10AD-7420-0A3FF5710A8E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Exploring germline-targeting of VRC01-class B cells in a human clinical trial</a:t>
            </a:r>
          </a:p>
        </p:txBody>
      </p:sp>
    </p:spTree>
    <p:extLst>
      <p:ext uri="{BB962C8B-B14F-4D97-AF65-F5344CB8AC3E}">
        <p14:creationId xmlns:p14="http://schemas.microsoft.com/office/powerpoint/2010/main" val="227389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734B6DF-3187-AAF0-339D-124222370B85}"/>
              </a:ext>
            </a:extLst>
          </p:cNvPr>
          <p:cNvSpPr txBox="1"/>
          <p:nvPr/>
        </p:nvSpPr>
        <p:spPr>
          <a:xfrm>
            <a:off x="311798" y="1259162"/>
            <a:ext cx="429849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GT1.1 induces a </a:t>
            </a:r>
            <a:r>
              <a:rPr lang="en-GB" sz="1600" b="1" dirty="0">
                <a:latin typeface="Arial Nova" panose="020B0504020202020204" pitchFamily="34" charset="0"/>
              </a:rPr>
              <a:t>strong antigen-specific memory B cell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GT1.1-specific memory B cells account for up to </a:t>
            </a:r>
            <a:r>
              <a:rPr lang="en-GB" sz="1600" b="1" dirty="0">
                <a:latin typeface="Arial Nova" panose="020B0504020202020204" pitchFamily="34" charset="0"/>
              </a:rPr>
              <a:t>10%</a:t>
            </a:r>
            <a:r>
              <a:rPr lang="en-GB" sz="1600" dirty="0">
                <a:latin typeface="Arial Nova" panose="020B0504020202020204" pitchFamily="34" charset="0"/>
              </a:rPr>
              <a:t> of the memory B cell repertoire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CD4bs-specific and apex-specific B cells are substantially boosted by the third immunization, while </a:t>
            </a:r>
            <a:r>
              <a:rPr lang="en-GB" sz="1600" b="1" dirty="0">
                <a:latin typeface="Arial Nova" panose="020B0504020202020204" pitchFamily="34" charset="0"/>
              </a:rPr>
              <a:t>off-target</a:t>
            </a:r>
            <a:r>
              <a:rPr lang="en-GB" sz="1600" dirty="0">
                <a:latin typeface="Arial Nova" panose="020B0504020202020204" pitchFamily="34" charset="0"/>
              </a:rPr>
              <a:t> B cells are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CD4bs-specific memory B cells account for </a:t>
            </a:r>
            <a:r>
              <a:rPr lang="en-GB" sz="1600" b="1" dirty="0">
                <a:latin typeface="Arial Nova" panose="020B0504020202020204" pitchFamily="34" charset="0"/>
              </a:rPr>
              <a:t>~0.1% of all memory B cells </a:t>
            </a:r>
            <a:r>
              <a:rPr lang="en-GB" sz="1600" dirty="0">
                <a:latin typeface="Arial Nova" panose="020B0504020202020204" pitchFamily="34" charset="0"/>
              </a:rPr>
              <a:t>at week 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At week 10, VRC01-class B cells (IGHV1-2 with 5aa CDRL3) measured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 Nova" panose="020B0504020202020204" pitchFamily="34" charset="0"/>
              </a:rPr>
              <a:t>5/9</a:t>
            </a:r>
            <a:r>
              <a:rPr lang="en-GB" sz="1600" dirty="0">
                <a:latin typeface="Arial Nova" panose="020B0504020202020204" pitchFamily="34" charset="0"/>
              </a:rPr>
              <a:t> low dose individuals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 Nova" panose="020B0504020202020204" pitchFamily="34" charset="0"/>
              </a:rPr>
              <a:t>6/10</a:t>
            </a:r>
            <a:r>
              <a:rPr lang="en-GB" sz="1600" dirty="0">
                <a:latin typeface="Arial Nova" panose="020B0504020202020204" pitchFamily="34" charset="0"/>
              </a:rPr>
              <a:t> high dose individuals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At week 26, </a:t>
            </a:r>
            <a:r>
              <a:rPr lang="en-GB" sz="1600" b="1" dirty="0">
                <a:latin typeface="Arial Nova" panose="020B0504020202020204" pitchFamily="34" charset="0"/>
              </a:rPr>
              <a:t>6/7 </a:t>
            </a:r>
            <a:r>
              <a:rPr lang="en-GB" sz="1600" dirty="0">
                <a:latin typeface="Arial Nova" panose="020B0504020202020204" pitchFamily="34" charset="0"/>
              </a:rPr>
              <a:t>high dose individuals have a VRC01-class B cell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73B28E-939F-8366-BC1E-96560FD596B9}"/>
              </a:ext>
            </a:extLst>
          </p:cNvPr>
          <p:cNvGrpSpPr/>
          <p:nvPr/>
        </p:nvGrpSpPr>
        <p:grpSpPr>
          <a:xfrm>
            <a:off x="4700588" y="1533821"/>
            <a:ext cx="7491412" cy="4838238"/>
            <a:chOff x="5678600" y="1600663"/>
            <a:chExt cx="6513400" cy="420660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CEE9F1A-C38E-7832-6BF9-F95D6A5D2B7F}"/>
                </a:ext>
              </a:extLst>
            </p:cNvPr>
            <p:cNvGrpSpPr/>
            <p:nvPr/>
          </p:nvGrpSpPr>
          <p:grpSpPr>
            <a:xfrm>
              <a:off x="5678600" y="1624797"/>
              <a:ext cx="1774741" cy="4182465"/>
              <a:chOff x="1403414" y="1980696"/>
              <a:chExt cx="1774741" cy="418246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22C2152-236F-BCAB-7661-62ADD1B72836}"/>
                  </a:ext>
                </a:extLst>
              </p:cNvPr>
              <p:cNvSpPr txBox="1"/>
              <p:nvPr/>
            </p:nvSpPr>
            <p:spPr>
              <a:xfrm>
                <a:off x="2012662" y="1980696"/>
                <a:ext cx="761255" cy="267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antigen+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32F76E6-C109-36D4-0E3F-2549A0B5E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3415" y="2220135"/>
                <a:ext cx="1774740" cy="200535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4D81074-EB20-9E6B-0B21-C3215A823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414" y="4157805"/>
                <a:ext cx="1774741" cy="2005356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348EC33-762B-8C28-246A-18A9AEFB6FE4}"/>
                </a:ext>
              </a:extLst>
            </p:cNvPr>
            <p:cNvGrpSpPr/>
            <p:nvPr/>
          </p:nvGrpSpPr>
          <p:grpSpPr>
            <a:xfrm>
              <a:off x="7258095" y="1624797"/>
              <a:ext cx="1794779" cy="4182465"/>
              <a:chOff x="3704805" y="1980696"/>
              <a:chExt cx="1794779" cy="41824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473E595-BE3F-613B-06EC-3C15321AE15A}"/>
                  </a:ext>
                </a:extLst>
              </p:cNvPr>
              <p:cNvSpPr txBox="1"/>
              <p:nvPr/>
            </p:nvSpPr>
            <p:spPr>
              <a:xfrm>
                <a:off x="3966203" y="1980696"/>
                <a:ext cx="1533381" cy="267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epitope+ </a:t>
                </a:r>
                <a:r>
                  <a:rPr lang="en-US" sz="1400" b="1" dirty="0">
                    <a:solidFill>
                      <a:srgbClr val="E4AD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(CD4bs+)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33E6F13-738C-38F4-79A6-7AD456396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4805" y="2220133"/>
                <a:ext cx="1774741" cy="2005357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97FA2E2-F72B-DBBD-ECFC-5C6D1ECAE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4805" y="4157803"/>
                <a:ext cx="1774742" cy="2005358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FF6F7ED-73C1-4A1A-8183-79F7231E6D4D}"/>
                </a:ext>
              </a:extLst>
            </p:cNvPr>
            <p:cNvGrpSpPr/>
            <p:nvPr/>
          </p:nvGrpSpPr>
          <p:grpSpPr>
            <a:xfrm>
              <a:off x="8840881" y="1604690"/>
              <a:ext cx="1774743" cy="4182768"/>
              <a:chOff x="5588376" y="1960589"/>
              <a:chExt cx="1774743" cy="418276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89EBEB-7C56-B7B7-5E1D-B01176914ABC}"/>
                  </a:ext>
                </a:extLst>
              </p:cNvPr>
              <p:cNvSpPr txBox="1"/>
              <p:nvPr/>
            </p:nvSpPr>
            <p:spPr>
              <a:xfrm>
                <a:off x="5866095" y="1960589"/>
                <a:ext cx="1420490" cy="267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epitope+ </a:t>
                </a:r>
                <a:r>
                  <a:rPr lang="en-US" sz="1400" b="1" dirty="0">
                    <a:solidFill>
                      <a:srgbClr val="FF8AD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(Apex+)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5FAFD7D-06FE-260E-E502-10A658A89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88377" y="2220133"/>
                <a:ext cx="1774742" cy="2005358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1FA3601-924A-EDEF-28F9-69369FF17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88376" y="4137998"/>
                <a:ext cx="1774743" cy="2005359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DFCDB58-8389-8D96-DEA8-FC7E5F2D6074}"/>
                </a:ext>
              </a:extLst>
            </p:cNvPr>
            <p:cNvGrpSpPr/>
            <p:nvPr/>
          </p:nvGrpSpPr>
          <p:grpSpPr>
            <a:xfrm>
              <a:off x="10417255" y="1600663"/>
              <a:ext cx="1774745" cy="4206601"/>
              <a:chOff x="8536352" y="1956562"/>
              <a:chExt cx="1774745" cy="4206601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8456A2A-DA80-9207-AACB-C79EA958EC64}"/>
                  </a:ext>
                </a:extLst>
              </p:cNvPr>
              <p:cNvSpPr txBox="1"/>
              <p:nvPr/>
            </p:nvSpPr>
            <p:spPr>
              <a:xfrm>
                <a:off x="9124395" y="1956562"/>
                <a:ext cx="779318" cy="267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off-target</a:t>
                </a: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90A8536-3E03-8E2D-5CFD-E3B736877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36353" y="2220131"/>
                <a:ext cx="1774744" cy="200536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1362D95-08F3-8582-A211-C169D70B0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36352" y="4157803"/>
                <a:ext cx="1774744" cy="2005360"/>
              </a:xfrm>
              <a:prstGeom prst="rect">
                <a:avLst/>
              </a:prstGeom>
            </p:spPr>
          </p:pic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53AB0AC-2077-A132-D3C5-A25A53DE68DE}"/>
              </a:ext>
            </a:extLst>
          </p:cNvPr>
          <p:cNvSpPr txBox="1"/>
          <p:nvPr/>
        </p:nvSpPr>
        <p:spPr>
          <a:xfrm>
            <a:off x="9762810" y="0"/>
            <a:ext cx="2429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 Nova" panose="020B0504020202020204" pitchFamily="34" charset="0"/>
              </a:rPr>
              <a:t>Madhu Prabhakaran &amp; VRC team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4BCC3D2-C7EC-FDA1-DFD1-61FAB1E58885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GT1.1 induces strong epitope-specific memory B cell responses</a:t>
            </a:r>
          </a:p>
        </p:txBody>
      </p:sp>
    </p:spTree>
    <p:extLst>
      <p:ext uri="{BB962C8B-B14F-4D97-AF65-F5344CB8AC3E}">
        <p14:creationId xmlns:p14="http://schemas.microsoft.com/office/powerpoint/2010/main" val="32907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35E9D1-D351-6BDE-50E1-6497A772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640" y="3397431"/>
            <a:ext cx="2691764" cy="27750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734B6DF-3187-AAF0-339D-124222370B85}"/>
              </a:ext>
            </a:extLst>
          </p:cNvPr>
          <p:cNvSpPr txBox="1"/>
          <p:nvPr/>
        </p:nvSpPr>
        <p:spPr>
          <a:xfrm>
            <a:off x="311798" y="1259162"/>
            <a:ext cx="429849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GT1.1 induces a </a:t>
            </a:r>
            <a:r>
              <a:rPr lang="en-GB" sz="1600" b="1" dirty="0">
                <a:latin typeface="Arial Nova" panose="020B0504020202020204" pitchFamily="34" charset="0"/>
              </a:rPr>
              <a:t>strong antigen-specific memory B cell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GT1.1-specific memory B cells account for up to </a:t>
            </a:r>
            <a:r>
              <a:rPr lang="en-GB" sz="1600" b="1" dirty="0">
                <a:latin typeface="Arial Nova" panose="020B0504020202020204" pitchFamily="34" charset="0"/>
              </a:rPr>
              <a:t>10%</a:t>
            </a:r>
            <a:r>
              <a:rPr lang="en-GB" sz="1600" dirty="0">
                <a:latin typeface="Arial Nova" panose="020B0504020202020204" pitchFamily="34" charset="0"/>
              </a:rPr>
              <a:t> of the memory B cell repertoire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CD4bs-specific and apex-specific B cells are substantially boosted by the third immunization, while </a:t>
            </a:r>
            <a:r>
              <a:rPr lang="en-GB" sz="1600" b="1" dirty="0">
                <a:latin typeface="Arial Nova" panose="020B0504020202020204" pitchFamily="34" charset="0"/>
              </a:rPr>
              <a:t>off-target</a:t>
            </a:r>
            <a:r>
              <a:rPr lang="en-GB" sz="1600" dirty="0">
                <a:latin typeface="Arial Nova" panose="020B0504020202020204" pitchFamily="34" charset="0"/>
              </a:rPr>
              <a:t> B cells are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CD4bs-specific memory B cells account for </a:t>
            </a:r>
            <a:r>
              <a:rPr lang="en-GB" sz="1600" b="1" dirty="0">
                <a:latin typeface="Arial Nova" panose="020B0504020202020204" pitchFamily="34" charset="0"/>
              </a:rPr>
              <a:t>~0.1% of all memory B cells </a:t>
            </a:r>
            <a:r>
              <a:rPr lang="en-GB" sz="1600" dirty="0">
                <a:latin typeface="Arial Nova" panose="020B0504020202020204" pitchFamily="34" charset="0"/>
              </a:rPr>
              <a:t>at week 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At week 10, VRC01-class B cells (IGHV1-2 with 5aa CDRL3) measured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 Nova" panose="020B0504020202020204" pitchFamily="34" charset="0"/>
              </a:rPr>
              <a:t>5/9</a:t>
            </a:r>
            <a:r>
              <a:rPr lang="en-GB" sz="1600" dirty="0">
                <a:latin typeface="Arial Nova" panose="020B0504020202020204" pitchFamily="34" charset="0"/>
              </a:rPr>
              <a:t> low dose individuals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>
                <a:latin typeface="Arial Nova" panose="020B0504020202020204" pitchFamily="34" charset="0"/>
              </a:rPr>
              <a:t>6/10</a:t>
            </a:r>
            <a:r>
              <a:rPr lang="en-GB" sz="1600" dirty="0">
                <a:latin typeface="Arial Nova" panose="020B0504020202020204" pitchFamily="34" charset="0"/>
              </a:rPr>
              <a:t> high dose individuals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 Nova" panose="020B0504020202020204" pitchFamily="34" charset="0"/>
              </a:rPr>
              <a:t>At week 26, </a:t>
            </a:r>
            <a:r>
              <a:rPr lang="en-GB" sz="1600" b="1" dirty="0">
                <a:latin typeface="Arial Nova" panose="020B0504020202020204" pitchFamily="34" charset="0"/>
              </a:rPr>
              <a:t>6/7 </a:t>
            </a:r>
            <a:r>
              <a:rPr lang="en-GB" sz="1600" dirty="0">
                <a:latin typeface="Arial Nova" panose="020B0504020202020204" pitchFamily="34" charset="0"/>
              </a:rPr>
              <a:t>high dose individuals have a VRC01-class B cell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 Nova" panose="020B05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73B28E-939F-8366-BC1E-96560FD596B9}"/>
              </a:ext>
            </a:extLst>
          </p:cNvPr>
          <p:cNvGrpSpPr/>
          <p:nvPr/>
        </p:nvGrpSpPr>
        <p:grpSpPr>
          <a:xfrm>
            <a:off x="4700588" y="1561579"/>
            <a:ext cx="3880934" cy="4810478"/>
            <a:chOff x="5678600" y="1624797"/>
            <a:chExt cx="3374274" cy="418246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CEE9F1A-C38E-7832-6BF9-F95D6A5D2B7F}"/>
                </a:ext>
              </a:extLst>
            </p:cNvPr>
            <p:cNvGrpSpPr/>
            <p:nvPr/>
          </p:nvGrpSpPr>
          <p:grpSpPr>
            <a:xfrm>
              <a:off x="5678600" y="1624797"/>
              <a:ext cx="1774741" cy="4182465"/>
              <a:chOff x="1403414" y="1980696"/>
              <a:chExt cx="1774741" cy="418246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22C2152-236F-BCAB-7661-62ADD1B72836}"/>
                  </a:ext>
                </a:extLst>
              </p:cNvPr>
              <p:cNvSpPr txBox="1"/>
              <p:nvPr/>
            </p:nvSpPr>
            <p:spPr>
              <a:xfrm>
                <a:off x="2012662" y="1980696"/>
                <a:ext cx="761255" cy="267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antigen+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32F76E6-C109-36D4-0E3F-2549A0B5E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3415" y="2220135"/>
                <a:ext cx="1774740" cy="200535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4D81074-EB20-9E6B-0B21-C3215A823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3414" y="4157805"/>
                <a:ext cx="1774741" cy="2005356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348EC33-762B-8C28-246A-18A9AEFB6FE4}"/>
                </a:ext>
              </a:extLst>
            </p:cNvPr>
            <p:cNvGrpSpPr/>
            <p:nvPr/>
          </p:nvGrpSpPr>
          <p:grpSpPr>
            <a:xfrm>
              <a:off x="7258095" y="1624797"/>
              <a:ext cx="1794779" cy="4182465"/>
              <a:chOff x="3704805" y="1980696"/>
              <a:chExt cx="1794779" cy="418246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473E595-BE3F-613B-06EC-3C15321AE15A}"/>
                  </a:ext>
                </a:extLst>
              </p:cNvPr>
              <p:cNvSpPr txBox="1"/>
              <p:nvPr/>
            </p:nvSpPr>
            <p:spPr>
              <a:xfrm>
                <a:off x="3966203" y="1980696"/>
                <a:ext cx="1533381" cy="2675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epitope+ </a:t>
                </a:r>
                <a:r>
                  <a:rPr lang="en-US" sz="1400" b="1" dirty="0">
                    <a:solidFill>
                      <a:srgbClr val="E4AD0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(CD4bs+)</a:t>
                </a: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33E6F13-738C-38F4-79A6-7AD4563965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4805" y="2220133"/>
                <a:ext cx="1774741" cy="2005357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197FA2E2-F72B-DBBD-ECFC-5C6D1ECAE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4805" y="4157803"/>
                <a:ext cx="1774742" cy="2005358"/>
              </a:xfrm>
              <a:prstGeom prst="rect">
                <a:avLst/>
              </a:prstGeom>
            </p:spPr>
          </p:pic>
        </p:grp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53AB0AC-2077-A132-D3C5-A25A53DE68DE}"/>
              </a:ext>
            </a:extLst>
          </p:cNvPr>
          <p:cNvSpPr txBox="1"/>
          <p:nvPr/>
        </p:nvSpPr>
        <p:spPr>
          <a:xfrm>
            <a:off x="9762810" y="0"/>
            <a:ext cx="2429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Arial Nova" panose="020B0504020202020204" pitchFamily="34" charset="0"/>
              </a:rPr>
              <a:t>Madhu Prabhakaran &amp; VRC team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4BCC3D2-C7EC-FDA1-DFD1-61FAB1E58885}"/>
              </a:ext>
            </a:extLst>
          </p:cNvPr>
          <p:cNvSpPr txBox="1">
            <a:spLocks/>
          </p:cNvSpPr>
          <p:nvPr/>
        </p:nvSpPr>
        <p:spPr>
          <a:xfrm>
            <a:off x="838200" y="614532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GT1.1 induces </a:t>
            </a:r>
            <a:r>
              <a:rPr lang="en-US" sz="2200" u="sng" dirty="0"/>
              <a:t>CD4 binding site-specific, VRC01-class </a:t>
            </a:r>
            <a:r>
              <a:rPr lang="en-US" sz="2200" dirty="0"/>
              <a:t>memory B cell responses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441A1-0AE8-F9FA-9F4C-FAE11168D6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802" t="43352" r="3342" b="9638"/>
          <a:stretch/>
        </p:blipFill>
        <p:spPr>
          <a:xfrm>
            <a:off x="9501054" y="1486492"/>
            <a:ext cx="1748163" cy="1088373"/>
          </a:xfrm>
          <a:prstGeom prst="rect">
            <a:avLst/>
          </a:prstGeom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5B86BF63-AA9A-2C0D-DEFD-A1F079C52431}"/>
              </a:ext>
            </a:extLst>
          </p:cNvPr>
          <p:cNvSpPr/>
          <p:nvPr/>
        </p:nvSpPr>
        <p:spPr>
          <a:xfrm rot="16200000">
            <a:off x="8802512" y="1233608"/>
            <a:ext cx="594090" cy="2150424"/>
          </a:xfrm>
          <a:prstGeom prst="arc">
            <a:avLst>
              <a:gd name="adj1" fmla="val 17645800"/>
              <a:gd name="adj2" fmla="val 3227106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49765 w 594090"/>
                      <a:gd name="connsiteY0" fmla="*/ 510162 h 2150424"/>
                      <a:gd name="connsiteX1" fmla="*/ 593963 w 594090"/>
                      <a:gd name="connsiteY1" fmla="*/ 1043695 h 2150424"/>
                      <a:gd name="connsiteX2" fmla="*/ 574970 w 594090"/>
                      <a:gd name="connsiteY2" fmla="*/ 1454741 h 2150424"/>
                      <a:gd name="connsiteX3" fmla="*/ 297045 w 594090"/>
                      <a:gd name="connsiteY3" fmla="*/ 1075212 h 2150424"/>
                      <a:gd name="connsiteX4" fmla="*/ 549765 w 594090"/>
                      <a:gd name="connsiteY4" fmla="*/ 510162 h 2150424"/>
                      <a:gd name="connsiteX0" fmla="*/ 549765 w 594090"/>
                      <a:gd name="connsiteY0" fmla="*/ 510162 h 2150424"/>
                      <a:gd name="connsiteX1" fmla="*/ 593963 w 594090"/>
                      <a:gd name="connsiteY1" fmla="*/ 1043695 h 2150424"/>
                      <a:gd name="connsiteX2" fmla="*/ 574970 w 594090"/>
                      <a:gd name="connsiteY2" fmla="*/ 1454741 h 2150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2150424" stroke="0" extrusionOk="0">
                        <a:moveTo>
                          <a:pt x="549765" y="510162"/>
                        </a:moveTo>
                        <a:cubicBezTo>
                          <a:pt x="595907" y="691288"/>
                          <a:pt x="592385" y="845653"/>
                          <a:pt x="593963" y="1043695"/>
                        </a:cubicBezTo>
                        <a:cubicBezTo>
                          <a:pt x="581616" y="1183697"/>
                          <a:pt x="567987" y="1328011"/>
                          <a:pt x="574970" y="1454741"/>
                        </a:cubicBezTo>
                        <a:cubicBezTo>
                          <a:pt x="514792" y="1359098"/>
                          <a:pt x="424383" y="1248113"/>
                          <a:pt x="297045" y="1075212"/>
                        </a:cubicBezTo>
                        <a:cubicBezTo>
                          <a:pt x="414752" y="895105"/>
                          <a:pt x="400173" y="758594"/>
                          <a:pt x="549765" y="510162"/>
                        </a:cubicBezTo>
                        <a:close/>
                      </a:path>
                      <a:path w="594090" h="2150424" fill="none" extrusionOk="0">
                        <a:moveTo>
                          <a:pt x="549765" y="510162"/>
                        </a:moveTo>
                        <a:cubicBezTo>
                          <a:pt x="582421" y="650657"/>
                          <a:pt x="603779" y="859442"/>
                          <a:pt x="593963" y="1043695"/>
                        </a:cubicBezTo>
                        <a:cubicBezTo>
                          <a:pt x="591937" y="1198267"/>
                          <a:pt x="585413" y="1305003"/>
                          <a:pt x="574970" y="145474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81AA4-BDCC-9022-FC26-A59B8037E7A8}"/>
              </a:ext>
            </a:extLst>
          </p:cNvPr>
          <p:cNvSpPr txBox="1"/>
          <p:nvPr/>
        </p:nvSpPr>
        <p:spPr>
          <a:xfrm>
            <a:off x="9029253" y="2606366"/>
            <a:ext cx="269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"/>
              </a:rPr>
              <a:t>sequence B cell receptor genes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A8C26A81-FFAA-4448-C57C-D892A01B9FC8}"/>
              </a:ext>
            </a:extLst>
          </p:cNvPr>
          <p:cNvSpPr/>
          <p:nvPr/>
        </p:nvSpPr>
        <p:spPr>
          <a:xfrm>
            <a:off x="10961266" y="2353788"/>
            <a:ext cx="594090" cy="2150424"/>
          </a:xfrm>
          <a:prstGeom prst="arc">
            <a:avLst>
              <a:gd name="adj1" fmla="val 17645800"/>
              <a:gd name="adj2" fmla="val 3227106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49765 w 594090"/>
                      <a:gd name="connsiteY0" fmla="*/ 510162 h 2150424"/>
                      <a:gd name="connsiteX1" fmla="*/ 593963 w 594090"/>
                      <a:gd name="connsiteY1" fmla="*/ 1043695 h 2150424"/>
                      <a:gd name="connsiteX2" fmla="*/ 574970 w 594090"/>
                      <a:gd name="connsiteY2" fmla="*/ 1454741 h 2150424"/>
                      <a:gd name="connsiteX3" fmla="*/ 297045 w 594090"/>
                      <a:gd name="connsiteY3" fmla="*/ 1075212 h 2150424"/>
                      <a:gd name="connsiteX4" fmla="*/ 549765 w 594090"/>
                      <a:gd name="connsiteY4" fmla="*/ 510162 h 2150424"/>
                      <a:gd name="connsiteX0" fmla="*/ 549765 w 594090"/>
                      <a:gd name="connsiteY0" fmla="*/ 510162 h 2150424"/>
                      <a:gd name="connsiteX1" fmla="*/ 593963 w 594090"/>
                      <a:gd name="connsiteY1" fmla="*/ 1043695 h 2150424"/>
                      <a:gd name="connsiteX2" fmla="*/ 574970 w 594090"/>
                      <a:gd name="connsiteY2" fmla="*/ 1454741 h 21504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2150424" stroke="0" extrusionOk="0">
                        <a:moveTo>
                          <a:pt x="549765" y="510162"/>
                        </a:moveTo>
                        <a:cubicBezTo>
                          <a:pt x="595907" y="691288"/>
                          <a:pt x="592385" y="845653"/>
                          <a:pt x="593963" y="1043695"/>
                        </a:cubicBezTo>
                        <a:cubicBezTo>
                          <a:pt x="581616" y="1183697"/>
                          <a:pt x="567987" y="1328011"/>
                          <a:pt x="574970" y="1454741"/>
                        </a:cubicBezTo>
                        <a:cubicBezTo>
                          <a:pt x="514792" y="1359098"/>
                          <a:pt x="424383" y="1248113"/>
                          <a:pt x="297045" y="1075212"/>
                        </a:cubicBezTo>
                        <a:cubicBezTo>
                          <a:pt x="414752" y="895105"/>
                          <a:pt x="400173" y="758594"/>
                          <a:pt x="549765" y="510162"/>
                        </a:cubicBezTo>
                        <a:close/>
                      </a:path>
                      <a:path w="594090" h="2150424" fill="none" extrusionOk="0">
                        <a:moveTo>
                          <a:pt x="549765" y="510162"/>
                        </a:moveTo>
                        <a:cubicBezTo>
                          <a:pt x="582421" y="650657"/>
                          <a:pt x="603779" y="859442"/>
                          <a:pt x="593963" y="1043695"/>
                        </a:cubicBezTo>
                        <a:cubicBezTo>
                          <a:pt x="591937" y="1198267"/>
                          <a:pt x="585413" y="1305003"/>
                          <a:pt x="574970" y="1454741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229B2-4FEE-EA01-5090-622C36F17FF8}"/>
              </a:ext>
            </a:extLst>
          </p:cNvPr>
          <p:cNvSpPr/>
          <p:nvPr/>
        </p:nvSpPr>
        <p:spPr>
          <a:xfrm>
            <a:off x="1" y="1251119"/>
            <a:ext cx="8484646" cy="56068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214F2-8A8B-F845-5F36-18BC845745B8}"/>
              </a:ext>
            </a:extLst>
          </p:cNvPr>
          <p:cNvSpPr txBox="1"/>
          <p:nvPr/>
        </p:nvSpPr>
        <p:spPr>
          <a:xfrm>
            <a:off x="8870554" y="6167513"/>
            <a:ext cx="3039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 Nova" panose="020B0504020202020204" pitchFamily="34" charset="0"/>
              </a:rPr>
              <a:t>~35% of CD4bs-specific B cells</a:t>
            </a:r>
          </a:p>
          <a:p>
            <a:pPr algn="ctr"/>
            <a:r>
              <a:rPr lang="en-US" sz="1600" dirty="0">
                <a:latin typeface="Arial Nova" panose="020B0504020202020204" pitchFamily="34" charset="0"/>
              </a:rPr>
              <a:t>are VRC01-class</a:t>
            </a:r>
          </a:p>
        </p:txBody>
      </p:sp>
    </p:spTree>
    <p:extLst>
      <p:ext uri="{BB962C8B-B14F-4D97-AF65-F5344CB8AC3E}">
        <p14:creationId xmlns:p14="http://schemas.microsoft.com/office/powerpoint/2010/main" val="28433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5AE91235-0B05-6F80-844B-8551A3213B23}"/>
              </a:ext>
            </a:extLst>
          </p:cNvPr>
          <p:cNvGrpSpPr/>
          <p:nvPr/>
        </p:nvGrpSpPr>
        <p:grpSpPr>
          <a:xfrm>
            <a:off x="189795" y="1090832"/>
            <a:ext cx="8935459" cy="2051280"/>
            <a:chOff x="3205327" y="4839661"/>
            <a:chExt cx="8935459" cy="205128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0F0BD0B-F59B-BD53-2D54-5A65BC312F89}"/>
                </a:ext>
              </a:extLst>
            </p:cNvPr>
            <p:cNvSpPr txBox="1"/>
            <p:nvPr/>
          </p:nvSpPr>
          <p:spPr>
            <a:xfrm>
              <a:off x="3205327" y="6521033"/>
              <a:ext cx="2691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"/>
                </a:rPr>
                <a:t>sequence B cell receptor genes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6299462-424B-C525-2169-A112E087BB4C}"/>
                </a:ext>
              </a:extLst>
            </p:cNvPr>
            <p:cNvGrpSpPr/>
            <p:nvPr/>
          </p:nvGrpSpPr>
          <p:grpSpPr>
            <a:xfrm>
              <a:off x="3677128" y="4839661"/>
              <a:ext cx="8463658" cy="2051280"/>
              <a:chOff x="3677128" y="4839661"/>
              <a:chExt cx="8463658" cy="2051280"/>
            </a:xfrm>
          </p:grpSpPr>
          <p:sp>
            <p:nvSpPr>
              <p:cNvPr id="69" name="Arc 68">
                <a:extLst>
                  <a:ext uri="{FF2B5EF4-FFF2-40B4-BE49-F238E27FC236}">
                    <a16:creationId xmlns:a16="http://schemas.microsoft.com/office/drawing/2014/main" id="{44FD428A-F0C5-1E3E-D3C5-452742BEB457}"/>
                  </a:ext>
                </a:extLst>
              </p:cNvPr>
              <p:cNvSpPr/>
              <p:nvPr/>
            </p:nvSpPr>
            <p:spPr>
              <a:xfrm rot="16200000">
                <a:off x="5787817" y="5286713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BF624263-D872-8FAE-949A-046F93CD69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3802" t="43352" r="3342" b="9638"/>
              <a:stretch/>
            </p:blipFill>
            <p:spPr>
              <a:xfrm>
                <a:off x="3677128" y="5401159"/>
                <a:ext cx="1748163" cy="1088373"/>
              </a:xfrm>
              <a:prstGeom prst="rect">
                <a:avLst/>
              </a:prstGeom>
            </p:spPr>
          </p:pic>
          <p:pic>
            <p:nvPicPr>
              <p:cNvPr id="71" name="Picture 2" descr="Antibody Expression with the TGEX Vector Series | Antibody Design Labs">
                <a:extLst>
                  <a:ext uri="{FF2B5EF4-FFF2-40B4-BE49-F238E27FC236}">
                    <a16:creationId xmlns:a16="http://schemas.microsoft.com/office/drawing/2014/main" id="{3069B095-5AF1-1C6D-50DA-9BD6BA5E92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6180" y="5445451"/>
                <a:ext cx="991133" cy="8333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9F91831D-F6B1-3240-F472-FA0E1EA5EB78}"/>
                  </a:ext>
                </a:extLst>
              </p:cNvPr>
              <p:cNvSpPr/>
              <p:nvPr/>
            </p:nvSpPr>
            <p:spPr>
              <a:xfrm rot="16200000">
                <a:off x="7871596" y="5288077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5DB06FD-95BB-9D03-E651-F18F1D93BB80}"/>
                  </a:ext>
                </a:extLst>
              </p:cNvPr>
              <p:cNvSpPr txBox="1"/>
              <p:nvPr/>
            </p:nvSpPr>
            <p:spPr>
              <a:xfrm>
                <a:off x="6206776" y="6305590"/>
                <a:ext cx="16510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"/>
                  </a:rPr>
                  <a:t>clone in Ab </a:t>
                </a:r>
              </a:p>
              <a:p>
                <a:pPr algn="ctr"/>
                <a:r>
                  <a:rPr lang="en-US" sz="1400" dirty="0">
                    <a:latin typeface=""/>
                  </a:rPr>
                  <a:t>expression vector 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6CF1168-5D1F-F90E-A26E-73973CF2EC21}"/>
                  </a:ext>
                </a:extLst>
              </p:cNvPr>
              <p:cNvGrpSpPr/>
              <p:nvPr/>
            </p:nvGrpSpPr>
            <p:grpSpPr>
              <a:xfrm>
                <a:off x="10459365" y="4839661"/>
                <a:ext cx="1681421" cy="2051280"/>
                <a:chOff x="9017896" y="4839966"/>
                <a:chExt cx="1681421" cy="2051280"/>
              </a:xfrm>
            </p:grpSpPr>
            <p:pic>
              <p:nvPicPr>
                <p:cNvPr id="79" name="Afbeelding 17">
                  <a:extLst>
                    <a:ext uri="{FF2B5EF4-FFF2-40B4-BE49-F238E27FC236}">
                      <a16:creationId xmlns:a16="http://schemas.microsoft.com/office/drawing/2014/main" id="{8E34C581-5D38-B98A-C669-CBADE8F26F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7758" t="3102" r="26953" b="81541"/>
                <a:stretch/>
              </p:blipFill>
              <p:spPr>
                <a:xfrm>
                  <a:off x="9017896" y="6018497"/>
                  <a:ext cx="426720" cy="387882"/>
                </a:xfrm>
                <a:prstGeom prst="rect">
                  <a:avLst/>
                </a:prstGeom>
              </p:spPr>
            </p:pic>
            <p:pic>
              <p:nvPicPr>
                <p:cNvPr id="80" name="Afbeelding 17">
                  <a:extLst>
                    <a:ext uri="{FF2B5EF4-FFF2-40B4-BE49-F238E27FC236}">
                      <a16:creationId xmlns:a16="http://schemas.microsoft.com/office/drawing/2014/main" id="{E973A0AA-2293-4670-F73D-ADDDCC1098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67758" t="3102" r="26953" b="81541"/>
                <a:stretch/>
              </p:blipFill>
              <p:spPr>
                <a:xfrm>
                  <a:off x="9243448" y="4839966"/>
                  <a:ext cx="426720" cy="387882"/>
                </a:xfrm>
                <a:prstGeom prst="rect">
                  <a:avLst/>
                </a:prstGeom>
              </p:spPr>
            </p:pic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986CE251-3570-6FA7-B304-0992FC617619}"/>
                    </a:ext>
                  </a:extLst>
                </p:cNvPr>
                <p:cNvGrpSpPr/>
                <p:nvPr/>
              </p:nvGrpSpPr>
              <p:grpSpPr>
                <a:xfrm>
                  <a:off x="9192582" y="5214450"/>
                  <a:ext cx="1273391" cy="1187155"/>
                  <a:chOff x="8172369" y="5390214"/>
                  <a:chExt cx="1273391" cy="1187155"/>
                </a:xfrm>
              </p:grpSpPr>
              <p:pic>
                <p:nvPicPr>
                  <p:cNvPr id="83" name="Picture 82">
                    <a:extLst>
                      <a:ext uri="{FF2B5EF4-FFF2-40B4-BE49-F238E27FC236}">
                        <a16:creationId xmlns:a16="http://schemas.microsoft.com/office/drawing/2014/main" id="{D1C2F641-17FB-B1FB-ED0A-9B0E079F91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8234319" y="5328264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42A1A565-AA6A-B2D0-7DE3-C478355F5B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8295863" y="5718278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5" name="Picture 84">
                    <a:extLst>
                      <a:ext uri="{FF2B5EF4-FFF2-40B4-BE49-F238E27FC236}">
                        <a16:creationId xmlns:a16="http://schemas.microsoft.com/office/drawing/2014/main" id="{8303D22D-4AD4-AD74-A360-DFE2B6AFF0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8603765" y="5402735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6" name="Picture 85">
                    <a:extLst>
                      <a:ext uri="{FF2B5EF4-FFF2-40B4-BE49-F238E27FC236}">
                        <a16:creationId xmlns:a16="http://schemas.microsoft.com/office/drawing/2014/main" id="{B8A311F0-FB9D-4889-990E-FBA2078540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8688452" y="5786581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7" name="Picture 86">
                    <a:extLst>
                      <a:ext uri="{FF2B5EF4-FFF2-40B4-BE49-F238E27FC236}">
                        <a16:creationId xmlns:a16="http://schemas.microsoft.com/office/drawing/2014/main" id="{AEF753C9-D40A-2DA9-6DDF-72489D136D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0800000">
                    <a:off x="8438391" y="6123236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14D8868-6529-AB90-AC73-4E17841794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8973211" y="5386613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F51E9923-77B3-EC4A-8A06-5925B85B23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8842702" y="6097349"/>
                    <a:ext cx="330233" cy="454133"/>
                  </a:xfrm>
                  <a:prstGeom prst="rect">
                    <a:avLst/>
                  </a:prstGeom>
                </p:spPr>
              </p:pic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D2004A5B-6813-5251-0043-CE2FD42795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86721" t="45063" r="274" b="27857"/>
                  <a:stretch/>
                </p:blipFill>
                <p:spPr>
                  <a:xfrm rot="16200000">
                    <a:off x="9053577" y="5770459"/>
                    <a:ext cx="330233" cy="45413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51992511-D1BB-24E1-D645-DD990EC3FAAE}"/>
                    </a:ext>
                  </a:extLst>
                </p:cNvPr>
                <p:cNvSpPr txBox="1"/>
                <p:nvPr/>
              </p:nvSpPr>
              <p:spPr>
                <a:xfrm>
                  <a:off x="9048245" y="6368026"/>
                  <a:ext cx="1651072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"/>
                    </a:rPr>
                    <a:t>characterize Ab</a:t>
                  </a:r>
                </a:p>
                <a:p>
                  <a:pPr algn="ctr"/>
                  <a:r>
                    <a:rPr lang="en-US" sz="1400" dirty="0">
                      <a:latin typeface=""/>
                    </a:rPr>
                    <a:t>properties</a:t>
                  </a: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96002E3-3C38-144C-63A8-B691A5AFFF8F}"/>
                  </a:ext>
                </a:extLst>
              </p:cNvPr>
              <p:cNvSpPr txBox="1"/>
              <p:nvPr/>
            </p:nvSpPr>
            <p:spPr>
              <a:xfrm>
                <a:off x="8179293" y="6305590"/>
                <a:ext cx="165107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"/>
                  </a:rPr>
                  <a:t>produce Ab</a:t>
                </a:r>
              </a:p>
            </p:txBody>
          </p:sp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828A0037-06CF-3BB9-7436-326B7A894DAE}"/>
                  </a:ext>
                </a:extLst>
              </p:cNvPr>
              <p:cNvSpPr/>
              <p:nvPr/>
            </p:nvSpPr>
            <p:spPr>
              <a:xfrm rot="16200000">
                <a:off x="9741316" y="5268445"/>
                <a:ext cx="594090" cy="1748163"/>
              </a:xfrm>
              <a:prstGeom prst="arc">
                <a:avLst>
                  <a:gd name="adj1" fmla="val 17645800"/>
                  <a:gd name="adj2" fmla="val 3227106"/>
                </a:avLst>
              </a:prstGeom>
              <a:ln w="25400">
                <a:solidFill>
                  <a:srgbClr val="F7BA23"/>
                </a:solidFill>
                <a:tailEnd type="arrow"/>
                <a:extLst>
                  <a:ext uri="{C807C97D-BFC1-408E-A445-0C87EB9F89A2}">
                    <ask:lineSketchStyleProps xmlns="" xmlns:ask="http://schemas.microsoft.com/office/drawing/2018/sketchyshapes" sd="1928176929">
                      <a:custGeom>
                        <a:avLst/>
                        <a:gdLst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  <a:gd name="connsiteX3" fmla="*/ 297045 w 594090"/>
                          <a:gd name="connsiteY3" fmla="*/ 874082 h 1748163"/>
                          <a:gd name="connsiteX4" fmla="*/ 533560 w 594090"/>
                          <a:gd name="connsiteY4" fmla="*/ 345263 h 1748163"/>
                          <a:gd name="connsiteX0" fmla="*/ 533560 w 594090"/>
                          <a:gd name="connsiteY0" fmla="*/ 345263 h 1748163"/>
                          <a:gd name="connsiteX1" fmla="*/ 593897 w 594090"/>
                          <a:gd name="connsiteY1" fmla="*/ 842571 h 1748163"/>
                          <a:gd name="connsiteX2" fmla="*/ 566489 w 594090"/>
                          <a:gd name="connsiteY2" fmla="*/ 1242029 h 1748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594090" h="1748163" stroke="0" extrusionOk="0">
                            <a:moveTo>
                              <a:pt x="533560" y="345263"/>
                            </a:moveTo>
                            <a:cubicBezTo>
                              <a:pt x="576815" y="495528"/>
                              <a:pt x="591676" y="659897"/>
                              <a:pt x="593897" y="842571"/>
                            </a:cubicBezTo>
                            <a:cubicBezTo>
                              <a:pt x="579279" y="979993"/>
                              <a:pt x="575447" y="1119427"/>
                              <a:pt x="566489" y="1242029"/>
                            </a:cubicBezTo>
                            <a:cubicBezTo>
                              <a:pt x="465712" y="1141928"/>
                              <a:pt x="406003" y="1050075"/>
                              <a:pt x="297045" y="874082"/>
                            </a:cubicBezTo>
                            <a:cubicBezTo>
                              <a:pt x="378195" y="684643"/>
                              <a:pt x="393628" y="571268"/>
                              <a:pt x="533560" y="345263"/>
                            </a:cubicBezTo>
                            <a:close/>
                          </a:path>
                          <a:path w="594090" h="1748163" fill="none" extrusionOk="0">
                            <a:moveTo>
                              <a:pt x="533560" y="345263"/>
                            </a:moveTo>
                            <a:cubicBezTo>
                              <a:pt x="573458" y="477783"/>
                              <a:pt x="620070" y="673861"/>
                              <a:pt x="593897" y="842571"/>
                            </a:cubicBezTo>
                            <a:cubicBezTo>
                              <a:pt x="593453" y="989913"/>
                              <a:pt x="583349" y="1100807"/>
                              <a:pt x="566489" y="1242029"/>
                            </a:cubicBezTo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7BA23"/>
                  </a:solidFill>
                </a:endParaRPr>
              </a:p>
            </p:txBody>
          </p:sp>
          <p:pic>
            <p:nvPicPr>
              <p:cNvPr id="77" name="Picture 4" descr="The 7 “Deadly Sins” of Shake Flask Culture - Blog">
                <a:extLst>
                  <a:ext uri="{FF2B5EF4-FFF2-40B4-BE49-F238E27FC236}">
                    <a16:creationId xmlns:a16="http://schemas.microsoft.com/office/drawing/2014/main" id="{A2330EF9-EC59-4C2B-CB46-A40D35243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58" t="11687" r="60552" b="14043"/>
              <a:stretch/>
            </p:blipFill>
            <p:spPr bwMode="auto">
              <a:xfrm>
                <a:off x="8779311" y="5484582"/>
                <a:ext cx="451036" cy="698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Afbeelding 17">
                <a:extLst>
                  <a:ext uri="{FF2B5EF4-FFF2-40B4-BE49-F238E27FC236}">
                    <a16:creationId xmlns:a16="http://schemas.microsoft.com/office/drawing/2014/main" id="{E7A5CF5A-E977-FBF6-07AC-F894AE37D9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7758" t="3102" r="26953" b="81541"/>
              <a:stretch/>
            </p:blipFill>
            <p:spPr>
              <a:xfrm rot="16200000">
                <a:off x="11721546" y="5294610"/>
                <a:ext cx="426720" cy="387882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6BCB0F-C99B-04ED-2250-7758B16A0143}"/>
              </a:ext>
            </a:extLst>
          </p:cNvPr>
          <p:cNvSpPr txBox="1"/>
          <p:nvPr/>
        </p:nvSpPr>
        <p:spPr>
          <a:xfrm>
            <a:off x="4842316" y="-274320"/>
            <a:ext cx="68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ELISA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12D498D-B7C4-4E62-A678-6FCA214FD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8374" y="1108143"/>
            <a:ext cx="1554818" cy="10883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AA79D4-5CD1-923E-BC7F-AE90FF2365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0221" y="2204713"/>
            <a:ext cx="1687560" cy="12273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0A5D222-5C05-22A0-44AD-4861DD93ABB7}"/>
              </a:ext>
            </a:extLst>
          </p:cNvPr>
          <p:cNvSpPr txBox="1"/>
          <p:nvPr/>
        </p:nvSpPr>
        <p:spPr>
          <a:xfrm>
            <a:off x="8818167" y="1876130"/>
            <a:ext cx="16510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"/>
              </a:rPr>
              <a:t>Enzyme-linked</a:t>
            </a:r>
          </a:p>
          <a:p>
            <a:pPr algn="ctr"/>
            <a:r>
              <a:rPr lang="en-US" sz="1400" dirty="0">
                <a:latin typeface=""/>
              </a:rPr>
              <a:t>immunosorbent</a:t>
            </a:r>
          </a:p>
          <a:p>
            <a:pPr algn="ctr"/>
            <a:r>
              <a:rPr lang="en-US" sz="1400" dirty="0">
                <a:latin typeface=""/>
              </a:rPr>
              <a:t>assay (ELISA)</a:t>
            </a: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6EDEA4AC-78A8-99BF-D8CD-36010C593D9F}"/>
              </a:ext>
            </a:extLst>
          </p:cNvPr>
          <p:cNvSpPr/>
          <p:nvPr/>
        </p:nvSpPr>
        <p:spPr>
          <a:xfrm rot="3310827" flipV="1">
            <a:off x="8887482" y="2389518"/>
            <a:ext cx="594090" cy="699755"/>
          </a:xfrm>
          <a:prstGeom prst="arc">
            <a:avLst>
              <a:gd name="adj1" fmla="val 16567810"/>
              <a:gd name="adj2" fmla="val 3681173"/>
            </a:avLst>
          </a:prstGeom>
          <a:ln w="25400">
            <a:solidFill>
              <a:srgbClr val="F7BA23"/>
            </a:solidFill>
            <a:tailEnd type="arrow"/>
            <a:extLst>
              <a:ext uri="{C807C97D-BFC1-408E-A445-0C87EB9F89A2}">
                <ask:lineSketchStyleProps xmlns="" xmlns:ask="http://schemas.microsoft.com/office/drawing/2018/sketchyshapes" sd="1928176929">
                  <a:custGeom>
                    <a:avLst/>
                    <a:gdLst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  <a:gd name="connsiteX3" fmla="*/ 297045 w 594090"/>
                      <a:gd name="connsiteY3" fmla="*/ 874082 h 1748163"/>
                      <a:gd name="connsiteX4" fmla="*/ 533560 w 594090"/>
                      <a:gd name="connsiteY4" fmla="*/ 345263 h 1748163"/>
                      <a:gd name="connsiteX0" fmla="*/ 533560 w 594090"/>
                      <a:gd name="connsiteY0" fmla="*/ 345263 h 1748163"/>
                      <a:gd name="connsiteX1" fmla="*/ 593897 w 594090"/>
                      <a:gd name="connsiteY1" fmla="*/ 842571 h 1748163"/>
                      <a:gd name="connsiteX2" fmla="*/ 566489 w 594090"/>
                      <a:gd name="connsiteY2" fmla="*/ 1242029 h 1748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090" h="1748163" stroke="0" extrusionOk="0">
                        <a:moveTo>
                          <a:pt x="533560" y="345263"/>
                        </a:moveTo>
                        <a:cubicBezTo>
                          <a:pt x="576815" y="495528"/>
                          <a:pt x="591676" y="659897"/>
                          <a:pt x="593897" y="842571"/>
                        </a:cubicBezTo>
                        <a:cubicBezTo>
                          <a:pt x="579279" y="979993"/>
                          <a:pt x="575447" y="1119427"/>
                          <a:pt x="566489" y="1242029"/>
                        </a:cubicBezTo>
                        <a:cubicBezTo>
                          <a:pt x="465712" y="1141928"/>
                          <a:pt x="406003" y="1050075"/>
                          <a:pt x="297045" y="874082"/>
                        </a:cubicBezTo>
                        <a:cubicBezTo>
                          <a:pt x="378195" y="684643"/>
                          <a:pt x="393628" y="571268"/>
                          <a:pt x="533560" y="345263"/>
                        </a:cubicBezTo>
                        <a:close/>
                      </a:path>
                      <a:path w="594090" h="1748163" fill="none" extrusionOk="0">
                        <a:moveTo>
                          <a:pt x="533560" y="345263"/>
                        </a:moveTo>
                        <a:cubicBezTo>
                          <a:pt x="573458" y="477783"/>
                          <a:pt x="620070" y="673861"/>
                          <a:pt x="593897" y="842571"/>
                        </a:cubicBezTo>
                        <a:cubicBezTo>
                          <a:pt x="593453" y="989913"/>
                          <a:pt x="583349" y="1100807"/>
                          <a:pt x="566489" y="124202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BA23"/>
              </a:solidFill>
            </a:endParaRP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67C066F5-61CF-D7B6-99C4-FAB09A6ACBF5}"/>
              </a:ext>
            </a:extLst>
          </p:cNvPr>
          <p:cNvSpPr txBox="1">
            <a:spLocks/>
          </p:cNvSpPr>
          <p:nvPr/>
        </p:nvSpPr>
        <p:spPr>
          <a:xfrm>
            <a:off x="990600" y="638340"/>
            <a:ext cx="10515600" cy="636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u="none" kern="1200">
                <a:solidFill>
                  <a:schemeClr val="tx1"/>
                </a:solidFill>
                <a:latin typeface="Arial Nova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ea typeface="Microsoft Sans Serif" panose="020B0604020202020204" pitchFamily="34" charset="0"/>
                <a:cs typeface="Microsoft Sans Serif" panose="020B0604020202020204" pitchFamily="34" charset="0"/>
              </a:rPr>
              <a:t>Enzyme-linked immunosorbent assay (ELISA) to assess phenotypic similarities to VRC01-class antibodies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434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4142</TotalTime>
  <Words>1450</Words>
  <Application>Microsoft Office PowerPoint</Application>
  <PresentationFormat>Breedbeeld</PresentationFormat>
  <Paragraphs>351</Paragraphs>
  <Slides>19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9" baseType="lpstr">
      <vt:lpstr>Arial</vt:lpstr>
      <vt:lpstr>Arial Nova</vt:lpstr>
      <vt:lpstr>Calibri</vt:lpstr>
      <vt:lpstr>Calibri Light</vt:lpstr>
      <vt:lpstr>Diverda Sans Com</vt:lpstr>
      <vt:lpstr>Helvetica</vt:lpstr>
      <vt:lpstr>Microsoft Sans Serif</vt:lpstr>
      <vt:lpstr>Roboto</vt:lpstr>
      <vt:lpstr>Roboto Light</vt:lpstr>
      <vt:lpstr>Office Theme</vt:lpstr>
      <vt:lpstr>Germline-targeting vaccine candidate BG505 SOSIP GT1.1 expands B cells with broadly neutralizing antibody signatures in humans    Tom Caniels      Amsterdam UMC 28-11-2023 NCHIV   @tomcaniels | t.g.caniels@amsterdamumc.nl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Noor Stouthamer</dc:creator>
  <cp:lastModifiedBy>Waart, Y. de</cp:lastModifiedBy>
  <cp:revision>737</cp:revision>
  <dcterms:created xsi:type="dcterms:W3CDTF">2022-07-04T14:30:26Z</dcterms:created>
  <dcterms:modified xsi:type="dcterms:W3CDTF">2024-01-17T12:31:01Z</dcterms:modified>
</cp:coreProperties>
</file>