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0"/>
  </p:notesMasterIdLst>
  <p:sldIdLst>
    <p:sldId id="261" r:id="rId3"/>
    <p:sldId id="262" r:id="rId4"/>
    <p:sldId id="263" r:id="rId5"/>
    <p:sldId id="276" r:id="rId6"/>
    <p:sldId id="264" r:id="rId7"/>
    <p:sldId id="270" r:id="rId8"/>
    <p:sldId id="283" r:id="rId9"/>
    <p:sldId id="277" r:id="rId10"/>
    <p:sldId id="286" r:id="rId11"/>
    <p:sldId id="287" r:id="rId12"/>
    <p:sldId id="282" r:id="rId13"/>
    <p:sldId id="268" r:id="rId14"/>
    <p:sldId id="285" r:id="rId15"/>
    <p:sldId id="288" r:id="rId16"/>
    <p:sldId id="284" r:id="rId17"/>
    <p:sldId id="275"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nbellinghen, M.C. (Manon)" initials="VM(" lastIdx="2" clrIdx="0">
    <p:extLst>
      <p:ext uri="{19B8F6BF-5375-455C-9EA6-DF929625EA0E}">
        <p15:presenceInfo xmlns:p15="http://schemas.microsoft.com/office/powerpoint/2012/main" userId="S-1-5-21-2169066342-2480738168-2466311071-108132" providerId="AD"/>
      </p:ext>
    </p:extLst>
  </p:cmAuthor>
  <p:cmAuthor id="2" name="Reiss, P. (Peter)" initials="PR" lastIdx="10" clrIdx="1">
    <p:extLst>
      <p:ext uri="{19B8F6BF-5375-455C-9EA6-DF929625EA0E}">
        <p15:presenceInfo xmlns:p15="http://schemas.microsoft.com/office/powerpoint/2012/main" userId="S::p.reiss@amsterdamumc.nl::ca66d4f8-7cc9-4f72-86e0-3b02992bf6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3" autoAdjust="0"/>
    <p:restoredTop sz="88912" autoAdjust="0"/>
  </p:normalViewPr>
  <p:slideViewPr>
    <p:cSldViewPr snapToGrid="0">
      <p:cViewPr varScale="1">
        <p:scale>
          <a:sx n="114" d="100"/>
          <a:sy n="114" d="100"/>
        </p:scale>
        <p:origin x="13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FFD3B3-AFA3-4566-9557-AB5BC54E90FE}" type="datetimeFigureOut">
              <a:rPr lang="en-US" smtClean="0"/>
              <a:t>11/23/2023</a:t>
            </a:fld>
            <a:endParaRPr 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DA752E-697A-45A1-881A-D8C42187F374}" type="slidenum">
              <a:rPr lang="en-US" smtClean="0"/>
              <a:t>‹nr.›</a:t>
            </a:fld>
            <a:endParaRPr lang="en-US"/>
          </a:p>
        </p:txBody>
      </p:sp>
    </p:spTree>
    <p:extLst>
      <p:ext uri="{BB962C8B-B14F-4D97-AF65-F5344CB8AC3E}">
        <p14:creationId xmlns:p14="http://schemas.microsoft.com/office/powerpoint/2010/main" val="1971207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b="0" baseline="0" dirty="0"/>
              <a:t>I </a:t>
            </a:r>
            <a:r>
              <a:rPr lang="en-US" sz="1200" kern="1200" dirty="0">
                <a:solidFill>
                  <a:schemeClr val="tx1"/>
                </a:solidFill>
                <a:effectLst/>
                <a:latin typeface="+mn-lt"/>
                <a:ea typeface="+mn-ea"/>
                <a:cs typeface="+mn-cs"/>
              </a:rPr>
              <a:t>would like to thank the organizing committee for the opportunity to present these data from the AGEhIV Cohort Study </a:t>
            </a:r>
            <a:r>
              <a:rPr lang="en-US" b="0" baseline="0" dirty="0"/>
              <a:t>on biomarker profiles in people with and without HIV . </a:t>
            </a:r>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BBE05B-FD75-479F-9E55-BF97EE91DB7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4484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By applying clustering techniques to multiple biomarkers, as demonstrated by Paddy Mallon's research group in Dublin, we can unveil distinct inflammatory profiles in PWH, offering valuable insights into the pathways driving increased comorbidity risks.</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04DA752E-697A-45A1-881A-D8C42187F374}" type="slidenum">
              <a:rPr lang="en-US" smtClean="0"/>
              <a:t>3</a:t>
            </a:fld>
            <a:endParaRPr lang="en-US"/>
          </a:p>
        </p:txBody>
      </p:sp>
    </p:spTree>
    <p:extLst>
      <p:ext uri="{BB962C8B-B14F-4D97-AF65-F5344CB8AC3E}">
        <p14:creationId xmlns:p14="http://schemas.microsoft.com/office/powerpoint/2010/main" val="343890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4DA752E-697A-45A1-881A-D8C42187F374}" type="slidenum">
              <a:rPr lang="en-US" smtClean="0"/>
              <a:t>5</a:t>
            </a:fld>
            <a:endParaRPr lang="en-US"/>
          </a:p>
        </p:txBody>
      </p:sp>
    </p:spTree>
    <p:extLst>
      <p:ext uri="{BB962C8B-B14F-4D97-AF65-F5344CB8AC3E}">
        <p14:creationId xmlns:p14="http://schemas.microsoft.com/office/powerpoint/2010/main" val="398173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Hepatitis C =</a:t>
            </a:r>
            <a:r>
              <a:rPr lang="nl-NL" baseline="0" dirty="0"/>
              <a:t> Hepatitis C RNA </a:t>
            </a:r>
            <a:r>
              <a:rPr lang="nl-NL" baseline="0" dirty="0" err="1"/>
              <a:t>positive</a:t>
            </a:r>
            <a:r>
              <a:rPr lang="nl-NL" baseline="0" dirty="0"/>
              <a:t> </a:t>
            </a:r>
          </a:p>
          <a:p>
            <a:r>
              <a:rPr lang="nl-NL" baseline="0" dirty="0"/>
              <a:t>Hepatitis B = </a:t>
            </a:r>
            <a:r>
              <a:rPr lang="en-US" sz="1200" kern="1200" dirty="0">
                <a:solidFill>
                  <a:schemeClr val="tx1"/>
                </a:solidFill>
                <a:effectLst/>
                <a:latin typeface="+mn-lt"/>
                <a:ea typeface="+mn-ea"/>
                <a:cs typeface="+mn-cs"/>
              </a:rPr>
              <a:t>surface antigen and/or Hepatitis B DNA </a:t>
            </a:r>
            <a:r>
              <a:rPr lang="en-US" sz="1200" kern="1200" dirty="0" smtClean="0">
                <a:solidFill>
                  <a:schemeClr val="tx1"/>
                </a:solidFill>
                <a:effectLst/>
                <a:latin typeface="+mn-lt"/>
                <a:ea typeface="+mn-ea"/>
                <a:cs typeface="+mn-cs"/>
              </a:rPr>
              <a:t>positive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Data are n (%) or median (IQR)  </a:t>
            </a:r>
            <a:endParaRPr lang="nl-NL" sz="1200" dirty="0" smtClean="0">
              <a:latin typeface="Arial" panose="020B0604020202020204" pitchFamily="34" charset="0"/>
              <a:cs typeface="Arial" panose="020B0604020202020204" pitchFamily="34" charset="0"/>
            </a:endParaRPr>
          </a:p>
          <a:p>
            <a:endParaRPr lang="nl-NL" dirty="0"/>
          </a:p>
        </p:txBody>
      </p:sp>
      <p:sp>
        <p:nvSpPr>
          <p:cNvPr id="4" name="Tijdelijke aanduiding voor dianummer 3"/>
          <p:cNvSpPr>
            <a:spLocks noGrp="1"/>
          </p:cNvSpPr>
          <p:nvPr>
            <p:ph type="sldNum" sz="quarter" idx="10"/>
          </p:nvPr>
        </p:nvSpPr>
        <p:spPr/>
        <p:txBody>
          <a:bodyPr/>
          <a:lstStyle/>
          <a:p>
            <a:fld id="{04DA752E-697A-45A1-881A-D8C42187F374}" type="slidenum">
              <a:rPr lang="en-US" smtClean="0"/>
              <a:t>7</a:t>
            </a:fld>
            <a:endParaRPr lang="en-US"/>
          </a:p>
        </p:txBody>
      </p:sp>
    </p:spTree>
    <p:extLst>
      <p:ext uri="{BB962C8B-B14F-4D97-AF65-F5344CB8AC3E}">
        <p14:creationId xmlns:p14="http://schemas.microsoft.com/office/powerpoint/2010/main" val="3256843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4DA752E-697A-45A1-881A-D8C42187F374}" type="slidenum">
              <a:rPr lang="en-US" smtClean="0"/>
              <a:t>11</a:t>
            </a:fld>
            <a:endParaRPr lang="en-US"/>
          </a:p>
        </p:txBody>
      </p:sp>
    </p:spTree>
    <p:extLst>
      <p:ext uri="{BB962C8B-B14F-4D97-AF65-F5344CB8AC3E}">
        <p14:creationId xmlns:p14="http://schemas.microsoft.com/office/powerpoint/2010/main" val="45661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Individuals in the High thymic output/ Low inflammation profile had a significantly higher odds of having HIV compared to both the HI/LT profile (OR=3.09, 95%CI=1.11-8.60, p=0.031) and the intermediate profile</a:t>
            </a:r>
            <a:r>
              <a:rPr lang="nl-NL" dirty="0"/>
              <a:t> </a:t>
            </a:r>
            <a:r>
              <a:rPr lang="en-US" dirty="0"/>
              <a:t>(OR=4.98, 95%CI=1.93-12.83, p=0.001)</a:t>
            </a:r>
            <a:endParaRPr lang="nl-NL" dirty="0"/>
          </a:p>
          <a:p>
            <a:endParaRPr lang="nl-NL" dirty="0"/>
          </a:p>
        </p:txBody>
      </p:sp>
      <p:sp>
        <p:nvSpPr>
          <p:cNvPr id="4" name="Tijdelijke aanduiding voor dianummer 3"/>
          <p:cNvSpPr>
            <a:spLocks noGrp="1"/>
          </p:cNvSpPr>
          <p:nvPr>
            <p:ph type="sldNum" sz="quarter" idx="10"/>
          </p:nvPr>
        </p:nvSpPr>
        <p:spPr/>
        <p:txBody>
          <a:bodyPr/>
          <a:lstStyle/>
          <a:p>
            <a:fld id="{04DA752E-697A-45A1-881A-D8C42187F374}" type="slidenum">
              <a:rPr lang="en-US" smtClean="0"/>
              <a:t>12</a:t>
            </a:fld>
            <a:endParaRPr lang="en-US"/>
          </a:p>
        </p:txBody>
      </p:sp>
    </p:spTree>
    <p:extLst>
      <p:ext uri="{BB962C8B-B14F-4D97-AF65-F5344CB8AC3E}">
        <p14:creationId xmlns:p14="http://schemas.microsoft.com/office/powerpoint/2010/main" val="2233926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Only</a:t>
            </a:r>
            <a:r>
              <a:rPr lang="nl-NL" baseline="0" dirty="0" smtClean="0"/>
              <a:t> and strong </a:t>
            </a:r>
            <a:r>
              <a:rPr lang="nl-NL" baseline="0" dirty="0" err="1" smtClean="0"/>
              <a:t>association</a:t>
            </a:r>
            <a:r>
              <a:rPr lang="nl-NL" baseline="0" dirty="0" smtClean="0"/>
              <a:t> </a:t>
            </a:r>
            <a:r>
              <a:rPr lang="nl-NL" baseline="0" dirty="0" err="1" smtClean="0"/>
              <a:t>with</a:t>
            </a:r>
            <a:r>
              <a:rPr lang="nl-NL" baseline="0" dirty="0" smtClean="0"/>
              <a:t> HIV </a:t>
            </a:r>
          </a:p>
          <a:p>
            <a:endParaRPr lang="nl-NL" baseline="0" dirty="0" smtClean="0"/>
          </a:p>
        </p:txBody>
      </p:sp>
      <p:sp>
        <p:nvSpPr>
          <p:cNvPr id="4" name="Tijdelijke aanduiding voor dianummer 3"/>
          <p:cNvSpPr>
            <a:spLocks noGrp="1"/>
          </p:cNvSpPr>
          <p:nvPr>
            <p:ph type="sldNum" sz="quarter" idx="10"/>
          </p:nvPr>
        </p:nvSpPr>
        <p:spPr/>
        <p:txBody>
          <a:bodyPr/>
          <a:lstStyle/>
          <a:p>
            <a:fld id="{04DA752E-697A-45A1-881A-D8C42187F374}" type="slidenum">
              <a:rPr lang="en-US" smtClean="0"/>
              <a:t>16</a:t>
            </a:fld>
            <a:endParaRPr lang="en-US"/>
          </a:p>
        </p:txBody>
      </p:sp>
    </p:spTree>
    <p:extLst>
      <p:ext uri="{BB962C8B-B14F-4D97-AF65-F5344CB8AC3E}">
        <p14:creationId xmlns:p14="http://schemas.microsoft.com/office/powerpoint/2010/main" val="1664678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a:t>Participants first </a:t>
            </a:r>
          </a:p>
          <a:p>
            <a:r>
              <a:rPr lang="en-US" dirty="0"/>
              <a:t>Team</a:t>
            </a:r>
          </a:p>
          <a:p>
            <a:r>
              <a:rPr lang="en-US" dirty="0"/>
              <a:t>Funding</a:t>
            </a:r>
          </a:p>
        </p:txBody>
      </p:sp>
      <p:sp>
        <p:nvSpPr>
          <p:cNvPr id="4" name="Tijdelijke aanduiding voor dianummer 3"/>
          <p:cNvSpPr>
            <a:spLocks noGrp="1"/>
          </p:cNvSpPr>
          <p:nvPr>
            <p:ph type="sldNum" sz="quarter" idx="10"/>
          </p:nvPr>
        </p:nvSpPr>
        <p:spPr/>
        <p:txBody>
          <a:bodyPr/>
          <a:lstStyle/>
          <a:p>
            <a:fld id="{55BBE05B-FD75-479F-9E55-BF97EE91DB7E}" type="slidenum">
              <a:rPr lang="en-US" smtClean="0"/>
              <a:t>17</a:t>
            </a:fld>
            <a:endParaRPr lang="en-US"/>
          </a:p>
        </p:txBody>
      </p:sp>
    </p:spTree>
    <p:extLst>
      <p:ext uri="{BB962C8B-B14F-4D97-AF65-F5344CB8AC3E}">
        <p14:creationId xmlns:p14="http://schemas.microsoft.com/office/powerpoint/2010/main" val="4213886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2337565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1613846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13569302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524000" y="1122363"/>
            <a:ext cx="9144000" cy="2387600"/>
          </a:xfrm>
        </p:spPr>
        <p:txBody>
          <a:bodyPr anchor="b"/>
          <a:lstStyle>
            <a:lvl1pPr algn="l">
              <a:defRPr sz="6000"/>
            </a:lvl1pPr>
          </a:lstStyle>
          <a:p>
            <a:r>
              <a:rPr lang="nl-NL" dirty="0"/>
              <a:t>Klik om een titel te maken</a:t>
            </a:r>
          </a:p>
        </p:txBody>
      </p:sp>
      <p:sp>
        <p:nvSpPr>
          <p:cNvPr id="3" name="Ondertitel 2"/>
          <p:cNvSpPr>
            <a:spLocks noGrp="1"/>
          </p:cNvSpPr>
          <p:nvPr>
            <p:ph type="subTitle" idx="1" hasCustomPrompt="1"/>
          </p:nvPr>
        </p:nvSpPr>
        <p:spPr>
          <a:xfrm>
            <a:off x="1524000" y="3602038"/>
            <a:ext cx="9144000" cy="1823402"/>
          </a:xfrm>
        </p:spPr>
        <p:txBody>
          <a:bodyPr>
            <a:noAutofit/>
          </a:bodyPr>
          <a:lstStyle>
            <a:lvl1pPr marL="0" indent="0" algn="l">
              <a:buNone/>
              <a:defRPr sz="28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a:t>
            </a:r>
            <a:r>
              <a:rPr lang="nl-NL" dirty="0" err="1"/>
              <a:t>Insert</a:t>
            </a:r>
            <a:r>
              <a:rPr lang="nl-NL" dirty="0"/>
              <a:t> </a:t>
            </a:r>
            <a:r>
              <a:rPr lang="nl-NL" dirty="0" err="1"/>
              <a:t>authors</a:t>
            </a:r>
            <a:r>
              <a:rPr lang="nl-NL" dirty="0"/>
              <a:t>, presenting </a:t>
            </a:r>
            <a:r>
              <a:rPr lang="nl-NL" dirty="0" err="1"/>
              <a:t>author</a:t>
            </a:r>
            <a:r>
              <a:rPr lang="nl-NL" dirty="0"/>
              <a:t> </a:t>
            </a:r>
            <a:r>
              <a:rPr lang="nl-NL" dirty="0" err="1"/>
              <a:t>bold</a:t>
            </a:r>
            <a:r>
              <a:rPr lang="nl-NL" dirty="0"/>
              <a:t>]</a:t>
            </a:r>
          </a:p>
          <a:p>
            <a:endParaRPr lang="nl-NL" dirty="0"/>
          </a:p>
          <a:p>
            <a:endParaRPr lang="nl-NL" dirty="0"/>
          </a:p>
          <a:p>
            <a:r>
              <a:rPr lang="nl-NL" dirty="0"/>
              <a:t>							On </a:t>
            </a:r>
            <a:r>
              <a:rPr lang="nl-NL" dirty="0" err="1"/>
              <a:t>behalf</a:t>
            </a:r>
            <a:r>
              <a:rPr lang="nl-NL" dirty="0"/>
              <a:t> of </a:t>
            </a:r>
            <a:r>
              <a:rPr lang="nl-NL" dirty="0" err="1"/>
              <a:t>the</a:t>
            </a:r>
            <a:r>
              <a:rPr lang="nl-NL" dirty="0"/>
              <a:t> </a:t>
            </a:r>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45821" y="5517515"/>
            <a:ext cx="2729792" cy="12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46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36FDE073-25B8-4AB9-9A22-50D9DCE40AF8}" type="datetimeFigureOut">
              <a:rPr lang="nl-NL" smtClean="0"/>
              <a:t>23-11-2023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38D88F63-867C-48F0-BB4B-B7550B29ACFE}" type="slidenum">
              <a:rPr lang="nl-NL" smtClean="0"/>
              <a:t>‹nr.›</a:t>
            </a:fld>
            <a:endParaRPr lang="nl-NL"/>
          </a:p>
        </p:txBody>
      </p:sp>
    </p:spTree>
    <p:extLst>
      <p:ext uri="{BB962C8B-B14F-4D97-AF65-F5344CB8AC3E}">
        <p14:creationId xmlns:p14="http://schemas.microsoft.com/office/powerpoint/2010/main" val="648504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2936062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5" name="Tijdelijke aanduiding voor voettekst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Tijdelijke aanduiding voor dianummer 5"/>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648052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1725002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8" name="Tijdelijke aanduiding voor voettekst 7"/>
          <p:cNvSpPr>
            <a:spLocks noGrp="1"/>
          </p:cNvSpPr>
          <p:nvPr>
            <p:ph type="ftr" sz="quarter" idx="11"/>
          </p:nvPr>
        </p:nvSpPr>
        <p:spPr>
          <a:xfrm>
            <a:off x="4038600" y="6356350"/>
            <a:ext cx="4114800" cy="365125"/>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3826315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4" name="Tijdelijke aanduiding voor voettekst 3"/>
          <p:cNvSpPr>
            <a:spLocks noGrp="1"/>
          </p:cNvSpPr>
          <p:nvPr>
            <p:ph type="ftr" sz="quarter" idx="11"/>
          </p:nvPr>
        </p:nvSpPr>
        <p:spPr>
          <a:xfrm>
            <a:off x="4038600" y="6356350"/>
            <a:ext cx="4114800" cy="365125"/>
          </a:xfrm>
          <a:prstGeom prst="rect">
            <a:avLst/>
          </a:prstGeom>
        </p:spPr>
        <p:txBody>
          <a:bodyPr/>
          <a:lstStyle/>
          <a:p>
            <a:endParaRPr lang="nl-NL"/>
          </a:p>
        </p:txBody>
      </p:sp>
      <p:sp>
        <p:nvSpPr>
          <p:cNvPr id="5" name="Tijdelijke aanduiding voor dianummer 4"/>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2112282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3" name="Tijdelijke aanduiding voor voettekst 2"/>
          <p:cNvSpPr>
            <a:spLocks noGrp="1"/>
          </p:cNvSpPr>
          <p:nvPr>
            <p:ph type="ftr" sz="quarter" idx="11"/>
          </p:nvPr>
        </p:nvSpPr>
        <p:spPr>
          <a:xfrm>
            <a:off x="4038600" y="6356350"/>
            <a:ext cx="4114800" cy="365125"/>
          </a:xfrm>
          <a:prstGeom prst="rect">
            <a:avLst/>
          </a:prstGeom>
        </p:spPr>
        <p:txBody>
          <a:bodyPr/>
          <a:lstStyle/>
          <a:p>
            <a:endParaRPr lang="nl-NL"/>
          </a:p>
        </p:txBody>
      </p:sp>
      <p:sp>
        <p:nvSpPr>
          <p:cNvPr id="4" name="Tijdelijke aanduiding voor dianummer 3"/>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336869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288233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a:xfrm>
            <a:off x="838200" y="6356350"/>
            <a:ext cx="2743200" cy="365125"/>
          </a:xfrm>
          <a:prstGeom prst="rect">
            <a:avLst/>
          </a:prstGeom>
        </p:spPr>
        <p:txBody>
          <a:bodyPr/>
          <a:lstStyle/>
          <a:p>
            <a:fld id="{8A4C5C00-6E65-488A-89C0-9EBF7AFA02F3}" type="datetimeFigureOut">
              <a:rPr lang="nl-NL" smtClean="0"/>
              <a:t>23-11-2023</a:t>
            </a:fld>
            <a:endParaRPr lang="nl-NL"/>
          </a:p>
        </p:txBody>
      </p:sp>
      <p:sp>
        <p:nvSpPr>
          <p:cNvPr id="6" name="Tijdelijke aanduiding voor voettekst 5"/>
          <p:cNvSpPr>
            <a:spLocks noGrp="1"/>
          </p:cNvSpPr>
          <p:nvPr>
            <p:ph type="ftr" sz="quarter" idx="11"/>
          </p:nvPr>
        </p:nvSpPr>
        <p:spPr>
          <a:xfrm>
            <a:off x="4038600" y="6356350"/>
            <a:ext cx="4114800" cy="365125"/>
          </a:xfrm>
          <a:prstGeom prst="rect">
            <a:avLst/>
          </a:prstGeom>
        </p:spPr>
        <p:txBody>
          <a:bodyPr/>
          <a:lstStyle/>
          <a:p>
            <a:endParaRPr lang="nl-NL"/>
          </a:p>
        </p:txBody>
      </p:sp>
      <p:sp>
        <p:nvSpPr>
          <p:cNvPr id="7" name="Tijdelijke aanduiding voor dianummer 6"/>
          <p:cNvSpPr>
            <a:spLocks noGrp="1"/>
          </p:cNvSpPr>
          <p:nvPr>
            <p:ph type="sldNum" sz="quarter" idx="12"/>
          </p:nvPr>
        </p:nvSpPr>
        <p:spPr>
          <a:xfrm>
            <a:off x="8610600" y="6356350"/>
            <a:ext cx="2743200" cy="365125"/>
          </a:xfrm>
          <a:prstGeom prst="rect">
            <a:avLst/>
          </a:prstGeom>
        </p:spPr>
        <p:txBody>
          <a:bodyPr/>
          <a:lstStyle/>
          <a:p>
            <a:fld id="{C3BAE60D-EF93-4D04-B420-A58E01F567D0}" type="slidenum">
              <a:rPr lang="nl-NL" smtClean="0"/>
              <a:t>‹nr.›</a:t>
            </a:fld>
            <a:endParaRPr lang="nl-NL"/>
          </a:p>
        </p:txBody>
      </p:sp>
    </p:spTree>
    <p:extLst>
      <p:ext uri="{BB962C8B-B14F-4D97-AF65-F5344CB8AC3E}">
        <p14:creationId xmlns:p14="http://schemas.microsoft.com/office/powerpoint/2010/main" val="3557480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openxmlformats.org/officeDocument/2006/relationships/image" Target="../media/image4.gif"/><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7"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9345821" y="5555615"/>
            <a:ext cx="2729792" cy="12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55736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Tekstvak 8"/>
          <p:cNvSpPr txBox="1"/>
          <p:nvPr userDrawn="1"/>
        </p:nvSpPr>
        <p:spPr>
          <a:xfrm>
            <a:off x="0" y="3631474"/>
            <a:ext cx="12192000" cy="3226526"/>
          </a:xfrm>
          <a:prstGeom prst="rect">
            <a:avLst/>
          </a:prstGeom>
          <a:solidFill>
            <a:schemeClr val="bg1"/>
          </a:solidFill>
        </p:spPr>
        <p:txBody>
          <a:bodyPr wrap="square" rtlCol="0">
            <a:spAutoFit/>
          </a:bodyPr>
          <a:lstStyle/>
          <a:p>
            <a:endParaRPr lang="nl-NL" dirty="0"/>
          </a:p>
        </p:txBody>
      </p:sp>
      <p:sp>
        <p:nvSpPr>
          <p:cNvPr id="2" name="Tijdelijke aanduiding voor titel 1"/>
          <p:cNvSpPr>
            <a:spLocks noGrp="1"/>
          </p:cNvSpPr>
          <p:nvPr>
            <p:ph type="title"/>
          </p:nvPr>
        </p:nvSpPr>
        <p:spPr>
          <a:xfrm>
            <a:off x="838200" y="532772"/>
            <a:ext cx="10515600" cy="3022502"/>
          </a:xfrm>
          <a:prstGeom prst="rect">
            <a:avLst/>
          </a:prstGeom>
        </p:spPr>
        <p:txBody>
          <a:bodyPr vert="horz" lIns="91440" tIns="45720" rIns="91440" bIns="45720" rtlCol="0" anchor="ctr">
            <a:normAutofit/>
          </a:bodyPr>
          <a:lstStyle/>
          <a:p>
            <a:r>
              <a:rPr lang="nl-NL" dirty="0"/>
              <a:t>Klik om een titel te maken.</a:t>
            </a:r>
          </a:p>
        </p:txBody>
      </p:sp>
      <p:sp>
        <p:nvSpPr>
          <p:cNvPr id="3" name="Tijdelijke aanduiding voor tekst 2"/>
          <p:cNvSpPr>
            <a:spLocks noGrp="1"/>
          </p:cNvSpPr>
          <p:nvPr>
            <p:ph type="body" idx="1"/>
          </p:nvPr>
        </p:nvSpPr>
        <p:spPr>
          <a:xfrm>
            <a:off x="838200" y="3752850"/>
            <a:ext cx="10515600" cy="1951263"/>
          </a:xfrm>
          <a:prstGeom prst="rect">
            <a:avLst/>
          </a:prstGeom>
        </p:spPr>
        <p:txBody>
          <a:bodyPr vert="horz" lIns="91440" tIns="45720" rIns="91440" bIns="45720" rtlCol="0">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t>
            </a:r>
            <a:r>
              <a:rPr lang="nl-NL" dirty="0" err="1"/>
              <a:t>Insert</a:t>
            </a:r>
            <a:r>
              <a:rPr lang="nl-NL" dirty="0"/>
              <a:t> </a:t>
            </a:r>
            <a:r>
              <a:rPr lang="nl-NL" dirty="0" err="1"/>
              <a:t>authors</a:t>
            </a:r>
            <a:r>
              <a:rPr lang="nl-NL" dirty="0"/>
              <a:t>, presenting </a:t>
            </a:r>
            <a:r>
              <a:rPr lang="nl-NL" dirty="0" err="1"/>
              <a:t>author</a:t>
            </a:r>
            <a:r>
              <a:rPr lang="nl-NL" dirty="0"/>
              <a:t> </a:t>
            </a:r>
            <a:r>
              <a:rPr lang="nl-NL" dirty="0" err="1"/>
              <a:t>bold</a:t>
            </a:r>
            <a:r>
              <a:rPr lang="nl-NL"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nl-NL"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								on </a:t>
            </a:r>
            <a:r>
              <a:rPr lang="nl-NL" dirty="0" err="1"/>
              <a:t>behalf</a:t>
            </a:r>
            <a:r>
              <a:rPr lang="nl-NL" dirty="0"/>
              <a:t> of </a:t>
            </a:r>
            <a:r>
              <a:rPr lang="nl-NL" dirty="0" err="1"/>
              <a:t>the</a:t>
            </a:r>
            <a:r>
              <a:rPr lang="nl-NL" dirty="0"/>
              <a:t> </a:t>
            </a:r>
          </a:p>
          <a:p>
            <a:endParaRPr lang="nl-NL" dirty="0"/>
          </a:p>
        </p:txBody>
      </p:sp>
      <p:pic>
        <p:nvPicPr>
          <p:cNvPr id="7"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5821" y="5555615"/>
            <a:ext cx="2729792" cy="120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8" descr="Afbeeldingsresultaat voor ggd amsterdam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3" name="Afbeelding 12"/>
          <p:cNvPicPr>
            <a:picLocks noChangeAspect="1"/>
          </p:cNvPicPr>
          <p:nvPr userDrawn="1"/>
        </p:nvPicPr>
        <p:blipFill>
          <a:blip r:embed="rId5"/>
          <a:stretch>
            <a:fillRect/>
          </a:stretch>
        </p:blipFill>
        <p:spPr>
          <a:xfrm>
            <a:off x="6271" y="3825478"/>
            <a:ext cx="908208" cy="908208"/>
          </a:xfrm>
          <a:prstGeom prst="rect">
            <a:avLst/>
          </a:prstGeom>
        </p:spPr>
      </p:pic>
      <p:pic>
        <p:nvPicPr>
          <p:cNvPr id="3076" name="Picture 4" descr="Afbeeldingsresultaat voor aighd logo"/>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11150" y="4686459"/>
            <a:ext cx="831056" cy="831056"/>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www.hiv-monitoring.nl/files/8913/0149/4940/logo_shm.gif"/>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838200" y="5593715"/>
            <a:ext cx="629061" cy="74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806132"/>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914400" rtl="0" eaLnBrk="1" latinLnBrk="0" hangingPunct="1">
        <a:lnSpc>
          <a:spcPct val="90000"/>
        </a:lnSpc>
        <a:spcBef>
          <a:spcPct val="0"/>
        </a:spcBef>
        <a:buNone/>
        <a:defRPr sz="4800" kern="1200">
          <a:solidFill>
            <a:schemeClr val="bg1"/>
          </a:solidFill>
          <a:latin typeface="+mj-lt"/>
          <a:ea typeface="+mj-ea"/>
          <a:cs typeface="+mj-cs"/>
        </a:defRPr>
      </a:lvl1pPr>
    </p:titleStyle>
    <p:body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66482" y="439271"/>
            <a:ext cx="10515600" cy="3033512"/>
          </a:xfrm>
        </p:spPr>
        <p:txBody>
          <a:bodyPr anchor="b">
            <a:normAutofit/>
          </a:bodyPr>
          <a:lstStyle/>
          <a:p>
            <a:pPr algn="ctr"/>
            <a:r>
              <a:rPr lang="en-US" dirty="0"/>
              <a:t>Exploring and comparing biomarker profiles and comorbidity burden in</a:t>
            </a:r>
            <a:br>
              <a:rPr lang="en-US" dirty="0"/>
            </a:br>
            <a:r>
              <a:rPr lang="en-US" dirty="0"/>
              <a:t>people with and without HIV</a:t>
            </a:r>
            <a:br>
              <a:rPr lang="en-US" dirty="0"/>
            </a:br>
            <a:r>
              <a:rPr lang="en-US" dirty="0"/>
              <a:t> </a:t>
            </a:r>
            <a:r>
              <a:rPr lang="en-US" sz="3600" dirty="0"/>
              <a:t>A Latent Profile Analysis of the AGEhIV Cohort Study</a:t>
            </a:r>
            <a:endParaRPr lang="en-US" sz="3600" dirty="0">
              <a:effectLst>
                <a:outerShdw blurRad="38100" dist="38100" dir="2700000" algn="tl">
                  <a:srgbClr val="000000">
                    <a:alpha val="43137"/>
                  </a:srgbClr>
                </a:outerShdw>
              </a:effectLst>
            </a:endParaRPr>
          </a:p>
        </p:txBody>
      </p:sp>
      <p:sp>
        <p:nvSpPr>
          <p:cNvPr id="3" name="Tijdelijke aanduiding voor inhoud 2"/>
          <p:cNvSpPr>
            <a:spLocks noGrp="1"/>
          </p:cNvSpPr>
          <p:nvPr>
            <p:ph idx="1"/>
          </p:nvPr>
        </p:nvSpPr>
        <p:spPr>
          <a:xfrm>
            <a:off x="1674409" y="4179589"/>
            <a:ext cx="9234633" cy="2308277"/>
          </a:xfrm>
        </p:spPr>
        <p:txBody>
          <a:bodyPr>
            <a:normAutofit/>
          </a:bodyPr>
          <a:lstStyle/>
          <a:p>
            <a:pPr>
              <a:lnSpc>
                <a:spcPct val="100000"/>
              </a:lnSpc>
            </a:pPr>
            <a:r>
              <a:rPr lang="nl-NL" b="1" dirty="0"/>
              <a:t>Manon C. Vanbellinghen, </a:t>
            </a:r>
            <a:r>
              <a:rPr lang="nl-NL" dirty="0"/>
              <a:t>Anders Boyd, Neeltje Kootstra, Maarten F. Schim van der Loeff, Marc van der Valk, Peter Reiss</a:t>
            </a:r>
            <a:r>
              <a:rPr lang="nl-NL" dirty="0">
                <a:latin typeface="+mj-lt"/>
              </a:rPr>
              <a:t/>
            </a:r>
            <a:br>
              <a:rPr lang="nl-NL" dirty="0">
                <a:latin typeface="+mj-lt"/>
              </a:rPr>
            </a:br>
            <a:r>
              <a:rPr lang="nl-NL" dirty="0">
                <a:latin typeface="+mj-lt"/>
              </a:rPr>
              <a:t/>
            </a:r>
            <a:br>
              <a:rPr lang="nl-NL" dirty="0">
                <a:latin typeface="+mj-lt"/>
              </a:rPr>
            </a:br>
            <a:endParaRPr lang="nl-NL" i="1" dirty="0">
              <a:latin typeface="+mj-lt"/>
            </a:endParaRPr>
          </a:p>
        </p:txBody>
      </p:sp>
      <p:pic>
        <p:nvPicPr>
          <p:cNvPr id="1026" name="Picture 2" descr="VUmc.com - About 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4409" y="6245288"/>
            <a:ext cx="2680615" cy="485156"/>
          </a:xfrm>
          <a:prstGeom prst="rect">
            <a:avLst/>
          </a:prstGeom>
          <a:noFill/>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9264072" y="5273964"/>
            <a:ext cx="1770036" cy="369332"/>
          </a:xfrm>
          <a:prstGeom prst="rect">
            <a:avLst/>
          </a:prstGeom>
          <a:noFill/>
        </p:spPr>
        <p:txBody>
          <a:bodyPr wrap="none" rtlCol="0">
            <a:spAutoFit/>
          </a:bodyPr>
          <a:lstStyle/>
          <a:p>
            <a:r>
              <a:rPr lang="en-US" dirty="0">
                <a:latin typeface="+mj-lt"/>
              </a:rPr>
              <a:t>On behalf of the </a:t>
            </a:r>
          </a:p>
        </p:txBody>
      </p:sp>
    </p:spTree>
    <p:extLst>
      <p:ext uri="{BB962C8B-B14F-4D97-AF65-F5344CB8AC3E}">
        <p14:creationId xmlns:p14="http://schemas.microsoft.com/office/powerpoint/2010/main" val="1380422388"/>
      </p:ext>
    </p:extLst>
  </p:cSld>
  <p:clrMapOvr>
    <a:masterClrMapping/>
  </p:clrMapOvr>
  <mc:AlternateContent xmlns:mc="http://schemas.openxmlformats.org/markup-compatibility/2006" xmlns:p14="http://schemas.microsoft.com/office/powerpoint/2010/main">
    <mc:Choice Requires="p14">
      <p:transition spd="slow" p14:dur="2000" advTm="30305"/>
    </mc:Choice>
    <mc:Fallback xmlns="">
      <p:transition spd="slow" advTm="30305"/>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srcRect l="17685" t="9313" b="11012"/>
          <a:stretch/>
        </p:blipFill>
        <p:spPr>
          <a:xfrm>
            <a:off x="1801921" y="812189"/>
            <a:ext cx="8612613" cy="6045811"/>
          </a:xfrm>
          <a:prstGeom prst="rect">
            <a:avLst/>
          </a:prstGeom>
        </p:spPr>
      </p:pic>
      <p:pic>
        <p:nvPicPr>
          <p:cNvPr id="5" name="Afbeelding 4"/>
          <p:cNvPicPr>
            <a:picLocks noChangeAspect="1"/>
          </p:cNvPicPr>
          <p:nvPr/>
        </p:nvPicPr>
        <p:blipFill>
          <a:blip r:embed="rId3"/>
          <a:stretch>
            <a:fillRect/>
          </a:stretch>
        </p:blipFill>
        <p:spPr>
          <a:xfrm>
            <a:off x="10114810" y="642168"/>
            <a:ext cx="1322947" cy="1085182"/>
          </a:xfrm>
          <a:prstGeom prst="rect">
            <a:avLst/>
          </a:prstGeom>
        </p:spPr>
      </p:pic>
      <p:pic>
        <p:nvPicPr>
          <p:cNvPr id="6" name="Afbeelding 5"/>
          <p:cNvPicPr>
            <a:picLocks noChangeAspect="1"/>
          </p:cNvPicPr>
          <p:nvPr/>
        </p:nvPicPr>
        <p:blipFill>
          <a:blip r:embed="rId4"/>
          <a:stretch>
            <a:fillRect/>
          </a:stretch>
        </p:blipFill>
        <p:spPr>
          <a:xfrm>
            <a:off x="8104625" y="2014220"/>
            <a:ext cx="2010185" cy="1286367"/>
          </a:xfrm>
          <a:prstGeom prst="rect">
            <a:avLst/>
          </a:prstGeom>
          <a:ln w="28575">
            <a:solidFill>
              <a:srgbClr val="C00000"/>
            </a:solidFill>
          </a:ln>
        </p:spPr>
      </p:pic>
      <p:pic>
        <p:nvPicPr>
          <p:cNvPr id="7" name="Afbeelding 6"/>
          <p:cNvPicPr>
            <a:picLocks noChangeAspect="1"/>
          </p:cNvPicPr>
          <p:nvPr/>
        </p:nvPicPr>
        <p:blipFill>
          <a:blip r:embed="rId4"/>
          <a:stretch>
            <a:fillRect/>
          </a:stretch>
        </p:blipFill>
        <p:spPr>
          <a:xfrm>
            <a:off x="3933869" y="5292397"/>
            <a:ext cx="2048434" cy="1463167"/>
          </a:xfrm>
          <a:prstGeom prst="rect">
            <a:avLst/>
          </a:prstGeom>
          <a:ln w="28575">
            <a:solidFill>
              <a:srgbClr val="C00000"/>
            </a:solidFill>
          </a:ln>
        </p:spPr>
      </p:pic>
      <p:pic>
        <p:nvPicPr>
          <p:cNvPr id="8" name="Afbeelding 7"/>
          <p:cNvPicPr>
            <a:picLocks noChangeAspect="1"/>
          </p:cNvPicPr>
          <p:nvPr/>
        </p:nvPicPr>
        <p:blipFill>
          <a:blip r:embed="rId5"/>
          <a:stretch>
            <a:fillRect/>
          </a:stretch>
        </p:blipFill>
        <p:spPr>
          <a:xfrm>
            <a:off x="8104625" y="5226518"/>
            <a:ext cx="993667" cy="1544233"/>
          </a:xfrm>
          <a:prstGeom prst="rect">
            <a:avLst/>
          </a:prstGeom>
          <a:ln w="28575">
            <a:solidFill>
              <a:srgbClr val="C00000"/>
            </a:solidFill>
          </a:ln>
        </p:spPr>
      </p:pic>
      <p:pic>
        <p:nvPicPr>
          <p:cNvPr id="9" name="Afbeelding 8"/>
          <p:cNvPicPr>
            <a:picLocks noChangeAspect="1"/>
          </p:cNvPicPr>
          <p:nvPr/>
        </p:nvPicPr>
        <p:blipFill>
          <a:blip r:embed="rId6"/>
          <a:stretch>
            <a:fillRect/>
          </a:stretch>
        </p:blipFill>
        <p:spPr>
          <a:xfrm>
            <a:off x="10227319" y="2539539"/>
            <a:ext cx="1896020" cy="493819"/>
          </a:xfrm>
          <a:prstGeom prst="rect">
            <a:avLst/>
          </a:prstGeom>
        </p:spPr>
      </p:pic>
      <p:sp>
        <p:nvSpPr>
          <p:cNvPr id="10" name="Tekstvak 9"/>
          <p:cNvSpPr txBox="1"/>
          <p:nvPr/>
        </p:nvSpPr>
        <p:spPr>
          <a:xfrm>
            <a:off x="9330565" y="5307584"/>
            <a:ext cx="3064213" cy="369332"/>
          </a:xfrm>
          <a:prstGeom prst="rect">
            <a:avLst/>
          </a:prstGeom>
          <a:noFill/>
        </p:spPr>
        <p:txBody>
          <a:bodyPr wrap="square" rtlCol="0">
            <a:spAutoFit/>
          </a:bodyPr>
          <a:lstStyle/>
          <a:p>
            <a:r>
              <a:rPr lang="en-US" dirty="0"/>
              <a:t>Innate immune activation</a:t>
            </a:r>
          </a:p>
        </p:txBody>
      </p:sp>
      <p:sp>
        <p:nvSpPr>
          <p:cNvPr id="11" name="Tekstvak 10"/>
          <p:cNvSpPr txBox="1"/>
          <p:nvPr/>
        </p:nvSpPr>
        <p:spPr>
          <a:xfrm>
            <a:off x="9339427" y="6076812"/>
            <a:ext cx="2635596" cy="369332"/>
          </a:xfrm>
          <a:prstGeom prst="rect">
            <a:avLst/>
          </a:prstGeom>
          <a:noFill/>
        </p:spPr>
        <p:txBody>
          <a:bodyPr wrap="square" rtlCol="0">
            <a:spAutoFit/>
          </a:bodyPr>
          <a:lstStyle/>
          <a:p>
            <a:r>
              <a:rPr lang="en-US" dirty="0"/>
              <a:t>Systemic inflammation</a:t>
            </a:r>
          </a:p>
        </p:txBody>
      </p:sp>
      <p:sp>
        <p:nvSpPr>
          <p:cNvPr id="12" name="Rechteraccolade 11"/>
          <p:cNvSpPr/>
          <p:nvPr/>
        </p:nvSpPr>
        <p:spPr>
          <a:xfrm>
            <a:off x="10168953" y="2558078"/>
            <a:ext cx="58366" cy="39883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Rechteraccolade 12"/>
          <p:cNvSpPr/>
          <p:nvPr/>
        </p:nvSpPr>
        <p:spPr>
          <a:xfrm>
            <a:off x="9173152" y="6045841"/>
            <a:ext cx="58366" cy="39883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Rechteraccolade 13"/>
          <p:cNvSpPr/>
          <p:nvPr/>
        </p:nvSpPr>
        <p:spPr>
          <a:xfrm>
            <a:off x="9173152" y="5292833"/>
            <a:ext cx="58366" cy="39883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5" name="Titel 1"/>
          <p:cNvSpPr txBox="1">
            <a:spLocks/>
          </p:cNvSpPr>
          <p:nvPr/>
        </p:nvSpPr>
        <p:spPr>
          <a:xfrm>
            <a:off x="279537" y="0"/>
            <a:ext cx="10515600" cy="929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en-US" sz="3600" smtClean="0"/>
              <a:t>Results: biomarker profiles </a:t>
            </a:r>
            <a:endParaRPr lang="en-US" sz="3600" dirty="0"/>
          </a:p>
        </p:txBody>
      </p:sp>
      <p:pic>
        <p:nvPicPr>
          <p:cNvPr id="2" name="Afbeelding 1"/>
          <p:cNvPicPr>
            <a:picLocks noChangeAspect="1"/>
          </p:cNvPicPr>
          <p:nvPr/>
        </p:nvPicPr>
        <p:blipFill>
          <a:blip r:embed="rId7"/>
          <a:stretch>
            <a:fillRect/>
          </a:stretch>
        </p:blipFill>
        <p:spPr>
          <a:xfrm>
            <a:off x="3892207" y="2004824"/>
            <a:ext cx="2131757" cy="1305158"/>
          </a:xfrm>
          <a:prstGeom prst="rect">
            <a:avLst/>
          </a:prstGeom>
        </p:spPr>
      </p:pic>
    </p:spTree>
    <p:extLst>
      <p:ext uri="{BB962C8B-B14F-4D97-AF65-F5344CB8AC3E}">
        <p14:creationId xmlns:p14="http://schemas.microsoft.com/office/powerpoint/2010/main" val="3932756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11756" y="0"/>
            <a:ext cx="11723570" cy="1325563"/>
          </a:xfrm>
        </p:spPr>
        <p:txBody>
          <a:bodyPr>
            <a:normAutofit/>
          </a:bodyPr>
          <a:lstStyle/>
          <a:p>
            <a:r>
              <a:rPr lang="en-US" sz="3600" dirty="0" smtClean="0"/>
              <a:t>Results: prevalence </a:t>
            </a:r>
            <a:r>
              <a:rPr lang="en-US" sz="3600" dirty="0"/>
              <a:t>of biomarker profiles in PWH </a:t>
            </a:r>
            <a:r>
              <a:rPr lang="en-US" sz="3600" dirty="0" smtClean="0"/>
              <a:t>and controls </a:t>
            </a:r>
            <a:endParaRPr lang="nl-NL" sz="3600" dirty="0"/>
          </a:p>
        </p:txBody>
      </p:sp>
      <p:pic>
        <p:nvPicPr>
          <p:cNvPr id="4" name="Tijdelijke aanduiding voor inhoud 3"/>
          <p:cNvPicPr>
            <a:picLocks noGrp="1" noChangeAspect="1"/>
          </p:cNvPicPr>
          <p:nvPr>
            <p:ph idx="1"/>
          </p:nvPr>
        </p:nvPicPr>
        <p:blipFill>
          <a:blip r:embed="rId3"/>
          <a:stretch>
            <a:fillRect/>
          </a:stretch>
        </p:blipFill>
        <p:spPr>
          <a:xfrm>
            <a:off x="2120231" y="1161533"/>
            <a:ext cx="7631233" cy="5560543"/>
          </a:xfrm>
          <a:prstGeom prst="rect">
            <a:avLst/>
          </a:prstGeom>
        </p:spPr>
      </p:pic>
    </p:spTree>
    <p:extLst>
      <p:ext uri="{BB962C8B-B14F-4D97-AF65-F5344CB8AC3E}">
        <p14:creationId xmlns:p14="http://schemas.microsoft.com/office/powerpoint/2010/main" val="4261101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448740" y="365125"/>
            <a:ext cx="10905060" cy="1325563"/>
          </a:xfrm>
          <a:noFill/>
        </p:spPr>
        <p:txBody>
          <a:bodyPr>
            <a:normAutofit/>
          </a:bodyPr>
          <a:lstStyle/>
          <a:p>
            <a:r>
              <a:rPr lang="en-US" sz="3600" dirty="0" smtClean="0"/>
              <a:t>Results: </a:t>
            </a:r>
            <a:r>
              <a:rPr lang="en-US" sz="3600" dirty="0"/>
              <a:t>Factors associated with profile </a:t>
            </a:r>
            <a:r>
              <a:rPr lang="en-US" sz="3600" dirty="0" smtClean="0"/>
              <a:t>membership</a:t>
            </a:r>
            <a:r>
              <a:rPr lang="nl-NL" sz="3600" dirty="0" smtClean="0"/>
              <a:t/>
            </a:r>
            <a:br>
              <a:rPr lang="nl-NL" sz="3600" dirty="0" smtClean="0"/>
            </a:br>
            <a:r>
              <a:rPr lang="nl-NL" sz="2800" dirty="0" err="1" smtClean="0"/>
              <a:t>multivariable</a:t>
            </a:r>
            <a:r>
              <a:rPr lang="nl-NL" sz="2800" dirty="0" smtClean="0"/>
              <a:t> </a:t>
            </a:r>
            <a:r>
              <a:rPr lang="nl-NL" sz="2800" dirty="0" err="1" smtClean="0"/>
              <a:t>logistic</a:t>
            </a:r>
            <a:r>
              <a:rPr lang="nl-NL" sz="2800" dirty="0" smtClean="0"/>
              <a:t> </a:t>
            </a:r>
            <a:r>
              <a:rPr lang="nl-NL" sz="2800" dirty="0" err="1" smtClean="0"/>
              <a:t>regression</a:t>
            </a:r>
            <a:endParaRPr lang="en-US" sz="2800" dirty="0"/>
          </a:p>
        </p:txBody>
      </p:sp>
      <p:sp>
        <p:nvSpPr>
          <p:cNvPr id="3" name="Tijdelijke aanduiding voor inhoud 2"/>
          <p:cNvSpPr>
            <a:spLocks noGrp="1"/>
          </p:cNvSpPr>
          <p:nvPr>
            <p:ph idx="1"/>
          </p:nvPr>
        </p:nvSpPr>
        <p:spPr>
          <a:xfrm>
            <a:off x="448740" y="1669613"/>
            <a:ext cx="11512599" cy="699461"/>
          </a:xfrm>
        </p:spPr>
        <p:txBody>
          <a:bodyPr>
            <a:normAutofit/>
          </a:bodyPr>
          <a:lstStyle/>
          <a:p>
            <a:pPr marL="0" indent="0">
              <a:lnSpc>
                <a:spcPct val="150000"/>
              </a:lnSpc>
              <a:buNone/>
            </a:pPr>
            <a:r>
              <a:rPr lang="en-US" sz="2400" dirty="0" smtClean="0"/>
              <a:t>Covariates: HIV, CMV and CMV antibody titer, sex at birth, active smoking, obesity, and age</a:t>
            </a:r>
            <a:r>
              <a:rPr lang="nl-NL" sz="2400" dirty="0"/>
              <a:t> </a:t>
            </a:r>
            <a:endParaRPr lang="en-US" sz="2400" dirty="0"/>
          </a:p>
          <a:p>
            <a:pPr>
              <a:lnSpc>
                <a:spcPct val="150000"/>
              </a:lnSpc>
            </a:pPr>
            <a:endParaRPr lang="en-US" dirty="0"/>
          </a:p>
          <a:p>
            <a:endParaRPr lang="nl-NL" dirty="0"/>
          </a:p>
          <a:p>
            <a:pPr marL="0" indent="0">
              <a:buNone/>
            </a:pPr>
            <a:endParaRPr lang="nl-NL" dirty="0"/>
          </a:p>
          <a:p>
            <a:pPr marL="0" indent="0">
              <a:buNone/>
            </a:pPr>
            <a:endParaRPr lang="nl-NL" dirty="0"/>
          </a:p>
        </p:txBody>
      </p:sp>
      <p:pic>
        <p:nvPicPr>
          <p:cNvPr id="10" name="Afbeelding 9"/>
          <p:cNvPicPr>
            <a:picLocks noChangeAspect="1"/>
          </p:cNvPicPr>
          <p:nvPr/>
        </p:nvPicPr>
        <p:blipFill>
          <a:blip r:embed="rId3"/>
          <a:stretch>
            <a:fillRect/>
          </a:stretch>
        </p:blipFill>
        <p:spPr>
          <a:xfrm>
            <a:off x="805223" y="2369074"/>
            <a:ext cx="9782156" cy="4239858"/>
          </a:xfrm>
          <a:prstGeom prst="rect">
            <a:avLst/>
          </a:prstGeom>
        </p:spPr>
      </p:pic>
    </p:spTree>
    <p:extLst>
      <p:ext uri="{BB962C8B-B14F-4D97-AF65-F5344CB8AC3E}">
        <p14:creationId xmlns:p14="http://schemas.microsoft.com/office/powerpoint/2010/main" val="2318581327"/>
      </p:ext>
    </p:extLst>
  </p:cSld>
  <p:clrMapOvr>
    <a:masterClrMapping/>
  </p:clrMapOvr>
  <mc:AlternateContent xmlns:mc="http://schemas.openxmlformats.org/markup-compatibility/2006" xmlns:p14="http://schemas.microsoft.com/office/powerpoint/2010/main">
    <mc:Choice Requires="p14">
      <p:transition spd="slow" p14:dur="2000" advTm="47008"/>
    </mc:Choice>
    <mc:Fallback xmlns="">
      <p:transition spd="slow" advTm="47008"/>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Results: </a:t>
            </a:r>
            <a:r>
              <a:rPr lang="en-US" sz="3600" dirty="0"/>
              <a:t>association between profile membership </a:t>
            </a:r>
            <a:r>
              <a:rPr lang="en-US" sz="3600" dirty="0" smtClean="0"/>
              <a:t>and ageing-associated comorbidities </a:t>
            </a:r>
            <a:endParaRPr lang="nl-NL" sz="3600" dirty="0"/>
          </a:p>
        </p:txBody>
      </p:sp>
      <p:pic>
        <p:nvPicPr>
          <p:cNvPr id="6" name="Tijdelijke aanduiding voor inhoud 5"/>
          <p:cNvPicPr>
            <a:picLocks noGrp="1" noChangeAspect="1"/>
          </p:cNvPicPr>
          <p:nvPr>
            <p:ph idx="1"/>
          </p:nvPr>
        </p:nvPicPr>
        <p:blipFill rotWithShape="1">
          <a:blip r:embed="rId2"/>
          <a:srcRect l="3288" t="-427" r="59013" b="54631"/>
          <a:stretch/>
        </p:blipFill>
        <p:spPr>
          <a:xfrm>
            <a:off x="1954099" y="2068332"/>
            <a:ext cx="2964410" cy="3601159"/>
          </a:xfrm>
          <a:prstGeom prst="rect">
            <a:avLst/>
          </a:prstGeom>
        </p:spPr>
      </p:pic>
      <p:pic>
        <p:nvPicPr>
          <p:cNvPr id="7" name="Afbeelding 6"/>
          <p:cNvPicPr>
            <a:picLocks noChangeAspect="1"/>
          </p:cNvPicPr>
          <p:nvPr/>
        </p:nvPicPr>
        <p:blipFill rotWithShape="1">
          <a:blip r:embed="rId3"/>
          <a:srcRect t="17172" b="4981"/>
          <a:stretch/>
        </p:blipFill>
        <p:spPr>
          <a:xfrm>
            <a:off x="1808686" y="5549151"/>
            <a:ext cx="8574626" cy="646090"/>
          </a:xfrm>
          <a:prstGeom prst="rect">
            <a:avLst/>
          </a:prstGeom>
        </p:spPr>
      </p:pic>
      <p:sp>
        <p:nvSpPr>
          <p:cNvPr id="3" name="Tekstvak 2"/>
          <p:cNvSpPr txBox="1"/>
          <p:nvPr/>
        </p:nvSpPr>
        <p:spPr>
          <a:xfrm>
            <a:off x="3284319" y="1984514"/>
            <a:ext cx="1368993" cy="400110"/>
          </a:xfrm>
          <a:prstGeom prst="rect">
            <a:avLst/>
          </a:prstGeom>
          <a:noFill/>
        </p:spPr>
        <p:txBody>
          <a:bodyPr wrap="square" rtlCol="0">
            <a:spAutoFit/>
          </a:bodyPr>
          <a:lstStyle/>
          <a:p>
            <a:r>
              <a:rPr lang="nl-NL" sz="2000" b="1" dirty="0"/>
              <a:t>PWH</a:t>
            </a:r>
          </a:p>
        </p:txBody>
      </p:sp>
      <p:sp>
        <p:nvSpPr>
          <p:cNvPr id="5" name="Rechthoek 4"/>
          <p:cNvSpPr/>
          <p:nvPr/>
        </p:nvSpPr>
        <p:spPr>
          <a:xfrm>
            <a:off x="3301465" y="2068332"/>
            <a:ext cx="702644" cy="289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17692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3600" dirty="0" smtClean="0"/>
              <a:t>Results: </a:t>
            </a:r>
            <a:r>
              <a:rPr lang="en-US" sz="3600" dirty="0"/>
              <a:t>association between profile membership </a:t>
            </a:r>
            <a:r>
              <a:rPr lang="en-US" sz="3600" dirty="0" smtClean="0"/>
              <a:t>and ageing-associated comorbidities </a:t>
            </a:r>
            <a:endParaRPr lang="nl-NL" sz="3600" dirty="0"/>
          </a:p>
        </p:txBody>
      </p:sp>
      <p:pic>
        <p:nvPicPr>
          <p:cNvPr id="6" name="Tijdelijke aanduiding voor inhoud 5"/>
          <p:cNvPicPr>
            <a:picLocks noGrp="1" noChangeAspect="1"/>
          </p:cNvPicPr>
          <p:nvPr>
            <p:ph idx="1"/>
          </p:nvPr>
        </p:nvPicPr>
        <p:blipFill rotWithShape="1">
          <a:blip r:embed="rId2"/>
          <a:srcRect l="3287" t="-427" r="5726" b="54631"/>
          <a:stretch/>
        </p:blipFill>
        <p:spPr>
          <a:xfrm>
            <a:off x="1954099" y="2068332"/>
            <a:ext cx="7154618" cy="3601159"/>
          </a:xfrm>
          <a:prstGeom prst="rect">
            <a:avLst/>
          </a:prstGeom>
        </p:spPr>
      </p:pic>
      <p:pic>
        <p:nvPicPr>
          <p:cNvPr id="7" name="Afbeelding 6"/>
          <p:cNvPicPr>
            <a:picLocks noChangeAspect="1"/>
          </p:cNvPicPr>
          <p:nvPr/>
        </p:nvPicPr>
        <p:blipFill rotWithShape="1">
          <a:blip r:embed="rId3"/>
          <a:srcRect t="17172" b="4981"/>
          <a:stretch/>
        </p:blipFill>
        <p:spPr>
          <a:xfrm>
            <a:off x="1808686" y="5549151"/>
            <a:ext cx="8574626" cy="646090"/>
          </a:xfrm>
          <a:prstGeom prst="rect">
            <a:avLst/>
          </a:prstGeom>
        </p:spPr>
      </p:pic>
      <p:sp>
        <p:nvSpPr>
          <p:cNvPr id="3" name="Tekstvak 2"/>
          <p:cNvSpPr txBox="1"/>
          <p:nvPr/>
        </p:nvSpPr>
        <p:spPr>
          <a:xfrm>
            <a:off x="3301465" y="2013205"/>
            <a:ext cx="1368993" cy="400110"/>
          </a:xfrm>
          <a:prstGeom prst="rect">
            <a:avLst/>
          </a:prstGeom>
          <a:noFill/>
        </p:spPr>
        <p:txBody>
          <a:bodyPr wrap="square" rtlCol="0">
            <a:spAutoFit/>
          </a:bodyPr>
          <a:lstStyle/>
          <a:p>
            <a:r>
              <a:rPr lang="nl-NL" sz="2000" b="1" dirty="0"/>
              <a:t>PWH</a:t>
            </a:r>
          </a:p>
        </p:txBody>
      </p:sp>
      <p:sp>
        <p:nvSpPr>
          <p:cNvPr id="9" name="Rechthoek 8"/>
          <p:cNvSpPr/>
          <p:nvPr/>
        </p:nvSpPr>
        <p:spPr>
          <a:xfrm>
            <a:off x="3301465" y="2068332"/>
            <a:ext cx="702644" cy="289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70073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740923" y="-221486"/>
            <a:ext cx="10515600" cy="1325563"/>
          </a:xfrm>
        </p:spPr>
        <p:txBody>
          <a:bodyPr>
            <a:normAutofit/>
          </a:bodyPr>
          <a:lstStyle/>
          <a:p>
            <a:r>
              <a:rPr lang="nl-NL" sz="3600" dirty="0"/>
              <a:t>Results: </a:t>
            </a:r>
            <a:r>
              <a:rPr lang="en-US" sz="3600" dirty="0"/>
              <a:t>association between profile membership and ageing-associated comorbidities </a:t>
            </a:r>
            <a:endParaRPr lang="nl-NL" sz="3600" dirty="0"/>
          </a:p>
        </p:txBody>
      </p:sp>
      <p:pic>
        <p:nvPicPr>
          <p:cNvPr id="6" name="Tijdelijke aanduiding voor inhoud 5"/>
          <p:cNvPicPr>
            <a:picLocks noGrp="1" noChangeAspect="1"/>
          </p:cNvPicPr>
          <p:nvPr>
            <p:ph idx="1"/>
          </p:nvPr>
        </p:nvPicPr>
        <p:blipFill rotWithShape="1">
          <a:blip r:embed="rId2"/>
          <a:srcRect l="3287" r="5726" b="13746"/>
          <a:stretch/>
        </p:blipFill>
        <p:spPr>
          <a:xfrm>
            <a:off x="3734189" y="999151"/>
            <a:ext cx="5602732" cy="5311339"/>
          </a:xfrm>
          <a:prstGeom prst="rect">
            <a:avLst/>
          </a:prstGeom>
        </p:spPr>
      </p:pic>
      <p:pic>
        <p:nvPicPr>
          <p:cNvPr id="7" name="Afbeelding 6"/>
          <p:cNvPicPr>
            <a:picLocks noChangeAspect="1"/>
          </p:cNvPicPr>
          <p:nvPr/>
        </p:nvPicPr>
        <p:blipFill rotWithShape="1">
          <a:blip r:embed="rId3"/>
          <a:srcRect t="17172" b="4981"/>
          <a:stretch/>
        </p:blipFill>
        <p:spPr>
          <a:xfrm>
            <a:off x="2276251" y="6205564"/>
            <a:ext cx="8574626" cy="646090"/>
          </a:xfrm>
          <a:prstGeom prst="rect">
            <a:avLst/>
          </a:prstGeom>
        </p:spPr>
      </p:pic>
      <p:sp>
        <p:nvSpPr>
          <p:cNvPr id="13" name="Tekstvak 12"/>
          <p:cNvSpPr txBox="1"/>
          <p:nvPr/>
        </p:nvSpPr>
        <p:spPr>
          <a:xfrm>
            <a:off x="6260244" y="919412"/>
            <a:ext cx="1031132" cy="369332"/>
          </a:xfrm>
          <a:prstGeom prst="rect">
            <a:avLst/>
          </a:prstGeom>
          <a:noFill/>
        </p:spPr>
        <p:txBody>
          <a:bodyPr wrap="square" rtlCol="0">
            <a:spAutoFit/>
          </a:bodyPr>
          <a:lstStyle/>
          <a:p>
            <a:r>
              <a:rPr lang="nl-NL" b="1" dirty="0"/>
              <a:t>PWH</a:t>
            </a:r>
          </a:p>
        </p:txBody>
      </p:sp>
      <p:sp>
        <p:nvSpPr>
          <p:cNvPr id="14" name="Tekstvak 13"/>
          <p:cNvSpPr txBox="1"/>
          <p:nvPr/>
        </p:nvSpPr>
        <p:spPr>
          <a:xfrm>
            <a:off x="6265109" y="3568897"/>
            <a:ext cx="1026267" cy="370937"/>
          </a:xfrm>
          <a:prstGeom prst="rect">
            <a:avLst/>
          </a:prstGeom>
          <a:noFill/>
        </p:spPr>
        <p:txBody>
          <a:bodyPr wrap="square" rtlCol="0">
            <a:spAutoFit/>
          </a:bodyPr>
          <a:lstStyle/>
          <a:p>
            <a:r>
              <a:rPr lang="nl-NL" b="1" dirty="0"/>
              <a:t>Controls</a:t>
            </a:r>
          </a:p>
        </p:txBody>
      </p:sp>
      <p:sp>
        <p:nvSpPr>
          <p:cNvPr id="17" name="Rechthoek 16"/>
          <p:cNvSpPr/>
          <p:nvPr/>
        </p:nvSpPr>
        <p:spPr>
          <a:xfrm>
            <a:off x="6260244" y="955772"/>
            <a:ext cx="702644" cy="2898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p:nvSpPr>
        <p:spPr>
          <a:xfrm>
            <a:off x="6260244" y="3568898"/>
            <a:ext cx="955120" cy="37093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840613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Conclusions</a:t>
            </a:r>
          </a:p>
        </p:txBody>
      </p:sp>
      <p:sp>
        <p:nvSpPr>
          <p:cNvPr id="3" name="Tijdelijke aanduiding voor inhoud 2"/>
          <p:cNvSpPr>
            <a:spLocks noGrp="1"/>
          </p:cNvSpPr>
          <p:nvPr>
            <p:ph idx="1"/>
          </p:nvPr>
        </p:nvSpPr>
        <p:spPr/>
        <p:txBody>
          <a:bodyPr>
            <a:normAutofit lnSpcReduction="10000"/>
          </a:bodyPr>
          <a:lstStyle/>
          <a:p>
            <a:r>
              <a:rPr lang="en-US" dirty="0"/>
              <a:t>Three biomarker profiles were identified, the prevalence of which differed in PWH and controls</a:t>
            </a:r>
          </a:p>
          <a:p>
            <a:endParaRPr lang="en-US" dirty="0"/>
          </a:p>
          <a:p>
            <a:r>
              <a:rPr lang="en-US" dirty="0"/>
              <a:t>The </a:t>
            </a:r>
            <a:r>
              <a:rPr lang="en-US" i="1" dirty="0"/>
              <a:t>High thymic output/Low inflammation </a:t>
            </a:r>
            <a:r>
              <a:rPr lang="en-US" dirty="0"/>
              <a:t>profile was </a:t>
            </a:r>
            <a:r>
              <a:rPr lang="en-US" dirty="0" smtClean="0"/>
              <a:t>associated </a:t>
            </a:r>
            <a:r>
              <a:rPr lang="en-US" dirty="0"/>
              <a:t>with having HIV, and with a lower comorbidity burden over time in PWH, but not in controls</a:t>
            </a:r>
          </a:p>
          <a:p>
            <a:pPr marL="0" indent="0">
              <a:buNone/>
            </a:pPr>
            <a:endParaRPr lang="en-US" dirty="0"/>
          </a:p>
          <a:p>
            <a:r>
              <a:rPr lang="en-US" dirty="0"/>
              <a:t>These findings suggest that</a:t>
            </a:r>
            <a:r>
              <a:rPr lang="nl-NL" dirty="0"/>
              <a:t> </a:t>
            </a:r>
            <a:r>
              <a:rPr lang="en-US" dirty="0" smtClean="0"/>
              <a:t>greater thymic function may help </a:t>
            </a:r>
            <a:r>
              <a:rPr lang="en-US" dirty="0"/>
              <a:t>mitigate chronic inflammation in a subset of </a:t>
            </a:r>
            <a:r>
              <a:rPr lang="nl-NL" dirty="0"/>
              <a:t>PWH on ART </a:t>
            </a:r>
            <a:r>
              <a:rPr lang="en-US" dirty="0"/>
              <a:t>as they age,</a:t>
            </a:r>
            <a:r>
              <a:rPr lang="nl-NL" dirty="0"/>
              <a:t> </a:t>
            </a:r>
            <a:r>
              <a:rPr lang="en-US" dirty="0"/>
              <a:t>thereby reducing their risk of </a:t>
            </a:r>
            <a:r>
              <a:rPr lang="en-US" dirty="0" smtClean="0"/>
              <a:t>ageing-associated </a:t>
            </a:r>
            <a:r>
              <a:rPr lang="en-US" dirty="0"/>
              <a:t>comorbidities</a:t>
            </a:r>
            <a:endParaRPr lang="nl-NL" dirty="0"/>
          </a:p>
        </p:txBody>
      </p:sp>
    </p:spTree>
    <p:extLst>
      <p:ext uri="{BB962C8B-B14F-4D97-AF65-F5344CB8AC3E}">
        <p14:creationId xmlns:p14="http://schemas.microsoft.com/office/powerpoint/2010/main" val="1219630140"/>
      </p:ext>
    </p:extLst>
  </p:cSld>
  <p:clrMapOvr>
    <a:masterClrMapping/>
  </p:clrMapOvr>
  <mc:AlternateContent xmlns:mc="http://schemas.openxmlformats.org/markup-compatibility/2006" xmlns:p14="http://schemas.microsoft.com/office/powerpoint/2010/main">
    <mc:Choice Requires="p14">
      <p:transition spd="slow" p14:dur="2000" advTm="2145"/>
    </mc:Choice>
    <mc:Fallback xmlns="">
      <p:transition spd="slow" advTm="2145"/>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43281" y="201336"/>
            <a:ext cx="11585196" cy="847289"/>
          </a:xfrm>
        </p:spPr>
        <p:txBody>
          <a:bodyPr>
            <a:normAutofit/>
          </a:bodyPr>
          <a:lstStyle/>
          <a:p>
            <a:pPr algn="ctr"/>
            <a:r>
              <a:rPr lang="en-US" dirty="0">
                <a:solidFill>
                  <a:srgbClr val="C00000"/>
                </a:solidFill>
              </a:rPr>
              <a:t>AGE</a:t>
            </a:r>
            <a:r>
              <a:rPr lang="en-US" baseline="-25000" dirty="0">
                <a:solidFill>
                  <a:srgbClr val="C00000"/>
                </a:solidFill>
              </a:rPr>
              <a:t>h</a:t>
            </a:r>
            <a:r>
              <a:rPr lang="en-US" dirty="0">
                <a:solidFill>
                  <a:srgbClr val="C00000"/>
                </a:solidFill>
              </a:rPr>
              <a:t>IV Cohort Study Group</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49389354"/>
              </p:ext>
            </p:extLst>
          </p:nvPr>
        </p:nvGraphicFramePr>
        <p:xfrm>
          <a:off x="93620" y="1209414"/>
          <a:ext cx="12006021" cy="4998720"/>
        </p:xfrm>
        <a:graphic>
          <a:graphicData uri="http://schemas.openxmlformats.org/drawingml/2006/table">
            <a:tbl>
              <a:tblPr firstRow="1" bandRow="1">
                <a:tableStyleId>{2D5ABB26-0587-4C30-8999-92F81FD0307C}</a:tableStyleId>
              </a:tblPr>
              <a:tblGrid>
                <a:gridCol w="4002007">
                  <a:extLst>
                    <a:ext uri="{9D8B030D-6E8A-4147-A177-3AD203B41FA5}">
                      <a16:colId xmlns:a16="http://schemas.microsoft.com/office/drawing/2014/main" val="3788428969"/>
                    </a:ext>
                  </a:extLst>
                </a:gridCol>
                <a:gridCol w="4002007">
                  <a:extLst>
                    <a:ext uri="{9D8B030D-6E8A-4147-A177-3AD203B41FA5}">
                      <a16:colId xmlns:a16="http://schemas.microsoft.com/office/drawing/2014/main" val="2406182748"/>
                    </a:ext>
                  </a:extLst>
                </a:gridCol>
                <a:gridCol w="4002007">
                  <a:extLst>
                    <a:ext uri="{9D8B030D-6E8A-4147-A177-3AD203B41FA5}">
                      <a16:colId xmlns:a16="http://schemas.microsoft.com/office/drawing/2014/main" val="1932180240"/>
                    </a:ext>
                  </a:extLst>
                </a:gridCol>
              </a:tblGrid>
              <a:tr h="4804473">
                <a:tc>
                  <a:txBody>
                    <a:bodyPr/>
                    <a:lstStyle/>
                    <a:p>
                      <a:r>
                        <a:rPr lang="en-US" sz="1400" b="1" u="sng" kern="1200" dirty="0">
                          <a:solidFill>
                            <a:schemeClr val="tx1"/>
                          </a:solidFill>
                          <a:effectLst/>
                          <a:latin typeface="+mj-lt"/>
                          <a:ea typeface="+mn-ea"/>
                          <a:cs typeface="+mn-cs"/>
                        </a:rPr>
                        <a:t>Scientific oversight and coordination:</a:t>
                      </a:r>
                      <a:r>
                        <a:rPr lang="en-US" sz="1400" kern="1200" dirty="0">
                          <a:solidFill>
                            <a:schemeClr val="tx1"/>
                          </a:solidFill>
                          <a:effectLst/>
                          <a:latin typeface="+mj-lt"/>
                          <a:ea typeface="+mn-ea"/>
                          <a:cs typeface="+mn-cs"/>
                        </a:rPr>
                        <a:t> P. Reiss (principal investigator), F.W.N.M. Wit, M. van der Valk, A.</a:t>
                      </a:r>
                      <a:r>
                        <a:rPr lang="en-US" sz="1400" kern="1200" baseline="0" dirty="0">
                          <a:solidFill>
                            <a:schemeClr val="tx1"/>
                          </a:solidFill>
                          <a:effectLst/>
                          <a:latin typeface="+mj-lt"/>
                          <a:ea typeface="+mn-ea"/>
                          <a:cs typeface="+mn-cs"/>
                        </a:rPr>
                        <a:t> Boyd, </a:t>
                      </a:r>
                      <a:r>
                        <a:rPr lang="en-US" sz="1400" kern="1200" dirty="0">
                          <a:solidFill>
                            <a:schemeClr val="tx1"/>
                          </a:solidFill>
                          <a:effectLst/>
                          <a:latin typeface="+mj-lt"/>
                          <a:ea typeface="+mn-ea"/>
                          <a:cs typeface="+mn-cs"/>
                        </a:rPr>
                        <a:t>M.L. Verburgh, I.A.J. van der Wulp,</a:t>
                      </a:r>
                      <a:r>
                        <a:rPr lang="en-US" sz="1400" kern="1200" baseline="0" dirty="0">
                          <a:solidFill>
                            <a:schemeClr val="tx1"/>
                          </a:solidFill>
                          <a:effectLst/>
                          <a:latin typeface="+mj-lt"/>
                          <a:ea typeface="+mn-ea"/>
                          <a:cs typeface="+mn-cs"/>
                        </a:rPr>
                        <a:t> MC. Vanbellinghen, </a:t>
                      </a:r>
                      <a:r>
                        <a:rPr lang="en-US" sz="1400" kern="1200" dirty="0">
                          <a:solidFill>
                            <a:schemeClr val="tx1"/>
                          </a:solidFill>
                          <a:effectLst/>
                          <a:latin typeface="+mj-lt"/>
                          <a:ea typeface="+mn-ea"/>
                          <a:cs typeface="+mn-cs"/>
                        </a:rPr>
                        <a:t>C.J. van Eeden (</a:t>
                      </a:r>
                      <a:r>
                        <a:rPr lang="en-US" sz="1400" u="sng" kern="1200" dirty="0">
                          <a:solidFill>
                            <a:schemeClr val="tx1"/>
                          </a:solidFill>
                          <a:effectLst/>
                          <a:latin typeface="+mj-lt"/>
                          <a:ea typeface="+mn-ea"/>
                          <a:cs typeface="+mn-cs"/>
                        </a:rPr>
                        <a:t>Amsterdam University Medical Centers (Amsterdam UMC), University of Amsterdam, Department of Global Health and Amsterdam Institute for Global Health and Development (AIGHD)</a:t>
                      </a:r>
                      <a:r>
                        <a:rPr lang="en-US" sz="1400" kern="1200" dirty="0">
                          <a:solidFill>
                            <a:schemeClr val="tx1"/>
                          </a:solidFill>
                          <a:effectLst/>
                          <a:latin typeface="+mj-lt"/>
                          <a:ea typeface="+mn-ea"/>
                          <a:cs typeface="+mn-cs"/>
                        </a:rPr>
                        <a:t>).</a:t>
                      </a:r>
                    </a:p>
                    <a:p>
                      <a:endParaRPr lang="en-GB" sz="1400" kern="1200" dirty="0">
                        <a:solidFill>
                          <a:schemeClr val="tx1"/>
                        </a:solidFill>
                        <a:effectLst/>
                        <a:latin typeface="+mj-lt"/>
                        <a:ea typeface="+mn-ea"/>
                        <a:cs typeface="+mn-cs"/>
                      </a:endParaRPr>
                    </a:p>
                    <a:p>
                      <a:r>
                        <a:rPr lang="en-US" sz="1400" kern="1200" dirty="0">
                          <a:solidFill>
                            <a:schemeClr val="tx1"/>
                          </a:solidFill>
                          <a:effectLst/>
                          <a:latin typeface="+mj-lt"/>
                          <a:ea typeface="+mn-ea"/>
                          <a:cs typeface="+mn-cs"/>
                        </a:rPr>
                        <a:t>M.F. Schim van der Loeff (co-principal investigator), J.C.D. Koole, L. del Grande, I. Agard (</a:t>
                      </a:r>
                      <a:r>
                        <a:rPr lang="en-US" sz="1400" u="sng" kern="1200" dirty="0">
                          <a:solidFill>
                            <a:schemeClr val="tx1"/>
                          </a:solidFill>
                          <a:effectLst/>
                          <a:latin typeface="+mj-lt"/>
                          <a:ea typeface="+mn-ea"/>
                          <a:cs typeface="+mn-cs"/>
                        </a:rPr>
                        <a:t>Public Health Service of Amsterdam, Department of Infectious Diseases</a:t>
                      </a:r>
                      <a:r>
                        <a:rPr lang="en-US" sz="1400" kern="1200" dirty="0">
                          <a:solidFill>
                            <a:schemeClr val="tx1"/>
                          </a:solidFill>
                          <a:effectLst/>
                          <a:latin typeface="+mj-lt"/>
                          <a:ea typeface="+mn-ea"/>
                          <a:cs typeface="+mn-cs"/>
                        </a:rPr>
                        <a:t>).</a:t>
                      </a:r>
                    </a:p>
                    <a:p>
                      <a:endParaRPr lang="en-US" sz="1400" kern="1200" dirty="0">
                        <a:solidFill>
                          <a:schemeClr val="tx1"/>
                        </a:solidFill>
                        <a:effectLst/>
                        <a:latin typeface="+mj-lt"/>
                        <a:ea typeface="+mn-ea"/>
                        <a:cs typeface="+mn-cs"/>
                      </a:endParaRPr>
                    </a:p>
                    <a:p>
                      <a:r>
                        <a:rPr lang="en-US" sz="1400" b="1" u="sng" kern="1200" dirty="0">
                          <a:solidFill>
                            <a:schemeClr val="tx1"/>
                          </a:solidFill>
                          <a:effectLst/>
                          <a:latin typeface="+mj-lt"/>
                          <a:ea typeface="+mn-ea"/>
                          <a:cs typeface="+mn-cs"/>
                        </a:rPr>
                        <a:t>Statistical</a:t>
                      </a:r>
                      <a:r>
                        <a:rPr lang="en-US" sz="1400" b="1" u="sng" kern="1200" baseline="0" dirty="0">
                          <a:solidFill>
                            <a:schemeClr val="tx1"/>
                          </a:solidFill>
                          <a:effectLst/>
                          <a:latin typeface="+mj-lt"/>
                          <a:ea typeface="+mn-ea"/>
                          <a:cs typeface="+mn-cs"/>
                        </a:rPr>
                        <a:t> support</a:t>
                      </a:r>
                      <a:r>
                        <a:rPr lang="en-US" sz="1400" b="1" kern="1200" baseline="0" dirty="0">
                          <a:solidFill>
                            <a:schemeClr val="tx1"/>
                          </a:solidFill>
                          <a:effectLst/>
                          <a:latin typeface="+mj-lt"/>
                          <a:ea typeface="+mn-ea"/>
                          <a:cs typeface="+mn-cs"/>
                        </a:rPr>
                        <a:t>:</a:t>
                      </a:r>
                      <a:r>
                        <a:rPr lang="en-US" sz="1400" b="0" kern="1200" baseline="0" dirty="0">
                          <a:solidFill>
                            <a:schemeClr val="tx1"/>
                          </a:solidFill>
                          <a:effectLst/>
                          <a:latin typeface="+mj-lt"/>
                          <a:ea typeface="+mn-ea"/>
                          <a:cs typeface="+mn-cs"/>
                        </a:rPr>
                        <a:t> A. Boyd, F.W.N.M. Wit </a:t>
                      </a:r>
                      <a:r>
                        <a:rPr lang="en-US" sz="1400" kern="1200" dirty="0">
                          <a:solidFill>
                            <a:schemeClr val="tx1"/>
                          </a:solidFill>
                          <a:effectLst/>
                          <a:latin typeface="+mj-lt"/>
                          <a:ea typeface="+mn-ea"/>
                          <a:cs typeface="+mn-cs"/>
                        </a:rPr>
                        <a:t>(</a:t>
                      </a:r>
                      <a:r>
                        <a:rPr lang="en-US" sz="1400" u="sng" kern="1200" dirty="0">
                          <a:solidFill>
                            <a:schemeClr val="tx1"/>
                          </a:solidFill>
                          <a:effectLst/>
                          <a:latin typeface="+mj-lt"/>
                          <a:ea typeface="+mn-ea"/>
                          <a:cs typeface="+mn-cs"/>
                        </a:rPr>
                        <a:t>HIV Monitoring Foundation)</a:t>
                      </a:r>
                      <a:r>
                        <a:rPr lang="en-US" sz="1400" kern="1200" dirty="0">
                          <a:solidFill>
                            <a:schemeClr val="tx1"/>
                          </a:solidFill>
                          <a:effectLst/>
                          <a:latin typeface="+mj-lt"/>
                          <a:ea typeface="+mn-ea"/>
                          <a:cs typeface="+mn-cs"/>
                        </a:rPr>
                        <a:t>.</a:t>
                      </a:r>
                      <a:endParaRPr lang="en-US" sz="1400" b="1" kern="1200" dirty="0">
                        <a:solidFill>
                          <a:schemeClr val="tx1"/>
                        </a:solidFill>
                        <a:effectLst/>
                        <a:latin typeface="+mj-lt"/>
                        <a:ea typeface="+mn-ea"/>
                        <a:cs typeface="+mn-cs"/>
                      </a:endParaRPr>
                    </a:p>
                    <a:p>
                      <a:endParaRPr lang="en-GB" sz="1400" kern="1200" dirty="0">
                        <a:solidFill>
                          <a:schemeClr val="tx1"/>
                        </a:solidFill>
                        <a:effectLst/>
                        <a:latin typeface="+mj-lt"/>
                        <a:ea typeface="+mn-ea"/>
                        <a:cs typeface="+mn-cs"/>
                      </a:endParaRPr>
                    </a:p>
                    <a:p>
                      <a:r>
                        <a:rPr lang="en-US" sz="1400" b="1" u="sng" kern="1200" dirty="0">
                          <a:solidFill>
                            <a:schemeClr val="tx1"/>
                          </a:solidFill>
                          <a:effectLst/>
                          <a:latin typeface="+mj-lt"/>
                          <a:ea typeface="+mn-ea"/>
                          <a:cs typeface="+mn-cs"/>
                        </a:rPr>
                        <a:t>Data management</a:t>
                      </a:r>
                      <a:r>
                        <a:rPr lang="en-US" sz="1400" kern="1200" dirty="0">
                          <a:solidFill>
                            <a:schemeClr val="tx1"/>
                          </a:solidFill>
                          <a:effectLst/>
                          <a:latin typeface="+mj-lt"/>
                          <a:ea typeface="+mn-ea"/>
                          <a:cs typeface="+mn-cs"/>
                        </a:rPr>
                        <a:t>: S. </a:t>
                      </a:r>
                      <a:r>
                        <a:rPr lang="en-US" sz="1400" kern="1200" dirty="0" err="1">
                          <a:solidFill>
                            <a:schemeClr val="tx1"/>
                          </a:solidFill>
                          <a:effectLst/>
                          <a:latin typeface="+mj-lt"/>
                          <a:ea typeface="+mn-ea"/>
                          <a:cs typeface="+mn-cs"/>
                        </a:rPr>
                        <a:t>Zaheri</a:t>
                      </a:r>
                      <a:r>
                        <a:rPr lang="en-US" sz="1400" kern="1200" dirty="0">
                          <a:solidFill>
                            <a:schemeClr val="tx1"/>
                          </a:solidFill>
                          <a:effectLst/>
                          <a:latin typeface="+mj-lt"/>
                          <a:ea typeface="+mn-ea"/>
                          <a:cs typeface="+mn-cs"/>
                        </a:rPr>
                        <a:t>, M.M.J. </a:t>
                      </a:r>
                      <a:r>
                        <a:rPr lang="en-US" sz="1400" kern="1200" dirty="0" err="1">
                          <a:solidFill>
                            <a:schemeClr val="tx1"/>
                          </a:solidFill>
                          <a:effectLst/>
                          <a:latin typeface="+mj-lt"/>
                          <a:ea typeface="+mn-ea"/>
                          <a:cs typeface="+mn-cs"/>
                        </a:rPr>
                        <a:t>Hillebregt</a:t>
                      </a:r>
                      <a:r>
                        <a:rPr lang="en-US" sz="1400" kern="1200" dirty="0">
                          <a:solidFill>
                            <a:schemeClr val="tx1"/>
                          </a:solidFill>
                          <a:effectLst/>
                          <a:latin typeface="+mj-lt"/>
                          <a:ea typeface="+mn-ea"/>
                          <a:cs typeface="+mn-cs"/>
                        </a:rPr>
                        <a:t>, Y.M.C. </a:t>
                      </a:r>
                      <a:r>
                        <a:rPr lang="en-US" sz="1400" kern="1200" dirty="0" err="1">
                          <a:solidFill>
                            <a:schemeClr val="tx1"/>
                          </a:solidFill>
                          <a:effectLst/>
                          <a:latin typeface="+mj-lt"/>
                          <a:ea typeface="+mn-ea"/>
                          <a:cs typeface="+mn-cs"/>
                        </a:rPr>
                        <a:t>Ruijs</a:t>
                      </a:r>
                      <a:r>
                        <a:rPr lang="en-US" sz="1400" kern="1200" dirty="0">
                          <a:solidFill>
                            <a:schemeClr val="tx1"/>
                          </a:solidFill>
                          <a:effectLst/>
                          <a:latin typeface="+mj-lt"/>
                          <a:ea typeface="+mn-ea"/>
                          <a:cs typeface="+mn-cs"/>
                        </a:rPr>
                        <a:t>, D.P. Benschop, A. el </a:t>
                      </a:r>
                      <a:r>
                        <a:rPr lang="en-US" sz="1400" kern="1200" dirty="0" err="1">
                          <a:solidFill>
                            <a:schemeClr val="tx1"/>
                          </a:solidFill>
                          <a:effectLst/>
                          <a:latin typeface="+mj-lt"/>
                          <a:ea typeface="+mn-ea"/>
                          <a:cs typeface="+mn-cs"/>
                        </a:rPr>
                        <a:t>Berkaoui</a:t>
                      </a:r>
                      <a:r>
                        <a:rPr lang="en-US" sz="1400" kern="1200" dirty="0">
                          <a:solidFill>
                            <a:schemeClr val="tx1"/>
                          </a:solidFill>
                          <a:effectLst/>
                          <a:latin typeface="+mj-lt"/>
                          <a:ea typeface="+mn-ea"/>
                          <a:cs typeface="+mn-cs"/>
                        </a:rPr>
                        <a:t> (</a:t>
                      </a:r>
                      <a:r>
                        <a:rPr lang="en-US" sz="1400" u="sng" kern="1200" dirty="0">
                          <a:solidFill>
                            <a:schemeClr val="tx1"/>
                          </a:solidFill>
                          <a:effectLst/>
                          <a:latin typeface="+mj-lt"/>
                          <a:ea typeface="+mn-ea"/>
                          <a:cs typeface="+mn-cs"/>
                        </a:rPr>
                        <a:t>HIV Monitoring Foundation)</a:t>
                      </a:r>
                      <a:r>
                        <a:rPr lang="en-US" sz="1400" kern="1200" dirty="0">
                          <a:solidFill>
                            <a:schemeClr val="tx1"/>
                          </a:solidFill>
                          <a:effectLst/>
                          <a:latin typeface="+mj-lt"/>
                          <a:ea typeface="+mn-ea"/>
                          <a:cs typeface="+mn-cs"/>
                        </a:rPr>
                        <a:t>.</a:t>
                      </a:r>
                    </a:p>
                    <a:p>
                      <a:endParaRPr lang="en-US" sz="1400" kern="1200" dirty="0">
                        <a:solidFill>
                          <a:schemeClr val="tx1"/>
                        </a:solidFill>
                        <a:effectLst/>
                        <a:latin typeface="+mj-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sng" kern="1200" dirty="0">
                          <a:solidFill>
                            <a:schemeClr val="tx1"/>
                          </a:solidFill>
                          <a:effectLst/>
                          <a:latin typeface="+mj-lt"/>
                          <a:ea typeface="+mn-ea"/>
                          <a:cs typeface="+mn-cs"/>
                        </a:rPr>
                        <a:t>Project management and administrative support</a:t>
                      </a:r>
                      <a:r>
                        <a:rPr lang="en-US" sz="1400" kern="1200" dirty="0">
                          <a:solidFill>
                            <a:schemeClr val="tx1"/>
                          </a:solidFill>
                          <a:effectLst/>
                          <a:latin typeface="+mj-lt"/>
                          <a:ea typeface="+mn-ea"/>
                          <a:cs typeface="+mn-cs"/>
                        </a:rPr>
                        <a:t>: L. Dol,</a:t>
                      </a:r>
                      <a:r>
                        <a:rPr lang="en-US" sz="1400" kern="1200" baseline="0" dirty="0">
                          <a:solidFill>
                            <a:schemeClr val="tx1"/>
                          </a:solidFill>
                          <a:effectLst/>
                          <a:latin typeface="+mj-lt"/>
                          <a:ea typeface="+mn-ea"/>
                          <a:cs typeface="+mn-cs"/>
                        </a:rPr>
                        <a:t> G. Rongen </a:t>
                      </a:r>
                      <a:r>
                        <a:rPr lang="en-US" sz="1400" kern="1200" dirty="0">
                          <a:solidFill>
                            <a:schemeClr val="tx1"/>
                          </a:solidFill>
                          <a:effectLst/>
                          <a:latin typeface="+mj-lt"/>
                          <a:ea typeface="+mn-ea"/>
                          <a:cs typeface="+mn-cs"/>
                        </a:rPr>
                        <a:t>(</a:t>
                      </a:r>
                      <a:r>
                        <a:rPr lang="en-US" sz="1400" u="sng" kern="1200" dirty="0">
                          <a:solidFill>
                            <a:schemeClr val="tx1"/>
                          </a:solidFill>
                          <a:effectLst/>
                          <a:latin typeface="+mj-lt"/>
                          <a:ea typeface="+mn-ea"/>
                          <a:cs typeface="+mn-cs"/>
                        </a:rPr>
                        <a:t>AIGHD</a:t>
                      </a:r>
                      <a:r>
                        <a:rPr lang="en-US" sz="1400" kern="1200" dirty="0">
                          <a:solidFill>
                            <a:schemeClr val="tx1"/>
                          </a:solidFill>
                          <a:effectLst/>
                          <a:latin typeface="+mj-lt"/>
                          <a:ea typeface="+mn-ea"/>
                          <a:cs typeface="+mn-cs"/>
                        </a:rPr>
                        <a:t>).</a:t>
                      </a:r>
                      <a:endParaRPr lang="en-GB" sz="1400" kern="1200" dirty="0">
                        <a:solidFill>
                          <a:schemeClr val="tx1"/>
                        </a:solidFill>
                        <a:effectLst/>
                        <a:latin typeface="+mj-lt"/>
                        <a:ea typeface="+mn-ea"/>
                        <a:cs typeface="+mn-cs"/>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sng" kern="1200" dirty="0">
                          <a:solidFill>
                            <a:schemeClr val="tx1"/>
                          </a:solidFill>
                          <a:effectLst/>
                          <a:latin typeface="+mj-lt"/>
                          <a:ea typeface="+mn-ea"/>
                          <a:cs typeface="+mn-cs"/>
                        </a:rPr>
                        <a:t>Central laboratory support</a:t>
                      </a:r>
                      <a:r>
                        <a:rPr lang="en-US" sz="1400" kern="1200" dirty="0">
                          <a:solidFill>
                            <a:schemeClr val="tx1"/>
                          </a:solidFill>
                          <a:effectLst/>
                          <a:latin typeface="+mj-lt"/>
                          <a:ea typeface="+mn-ea"/>
                          <a:cs typeface="+mn-cs"/>
                        </a:rPr>
                        <a:t>: N.A. Kootstra, A.M. Harskamp-Holwerda, I. Maurer, M.M. Mangas Ruiz, B.D.N. Boeser-Nunnink, O.S. </a:t>
                      </a:r>
                      <a:r>
                        <a:rPr lang="en-US" sz="1400" kern="1200" dirty="0" err="1">
                          <a:solidFill>
                            <a:schemeClr val="tx1"/>
                          </a:solidFill>
                          <a:effectLst/>
                          <a:latin typeface="+mj-lt"/>
                          <a:ea typeface="+mn-ea"/>
                          <a:cs typeface="+mn-cs"/>
                        </a:rPr>
                        <a:t>Starozhitskaya</a:t>
                      </a:r>
                      <a:r>
                        <a:rPr lang="en-US" sz="1400" kern="1200" dirty="0">
                          <a:solidFill>
                            <a:schemeClr val="tx1"/>
                          </a:solidFill>
                          <a:effectLst/>
                          <a:latin typeface="+mj-lt"/>
                          <a:ea typeface="+mn-ea"/>
                          <a:cs typeface="+mn-cs"/>
                        </a:rPr>
                        <a:t> (</a:t>
                      </a:r>
                      <a:r>
                        <a:rPr lang="en-US" sz="1400" u="sng" kern="1200" dirty="0">
                          <a:solidFill>
                            <a:schemeClr val="tx1"/>
                          </a:solidFill>
                          <a:effectLst/>
                          <a:latin typeface="+mj-lt"/>
                          <a:ea typeface="+mn-ea"/>
                          <a:cs typeface="+mn-cs"/>
                        </a:rPr>
                        <a:t>Amsterdam UMC, Laboratory for Viral Immune Pathogenesis and Department of Experimental Immunology</a:t>
                      </a:r>
                      <a:r>
                        <a:rPr lang="en-US" sz="1400" kern="1200" dirty="0">
                          <a:solidFill>
                            <a:schemeClr val="tx1"/>
                          </a:solidFill>
                          <a:effectLst/>
                          <a:latin typeface="+mj-lt"/>
                          <a:ea typeface="+mn-ea"/>
                          <a:cs typeface="+mn-cs"/>
                        </a:rPr>
                        <a: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effectLst/>
                        <a:latin typeface="+mj-lt"/>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mj-lt"/>
                          <a:ea typeface="+mn-ea"/>
                          <a:cs typeface="Courier New" panose="02070309020205020404" pitchFamily="49" charset="0"/>
                        </a:rPr>
                        <a:t>L. van der Hoek, </a:t>
                      </a:r>
                      <a:r>
                        <a:rPr lang="en-US" sz="1400" b="0" kern="1200" dirty="0">
                          <a:solidFill>
                            <a:schemeClr val="tx1"/>
                          </a:solidFill>
                          <a:latin typeface="+mj-lt"/>
                          <a:ea typeface="+mn-ea"/>
                          <a:cs typeface="Courier New" panose="02070309020205020404" pitchFamily="49" charset="0"/>
                        </a:rPr>
                        <a:t>M. Bakker, </a:t>
                      </a:r>
                      <a:r>
                        <a:rPr lang="en-US" sz="1400" kern="1200" dirty="0">
                          <a:solidFill>
                            <a:schemeClr val="tx1"/>
                          </a:solidFill>
                          <a:latin typeface="+mj-lt"/>
                          <a:ea typeface="+mn-ea"/>
                          <a:cs typeface="Courier New" panose="02070309020205020404" pitchFamily="49" charset="0"/>
                        </a:rPr>
                        <a:t>M.J. van Gils </a:t>
                      </a:r>
                      <a:r>
                        <a:rPr lang="en-US" sz="1400" kern="1200" dirty="0">
                          <a:solidFill>
                            <a:schemeClr val="tx1"/>
                          </a:solidFill>
                          <a:effectLst/>
                          <a:latin typeface="+mj-lt"/>
                          <a:ea typeface="+mn-ea"/>
                          <a:cs typeface="+mn-cs"/>
                        </a:rPr>
                        <a:t>(</a:t>
                      </a:r>
                      <a:r>
                        <a:rPr lang="en-US" sz="1400" u="sng" kern="1200" dirty="0">
                          <a:solidFill>
                            <a:schemeClr val="tx1"/>
                          </a:solidFill>
                          <a:effectLst/>
                          <a:latin typeface="+mj-lt"/>
                          <a:ea typeface="+mn-ea"/>
                          <a:cs typeface="+mn-cs"/>
                        </a:rPr>
                        <a:t>Amsterdam UMC, Department of Medical Microbiology and Infection Prevention, Laboratory of Experimental Virology</a:t>
                      </a:r>
                      <a:r>
                        <a:rPr lang="en-US" sz="1400" kern="1200" dirty="0">
                          <a:solidFill>
                            <a:schemeClr val="tx1"/>
                          </a:solidFill>
                          <a:effectLst/>
                          <a:latin typeface="+mj-lt"/>
                          <a:ea typeface="+mn-ea"/>
                          <a:cs typeface="+mn-cs"/>
                        </a:rPr>
                        <a:t>).</a:t>
                      </a:r>
                    </a:p>
                    <a:p>
                      <a:endParaRPr lang="en-US" sz="1400" dirty="0">
                        <a:solidFill>
                          <a:schemeClr val="tx1"/>
                        </a:solidFill>
                        <a:latin typeface="+mj-lt"/>
                      </a:endParaRPr>
                    </a:p>
                    <a:p>
                      <a:r>
                        <a:rPr lang="en-US" sz="1400" b="1" dirty="0">
                          <a:solidFill>
                            <a:schemeClr val="tx1"/>
                          </a:solidFill>
                          <a:latin typeface="+mj-lt"/>
                        </a:rPr>
                        <a:t>Financial</a:t>
                      </a:r>
                      <a:r>
                        <a:rPr lang="en-US" sz="1400" b="1" baseline="0" dirty="0">
                          <a:solidFill>
                            <a:schemeClr val="tx1"/>
                          </a:solidFill>
                          <a:latin typeface="+mj-lt"/>
                        </a:rPr>
                        <a:t> support:</a:t>
                      </a:r>
                    </a:p>
                    <a:p>
                      <a:r>
                        <a:rPr lang="en-US" sz="1400" b="0" dirty="0">
                          <a:solidFill>
                            <a:schemeClr val="tx1"/>
                          </a:solidFill>
                          <a:latin typeface="+mj-lt"/>
                        </a:rPr>
                        <a:t>The Netherlands </a:t>
                      </a:r>
                      <a:r>
                        <a:rPr lang="en-US" sz="1400" b="0" dirty="0" err="1">
                          <a:solidFill>
                            <a:schemeClr val="tx1"/>
                          </a:solidFill>
                          <a:latin typeface="+mj-lt"/>
                        </a:rPr>
                        <a:t>Organisation</a:t>
                      </a:r>
                      <a:r>
                        <a:rPr lang="en-US" sz="1400" b="0" dirty="0">
                          <a:solidFill>
                            <a:schemeClr val="tx1"/>
                          </a:solidFill>
                          <a:latin typeface="+mj-lt"/>
                        </a:rPr>
                        <a:t> for Health Research and Development (</a:t>
                      </a:r>
                      <a:r>
                        <a:rPr lang="en-US" sz="1400" b="0" dirty="0" err="1">
                          <a:solidFill>
                            <a:schemeClr val="tx1"/>
                          </a:solidFill>
                          <a:latin typeface="+mj-lt"/>
                        </a:rPr>
                        <a:t>ZonMW</a:t>
                      </a:r>
                      <a:r>
                        <a:rPr lang="en-US" sz="1400" b="0" dirty="0">
                          <a:solidFill>
                            <a:schemeClr val="tx1"/>
                          </a:solidFill>
                          <a:latin typeface="+mj-lt"/>
                        </a:rPr>
                        <a:t>) [grant </a:t>
                      </a:r>
                      <a:r>
                        <a:rPr lang="en-US" sz="1400" b="0" dirty="0" err="1">
                          <a:solidFill>
                            <a:schemeClr val="tx1"/>
                          </a:solidFill>
                          <a:latin typeface="+mj-lt"/>
                        </a:rPr>
                        <a:t>nr</a:t>
                      </a:r>
                      <a:r>
                        <a:rPr lang="en-US" sz="1400" b="0" dirty="0">
                          <a:solidFill>
                            <a:schemeClr val="tx1"/>
                          </a:solidFill>
                          <a:latin typeface="+mj-lt"/>
                        </a:rPr>
                        <a:t>. 300020007] Stichting AIDS </a:t>
                      </a:r>
                      <a:r>
                        <a:rPr lang="en-US" sz="1400" b="0" dirty="0" err="1">
                          <a:solidFill>
                            <a:schemeClr val="tx1"/>
                          </a:solidFill>
                          <a:latin typeface="+mj-lt"/>
                        </a:rPr>
                        <a:t>Fonds</a:t>
                      </a:r>
                      <a:r>
                        <a:rPr lang="en-US" sz="1400" b="0" dirty="0">
                          <a:solidFill>
                            <a:schemeClr val="tx1"/>
                          </a:solidFill>
                          <a:latin typeface="+mj-lt"/>
                        </a:rPr>
                        <a:t> [grant </a:t>
                      </a:r>
                      <a:r>
                        <a:rPr lang="en-US" sz="1400" b="0" dirty="0" err="1">
                          <a:solidFill>
                            <a:schemeClr val="tx1"/>
                          </a:solidFill>
                          <a:latin typeface="+mj-lt"/>
                        </a:rPr>
                        <a:t>nr</a:t>
                      </a:r>
                      <a:r>
                        <a:rPr lang="en-US" sz="1400" b="0" dirty="0">
                          <a:solidFill>
                            <a:schemeClr val="tx1"/>
                          </a:solidFill>
                          <a:latin typeface="+mj-lt"/>
                        </a:rPr>
                        <a:t>. 2009063]</a:t>
                      </a:r>
                    </a:p>
                    <a:p>
                      <a:endParaRPr lang="en-US" sz="1400" b="0" dirty="0">
                        <a:solidFill>
                          <a:schemeClr val="tx1"/>
                        </a:solidFill>
                        <a:latin typeface="+mj-lt"/>
                      </a:endParaRPr>
                    </a:p>
                    <a:p>
                      <a:r>
                        <a:rPr lang="en-US" sz="1400" b="0" dirty="0">
                          <a:solidFill>
                            <a:schemeClr val="tx1"/>
                          </a:solidFill>
                          <a:latin typeface="+mj-lt"/>
                        </a:rPr>
                        <a:t>Additional unrestricted scientific grants for parent study from:  </a:t>
                      </a:r>
                    </a:p>
                    <a:p>
                      <a:r>
                        <a:rPr lang="en-US" sz="1400" b="0" dirty="0">
                          <a:solidFill>
                            <a:schemeClr val="tx1"/>
                          </a:solidFill>
                          <a:latin typeface="+mj-lt"/>
                        </a:rPr>
                        <a:t>Gilead Sciences; </a:t>
                      </a:r>
                      <a:r>
                        <a:rPr lang="en-US" sz="1400" b="0" dirty="0" err="1">
                          <a:solidFill>
                            <a:schemeClr val="tx1"/>
                          </a:solidFill>
                          <a:latin typeface="+mj-lt"/>
                        </a:rPr>
                        <a:t>ViiV</a:t>
                      </a:r>
                      <a:r>
                        <a:rPr lang="en-US" sz="1400" b="0" dirty="0">
                          <a:solidFill>
                            <a:schemeClr val="tx1"/>
                          </a:solidFill>
                          <a:latin typeface="+mj-lt"/>
                        </a:rPr>
                        <a:t> Healthcare;</a:t>
                      </a:r>
                    </a:p>
                    <a:p>
                      <a:r>
                        <a:rPr lang="en-US" sz="1400" b="0" dirty="0">
                          <a:solidFill>
                            <a:schemeClr val="tx1"/>
                          </a:solidFill>
                          <a:latin typeface="+mj-lt"/>
                        </a:rPr>
                        <a:t>Merck</a:t>
                      </a:r>
                      <a:r>
                        <a:rPr lang="en-US" sz="1400" b="0" baseline="0" dirty="0">
                          <a:solidFill>
                            <a:schemeClr val="tx1"/>
                          </a:solidFill>
                          <a:latin typeface="+mj-lt"/>
                        </a:rPr>
                        <a:t> Sharp </a:t>
                      </a:r>
                      <a:r>
                        <a:rPr lang="en-US" sz="1400" b="0" dirty="0">
                          <a:solidFill>
                            <a:schemeClr val="tx1"/>
                          </a:solidFill>
                          <a:latin typeface="+mj-lt"/>
                        </a:rPr>
                        <a:t>&amp; Dohme Corp;</a:t>
                      </a:r>
                    </a:p>
                    <a:p>
                      <a:r>
                        <a:rPr lang="en-US" sz="1400" b="0" dirty="0">
                          <a:solidFill>
                            <a:schemeClr val="tx1"/>
                          </a:solidFill>
                          <a:latin typeface="+mj-lt"/>
                        </a:rPr>
                        <a:t>Janssen Pharmaceuticals N.V.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kern="1200" dirty="0">
                          <a:solidFill>
                            <a:schemeClr val="tx1"/>
                          </a:solidFill>
                          <a:effectLst/>
                          <a:latin typeface="+mj-lt"/>
                          <a:ea typeface="+mn-ea"/>
                          <a:cs typeface="+mn-cs"/>
                        </a:rPr>
                        <a:t>Participating HIV physicians and nurses</a:t>
                      </a:r>
                      <a:r>
                        <a:rPr lang="en-US" sz="1200" kern="1200" dirty="0">
                          <a:solidFill>
                            <a:schemeClr val="tx1"/>
                          </a:solidFill>
                          <a:effectLst/>
                          <a:latin typeface="+mj-lt"/>
                          <a:ea typeface="+mn-ea"/>
                          <a:cs typeface="+mn-cs"/>
                        </a:rPr>
                        <a:t>: S.E. </a:t>
                      </a:r>
                      <a:r>
                        <a:rPr lang="en-US" sz="1200" kern="1200" dirty="0" err="1">
                          <a:solidFill>
                            <a:schemeClr val="tx1"/>
                          </a:solidFill>
                          <a:effectLst/>
                          <a:latin typeface="+mj-lt"/>
                          <a:ea typeface="+mn-ea"/>
                          <a:cs typeface="+mn-cs"/>
                        </a:rPr>
                        <a:t>Geerlings</a:t>
                      </a:r>
                      <a:r>
                        <a:rPr lang="en-US" sz="1200" kern="1200" dirty="0">
                          <a:solidFill>
                            <a:schemeClr val="tx1"/>
                          </a:solidFill>
                          <a:effectLst/>
                          <a:latin typeface="+mj-lt"/>
                          <a:ea typeface="+mn-ea"/>
                          <a:cs typeface="+mn-cs"/>
                        </a:rPr>
                        <a:t>, A. </a:t>
                      </a:r>
                      <a:r>
                        <a:rPr lang="en-US" sz="1200" kern="1200" dirty="0" err="1">
                          <a:solidFill>
                            <a:schemeClr val="tx1"/>
                          </a:solidFill>
                          <a:effectLst/>
                          <a:latin typeface="+mj-lt"/>
                          <a:ea typeface="+mn-ea"/>
                          <a:cs typeface="+mn-cs"/>
                        </a:rPr>
                        <a:t>Goorhuis</a:t>
                      </a:r>
                      <a:r>
                        <a:rPr lang="en-US" sz="1200" kern="1200" dirty="0">
                          <a:solidFill>
                            <a:schemeClr val="tx1"/>
                          </a:solidFill>
                          <a:effectLst/>
                          <a:latin typeface="+mj-lt"/>
                          <a:ea typeface="+mn-ea"/>
                          <a:cs typeface="+mn-cs"/>
                        </a:rPr>
                        <a:t>, J.W.R. </a:t>
                      </a:r>
                      <a:r>
                        <a:rPr lang="en-US" sz="1200" kern="1200" dirty="0" err="1">
                          <a:solidFill>
                            <a:schemeClr val="tx1"/>
                          </a:solidFill>
                          <a:effectLst/>
                          <a:latin typeface="+mj-lt"/>
                          <a:ea typeface="+mn-ea"/>
                          <a:cs typeface="+mn-cs"/>
                        </a:rPr>
                        <a:t>Hovius</a:t>
                      </a:r>
                      <a:r>
                        <a:rPr lang="en-US" sz="1200" kern="1200" dirty="0">
                          <a:solidFill>
                            <a:schemeClr val="tx1"/>
                          </a:solidFill>
                          <a:effectLst/>
                          <a:latin typeface="+mj-lt"/>
                          <a:ea typeface="+mn-ea"/>
                          <a:cs typeface="+mn-cs"/>
                        </a:rPr>
                        <a:t>, F.J.B. Nellen, J.M. Prins, T. van der Poll, M. van der Valk, W.J. Wiersinga, M. van Vugt, G. de Bree, B. A. Lemkes, V. </a:t>
                      </a:r>
                      <a:r>
                        <a:rPr lang="en-US" sz="1200" kern="1200" dirty="0" err="1">
                          <a:solidFill>
                            <a:schemeClr val="tx1"/>
                          </a:solidFill>
                          <a:effectLst/>
                          <a:latin typeface="+mj-lt"/>
                          <a:ea typeface="+mn-ea"/>
                          <a:cs typeface="+mn-cs"/>
                        </a:rPr>
                        <a:t>Spoorenberg</a:t>
                      </a:r>
                      <a:r>
                        <a:rPr lang="en-US" sz="1200" kern="1200" dirty="0">
                          <a:solidFill>
                            <a:schemeClr val="tx1"/>
                          </a:solidFill>
                          <a:effectLst/>
                          <a:latin typeface="+mj-lt"/>
                          <a:ea typeface="+mn-ea"/>
                          <a:cs typeface="+mn-cs"/>
                        </a:rPr>
                        <a:t>, F.W.N.M. Wit; J. van Eden, F.J.J. Pijnappel, A. </a:t>
                      </a:r>
                      <a:r>
                        <a:rPr lang="en-US" sz="1200" kern="1200" dirty="0" err="1">
                          <a:solidFill>
                            <a:schemeClr val="tx1"/>
                          </a:solidFill>
                          <a:effectLst/>
                          <a:latin typeface="+mj-lt"/>
                          <a:ea typeface="+mn-ea"/>
                          <a:cs typeface="+mn-cs"/>
                        </a:rPr>
                        <a:t>Weijsenfeld</a:t>
                      </a:r>
                      <a:r>
                        <a:rPr lang="en-US" sz="1200" kern="1200" dirty="0">
                          <a:solidFill>
                            <a:schemeClr val="tx1"/>
                          </a:solidFill>
                          <a:effectLst/>
                          <a:latin typeface="+mj-lt"/>
                          <a:ea typeface="+mn-ea"/>
                          <a:cs typeface="+mn-cs"/>
                        </a:rPr>
                        <a:t>, S. </a:t>
                      </a:r>
                      <a:r>
                        <a:rPr lang="en-US" sz="1200" kern="1200" dirty="0" err="1">
                          <a:solidFill>
                            <a:schemeClr val="tx1"/>
                          </a:solidFill>
                          <a:effectLst/>
                          <a:latin typeface="+mj-lt"/>
                          <a:ea typeface="+mn-ea"/>
                          <a:cs typeface="+mn-cs"/>
                        </a:rPr>
                        <a:t>Smalhout</a:t>
                      </a:r>
                      <a:r>
                        <a:rPr lang="en-US" sz="1200" kern="1200" dirty="0">
                          <a:solidFill>
                            <a:schemeClr val="tx1"/>
                          </a:solidFill>
                          <a:effectLst/>
                          <a:latin typeface="+mj-lt"/>
                          <a:ea typeface="+mn-ea"/>
                          <a:cs typeface="+mn-cs"/>
                        </a:rPr>
                        <a:t>, I.J. </a:t>
                      </a:r>
                      <a:r>
                        <a:rPr lang="en-US" sz="1200" kern="1200" dirty="0" err="1">
                          <a:solidFill>
                            <a:schemeClr val="tx1"/>
                          </a:solidFill>
                          <a:effectLst/>
                          <a:latin typeface="+mj-lt"/>
                          <a:ea typeface="+mn-ea"/>
                          <a:cs typeface="+mn-cs"/>
                        </a:rPr>
                        <a:t>Hylkema</a:t>
                      </a:r>
                      <a:r>
                        <a:rPr lang="en-US" sz="1200" kern="1200" dirty="0">
                          <a:solidFill>
                            <a:schemeClr val="tx1"/>
                          </a:solidFill>
                          <a:effectLst/>
                          <a:latin typeface="+mj-lt"/>
                          <a:ea typeface="+mn-ea"/>
                          <a:cs typeface="+mn-cs"/>
                        </a:rPr>
                        <a:t> - van den Bout, C. Bruins, M.E. </a:t>
                      </a:r>
                      <a:r>
                        <a:rPr lang="en-US" sz="1200" kern="1200" dirty="0" err="1">
                          <a:solidFill>
                            <a:schemeClr val="tx1"/>
                          </a:solidFill>
                          <a:effectLst/>
                          <a:latin typeface="+mj-lt"/>
                          <a:ea typeface="+mn-ea"/>
                          <a:cs typeface="+mn-cs"/>
                        </a:rPr>
                        <a:t>Spelbrink</a:t>
                      </a:r>
                      <a:r>
                        <a:rPr lang="en-US" sz="1200" kern="1200" dirty="0">
                          <a:solidFill>
                            <a:schemeClr val="tx1"/>
                          </a:solidFill>
                          <a:effectLst/>
                          <a:latin typeface="+mj-lt"/>
                          <a:ea typeface="+mn-ea"/>
                          <a:cs typeface="+mn-cs"/>
                        </a:rPr>
                        <a:t> (</a:t>
                      </a:r>
                      <a:r>
                        <a:rPr lang="en-US" sz="1200" u="sng" kern="1200" dirty="0">
                          <a:solidFill>
                            <a:schemeClr val="tx1"/>
                          </a:solidFill>
                          <a:effectLst/>
                          <a:latin typeface="+mj-lt"/>
                          <a:ea typeface="+mn-ea"/>
                          <a:cs typeface="+mn-cs"/>
                        </a:rPr>
                        <a:t>Amsterdam UMC, Division of Infectious Diseases</a:t>
                      </a:r>
                      <a:r>
                        <a:rPr lang="en-US" sz="1200" kern="1200" dirty="0">
                          <a:solidFill>
                            <a:schemeClr val="tx1"/>
                          </a:solidFill>
                          <a:effectLst/>
                          <a:latin typeface="+mj-lt"/>
                          <a:ea typeface="+mn-ea"/>
                          <a:cs typeface="+mn-cs"/>
                        </a:rPr>
                        <a:t>).</a:t>
                      </a:r>
                      <a:endParaRPr lang="en-GB" sz="1200" kern="1200" dirty="0">
                        <a:solidFill>
                          <a:schemeClr val="tx1"/>
                        </a:solidFill>
                        <a:effectLst/>
                        <a:latin typeface="+mj-lt"/>
                        <a:ea typeface="+mn-ea"/>
                        <a:cs typeface="+mn-cs"/>
                      </a:endParaRPr>
                    </a:p>
                    <a:p>
                      <a:endParaRPr lang="en-US" sz="1200" b="1" u="sng" kern="1200" dirty="0">
                        <a:solidFill>
                          <a:schemeClr val="tx1"/>
                        </a:solidFill>
                        <a:effectLst/>
                        <a:latin typeface="+mj-lt"/>
                        <a:ea typeface="+mn-ea"/>
                        <a:cs typeface="+mn-cs"/>
                      </a:endParaRPr>
                    </a:p>
                    <a:p>
                      <a:endParaRPr lang="en-US" sz="1200" b="1" u="sng" kern="1200" dirty="0">
                        <a:solidFill>
                          <a:schemeClr val="tx1"/>
                        </a:solidFill>
                        <a:effectLst/>
                        <a:latin typeface="+mj-lt"/>
                        <a:ea typeface="+mn-ea"/>
                        <a:cs typeface="+mn-cs"/>
                      </a:endParaRPr>
                    </a:p>
                    <a:p>
                      <a:r>
                        <a:rPr lang="en-US" sz="1200" b="1" u="sng" kern="1200" dirty="0">
                          <a:solidFill>
                            <a:schemeClr val="tx1"/>
                          </a:solidFill>
                          <a:effectLst/>
                          <a:latin typeface="+mj-lt"/>
                          <a:ea typeface="+mn-ea"/>
                          <a:cs typeface="+mn-cs"/>
                        </a:rPr>
                        <a:t>Other collaborators</a:t>
                      </a:r>
                      <a:r>
                        <a:rPr lang="en-US" sz="1200" kern="1200" dirty="0">
                          <a:solidFill>
                            <a:schemeClr val="tx1"/>
                          </a:solidFill>
                          <a:effectLst/>
                          <a:latin typeface="+mj-lt"/>
                          <a:ea typeface="+mn-ea"/>
                          <a:cs typeface="+mn-cs"/>
                        </a:rPr>
                        <a:t>: </a:t>
                      </a:r>
                      <a:r>
                        <a:rPr lang="en-GB" sz="1200" kern="1200" dirty="0">
                          <a:solidFill>
                            <a:schemeClr val="tx1"/>
                          </a:solidFill>
                          <a:effectLst/>
                          <a:latin typeface="+mj-lt"/>
                          <a:ea typeface="+mn-ea"/>
                          <a:cs typeface="+mn-cs"/>
                        </a:rPr>
                        <a:t>P.G. Postema (</a:t>
                      </a:r>
                      <a:r>
                        <a:rPr lang="en-GB" sz="1200" u="sng" kern="1200" dirty="0">
                          <a:solidFill>
                            <a:schemeClr val="tx1"/>
                          </a:solidFill>
                          <a:effectLst/>
                          <a:latin typeface="+mj-lt"/>
                          <a:ea typeface="+mn-ea"/>
                          <a:cs typeface="+mn-cs"/>
                        </a:rPr>
                        <a:t>Amsterdam UMC, Department of Cardiology</a:t>
                      </a:r>
                      <a:r>
                        <a:rPr lang="en-GB" sz="1200" kern="1200" dirty="0">
                          <a:solidFill>
                            <a:schemeClr val="tx1"/>
                          </a:solidFill>
                          <a:effectLst/>
                          <a:latin typeface="+mj-lt"/>
                          <a:ea typeface="+mn-ea"/>
                          <a:cs typeface="+mn-cs"/>
                        </a:rPr>
                        <a:t>); P.H.L.T. </a:t>
                      </a:r>
                      <a:r>
                        <a:rPr lang="en-GB" sz="1200" kern="1200" dirty="0" err="1">
                          <a:solidFill>
                            <a:schemeClr val="tx1"/>
                          </a:solidFill>
                          <a:effectLst/>
                          <a:latin typeface="+mj-lt"/>
                          <a:ea typeface="+mn-ea"/>
                          <a:cs typeface="+mn-cs"/>
                        </a:rPr>
                        <a:t>Bisschop</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Amsterdam UMC, Division of Endocrinology and Metabolism</a:t>
                      </a:r>
                      <a:r>
                        <a:rPr lang="en-GB" sz="1200" kern="1200" dirty="0">
                          <a:solidFill>
                            <a:schemeClr val="tx1"/>
                          </a:solidFill>
                          <a:effectLst/>
                          <a:latin typeface="+mj-lt"/>
                          <a:ea typeface="+mn-ea"/>
                          <a:cs typeface="+mn-cs"/>
                        </a:rPr>
                        <a:t>); E. Dekker (</a:t>
                      </a:r>
                      <a:r>
                        <a:rPr lang="en-GB" sz="1200" u="sng" kern="1200" dirty="0">
                          <a:solidFill>
                            <a:schemeClr val="tx1"/>
                          </a:solidFill>
                          <a:effectLst/>
                          <a:latin typeface="+mj-lt"/>
                          <a:ea typeface="+mn-ea"/>
                          <a:cs typeface="+mn-cs"/>
                        </a:rPr>
                        <a:t>Amsterdam UMC, Department of Gastroenterology</a:t>
                      </a:r>
                      <a:r>
                        <a:rPr lang="en-GB" sz="1200" kern="1200" dirty="0">
                          <a:solidFill>
                            <a:schemeClr val="tx1"/>
                          </a:solidFill>
                          <a:effectLst/>
                          <a:latin typeface="+mj-lt"/>
                          <a:ea typeface="+mn-ea"/>
                          <a:cs typeface="+mn-cs"/>
                        </a:rPr>
                        <a:t>); N. van der Velde, R. Franssen (</a:t>
                      </a:r>
                      <a:r>
                        <a:rPr lang="en-GB" sz="1200" u="sng" kern="1200" dirty="0">
                          <a:solidFill>
                            <a:schemeClr val="tx1"/>
                          </a:solidFill>
                          <a:effectLst/>
                          <a:latin typeface="+mj-lt"/>
                          <a:ea typeface="+mn-ea"/>
                          <a:cs typeface="+mn-cs"/>
                        </a:rPr>
                        <a:t>Amsterdam UMC, Division of Geriatric Medicine</a:t>
                      </a:r>
                      <a:r>
                        <a:rPr lang="en-GB" sz="1200" kern="1200" dirty="0">
                          <a:solidFill>
                            <a:schemeClr val="tx1"/>
                          </a:solidFill>
                          <a:effectLst/>
                          <a:latin typeface="+mj-lt"/>
                          <a:ea typeface="+mn-ea"/>
                          <a:cs typeface="+mn-cs"/>
                        </a:rPr>
                        <a:t>); J.M.R. </a:t>
                      </a:r>
                      <a:r>
                        <a:rPr lang="en-GB" sz="1200" kern="1200" dirty="0" err="1">
                          <a:solidFill>
                            <a:schemeClr val="tx1"/>
                          </a:solidFill>
                          <a:effectLst/>
                          <a:latin typeface="+mj-lt"/>
                          <a:ea typeface="+mn-ea"/>
                          <a:cs typeface="+mn-cs"/>
                        </a:rPr>
                        <a:t>Willemsen</a:t>
                      </a:r>
                      <a:r>
                        <a:rPr lang="en-GB" sz="1200" kern="1200" dirty="0">
                          <a:solidFill>
                            <a:schemeClr val="tx1"/>
                          </a:solidFill>
                          <a:effectLst/>
                          <a:latin typeface="+mj-lt"/>
                          <a:ea typeface="+mn-ea"/>
                          <a:cs typeface="+mn-cs"/>
                        </a:rPr>
                        <a:t>, L. Vogt (</a:t>
                      </a:r>
                      <a:r>
                        <a:rPr lang="en-GB" sz="1200" u="sng" kern="1200" dirty="0">
                          <a:solidFill>
                            <a:schemeClr val="tx1"/>
                          </a:solidFill>
                          <a:effectLst/>
                          <a:latin typeface="+mj-lt"/>
                          <a:ea typeface="+mn-ea"/>
                          <a:cs typeface="+mn-cs"/>
                        </a:rPr>
                        <a:t>Amsterdam UMC, Division of Nephrology</a:t>
                      </a:r>
                      <a:r>
                        <a:rPr lang="en-GB" sz="1200" kern="1200" dirty="0">
                          <a:solidFill>
                            <a:schemeClr val="tx1"/>
                          </a:solidFill>
                          <a:effectLst/>
                          <a:latin typeface="+mj-lt"/>
                          <a:ea typeface="+mn-ea"/>
                          <a:cs typeface="+mn-cs"/>
                        </a:rPr>
                        <a:t>); P. </a:t>
                      </a:r>
                      <a:r>
                        <a:rPr lang="en-GB" sz="1200" kern="1200" dirty="0" err="1">
                          <a:solidFill>
                            <a:schemeClr val="tx1"/>
                          </a:solidFill>
                          <a:effectLst/>
                          <a:latin typeface="+mj-lt"/>
                          <a:ea typeface="+mn-ea"/>
                          <a:cs typeface="+mn-cs"/>
                        </a:rPr>
                        <a:t>Portegies</a:t>
                      </a:r>
                      <a:r>
                        <a:rPr lang="en-GB" sz="1200" kern="1200" dirty="0">
                          <a:solidFill>
                            <a:schemeClr val="tx1"/>
                          </a:solidFill>
                          <a:effectLst/>
                          <a:latin typeface="+mj-lt"/>
                          <a:ea typeface="+mn-ea"/>
                          <a:cs typeface="+mn-cs"/>
                        </a:rPr>
                        <a:t>, G.J. </a:t>
                      </a:r>
                      <a:r>
                        <a:rPr lang="en-GB" sz="1200" kern="1200" dirty="0" err="1">
                          <a:solidFill>
                            <a:schemeClr val="tx1"/>
                          </a:solidFill>
                          <a:effectLst/>
                          <a:latin typeface="+mj-lt"/>
                          <a:ea typeface="+mn-ea"/>
                          <a:cs typeface="+mn-cs"/>
                        </a:rPr>
                        <a:t>Geurtsen</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Amsterdam UMC, Department of Neurology</a:t>
                      </a:r>
                      <a:r>
                        <a:rPr lang="en-GB" sz="1200" kern="1200" dirty="0">
                          <a:solidFill>
                            <a:schemeClr val="tx1"/>
                          </a:solidFill>
                          <a:effectLst/>
                          <a:latin typeface="+mj-lt"/>
                          <a:ea typeface="+mn-ea"/>
                          <a:cs typeface="+mn-cs"/>
                        </a:rPr>
                        <a:t>); I. </a:t>
                      </a:r>
                      <a:r>
                        <a:rPr lang="en-GB" sz="1200" kern="1200" dirty="0" err="1">
                          <a:solidFill>
                            <a:schemeClr val="tx1"/>
                          </a:solidFill>
                          <a:effectLst/>
                          <a:latin typeface="+mj-lt"/>
                          <a:ea typeface="+mn-ea"/>
                          <a:cs typeface="+mn-cs"/>
                        </a:rPr>
                        <a:t>Visser</a:t>
                      </a:r>
                      <a:r>
                        <a:rPr lang="en-GB" sz="1200" kern="1200" dirty="0">
                          <a:solidFill>
                            <a:schemeClr val="tx1"/>
                          </a:solidFill>
                          <a:effectLst/>
                          <a:latin typeface="+mj-lt"/>
                          <a:ea typeface="+mn-ea"/>
                          <a:cs typeface="+mn-cs"/>
                        </a:rPr>
                        <a:t>, A. </a:t>
                      </a:r>
                      <a:r>
                        <a:rPr lang="en-GB" sz="1200" kern="1200" dirty="0" err="1">
                          <a:solidFill>
                            <a:schemeClr val="tx1"/>
                          </a:solidFill>
                          <a:effectLst/>
                          <a:latin typeface="+mj-lt"/>
                          <a:ea typeface="+mn-ea"/>
                          <a:cs typeface="+mn-cs"/>
                        </a:rPr>
                        <a:t>Schadé</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Amsterdam UMC, Department of Psychiatry</a:t>
                      </a:r>
                      <a:r>
                        <a:rPr lang="en-GB" sz="1200" kern="1200" dirty="0">
                          <a:solidFill>
                            <a:schemeClr val="tx1"/>
                          </a:solidFill>
                          <a:effectLst/>
                          <a:latin typeface="+mj-lt"/>
                          <a:ea typeface="+mn-ea"/>
                          <a:cs typeface="+mn-cs"/>
                        </a:rPr>
                        <a:t>); P.T. Nieuwkerk (</a:t>
                      </a:r>
                      <a:r>
                        <a:rPr lang="en-GB" sz="1200" u="sng" kern="1200" dirty="0">
                          <a:solidFill>
                            <a:schemeClr val="tx1"/>
                          </a:solidFill>
                          <a:effectLst/>
                          <a:latin typeface="+mj-lt"/>
                          <a:ea typeface="+mn-ea"/>
                          <a:cs typeface="+mn-cs"/>
                        </a:rPr>
                        <a:t>Amsterdam UMC, Department of Medical Psychology</a:t>
                      </a:r>
                      <a:r>
                        <a:rPr lang="en-GB" sz="1200" kern="1200" dirty="0">
                          <a:solidFill>
                            <a:schemeClr val="tx1"/>
                          </a:solidFill>
                          <a:effectLst/>
                          <a:latin typeface="+mj-lt"/>
                          <a:ea typeface="+mn-ea"/>
                          <a:cs typeface="+mn-cs"/>
                        </a:rPr>
                        <a:t>); R.P. van </a:t>
                      </a:r>
                      <a:r>
                        <a:rPr lang="en-GB" sz="1200" kern="1200" dirty="0" err="1">
                          <a:solidFill>
                            <a:schemeClr val="tx1"/>
                          </a:solidFill>
                          <a:effectLst/>
                          <a:latin typeface="+mj-lt"/>
                          <a:ea typeface="+mn-ea"/>
                          <a:cs typeface="+mn-cs"/>
                        </a:rPr>
                        <a:t>Steenwijk</a:t>
                      </a:r>
                      <a:r>
                        <a:rPr lang="en-GB" sz="1200" kern="1200" dirty="0">
                          <a:solidFill>
                            <a:schemeClr val="tx1"/>
                          </a:solidFill>
                          <a:effectLst/>
                          <a:latin typeface="+mj-lt"/>
                          <a:ea typeface="+mn-ea"/>
                          <a:cs typeface="+mn-cs"/>
                        </a:rPr>
                        <a:t>, R.E. </a:t>
                      </a:r>
                      <a:r>
                        <a:rPr lang="en-GB" sz="1200" kern="1200" dirty="0" err="1">
                          <a:solidFill>
                            <a:schemeClr val="tx1"/>
                          </a:solidFill>
                          <a:effectLst/>
                          <a:latin typeface="+mj-lt"/>
                          <a:ea typeface="+mn-ea"/>
                          <a:cs typeface="+mn-cs"/>
                        </a:rPr>
                        <a:t>Jonkers</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Amsterdam UMC, Department of Pulmonary medicine</a:t>
                      </a:r>
                      <a:r>
                        <a:rPr lang="en-GB" sz="1200" kern="1200" dirty="0">
                          <a:solidFill>
                            <a:schemeClr val="tx1"/>
                          </a:solidFill>
                          <a:effectLst/>
                          <a:latin typeface="+mj-lt"/>
                          <a:ea typeface="+mn-ea"/>
                          <a:cs typeface="+mn-cs"/>
                        </a:rPr>
                        <a:t>); C.B.L.M. </a:t>
                      </a:r>
                      <a:r>
                        <a:rPr lang="en-GB" sz="1200" kern="1200" dirty="0" err="1">
                          <a:solidFill>
                            <a:schemeClr val="tx1"/>
                          </a:solidFill>
                          <a:effectLst/>
                          <a:latin typeface="+mj-lt"/>
                          <a:ea typeface="+mn-ea"/>
                          <a:cs typeface="+mn-cs"/>
                        </a:rPr>
                        <a:t>Majoie</a:t>
                      </a:r>
                      <a:r>
                        <a:rPr lang="en-GB" sz="1200" kern="1200" dirty="0">
                          <a:solidFill>
                            <a:schemeClr val="tx1"/>
                          </a:solidFill>
                          <a:effectLst/>
                          <a:latin typeface="+mj-lt"/>
                          <a:ea typeface="+mn-ea"/>
                          <a:cs typeface="+mn-cs"/>
                        </a:rPr>
                        <a:t>, M.W.A. </a:t>
                      </a:r>
                      <a:r>
                        <a:rPr lang="en-GB" sz="1200" kern="1200" dirty="0" err="1">
                          <a:solidFill>
                            <a:schemeClr val="tx1"/>
                          </a:solidFill>
                          <a:effectLst/>
                          <a:latin typeface="+mj-lt"/>
                          <a:ea typeface="+mn-ea"/>
                          <a:cs typeface="+mn-cs"/>
                        </a:rPr>
                        <a:t>Caan</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Amsterdam UMC, Department of Radiology</a:t>
                      </a:r>
                      <a:r>
                        <a:rPr lang="en-GB" sz="1200" kern="1200" dirty="0">
                          <a:solidFill>
                            <a:schemeClr val="tx1"/>
                          </a:solidFill>
                          <a:effectLst/>
                          <a:latin typeface="+mj-lt"/>
                          <a:ea typeface="+mn-ea"/>
                          <a:cs typeface="+mn-cs"/>
                        </a:rPr>
                        <a:t>); B.J.H. van den Born, E.S.G. </a:t>
                      </a:r>
                      <a:r>
                        <a:rPr lang="en-GB" sz="1200" kern="1200" dirty="0" err="1">
                          <a:solidFill>
                            <a:schemeClr val="tx1"/>
                          </a:solidFill>
                          <a:effectLst/>
                          <a:latin typeface="+mj-lt"/>
                          <a:ea typeface="+mn-ea"/>
                          <a:cs typeface="+mn-cs"/>
                        </a:rPr>
                        <a:t>Stroes</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Amsterdam UMC, Division of Vascular Medicine</a:t>
                      </a:r>
                      <a:r>
                        <a:rPr lang="en-GB" sz="1200" kern="1200" dirty="0">
                          <a:solidFill>
                            <a:schemeClr val="tx1"/>
                          </a:solidFill>
                          <a:effectLst/>
                          <a:latin typeface="+mj-lt"/>
                          <a:ea typeface="+mn-ea"/>
                          <a:cs typeface="+mn-cs"/>
                        </a:rPr>
                        <a:t>); S. van </a:t>
                      </a:r>
                      <a:r>
                        <a:rPr lang="en-GB" sz="1200" kern="1200" dirty="0" err="1">
                          <a:solidFill>
                            <a:schemeClr val="tx1"/>
                          </a:solidFill>
                          <a:effectLst/>
                          <a:latin typeface="+mj-lt"/>
                          <a:ea typeface="+mn-ea"/>
                          <a:cs typeface="+mn-cs"/>
                        </a:rPr>
                        <a:t>Oorspronk</a:t>
                      </a:r>
                      <a:r>
                        <a:rPr lang="en-GB" sz="1200" kern="1200" dirty="0">
                          <a:solidFill>
                            <a:schemeClr val="tx1"/>
                          </a:solidFill>
                          <a:effectLst/>
                          <a:latin typeface="+mj-lt"/>
                          <a:ea typeface="+mn-ea"/>
                          <a:cs typeface="+mn-cs"/>
                        </a:rPr>
                        <a:t> </a:t>
                      </a:r>
                      <a:r>
                        <a:rPr lang="en-GB" sz="1200" u="sng" kern="1200" dirty="0">
                          <a:solidFill>
                            <a:schemeClr val="tx1"/>
                          </a:solidFill>
                          <a:effectLst/>
                          <a:latin typeface="+mj-lt"/>
                          <a:ea typeface="+mn-ea"/>
                          <a:cs typeface="+mn-cs"/>
                        </a:rPr>
                        <a:t>(HIV </a:t>
                      </a:r>
                      <a:r>
                        <a:rPr lang="en-GB" sz="1200" u="sng" kern="1200" dirty="0" err="1">
                          <a:solidFill>
                            <a:schemeClr val="tx1"/>
                          </a:solidFill>
                          <a:effectLst/>
                          <a:latin typeface="+mj-lt"/>
                          <a:ea typeface="+mn-ea"/>
                          <a:cs typeface="+mn-cs"/>
                        </a:rPr>
                        <a:t>Vereniging</a:t>
                      </a:r>
                      <a:r>
                        <a:rPr lang="en-GB" sz="1200" u="sng" kern="1200" dirty="0">
                          <a:solidFill>
                            <a:schemeClr val="tx1"/>
                          </a:solidFill>
                          <a:effectLst/>
                          <a:latin typeface="+mj-lt"/>
                          <a:ea typeface="+mn-ea"/>
                          <a:cs typeface="+mn-cs"/>
                        </a:rPr>
                        <a:t> Nederland</a:t>
                      </a:r>
                      <a:r>
                        <a:rPr lang="en-GB" sz="1200" kern="1200" dirty="0">
                          <a:solidFill>
                            <a:schemeClr val="tx1"/>
                          </a:solidFill>
                          <a:effectLst/>
                          <a:latin typeface="+mj-lt"/>
                          <a:ea typeface="+mn-ea"/>
                          <a:cs typeface="+mn-cs"/>
                        </a:rPr>
                        <a:t>).</a:t>
                      </a:r>
                      <a:endParaRPr lang="en-US" sz="1200" dirty="0">
                        <a:latin typeface="+mj-lt"/>
                      </a:endParaRPr>
                    </a:p>
                  </a:txBody>
                  <a:tcPr/>
                </a:tc>
                <a:extLst>
                  <a:ext uri="{0D108BD9-81ED-4DB2-BD59-A6C34878D82A}">
                    <a16:rowId xmlns:a16="http://schemas.microsoft.com/office/drawing/2014/main" val="536287787"/>
                  </a:ext>
                </a:extLst>
              </a:tr>
            </a:tbl>
          </a:graphicData>
        </a:graphic>
      </p:graphicFrame>
      <p:sp>
        <p:nvSpPr>
          <p:cNvPr id="5" name="Rectangle 3"/>
          <p:cNvSpPr/>
          <p:nvPr/>
        </p:nvSpPr>
        <p:spPr>
          <a:xfrm>
            <a:off x="0" y="6334780"/>
            <a:ext cx="12192000" cy="523220"/>
          </a:xfrm>
          <a:prstGeom prst="rect">
            <a:avLst/>
          </a:prstGeom>
          <a:solidFill>
            <a:srgbClr val="C00000"/>
          </a:solidFill>
        </p:spPr>
        <p:txBody>
          <a:bodyPr wrap="square">
            <a:spAutoFit/>
          </a:bodyPr>
          <a:lstStyle/>
          <a:p>
            <a:pPr algn="ctr">
              <a:spcBef>
                <a:spcPct val="50000"/>
              </a:spcBef>
            </a:pPr>
            <a:r>
              <a:rPr lang="en-US" altLang="en-US" sz="2000" b="1" dirty="0">
                <a:solidFill>
                  <a:schemeClr val="bg1"/>
                </a:solidFill>
                <a:latin typeface="+mj-lt"/>
                <a:ea typeface="Verdana" panose="020B0604030504040204" pitchFamily="34" charset="0"/>
                <a:cs typeface="Verdana" panose="020B0604030504040204" pitchFamily="34" charset="0"/>
              </a:rPr>
              <a:t>And many thanks to all study participants!</a:t>
            </a:r>
            <a:r>
              <a:rPr lang="en-US" altLang="en-US" sz="2800" b="1" dirty="0">
                <a:solidFill>
                  <a:schemeClr val="bg1"/>
                </a:solidFill>
                <a:latin typeface="+mj-lt"/>
                <a:ea typeface="Verdana" panose="020B0604030504040204" pitchFamily="34" charset="0"/>
                <a:cs typeface="Verdana" panose="020B0604030504040204" pitchFamily="34" charset="0"/>
              </a:rPr>
              <a:t> </a:t>
            </a:r>
          </a:p>
        </p:txBody>
      </p:sp>
      <p:pic>
        <p:nvPicPr>
          <p:cNvPr id="1026" name="Picture 2" descr="Agehiv | Studie naar veroudering en bijkomende ziekten onder mensen mét en  zonder hiv"/>
          <p:cNvPicPr>
            <a:picLocks noChangeAspect="1" noChangeArrowheads="1"/>
          </p:cNvPicPr>
          <p:nvPr/>
        </p:nvPicPr>
        <p:blipFill rotWithShape="1">
          <a:blip r:embed="rId3">
            <a:extLst>
              <a:ext uri="{28A0092B-C50C-407E-A947-70E740481C1C}">
                <a14:useLocalDpi xmlns:a14="http://schemas.microsoft.com/office/drawing/2010/main" val="0"/>
              </a:ext>
            </a:extLst>
          </a:blip>
          <a:srcRect l="5137" t="14238" r="4902"/>
          <a:stretch/>
        </p:blipFill>
        <p:spPr bwMode="auto">
          <a:xfrm>
            <a:off x="9580228" y="125835"/>
            <a:ext cx="2432808" cy="101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87641"/>
      </p:ext>
    </p:extLst>
  </p:cSld>
  <p:clrMapOvr>
    <a:masterClrMapping/>
  </p:clrMapOvr>
  <mc:AlternateContent xmlns:mc="http://schemas.openxmlformats.org/markup-compatibility/2006" xmlns:p14="http://schemas.microsoft.com/office/powerpoint/2010/main">
    <mc:Choice Requires="p14">
      <p:transition spd="slow" p14:dur="2000" advTm="1531"/>
    </mc:Choice>
    <mc:Fallback xmlns="">
      <p:transition spd="slow" advTm="153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a:t>Disclosures</a:t>
            </a:r>
            <a:endParaRPr lang="nl-NL" dirty="0"/>
          </a:p>
        </p:txBody>
      </p:sp>
      <p:sp>
        <p:nvSpPr>
          <p:cNvPr id="3" name="Tijdelijke aanduiding voor inhoud 2"/>
          <p:cNvSpPr>
            <a:spLocks noGrp="1"/>
          </p:cNvSpPr>
          <p:nvPr>
            <p:ph idx="1"/>
          </p:nvPr>
        </p:nvSpPr>
        <p:spPr/>
        <p:txBody>
          <a:bodyPr/>
          <a:lstStyle/>
          <a:p>
            <a:pPr marL="0" indent="0">
              <a:buNone/>
            </a:pPr>
            <a:r>
              <a:rPr lang="nl-NL" dirty="0"/>
              <a:t>No </a:t>
            </a:r>
            <a:r>
              <a:rPr lang="nl-NL" dirty="0" err="1"/>
              <a:t>conflicts</a:t>
            </a:r>
            <a:r>
              <a:rPr lang="nl-NL" dirty="0"/>
              <a:t> of interest </a:t>
            </a:r>
            <a:r>
              <a:rPr lang="nl-NL" dirty="0" err="1"/>
              <a:t>to</a:t>
            </a:r>
            <a:r>
              <a:rPr lang="nl-NL" dirty="0"/>
              <a:t> </a:t>
            </a:r>
            <a:r>
              <a:rPr lang="nl-NL" dirty="0" err="1"/>
              <a:t>declare</a:t>
            </a:r>
            <a:r>
              <a:rPr lang="nl-NL" dirty="0"/>
              <a:t> </a:t>
            </a:r>
          </a:p>
        </p:txBody>
      </p:sp>
    </p:spTree>
    <p:extLst>
      <p:ext uri="{BB962C8B-B14F-4D97-AF65-F5344CB8AC3E}">
        <p14:creationId xmlns:p14="http://schemas.microsoft.com/office/powerpoint/2010/main" val="1595413550"/>
      </p:ext>
    </p:extLst>
  </p:cSld>
  <p:clrMapOvr>
    <a:masterClrMapping/>
  </p:clrMapOvr>
  <mc:AlternateContent xmlns:mc="http://schemas.openxmlformats.org/markup-compatibility/2006" xmlns:p14="http://schemas.microsoft.com/office/powerpoint/2010/main">
    <mc:Choice Requires="p14">
      <p:transition spd="slow" p14:dur="2000" advTm="3263"/>
    </mc:Choice>
    <mc:Fallback xmlns="">
      <p:transition spd="slow" advTm="326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Background</a:t>
            </a:r>
          </a:p>
        </p:txBody>
      </p:sp>
      <p:sp>
        <p:nvSpPr>
          <p:cNvPr id="3" name="Tijdelijke aanduiding voor inhoud 2"/>
          <p:cNvSpPr>
            <a:spLocks noGrp="1"/>
          </p:cNvSpPr>
          <p:nvPr>
            <p:ph idx="1"/>
          </p:nvPr>
        </p:nvSpPr>
        <p:spPr>
          <a:xfrm>
            <a:off x="838200" y="1549668"/>
            <a:ext cx="10019097" cy="4273616"/>
          </a:xfrm>
        </p:spPr>
        <p:txBody>
          <a:bodyPr>
            <a:normAutofit fontScale="92500" lnSpcReduction="20000"/>
          </a:bodyPr>
          <a:lstStyle/>
          <a:p>
            <a:pPr>
              <a:lnSpc>
                <a:spcPct val="110000"/>
              </a:lnSpc>
            </a:pPr>
            <a:r>
              <a:rPr lang="en-US" dirty="0"/>
              <a:t>People with HIV (PWH) experience a higher burden of ageing-associated comorbidities</a:t>
            </a:r>
            <a:r>
              <a:rPr lang="en-US" baseline="30000" dirty="0"/>
              <a:t>1</a:t>
            </a:r>
            <a:r>
              <a:rPr lang="en-US" dirty="0"/>
              <a:t> </a:t>
            </a:r>
          </a:p>
          <a:p>
            <a:pPr>
              <a:lnSpc>
                <a:spcPct val="110000"/>
              </a:lnSpc>
            </a:pPr>
            <a:r>
              <a:rPr lang="en-US" dirty="0"/>
              <a:t>Partly associated with ongoing inflammation and immune dysfunction</a:t>
            </a:r>
            <a:r>
              <a:rPr lang="en-US" baseline="30000" dirty="0"/>
              <a:t>2</a:t>
            </a:r>
            <a:r>
              <a:rPr lang="en-US" dirty="0"/>
              <a:t> </a:t>
            </a:r>
          </a:p>
          <a:p>
            <a:pPr>
              <a:lnSpc>
                <a:spcPct val="110000"/>
              </a:lnSpc>
            </a:pPr>
            <a:r>
              <a:rPr lang="en-US" dirty="0"/>
              <a:t>The specific pathways by which these immunological changes drive comorbidities are not well defined</a:t>
            </a:r>
          </a:p>
          <a:p>
            <a:pPr>
              <a:lnSpc>
                <a:spcPct val="110000"/>
              </a:lnSpc>
            </a:pPr>
            <a:r>
              <a:rPr lang="en-US" dirty="0"/>
              <a:t>Clustering can be used on multiple biomarkers to identify </a:t>
            </a:r>
            <a:r>
              <a:rPr lang="en-US" dirty="0" smtClean="0"/>
              <a:t>profiles </a:t>
            </a:r>
            <a:r>
              <a:rPr lang="en-US" dirty="0"/>
              <a:t>in </a:t>
            </a:r>
            <a:r>
              <a:rPr lang="en-US" dirty="0" smtClean="0"/>
              <a:t>PWH</a:t>
            </a:r>
            <a:r>
              <a:rPr lang="en-US" baseline="30000" dirty="0" smtClean="0"/>
              <a:t>3</a:t>
            </a:r>
          </a:p>
          <a:p>
            <a:pPr>
              <a:lnSpc>
                <a:spcPct val="110000"/>
              </a:lnSpc>
            </a:pPr>
            <a:r>
              <a:rPr lang="en-US" dirty="0"/>
              <a:t>T</a:t>
            </a:r>
            <a:r>
              <a:rPr lang="en-US" dirty="0" smtClean="0"/>
              <a:t>he group of Paddy Mallon has previously described inflammatory profiles in PWH, cross-sectionally associated with different CVD risk scores</a:t>
            </a:r>
            <a:r>
              <a:rPr lang="en-US" baseline="30000" dirty="0" smtClean="0"/>
              <a:t>4</a:t>
            </a:r>
            <a:endParaRPr lang="en-US" dirty="0"/>
          </a:p>
          <a:p>
            <a:endParaRPr lang="en-US" dirty="0"/>
          </a:p>
        </p:txBody>
      </p:sp>
      <p:sp>
        <p:nvSpPr>
          <p:cNvPr id="4" name="Tijdelijke aanduiding voor voettekst 3"/>
          <p:cNvSpPr>
            <a:spLocks noGrp="1"/>
          </p:cNvSpPr>
          <p:nvPr>
            <p:ph type="ftr" sz="quarter" idx="11"/>
          </p:nvPr>
        </p:nvSpPr>
        <p:spPr>
          <a:xfrm>
            <a:off x="0" y="5975641"/>
            <a:ext cx="11856802" cy="882359"/>
          </a:xfrm>
        </p:spPr>
        <p:txBody>
          <a:bodyPr/>
          <a:lstStyle/>
          <a:p>
            <a:r>
              <a:rPr lang="en-US" sz="1100" baseline="30000" dirty="0"/>
              <a:t>1 </a:t>
            </a:r>
            <a:r>
              <a:rPr lang="en-US" sz="1100" dirty="0" err="1"/>
              <a:t>Verheij</a:t>
            </a:r>
            <a:r>
              <a:rPr lang="en-US" sz="1100" dirty="0"/>
              <a:t> E. et al., Lancet HIV. 2023;10(3):e164-e74</a:t>
            </a:r>
          </a:p>
          <a:p>
            <a:r>
              <a:rPr lang="en-US" sz="1100" baseline="30000" dirty="0"/>
              <a:t>2</a:t>
            </a:r>
            <a:r>
              <a:rPr lang="en-US" sz="1100" dirty="0"/>
              <a:t>Gabuzda D. et al., Pathog Immun. 2020;5(1):143-74.</a:t>
            </a:r>
          </a:p>
          <a:p>
            <a:r>
              <a:rPr lang="en-US" sz="1100" baseline="30000" dirty="0"/>
              <a:t>3</a:t>
            </a:r>
            <a:r>
              <a:rPr lang="nl-NL" sz="1100" dirty="0" err="1"/>
              <a:t>McGettrick</a:t>
            </a:r>
            <a:r>
              <a:rPr lang="nl-NL" sz="1100" dirty="0"/>
              <a:t> P. et al., CROI. 2021. </a:t>
            </a:r>
            <a:endParaRPr lang="nl-NL" sz="1100" dirty="0" smtClean="0"/>
          </a:p>
          <a:p>
            <a:r>
              <a:rPr lang="en-US" sz="1100" baseline="30000" dirty="0" smtClean="0"/>
              <a:t>4</a:t>
            </a:r>
            <a:r>
              <a:rPr lang="en-US" sz="1100" dirty="0" smtClean="0"/>
              <a:t>Sukumaran L. et </a:t>
            </a:r>
            <a:r>
              <a:rPr lang="en-US" sz="1100" dirty="0"/>
              <a:t>al</a:t>
            </a:r>
            <a:r>
              <a:rPr lang="en-US" sz="1100" dirty="0" smtClean="0"/>
              <a:t>., Aids</a:t>
            </a:r>
            <a:r>
              <a:rPr lang="en-US" sz="1100" dirty="0"/>
              <a:t>. 2023;37(4):595-603.</a:t>
            </a:r>
          </a:p>
        </p:txBody>
      </p:sp>
    </p:spTree>
    <p:extLst>
      <p:ext uri="{BB962C8B-B14F-4D97-AF65-F5344CB8AC3E}">
        <p14:creationId xmlns:p14="http://schemas.microsoft.com/office/powerpoint/2010/main" val="2166788491"/>
      </p:ext>
    </p:extLst>
  </p:cSld>
  <p:clrMapOvr>
    <a:masterClrMapping/>
  </p:clrMapOvr>
  <mc:AlternateContent xmlns:mc="http://schemas.openxmlformats.org/markup-compatibility/2006" xmlns:p14="http://schemas.microsoft.com/office/powerpoint/2010/main">
    <mc:Choice Requires="p14">
      <p:transition spd="slow" p14:dur="2000" advTm="44336"/>
    </mc:Choice>
    <mc:Fallback xmlns="">
      <p:transition spd="slow" advTm="44336"/>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Aims</a:t>
            </a:r>
            <a:endParaRPr lang="nl-NL" dirty="0"/>
          </a:p>
        </p:txBody>
      </p:sp>
      <p:sp>
        <p:nvSpPr>
          <p:cNvPr id="3" name="Tijdelijke aanduiding voor inhoud 2"/>
          <p:cNvSpPr>
            <a:spLocks noGrp="1"/>
          </p:cNvSpPr>
          <p:nvPr>
            <p:ph idx="1"/>
          </p:nvPr>
        </p:nvSpPr>
        <p:spPr/>
        <p:txBody>
          <a:bodyPr/>
          <a:lstStyle/>
          <a:p>
            <a:pPr lvl="1">
              <a:lnSpc>
                <a:spcPct val="150000"/>
              </a:lnSpc>
            </a:pPr>
            <a:r>
              <a:rPr lang="en-US" sz="2800" dirty="0"/>
              <a:t>Identify biomarker profiles in PWH and controls </a:t>
            </a:r>
            <a:r>
              <a:rPr lang="en-US" sz="2800" dirty="0" smtClean="0"/>
              <a:t>from the </a:t>
            </a:r>
            <a:r>
              <a:rPr lang="en-US" sz="2800" dirty="0"/>
              <a:t>AGE</a:t>
            </a:r>
            <a:r>
              <a:rPr lang="en-US" sz="2800" baseline="-25000" dirty="0"/>
              <a:t>h</a:t>
            </a:r>
            <a:r>
              <a:rPr lang="en-US" sz="2800" dirty="0"/>
              <a:t>IV Cohort Study </a:t>
            </a:r>
          </a:p>
          <a:p>
            <a:pPr lvl="1">
              <a:lnSpc>
                <a:spcPct val="150000"/>
              </a:lnSpc>
            </a:pPr>
            <a:r>
              <a:rPr lang="en-US" sz="2800" dirty="0"/>
              <a:t>Explore the association between biomarker profiles and ageing-associated comorbidities over time </a:t>
            </a:r>
            <a:endParaRPr lang="nl-NL" dirty="0"/>
          </a:p>
        </p:txBody>
      </p:sp>
    </p:spTree>
    <p:extLst>
      <p:ext uri="{BB962C8B-B14F-4D97-AF65-F5344CB8AC3E}">
        <p14:creationId xmlns:p14="http://schemas.microsoft.com/office/powerpoint/2010/main" val="683058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938742"/>
          </a:xfrm>
        </p:spPr>
        <p:txBody>
          <a:bodyPr/>
          <a:lstStyle/>
          <a:p>
            <a:r>
              <a:rPr lang="nl-NL" dirty="0">
                <a:cs typeface="Arial" panose="020B0604020202020204" pitchFamily="34" charset="0"/>
              </a:rPr>
              <a:t>Methods</a:t>
            </a:r>
            <a:r>
              <a:rPr lang="nl-NL" dirty="0">
                <a:latin typeface="+mn-lt"/>
                <a:cs typeface="Arial" panose="020B0604020202020204" pitchFamily="34" charset="0"/>
              </a:rPr>
              <a:t> </a:t>
            </a:r>
          </a:p>
        </p:txBody>
      </p:sp>
      <p:sp>
        <p:nvSpPr>
          <p:cNvPr id="3" name="Tijdelijke aanduiding voor inhoud 2"/>
          <p:cNvSpPr>
            <a:spLocks noGrp="1"/>
          </p:cNvSpPr>
          <p:nvPr>
            <p:ph idx="1"/>
          </p:nvPr>
        </p:nvSpPr>
        <p:spPr>
          <a:xfrm>
            <a:off x="768485" y="1303866"/>
            <a:ext cx="11254901" cy="4834289"/>
          </a:xfrm>
        </p:spPr>
        <p:txBody>
          <a:bodyPr>
            <a:normAutofit/>
          </a:bodyPr>
          <a:lstStyle/>
          <a:p>
            <a:pPr>
              <a:lnSpc>
                <a:spcPct val="110000"/>
              </a:lnSpc>
            </a:pPr>
            <a:r>
              <a:rPr lang="en-US" sz="2200" dirty="0" smtClean="0">
                <a:cs typeface="Arial" panose="020B0604020202020204" pitchFamily="34" charset="0"/>
              </a:rPr>
              <a:t>Biomarker data </a:t>
            </a:r>
            <a:r>
              <a:rPr lang="en-US" sz="2200" dirty="0">
                <a:cs typeface="Arial" panose="020B0604020202020204" pitchFamily="34" charset="0"/>
              </a:rPr>
              <a:t>from </a:t>
            </a:r>
            <a:r>
              <a:rPr lang="en-US" sz="2200" dirty="0" smtClean="0">
                <a:cs typeface="Arial" panose="020B0604020202020204" pitchFamily="34" charset="0"/>
              </a:rPr>
              <a:t>94 </a:t>
            </a:r>
            <a:r>
              <a:rPr lang="en-US" sz="2200" dirty="0">
                <a:cs typeface="Arial" panose="020B0604020202020204" pitchFamily="34" charset="0"/>
              </a:rPr>
              <a:t>PWH and 95 age-matched controls enrolled in AGE</a:t>
            </a:r>
            <a:r>
              <a:rPr lang="en-US" sz="2200" baseline="-25000" dirty="0">
                <a:cs typeface="Arial" panose="020B0604020202020204" pitchFamily="34" charset="0"/>
              </a:rPr>
              <a:t>h</a:t>
            </a:r>
            <a:r>
              <a:rPr lang="en-US" sz="2200" dirty="0">
                <a:cs typeface="Arial" panose="020B0604020202020204" pitchFamily="34" charset="0"/>
              </a:rPr>
              <a:t>IV between November 2010 and December 2011 </a:t>
            </a:r>
            <a:endParaRPr lang="en-US" sz="2200" dirty="0" smtClean="0">
              <a:cs typeface="Arial" panose="020B0604020202020204" pitchFamily="34" charset="0"/>
            </a:endParaRPr>
          </a:p>
          <a:p>
            <a:pPr>
              <a:lnSpc>
                <a:spcPct val="110000"/>
              </a:lnSpc>
            </a:pPr>
            <a:r>
              <a:rPr lang="en-US" sz="2200" dirty="0" smtClean="0">
                <a:cs typeface="Arial" panose="020B0604020202020204" pitchFamily="34" charset="0"/>
              </a:rPr>
              <a:t>Clinical </a:t>
            </a:r>
            <a:r>
              <a:rPr lang="en-US" sz="2200" dirty="0">
                <a:cs typeface="Arial" panose="020B0604020202020204" pitchFamily="34" charset="0"/>
              </a:rPr>
              <a:t>outcomes from baseline and 4 follow-up visits, </a:t>
            </a:r>
            <a:r>
              <a:rPr lang="en-US" sz="2200" dirty="0"/>
              <a:t>from November 2010 to December 2020</a:t>
            </a:r>
            <a:endParaRPr lang="en-US" sz="2200" dirty="0">
              <a:cs typeface="Arial" panose="020B0604020202020204" pitchFamily="34" charset="0"/>
            </a:endParaRPr>
          </a:p>
          <a:p>
            <a:pPr>
              <a:lnSpc>
                <a:spcPct val="200000"/>
              </a:lnSpc>
            </a:pPr>
            <a:endParaRPr lang="en-US" dirty="0">
              <a:cs typeface="Arial" panose="020B0604020202020204" pitchFamily="34" charset="0"/>
            </a:endParaRPr>
          </a:p>
          <a:p>
            <a:endParaRPr lang="en-US" dirty="0"/>
          </a:p>
        </p:txBody>
      </p:sp>
      <p:sp>
        <p:nvSpPr>
          <p:cNvPr id="12" name="Tijdelijke aanduiding voor voettekst 11"/>
          <p:cNvSpPr>
            <a:spLocks noGrp="1"/>
          </p:cNvSpPr>
          <p:nvPr>
            <p:ph type="ftr" sz="quarter" idx="11"/>
          </p:nvPr>
        </p:nvSpPr>
        <p:spPr>
          <a:xfrm>
            <a:off x="984114" y="6215157"/>
            <a:ext cx="10223771" cy="729573"/>
          </a:xfrm>
        </p:spPr>
        <p:txBody>
          <a:bodyPr/>
          <a:lstStyle/>
          <a:p>
            <a:r>
              <a:rPr lang="nl-NL" sz="1200" baseline="30000" dirty="0"/>
              <a:t>*</a:t>
            </a:r>
            <a:r>
              <a:rPr lang="nl-NL" sz="1200" dirty="0"/>
              <a:t>   </a:t>
            </a:r>
            <a:r>
              <a:rPr lang="en-US" sz="1200" dirty="0"/>
              <a:t>Signal-Joint T-cell Receptor Excision circle</a:t>
            </a:r>
          </a:p>
          <a:p>
            <a:r>
              <a:rPr lang="en-US" sz="1200" baseline="30000" dirty="0"/>
              <a:t>**  </a:t>
            </a:r>
            <a:r>
              <a:rPr lang="en-US" sz="1200" dirty="0" smtClean="0"/>
              <a:t>Myocardial </a:t>
            </a:r>
            <a:r>
              <a:rPr lang="en-US" sz="1200" dirty="0"/>
              <a:t>infarction, angina pectoris, peripheral artery disease, ischemic stroke, hemorrhagic stroke and heart failure</a:t>
            </a:r>
            <a:endParaRPr lang="nl-NL" sz="1200" baseline="30000" dirty="0"/>
          </a:p>
        </p:txBody>
      </p:sp>
      <p:pic>
        <p:nvPicPr>
          <p:cNvPr id="6" name="Afbeelding 5"/>
          <p:cNvPicPr>
            <a:picLocks noChangeAspect="1"/>
          </p:cNvPicPr>
          <p:nvPr/>
        </p:nvPicPr>
        <p:blipFill rotWithShape="1">
          <a:blip r:embed="rId3"/>
          <a:srcRect b="11352"/>
          <a:stretch/>
        </p:blipFill>
        <p:spPr>
          <a:xfrm>
            <a:off x="984114" y="2709979"/>
            <a:ext cx="9466942" cy="3237739"/>
          </a:xfrm>
          <a:prstGeom prst="rect">
            <a:avLst/>
          </a:prstGeom>
        </p:spPr>
      </p:pic>
    </p:spTree>
    <p:extLst>
      <p:ext uri="{BB962C8B-B14F-4D97-AF65-F5344CB8AC3E}">
        <p14:creationId xmlns:p14="http://schemas.microsoft.com/office/powerpoint/2010/main" val="1121282581"/>
      </p:ext>
    </p:extLst>
  </p:cSld>
  <p:clrMapOvr>
    <a:masterClrMapping/>
  </p:clrMapOvr>
  <mc:AlternateContent xmlns:mc="http://schemas.openxmlformats.org/markup-compatibility/2006" xmlns:p14="http://schemas.microsoft.com/office/powerpoint/2010/main">
    <mc:Choice Requires="p14">
      <p:transition spd="slow" p14:dur="2000" advTm="68048"/>
    </mc:Choice>
    <mc:Fallback xmlns="">
      <p:transition spd="slow" advTm="68048"/>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18971"/>
            <a:ext cx="10515600" cy="1325563"/>
          </a:xfrm>
        </p:spPr>
        <p:txBody>
          <a:bodyPr/>
          <a:lstStyle/>
          <a:p>
            <a:r>
              <a:rPr lang="nl-NL" dirty="0">
                <a:cs typeface="Arial" panose="020B0604020202020204" pitchFamily="34" charset="0"/>
              </a:rPr>
              <a:t>Statistical analysis </a:t>
            </a:r>
          </a:p>
        </p:txBody>
      </p:sp>
      <p:sp>
        <p:nvSpPr>
          <p:cNvPr id="3" name="Tijdelijke aanduiding voor inhoud 2"/>
          <p:cNvSpPr>
            <a:spLocks noGrp="1"/>
          </p:cNvSpPr>
          <p:nvPr>
            <p:ph idx="1"/>
          </p:nvPr>
        </p:nvSpPr>
        <p:spPr>
          <a:xfrm>
            <a:off x="838200" y="1744533"/>
            <a:ext cx="10515600" cy="4690133"/>
          </a:xfrm>
        </p:spPr>
        <p:txBody>
          <a:bodyPr>
            <a:normAutofit/>
          </a:bodyPr>
          <a:lstStyle/>
          <a:p>
            <a:pPr>
              <a:lnSpc>
                <a:spcPct val="200000"/>
              </a:lnSpc>
            </a:pPr>
            <a:r>
              <a:rPr lang="en-US" dirty="0">
                <a:cs typeface="Arial" panose="020B0604020202020204" pitchFamily="34" charset="0"/>
              </a:rPr>
              <a:t>Latent profile analysis to identify biomarker profiles </a:t>
            </a:r>
          </a:p>
          <a:p>
            <a:pPr>
              <a:lnSpc>
                <a:spcPct val="110000"/>
              </a:lnSpc>
            </a:pPr>
            <a:r>
              <a:rPr lang="en-US" dirty="0">
                <a:cs typeface="Arial" panose="020B0604020202020204" pitchFamily="34" charset="0"/>
              </a:rPr>
              <a:t>Factors associated with profile membership: multivariable logistic regression</a:t>
            </a:r>
          </a:p>
          <a:p>
            <a:pPr>
              <a:lnSpc>
                <a:spcPct val="110000"/>
              </a:lnSpc>
            </a:pPr>
            <a:r>
              <a:rPr lang="en-US" dirty="0">
                <a:cs typeface="Arial" panose="020B0604020202020204" pitchFamily="34" charset="0"/>
              </a:rPr>
              <a:t>Association profile membership and comorbidity burden: Poisson mixed-effects model </a:t>
            </a:r>
          </a:p>
          <a:p>
            <a:endParaRPr lang="en-US" dirty="0"/>
          </a:p>
        </p:txBody>
      </p:sp>
    </p:spTree>
    <p:extLst>
      <p:ext uri="{BB962C8B-B14F-4D97-AF65-F5344CB8AC3E}">
        <p14:creationId xmlns:p14="http://schemas.microsoft.com/office/powerpoint/2010/main" val="4033832611"/>
      </p:ext>
    </p:extLst>
  </p:cSld>
  <p:clrMapOvr>
    <a:masterClrMapping/>
  </p:clrMapOvr>
  <mc:AlternateContent xmlns:mc="http://schemas.openxmlformats.org/markup-compatibility/2006" xmlns:p14="http://schemas.microsoft.com/office/powerpoint/2010/main">
    <mc:Choice Requires="p14">
      <p:transition spd="slow" p14:dur="2000" advTm="48894"/>
    </mc:Choice>
    <mc:Fallback xmlns="">
      <p:transition spd="slow" advTm="48894"/>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595009" y="-267173"/>
            <a:ext cx="10515600" cy="1325563"/>
          </a:xfrm>
        </p:spPr>
        <p:txBody>
          <a:bodyPr/>
          <a:lstStyle/>
          <a:p>
            <a:r>
              <a:rPr lang="nl-NL" sz="3600" dirty="0"/>
              <a:t>Results</a:t>
            </a:r>
            <a:r>
              <a:rPr lang="nl-NL" dirty="0"/>
              <a:t> </a:t>
            </a:r>
          </a:p>
        </p:txBody>
      </p:sp>
      <p:sp>
        <p:nvSpPr>
          <p:cNvPr id="8" name="Rechthoek 7"/>
          <p:cNvSpPr/>
          <p:nvPr/>
        </p:nvSpPr>
        <p:spPr>
          <a:xfrm>
            <a:off x="10426709" y="6211669"/>
            <a:ext cx="1588192" cy="584775"/>
          </a:xfrm>
          <a:prstGeom prst="rect">
            <a:avLst/>
          </a:prstGeom>
        </p:spPr>
        <p:txBody>
          <a:bodyPr wrap="none">
            <a:spAutoFit/>
          </a:bodyPr>
          <a:lstStyle/>
          <a:p>
            <a:r>
              <a:rPr lang="en-US" sz="1600" dirty="0"/>
              <a:t>Data are n (%) </a:t>
            </a:r>
            <a:r>
              <a:rPr lang="en-US" sz="1600" dirty="0" smtClean="0"/>
              <a:t>or</a:t>
            </a:r>
          </a:p>
          <a:p>
            <a:r>
              <a:rPr lang="en-US" sz="1600" dirty="0" smtClean="0"/>
              <a:t>median </a:t>
            </a:r>
            <a:r>
              <a:rPr lang="en-US" sz="1600" dirty="0"/>
              <a:t>(IQR)  </a:t>
            </a:r>
          </a:p>
        </p:txBody>
      </p:sp>
      <p:pic>
        <p:nvPicPr>
          <p:cNvPr id="7" name="Afbeelding 6"/>
          <p:cNvPicPr>
            <a:picLocks noChangeAspect="1"/>
          </p:cNvPicPr>
          <p:nvPr/>
        </p:nvPicPr>
        <p:blipFill rotWithShape="1">
          <a:blip r:embed="rId3"/>
          <a:srcRect b="5564"/>
          <a:stretch/>
        </p:blipFill>
        <p:spPr>
          <a:xfrm>
            <a:off x="2051985" y="238711"/>
            <a:ext cx="8107781" cy="6384509"/>
          </a:xfrm>
          <a:prstGeom prst="rect">
            <a:avLst/>
          </a:prstGeom>
        </p:spPr>
      </p:pic>
    </p:spTree>
    <p:extLst>
      <p:ext uri="{BB962C8B-B14F-4D97-AF65-F5344CB8AC3E}">
        <p14:creationId xmlns:p14="http://schemas.microsoft.com/office/powerpoint/2010/main" val="2945346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79537" y="0"/>
            <a:ext cx="10515600" cy="929637"/>
          </a:xfrm>
        </p:spPr>
        <p:txBody>
          <a:bodyPr>
            <a:normAutofit/>
          </a:bodyPr>
          <a:lstStyle/>
          <a:p>
            <a:r>
              <a:rPr lang="en-US" sz="3600" dirty="0" smtClean="0"/>
              <a:t>Results: biomarker profiles </a:t>
            </a:r>
            <a:endParaRPr lang="en-US" sz="3600" dirty="0"/>
          </a:p>
        </p:txBody>
      </p:sp>
      <p:pic>
        <p:nvPicPr>
          <p:cNvPr id="4" name="Tijdelijke aanduiding voor inhoud 3"/>
          <p:cNvPicPr>
            <a:picLocks noGrp="1" noChangeAspect="1"/>
          </p:cNvPicPr>
          <p:nvPr>
            <p:ph idx="1"/>
          </p:nvPr>
        </p:nvPicPr>
        <p:blipFill rotWithShape="1">
          <a:blip r:embed="rId2"/>
          <a:srcRect l="17685" t="11617" b="11012"/>
          <a:stretch/>
        </p:blipFill>
        <p:spPr>
          <a:xfrm>
            <a:off x="2019291" y="904973"/>
            <a:ext cx="8612613" cy="5870996"/>
          </a:xfrm>
          <a:prstGeom prst="rect">
            <a:avLst/>
          </a:prstGeom>
        </p:spPr>
      </p:pic>
      <p:pic>
        <p:nvPicPr>
          <p:cNvPr id="5" name="Afbeelding 4"/>
          <p:cNvPicPr>
            <a:picLocks noChangeAspect="1"/>
          </p:cNvPicPr>
          <p:nvPr/>
        </p:nvPicPr>
        <p:blipFill>
          <a:blip r:embed="rId3"/>
          <a:stretch>
            <a:fillRect/>
          </a:stretch>
        </p:blipFill>
        <p:spPr>
          <a:xfrm>
            <a:off x="9854928" y="662781"/>
            <a:ext cx="1322947" cy="1085182"/>
          </a:xfrm>
          <a:prstGeom prst="rect">
            <a:avLst/>
          </a:prstGeom>
        </p:spPr>
      </p:pic>
    </p:spTree>
    <p:extLst>
      <p:ext uri="{BB962C8B-B14F-4D97-AF65-F5344CB8AC3E}">
        <p14:creationId xmlns:p14="http://schemas.microsoft.com/office/powerpoint/2010/main" val="2708771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2"/>
          <a:srcRect l="17685" t="9313" b="11012"/>
          <a:stretch/>
        </p:blipFill>
        <p:spPr>
          <a:xfrm>
            <a:off x="1811547" y="812189"/>
            <a:ext cx="8612613" cy="6045811"/>
          </a:xfrm>
          <a:prstGeom prst="rect">
            <a:avLst/>
          </a:prstGeom>
        </p:spPr>
      </p:pic>
      <p:pic>
        <p:nvPicPr>
          <p:cNvPr id="5" name="Afbeelding 4"/>
          <p:cNvPicPr>
            <a:picLocks noChangeAspect="1"/>
          </p:cNvPicPr>
          <p:nvPr/>
        </p:nvPicPr>
        <p:blipFill>
          <a:blip r:embed="rId3"/>
          <a:stretch>
            <a:fillRect/>
          </a:stretch>
        </p:blipFill>
        <p:spPr>
          <a:xfrm>
            <a:off x="10114810" y="642168"/>
            <a:ext cx="1322947" cy="1085182"/>
          </a:xfrm>
          <a:prstGeom prst="rect">
            <a:avLst/>
          </a:prstGeom>
        </p:spPr>
      </p:pic>
      <p:pic>
        <p:nvPicPr>
          <p:cNvPr id="6" name="Afbeelding 5"/>
          <p:cNvPicPr>
            <a:picLocks noChangeAspect="1"/>
          </p:cNvPicPr>
          <p:nvPr/>
        </p:nvPicPr>
        <p:blipFill>
          <a:blip r:embed="rId4"/>
          <a:stretch>
            <a:fillRect/>
          </a:stretch>
        </p:blipFill>
        <p:spPr>
          <a:xfrm>
            <a:off x="8104625" y="2014220"/>
            <a:ext cx="2010185" cy="1286367"/>
          </a:xfrm>
          <a:prstGeom prst="rect">
            <a:avLst/>
          </a:prstGeom>
          <a:ln w="28575">
            <a:solidFill>
              <a:srgbClr val="C00000"/>
            </a:solidFill>
          </a:ln>
        </p:spPr>
      </p:pic>
      <p:pic>
        <p:nvPicPr>
          <p:cNvPr id="7" name="Afbeelding 6"/>
          <p:cNvPicPr>
            <a:picLocks noChangeAspect="1"/>
          </p:cNvPicPr>
          <p:nvPr/>
        </p:nvPicPr>
        <p:blipFill>
          <a:blip r:embed="rId4"/>
          <a:stretch>
            <a:fillRect/>
          </a:stretch>
        </p:blipFill>
        <p:spPr>
          <a:xfrm>
            <a:off x="1878675" y="5281797"/>
            <a:ext cx="2048434" cy="1463167"/>
          </a:xfrm>
          <a:prstGeom prst="rect">
            <a:avLst/>
          </a:prstGeom>
          <a:ln w="28575">
            <a:solidFill>
              <a:srgbClr val="C00000"/>
            </a:solidFill>
          </a:ln>
        </p:spPr>
      </p:pic>
      <p:pic>
        <p:nvPicPr>
          <p:cNvPr id="8" name="Afbeelding 7"/>
          <p:cNvPicPr>
            <a:picLocks noChangeAspect="1"/>
          </p:cNvPicPr>
          <p:nvPr/>
        </p:nvPicPr>
        <p:blipFill>
          <a:blip r:embed="rId5"/>
          <a:stretch>
            <a:fillRect/>
          </a:stretch>
        </p:blipFill>
        <p:spPr>
          <a:xfrm>
            <a:off x="8093007" y="5226519"/>
            <a:ext cx="993667" cy="1544233"/>
          </a:xfrm>
          <a:prstGeom prst="rect">
            <a:avLst/>
          </a:prstGeom>
          <a:ln w="28575">
            <a:solidFill>
              <a:srgbClr val="C00000"/>
            </a:solidFill>
          </a:ln>
        </p:spPr>
      </p:pic>
      <p:pic>
        <p:nvPicPr>
          <p:cNvPr id="9" name="Afbeelding 8"/>
          <p:cNvPicPr>
            <a:picLocks noChangeAspect="1"/>
          </p:cNvPicPr>
          <p:nvPr/>
        </p:nvPicPr>
        <p:blipFill>
          <a:blip r:embed="rId6"/>
          <a:stretch>
            <a:fillRect/>
          </a:stretch>
        </p:blipFill>
        <p:spPr>
          <a:xfrm>
            <a:off x="10227319" y="2539539"/>
            <a:ext cx="1896020" cy="493819"/>
          </a:xfrm>
          <a:prstGeom prst="rect">
            <a:avLst/>
          </a:prstGeom>
        </p:spPr>
      </p:pic>
      <p:sp>
        <p:nvSpPr>
          <p:cNvPr id="10" name="Tekstvak 9"/>
          <p:cNvSpPr txBox="1"/>
          <p:nvPr/>
        </p:nvSpPr>
        <p:spPr>
          <a:xfrm>
            <a:off x="9330565" y="5307584"/>
            <a:ext cx="3064213" cy="369332"/>
          </a:xfrm>
          <a:prstGeom prst="rect">
            <a:avLst/>
          </a:prstGeom>
          <a:noFill/>
        </p:spPr>
        <p:txBody>
          <a:bodyPr wrap="square" rtlCol="0">
            <a:spAutoFit/>
          </a:bodyPr>
          <a:lstStyle/>
          <a:p>
            <a:r>
              <a:rPr lang="en-US" dirty="0"/>
              <a:t>Innate immune activation</a:t>
            </a:r>
          </a:p>
        </p:txBody>
      </p:sp>
      <p:sp>
        <p:nvSpPr>
          <p:cNvPr id="11" name="Tekstvak 10"/>
          <p:cNvSpPr txBox="1"/>
          <p:nvPr/>
        </p:nvSpPr>
        <p:spPr>
          <a:xfrm>
            <a:off x="9339427" y="6076812"/>
            <a:ext cx="2635596" cy="369332"/>
          </a:xfrm>
          <a:prstGeom prst="rect">
            <a:avLst/>
          </a:prstGeom>
          <a:noFill/>
        </p:spPr>
        <p:txBody>
          <a:bodyPr wrap="square" rtlCol="0">
            <a:spAutoFit/>
          </a:bodyPr>
          <a:lstStyle/>
          <a:p>
            <a:r>
              <a:rPr lang="en-US" dirty="0"/>
              <a:t>Systemic inflammation</a:t>
            </a:r>
          </a:p>
        </p:txBody>
      </p:sp>
      <p:sp>
        <p:nvSpPr>
          <p:cNvPr id="12" name="Rechteraccolade 11"/>
          <p:cNvSpPr/>
          <p:nvPr/>
        </p:nvSpPr>
        <p:spPr>
          <a:xfrm>
            <a:off x="10168953" y="2558078"/>
            <a:ext cx="58366" cy="39883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3" name="Rechteraccolade 12"/>
          <p:cNvSpPr/>
          <p:nvPr/>
        </p:nvSpPr>
        <p:spPr>
          <a:xfrm>
            <a:off x="9173152" y="6045841"/>
            <a:ext cx="58366" cy="39883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4" name="Rechteraccolade 13"/>
          <p:cNvSpPr/>
          <p:nvPr/>
        </p:nvSpPr>
        <p:spPr>
          <a:xfrm>
            <a:off x="9173152" y="5292833"/>
            <a:ext cx="58366" cy="398834"/>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6" name="Titel 1"/>
          <p:cNvSpPr txBox="1">
            <a:spLocks/>
          </p:cNvSpPr>
          <p:nvPr/>
        </p:nvSpPr>
        <p:spPr>
          <a:xfrm>
            <a:off x="279537" y="0"/>
            <a:ext cx="10515600" cy="9296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en-US" sz="3600" smtClean="0"/>
              <a:t>Results: biomarker profiles </a:t>
            </a:r>
            <a:endParaRPr lang="en-US" sz="3600" dirty="0"/>
          </a:p>
        </p:txBody>
      </p:sp>
      <p:pic>
        <p:nvPicPr>
          <p:cNvPr id="2" name="Afbeelding 1"/>
          <p:cNvPicPr>
            <a:picLocks noChangeAspect="1"/>
          </p:cNvPicPr>
          <p:nvPr/>
        </p:nvPicPr>
        <p:blipFill>
          <a:blip r:embed="rId7"/>
          <a:stretch>
            <a:fillRect/>
          </a:stretch>
        </p:blipFill>
        <p:spPr>
          <a:xfrm>
            <a:off x="1835999" y="1995930"/>
            <a:ext cx="2133785" cy="1304657"/>
          </a:xfrm>
          <a:prstGeom prst="rect">
            <a:avLst/>
          </a:prstGeom>
        </p:spPr>
      </p:pic>
    </p:spTree>
    <p:extLst>
      <p:ext uri="{BB962C8B-B14F-4D97-AF65-F5344CB8AC3E}">
        <p14:creationId xmlns:p14="http://schemas.microsoft.com/office/powerpoint/2010/main" val="1775830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Aangepast ontwerp">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1211</Words>
  <Application>Microsoft Office PowerPoint</Application>
  <PresentationFormat>Breedbeeld</PresentationFormat>
  <Paragraphs>99</Paragraphs>
  <Slides>17</Slides>
  <Notes>8</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17</vt:i4>
      </vt:variant>
    </vt:vector>
  </HeadingPairs>
  <TitlesOfParts>
    <vt:vector size="24" baseType="lpstr">
      <vt:lpstr>Arial</vt:lpstr>
      <vt:lpstr>Calibri</vt:lpstr>
      <vt:lpstr>Calibri Light</vt:lpstr>
      <vt:lpstr>Courier New</vt:lpstr>
      <vt:lpstr>Verdana</vt:lpstr>
      <vt:lpstr>Aangepast ontwerp</vt:lpstr>
      <vt:lpstr>Kantoorthema</vt:lpstr>
      <vt:lpstr>Exploring and comparing biomarker profiles and comorbidity burden in people with and without HIV  A Latent Profile Analysis of the AGEhIV Cohort Study</vt:lpstr>
      <vt:lpstr>Disclosures</vt:lpstr>
      <vt:lpstr>Background</vt:lpstr>
      <vt:lpstr>Aims</vt:lpstr>
      <vt:lpstr>Methods </vt:lpstr>
      <vt:lpstr>Statistical analysis </vt:lpstr>
      <vt:lpstr>Results </vt:lpstr>
      <vt:lpstr>Results: biomarker profiles </vt:lpstr>
      <vt:lpstr>PowerPoint-presentatie</vt:lpstr>
      <vt:lpstr>PowerPoint-presentatie</vt:lpstr>
      <vt:lpstr>Results: prevalence of biomarker profiles in PWH and controls </vt:lpstr>
      <vt:lpstr>Results: Factors associated with profile membership multivariable logistic regression</vt:lpstr>
      <vt:lpstr>Results: association between profile membership and ageing-associated comorbidities </vt:lpstr>
      <vt:lpstr>Results: association between profile membership and ageing-associated comorbidities </vt:lpstr>
      <vt:lpstr>Results: association between profile membership and ageing-associated comorbidities </vt:lpstr>
      <vt:lpstr>Conclusions</vt:lpstr>
      <vt:lpstr>AGEhIV Cohort Study Group</vt:lpstr>
    </vt:vector>
  </TitlesOfParts>
  <Company>AMC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Verburgh, M.L. (Myrthe)</dc:creator>
  <cp:lastModifiedBy>Vanbellinghen, M.C. (Manon)</cp:lastModifiedBy>
  <cp:revision>83</cp:revision>
  <dcterms:created xsi:type="dcterms:W3CDTF">2022-03-08T08:55:17Z</dcterms:created>
  <dcterms:modified xsi:type="dcterms:W3CDTF">2023-11-23T15:54:57Z</dcterms:modified>
</cp:coreProperties>
</file>