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6459" r:id="rId3"/>
    <p:sldId id="6460" r:id="rId4"/>
    <p:sldId id="6471" r:id="rId5"/>
    <p:sldId id="6447" r:id="rId6"/>
    <p:sldId id="6448" r:id="rId7"/>
    <p:sldId id="6449" r:id="rId8"/>
    <p:sldId id="6450" r:id="rId9"/>
    <p:sldId id="6451" r:id="rId10"/>
    <p:sldId id="423" r:id="rId11"/>
    <p:sldId id="717" r:id="rId12"/>
    <p:sldId id="726" r:id="rId13"/>
    <p:sldId id="727" r:id="rId14"/>
    <p:sldId id="6452" r:id="rId15"/>
    <p:sldId id="6412" r:id="rId16"/>
    <p:sldId id="6446" r:id="rId17"/>
    <p:sldId id="6470" r:id="rId18"/>
    <p:sldId id="6469" r:id="rId19"/>
    <p:sldId id="281" r:id="rId20"/>
    <p:sldId id="6468" r:id="rId21"/>
    <p:sldId id="6467" r:id="rId22"/>
    <p:sldId id="6466" r:id="rId23"/>
    <p:sldId id="756" r:id="rId24"/>
    <p:sldId id="257" r:id="rId25"/>
    <p:sldId id="6286" r:id="rId26"/>
    <p:sldId id="6455" r:id="rId27"/>
    <p:sldId id="6456" r:id="rId28"/>
    <p:sldId id="6457" r:id="rId29"/>
    <p:sldId id="6461" r:id="rId30"/>
    <p:sldId id="6458" r:id="rId31"/>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autoAdjust="0"/>
    <p:restoredTop sz="64286" autoAdjust="0"/>
  </p:normalViewPr>
  <p:slideViewPr>
    <p:cSldViewPr snapToObjects="1">
      <p:cViewPr varScale="1">
        <p:scale>
          <a:sx n="98" d="100"/>
          <a:sy n="98" d="100"/>
        </p:scale>
        <p:origin x="1878"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E209C-0F1F-ED47-B5DA-ACA5DCE11F66}" type="datetimeFigureOut">
              <a:rPr lang="nl-NL" smtClean="0"/>
              <a:t>24-11-2023</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B65B88-820A-9341-A800-FDF89C32AAF3}" type="slidenum">
              <a:rPr lang="nl-NL" smtClean="0"/>
              <a:t>‹nr.›</a:t>
            </a:fld>
            <a:endParaRPr lang="nl-NL"/>
          </a:p>
        </p:txBody>
      </p:sp>
    </p:spTree>
    <p:extLst>
      <p:ext uri="{BB962C8B-B14F-4D97-AF65-F5344CB8AC3E}">
        <p14:creationId xmlns:p14="http://schemas.microsoft.com/office/powerpoint/2010/main" val="24273780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1</a:t>
            </a:fld>
            <a:endParaRPr lang="en-US"/>
          </a:p>
        </p:txBody>
      </p:sp>
    </p:spTree>
    <p:extLst>
      <p:ext uri="{BB962C8B-B14F-4D97-AF65-F5344CB8AC3E}">
        <p14:creationId xmlns:p14="http://schemas.microsoft.com/office/powerpoint/2010/main" val="91745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Basic BSSR is aimed at explicating both what people understand and feel about the notion of curing HIV; and what they understand and feel about HIV cure research, including their own willingness to participate in cure studies.</a:t>
            </a:r>
          </a:p>
        </p:txBody>
      </p:sp>
      <p:sp>
        <p:nvSpPr>
          <p:cNvPr id="4" name="Slide Number Placeholder 3"/>
          <p:cNvSpPr>
            <a:spLocks noGrp="1"/>
          </p:cNvSpPr>
          <p:nvPr>
            <p:ph type="sldNum" sz="quarter" idx="10"/>
          </p:nvPr>
        </p:nvSpPr>
        <p:spPr/>
        <p:txBody>
          <a:bodyPr/>
          <a:lstStyle/>
          <a:p>
            <a:fld id="{D13C443C-9EC1-4161-9B7D-3B67E040D186}" type="slidenum">
              <a:rPr lang="en-US" smtClean="0"/>
              <a:t>11</a:t>
            </a:fld>
            <a:endParaRPr lang="en-US"/>
          </a:p>
        </p:txBody>
      </p:sp>
    </p:spTree>
    <p:extLst>
      <p:ext uri="{BB962C8B-B14F-4D97-AF65-F5344CB8AC3E}">
        <p14:creationId xmlns:p14="http://schemas.microsoft.com/office/powerpoint/2010/main" val="365694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best to manage concerns about stopping treatment during trials.</a:t>
            </a:r>
          </a:p>
          <a:p>
            <a:pPr marL="171450" indent="-171450">
              <a:buFont typeface="Arial" panose="020B0604020202020204" pitchFamily="34" charset="0"/>
              <a:buChar char="•"/>
            </a:pPr>
            <a:r>
              <a:rPr lang="en-US" dirty="0"/>
              <a:t>How to minimize risk of HIV transmission to partners while participating in ATI studies – partner protection packages.</a:t>
            </a:r>
          </a:p>
        </p:txBody>
      </p:sp>
      <p:sp>
        <p:nvSpPr>
          <p:cNvPr id="4" name="Slide Number Placeholder 3"/>
          <p:cNvSpPr>
            <a:spLocks noGrp="1"/>
          </p:cNvSpPr>
          <p:nvPr>
            <p:ph type="sldNum" sz="quarter" idx="10"/>
          </p:nvPr>
        </p:nvSpPr>
        <p:spPr/>
        <p:txBody>
          <a:bodyPr/>
          <a:lstStyle/>
          <a:p>
            <a:fld id="{D13C443C-9EC1-4161-9B7D-3B67E040D186}" type="slidenum">
              <a:rPr lang="en-US" smtClean="0"/>
              <a:t>12</a:t>
            </a:fld>
            <a:endParaRPr lang="en-US"/>
          </a:p>
        </p:txBody>
      </p:sp>
    </p:spTree>
    <p:extLst>
      <p:ext uri="{BB962C8B-B14F-4D97-AF65-F5344CB8AC3E}">
        <p14:creationId xmlns:p14="http://schemas.microsoft.com/office/powerpoint/2010/main" val="351769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3C443C-9EC1-4161-9B7D-3B67E040D186}" type="slidenum">
              <a:rPr lang="en-US" smtClean="0"/>
              <a:t>13</a:t>
            </a:fld>
            <a:endParaRPr lang="en-US"/>
          </a:p>
        </p:txBody>
      </p:sp>
    </p:spTree>
    <p:extLst>
      <p:ext uri="{BB962C8B-B14F-4D97-AF65-F5344CB8AC3E}">
        <p14:creationId xmlns:p14="http://schemas.microsoft.com/office/powerpoint/2010/main" val="2880622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Integrative science in HIV cure means crafting multidisciplinary approaches for both research and implementation of cure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also involves community engagement, as is articulated in this earlier framework for integrated HIV cure research by Grossman et al. (2016).</a:t>
            </a:r>
          </a:p>
          <a:p>
            <a:pPr marL="174982" indent="-174982">
              <a:buFont typeface="Arial" panose="020B0604020202020204" pitchFamily="34" charset="0"/>
              <a:buChar char="•"/>
            </a:pPr>
            <a:endParaRPr lang="en-US" sz="1100" dirty="0"/>
          </a:p>
          <a:p>
            <a:pPr marL="174982" indent="-174982">
              <a:buFont typeface="Arial" panose="020B0604020202020204" pitchFamily="34" charset="0"/>
              <a:buChar char="•"/>
            </a:pPr>
            <a:r>
              <a:rPr lang="en-US" sz="1100" dirty="0"/>
              <a:t>Social sciences can provide the empirical foundation to inform community perceptions around HIV cure research and to ensure that all research has the strongest ethical foundations.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14</a:t>
            </a:fld>
            <a:endParaRPr lang="en-US"/>
          </a:p>
        </p:txBody>
      </p:sp>
    </p:spTree>
    <p:extLst>
      <p:ext uri="{BB962C8B-B14F-4D97-AF65-F5344CB8AC3E}">
        <p14:creationId xmlns:p14="http://schemas.microsoft.com/office/powerpoint/2010/main" val="196771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t>Examples of ”integrative science” efforts: </a:t>
            </a:r>
          </a:p>
          <a:p>
            <a:pPr marL="0" indent="0">
              <a:buFont typeface="Arial" panose="020B0604020202020204" pitchFamily="34" charset="0"/>
              <a:buNone/>
            </a:pPr>
            <a:endParaRPr lang="en-US" sz="1100" dirty="0"/>
          </a:p>
          <a:p>
            <a:pPr marL="0" indent="0">
              <a:buFont typeface="Arial" panose="020B0604020202020204" pitchFamily="34" charset="0"/>
              <a:buNone/>
            </a:pPr>
            <a:r>
              <a:rPr lang="en-US" sz="1100" dirty="0"/>
              <a:t>1) NIH-funded Martin Delaney </a:t>
            </a:r>
            <a:r>
              <a:rPr lang="en-US" sz="1100" dirty="0" err="1"/>
              <a:t>Collaboratories</a:t>
            </a:r>
            <a:endParaRPr lang="en-US" sz="1100" dirty="0"/>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10 research teams leading an international collaborative investigation into HIV cure strategies.</a:t>
            </a:r>
          </a:p>
          <a:p>
            <a:pPr marL="171450" indent="-171450">
              <a:buFont typeface="Arial" panose="020B0604020202020204" pitchFamily="34" charset="0"/>
              <a:buChar char="•"/>
            </a:pPr>
            <a:r>
              <a:rPr lang="en-US" sz="1100" dirty="0"/>
              <a:t>Purpose is to </a:t>
            </a:r>
            <a:r>
              <a:rPr lang="en-US" sz="1600" b="0" i="0" dirty="0">
                <a:solidFill>
                  <a:srgbClr val="404B56"/>
                </a:solidFill>
                <a:effectLst/>
                <a:latin typeface="Public Sans"/>
              </a:rPr>
              <a:t>foster dynamic, multidisciplinary collaborations between basic, applied, and clinical researchers studying HIV persistence and developing potential curative strategies.</a:t>
            </a:r>
          </a:p>
          <a:p>
            <a:pPr marL="171450" indent="-171450">
              <a:buFont typeface="Arial" panose="020B0604020202020204" pitchFamily="34" charset="0"/>
              <a:buChar char="•"/>
            </a:pPr>
            <a:r>
              <a:rPr lang="en-US" sz="1600" b="0" i="0" dirty="0">
                <a:solidFill>
                  <a:srgbClr val="404B56"/>
                </a:solidFill>
                <a:effectLst/>
                <a:latin typeface="Public Sans"/>
              </a:rPr>
              <a:t>Main areas of focus:</a:t>
            </a:r>
          </a:p>
          <a:p>
            <a:pPr marL="628650" lvl="1" indent="-171450">
              <a:buFont typeface="Arial" panose="020B0604020202020204" pitchFamily="34" charset="0"/>
              <a:buChar char="•"/>
            </a:pPr>
            <a:endParaRPr lang="en-US" sz="1600" b="0" i="0" dirty="0">
              <a:solidFill>
                <a:srgbClr val="404B56"/>
              </a:solidFill>
              <a:effectLst/>
              <a:latin typeface="Public Sans"/>
            </a:endParaRPr>
          </a:p>
          <a:p>
            <a:pPr lvl="1" algn="l">
              <a:buFont typeface="Arial" panose="020B0604020202020204" pitchFamily="34" charset="0"/>
              <a:buChar char="•"/>
            </a:pPr>
            <a:r>
              <a:rPr lang="en-US" sz="2400" b="0" i="0" dirty="0">
                <a:solidFill>
                  <a:srgbClr val="404B56"/>
                </a:solidFill>
                <a:effectLst/>
                <a:latin typeface="Public Sans"/>
              </a:rPr>
              <a:t>Basic and clinical research to characterize persistent HIV reservoirs and to determine the mechanisms associated with viral latency, post-treatment control, and viral rebound</a:t>
            </a:r>
          </a:p>
          <a:p>
            <a:pPr lvl="1" algn="l">
              <a:buFont typeface="Arial" panose="020B0604020202020204" pitchFamily="34" charset="0"/>
              <a:buChar char="•"/>
            </a:pPr>
            <a:r>
              <a:rPr lang="en-US" sz="2400" b="0" i="0" dirty="0">
                <a:solidFill>
                  <a:srgbClr val="404B56"/>
                </a:solidFill>
                <a:effectLst/>
                <a:latin typeface="Public Sans"/>
              </a:rPr>
              <a:t>Applied research to develop and test therapeutic strategies for eradicating or controlling residual virus using in vitro, ex vivo, and animal models</a:t>
            </a:r>
          </a:p>
          <a:p>
            <a:pPr lvl="1" algn="l">
              <a:buFont typeface="Arial" panose="020B0604020202020204" pitchFamily="34" charset="0"/>
              <a:buChar char="•"/>
            </a:pPr>
            <a:r>
              <a:rPr lang="en-US" sz="2400" b="0" i="0" dirty="0">
                <a:solidFill>
                  <a:srgbClr val="404B56"/>
                </a:solidFill>
                <a:effectLst/>
                <a:latin typeface="Public Sans"/>
              </a:rPr>
              <a:t>Designing clinical trial protocols to test safety, tolerability, and initial proof-of-concept of curative therapies</a:t>
            </a:r>
          </a:p>
          <a:p>
            <a:pPr lvl="1" algn="l">
              <a:buFont typeface="Arial" panose="020B0604020202020204" pitchFamily="34" charset="0"/>
              <a:buChar char="•"/>
            </a:pPr>
            <a:r>
              <a:rPr lang="en-US" sz="2400" b="0" i="0" dirty="0">
                <a:solidFill>
                  <a:srgbClr val="404B56"/>
                </a:solidFill>
                <a:effectLst/>
                <a:latin typeface="Public Sans"/>
              </a:rPr>
              <a:t>Community engagement to advance research literacy, set realistic expectations of success, and address potential concerns regarding acceptability, enrollment, safety, or ethics</a:t>
            </a:r>
          </a:p>
          <a:p>
            <a:pPr marL="171450" indent="-171450">
              <a:buFont typeface="Arial" panose="020B0604020202020204" pitchFamily="34" charset="0"/>
              <a:buChar char="•"/>
            </a:pPr>
            <a:endParaRPr lang="en-US" sz="1600" b="0" i="0" dirty="0">
              <a:solidFill>
                <a:srgbClr val="404B56"/>
              </a:solidFill>
              <a:effectLst/>
              <a:latin typeface="Public Sans"/>
            </a:endParaRPr>
          </a:p>
          <a:p>
            <a:pPr marL="171450" indent="-171450">
              <a:buFont typeface="Arial" panose="020B0604020202020204" pitchFamily="34" charset="0"/>
              <a:buChar char="•"/>
            </a:pPr>
            <a:endParaRPr lang="en-US" sz="1600" b="0" i="0" dirty="0">
              <a:solidFill>
                <a:srgbClr val="404B56"/>
              </a:solidFill>
              <a:effectLst/>
              <a:latin typeface="Public Sans"/>
            </a:endParaRP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8A56B2C1-0C72-441F-BA68-5E7304119AC8}" type="slidenum">
              <a:rPr lang="en-US" smtClean="0"/>
              <a:t>15</a:t>
            </a:fld>
            <a:endParaRPr lang="en-US"/>
          </a:p>
        </p:txBody>
      </p:sp>
    </p:spTree>
    <p:extLst>
      <p:ext uri="{BB962C8B-B14F-4D97-AF65-F5344CB8AC3E}">
        <p14:creationId xmlns:p14="http://schemas.microsoft.com/office/powerpoint/2010/main" val="3967398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SPIRAL Project:</a:t>
            </a:r>
          </a:p>
          <a:p>
            <a:endParaRPr lang="en-US" dirty="0"/>
          </a:p>
          <a:p>
            <a:pPr marL="171450" indent="-171450">
              <a:buFont typeface="Arial" panose="020B0604020202020204" pitchFamily="34" charset="0"/>
              <a:buChar char="•"/>
            </a:pPr>
            <a:r>
              <a:rPr lang="en-US" dirty="0"/>
              <a:t>Collaborative Project funded by the Dutch Research Council (NWO) and </a:t>
            </a:r>
            <a:r>
              <a:rPr lang="en-US" dirty="0" err="1"/>
              <a:t>Aidsfonds</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Women-led team: </a:t>
            </a:r>
          </a:p>
          <a:p>
            <a:pPr marL="628650" lvl="1" indent="-171450">
              <a:buFont typeface="Arial" panose="020B0604020202020204" pitchFamily="34" charset="0"/>
              <a:buChar char="•"/>
            </a:pPr>
            <a:r>
              <a:rPr lang="en-US" dirty="0"/>
              <a:t>Biomedical scientists: Monique Nijhuis (UMC Utrecht) and </a:t>
            </a:r>
            <a:r>
              <a:rPr lang="en-US" dirty="0" err="1"/>
              <a:t>Tokameh</a:t>
            </a:r>
            <a:r>
              <a:rPr lang="en-US" dirty="0"/>
              <a:t> </a:t>
            </a:r>
            <a:r>
              <a:rPr lang="en-US" dirty="0" err="1"/>
              <a:t>Mahmoudi</a:t>
            </a:r>
            <a:r>
              <a:rPr lang="en-US" dirty="0"/>
              <a:t> (Erasmus MC)</a:t>
            </a:r>
          </a:p>
          <a:p>
            <a:pPr marL="628650" lvl="1" indent="-171450">
              <a:buFont typeface="Arial" panose="020B0604020202020204" pitchFamily="34" charset="0"/>
              <a:buChar char="•"/>
            </a:pPr>
            <a:r>
              <a:rPr lang="en-US" dirty="0"/>
              <a:t>Social scientist: Sara Stutterheim (Maastricht U) </a:t>
            </a:r>
          </a:p>
          <a:p>
            <a:pPr marL="628650" lvl="1" indent="-171450">
              <a:buFont typeface="Arial" panose="020B0604020202020204" pitchFamily="34" charset="0"/>
              <a:buChar char="•"/>
            </a:pPr>
            <a:r>
              <a:rPr lang="en-US" dirty="0"/>
              <a:t>Infectious disease specialist: </a:t>
            </a:r>
            <a:r>
              <a:rPr lang="en-US" dirty="0" err="1"/>
              <a:t>Godelieve</a:t>
            </a:r>
            <a:r>
              <a:rPr lang="en-US" dirty="0"/>
              <a:t> de Bree (Amsterdam UMC)</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In collaboration with other researchers in the Netherlands, Uganda, South Africa, and Zambia</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Focus is on ensuring that an HIV cure will be available to people with HIV subtypes other than B—most especially women in sub-Saharan Africa.</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consortium works closely with communities and projects are co-led by senior and junior researchers.</a:t>
            </a:r>
          </a:p>
        </p:txBody>
      </p:sp>
      <p:sp>
        <p:nvSpPr>
          <p:cNvPr id="4" name="Slide Number Placeholder 3"/>
          <p:cNvSpPr>
            <a:spLocks noGrp="1"/>
          </p:cNvSpPr>
          <p:nvPr>
            <p:ph type="sldNum" sz="quarter" idx="5"/>
          </p:nvPr>
        </p:nvSpPr>
        <p:spPr/>
        <p:txBody>
          <a:bodyPr/>
          <a:lstStyle/>
          <a:p>
            <a:fld id="{1D7A0447-F98C-D840-B8A3-2A0CD85F4ADE}" type="slidenum">
              <a:rPr lang="en-US" smtClean="0"/>
              <a:t>16</a:t>
            </a:fld>
            <a:endParaRPr lang="en-US"/>
          </a:p>
        </p:txBody>
      </p:sp>
    </p:spTree>
    <p:extLst>
      <p:ext uri="{BB962C8B-B14F-4D97-AF65-F5344CB8AC3E}">
        <p14:creationId xmlns:p14="http://schemas.microsoft.com/office/powerpoint/2010/main" val="395588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All of these integrative and collaborative research efforts require the participation of people living with or vulnerable to HIV infection.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Engagement of communities in HIV research is now taken as a given, and it comes from a long history of AIDS activism.</a:t>
            </a:r>
          </a:p>
          <a:p>
            <a:pPr marL="171450" indent="-171450">
              <a:buFont typeface="Arial" panose="020B0604020202020204" pitchFamily="34" charset="0"/>
              <a:buChar cha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solidFill>
                  <a:srgbClr val="333333"/>
                </a:solidFill>
                <a:effectLst/>
                <a:latin typeface="dejavu_sansbold"/>
              </a:rPr>
              <a:t>Nothing About Us Without Us</a:t>
            </a:r>
            <a:r>
              <a:rPr lang="en-US" sz="1200" b="0" i="0" dirty="0">
                <a:solidFill>
                  <a:srgbClr val="333333"/>
                </a:solidFill>
                <a:effectLst/>
                <a:latin typeface="dejavu_sansbold"/>
              </a:rPr>
              <a:t> core principle is: people with lived experience of a disease or social reality should be the central voice in decision-making about directions in policy and programming that affect them</a:t>
            </a:r>
            <a:endParaRPr lang="en-US" sz="1000" baseline="0" dirty="0"/>
          </a:p>
          <a:p>
            <a:endParaRPr lang="en-US" dirty="0"/>
          </a:p>
        </p:txBody>
      </p:sp>
      <p:sp>
        <p:nvSpPr>
          <p:cNvPr id="4" name="Slide Number Placeholder 3"/>
          <p:cNvSpPr>
            <a:spLocks noGrp="1"/>
          </p:cNvSpPr>
          <p:nvPr>
            <p:ph type="sldNum" sz="quarter" idx="5"/>
          </p:nvPr>
        </p:nvSpPr>
        <p:spPr/>
        <p:txBody>
          <a:bodyPr/>
          <a:lstStyle/>
          <a:p>
            <a:fld id="{BBB65B88-820A-9341-A800-FDF89C32AAF3}" type="slidenum">
              <a:rPr lang="nl-NL" smtClean="0"/>
              <a:t>17</a:t>
            </a:fld>
            <a:endParaRPr lang="nl-NL"/>
          </a:p>
        </p:txBody>
      </p:sp>
    </p:spTree>
    <p:extLst>
      <p:ext uri="{BB962C8B-B14F-4D97-AF65-F5344CB8AC3E}">
        <p14:creationId xmlns:p14="http://schemas.microsoft.com/office/powerpoint/2010/main" val="3484073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dirty="0"/>
              <a:t>That principle of community engagement</a:t>
            </a:r>
            <a:r>
              <a:rPr lang="en-US" sz="1800" baseline="0" dirty="0"/>
              <a:t> has been codified and institutionalized over the years, beginning with the </a:t>
            </a:r>
            <a:r>
              <a:rPr lang="en-US" sz="1800" dirty="0"/>
              <a:t>Denver</a:t>
            </a:r>
            <a:r>
              <a:rPr lang="en-US" sz="1800" baseline="0" dirty="0"/>
              <a:t> Principles in 1983.</a:t>
            </a:r>
          </a:p>
          <a:p>
            <a:pPr marL="171450" indent="-171450">
              <a:buFont typeface="Arial" panose="020B0604020202020204" pitchFamily="34" charset="0"/>
              <a:buChar char="•"/>
            </a:pPr>
            <a:endParaRPr lang="en-US" sz="1800" baseline="0" dirty="0"/>
          </a:p>
          <a:p>
            <a:pPr marL="171450" indent="-171450">
              <a:buFont typeface="Arial" panose="020B0604020202020204" pitchFamily="34" charset="0"/>
              <a:buChar char="•"/>
            </a:pPr>
            <a:r>
              <a:rPr lang="en-US" sz="1800" baseline="0" dirty="0"/>
              <a:t>Greater Involvement of People with AIDS--informed by Denver Principles—was formalized and endorsed by 42 countries at the 1994 Paris AIDS Summit.  </a:t>
            </a:r>
          </a:p>
          <a:p>
            <a:pPr marL="628650" lvl="1" indent="-171450">
              <a:buFont typeface="Arial" panose="020B0604020202020204" pitchFamily="34" charset="0"/>
              <a:buChar char="•"/>
            </a:pPr>
            <a:r>
              <a:rPr lang="en-US" sz="1800" baseline="0" dirty="0"/>
              <a:t>GIPA aims to realize the rights and responsibilities of people living with HIV, including their right to self-determination and participation in decision-making processes that affect their lives.” (from UNAIDS).</a:t>
            </a:r>
          </a:p>
          <a:p>
            <a:pPr marL="628650" lvl="1" indent="-171450">
              <a:buFont typeface="Arial" panose="020B0604020202020204" pitchFamily="34" charset="0"/>
              <a:buChar char="•"/>
            </a:pPr>
            <a:r>
              <a:rPr lang="en-US" sz="1800" baseline="0" dirty="0"/>
              <a:t>It was endorsed at two subsequent high-level UN- meetings in 2001 and 2006.</a:t>
            </a:r>
          </a:p>
          <a:p>
            <a:pPr marL="628650" lvl="1" indent="-171450">
              <a:buFont typeface="Arial" panose="020B0604020202020204" pitchFamily="34" charset="0"/>
              <a:buChar char="•"/>
            </a:pPr>
            <a:endParaRPr lang="en-US" sz="1800" b="0" i="1" baseline="0" dirty="0">
              <a:solidFill>
                <a:srgbClr val="333333"/>
              </a:solidFill>
              <a:effectLst/>
              <a:latin typeface="dejavu_sansbold"/>
            </a:endParaRPr>
          </a:p>
          <a:p>
            <a:endParaRPr lang="en-US" dirty="0"/>
          </a:p>
        </p:txBody>
      </p:sp>
      <p:sp>
        <p:nvSpPr>
          <p:cNvPr id="4" name="Slide Number Placeholder 3"/>
          <p:cNvSpPr>
            <a:spLocks noGrp="1"/>
          </p:cNvSpPr>
          <p:nvPr>
            <p:ph type="sldNum" sz="quarter" idx="5"/>
          </p:nvPr>
        </p:nvSpPr>
        <p:spPr/>
        <p:txBody>
          <a:bodyPr/>
          <a:lstStyle/>
          <a:p>
            <a:fld id="{BBB65B88-820A-9341-A800-FDF89C32AAF3}" type="slidenum">
              <a:rPr lang="nl-NL" smtClean="0"/>
              <a:t>18</a:t>
            </a:fld>
            <a:endParaRPr lang="nl-NL"/>
          </a:p>
        </p:txBody>
      </p:sp>
    </p:spTree>
    <p:extLst>
      <p:ext uri="{BB962C8B-B14F-4D97-AF65-F5344CB8AC3E}">
        <p14:creationId xmlns:p14="http://schemas.microsoft.com/office/powerpoint/2010/main" val="1824189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baseline="0" dirty="0"/>
              <a:t>These principles have played out in HIV research advocacy over the years. </a:t>
            </a:r>
          </a:p>
          <a:p>
            <a:pPr marL="171450" lvl="0" indent="-171450">
              <a:buFont typeface="Arial" panose="020B0604020202020204" pitchFamily="34" charset="0"/>
              <a:buChar char="•"/>
            </a:pPr>
            <a:r>
              <a:rPr lang="en-US" sz="1800" baseline="0" dirty="0"/>
              <a:t>The earliest focus of AIDS advocacy was on the need for treatment, as people were dying quickly, with no end in sight.</a:t>
            </a:r>
          </a:p>
          <a:p>
            <a:pPr marL="171450" lvl="0" indent="-171450">
              <a:buFont typeface="Arial" panose="020B0604020202020204" pitchFamily="34" charset="0"/>
              <a:buChar char="•"/>
            </a:pPr>
            <a:r>
              <a:rPr lang="en-US" sz="1800" baseline="0" dirty="0"/>
              <a:t>Treatment advocacy in the U.S.  began in the early 1980s when activists urged the FDA to more rapidly approve experimental drugs, arguing that people with AIDS had nothing to lose by trying them, given their impending, inevitable demise.</a:t>
            </a:r>
          </a:p>
          <a:p>
            <a:pPr marL="171450" lvl="0" indent="-171450">
              <a:buFont typeface="Arial" panose="020B0604020202020204" pitchFamily="34" charset="0"/>
              <a:buChar char="•"/>
            </a:pPr>
            <a:r>
              <a:rPr lang="en-US" sz="1800" baseline="0" dirty="0"/>
              <a:t>But soon shifted to the NIH where basic research was supported that would eventually lead to the development of drugs.  </a:t>
            </a:r>
          </a:p>
          <a:p>
            <a:pPr marL="171450" lvl="0" indent="-171450">
              <a:buFont typeface="Arial" panose="020B0604020202020204" pitchFamily="34" charset="0"/>
              <a:buChar char="•"/>
            </a:pPr>
            <a:r>
              <a:rPr lang="en-US" sz="1800" baseline="0" dirty="0"/>
              <a:t>A key feature of of this movement is that AIDS activists became self-taught experts in the science, realizing that they would be most effective if they could engage the scientific establishment on its own terms and then disrupt it. </a:t>
            </a:r>
          </a:p>
          <a:p>
            <a:pPr marL="171450" lvl="0" indent="-171450">
              <a:buFont typeface="Arial" panose="020B0604020202020204" pitchFamily="34" charset="0"/>
              <a:buChar char="•"/>
            </a:pPr>
            <a:r>
              <a:rPr lang="en-US" sz="1800" baseline="0" dirty="0"/>
              <a:t>Once they demonstrated their scientific acumen, the establishment “let them in” and engaged them in developing the HIV/AIDS science agenda.</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a:t>Activist were concerned about the ethics of clinical research from the point of community education and engagement.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a:t>They insisted that clinical trial populations should be representative of people most affected by AIDS – gay men, people who use drugs, and people with hemophilia; and they flipped some of the standard ethics approaches around informed consent and protection from harm, arguing that people had a right to choose to assume some risk inherent in testing experimental drugs.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800" baseline="0" dirty="0"/>
          </a:p>
          <a:p>
            <a:pPr marL="457200" lvl="1" indent="0">
              <a:buFont typeface="+mj-lt"/>
              <a:buNone/>
            </a:pPr>
            <a:endParaRPr lang="en-US" baseline="0" dirty="0"/>
          </a:p>
        </p:txBody>
      </p:sp>
      <p:sp>
        <p:nvSpPr>
          <p:cNvPr id="4" name="Slide Number Placeholder 3"/>
          <p:cNvSpPr>
            <a:spLocks noGrp="1"/>
          </p:cNvSpPr>
          <p:nvPr>
            <p:ph type="sldNum" sz="quarter" idx="10"/>
          </p:nvPr>
        </p:nvSpPr>
        <p:spPr/>
        <p:txBody>
          <a:bodyPr/>
          <a:lstStyle/>
          <a:p>
            <a:fld id="{78DAE2F6-755D-4AAE-9015-E580086EA37F}" type="slidenum">
              <a:rPr lang="en-US" smtClean="0"/>
              <a:t>19</a:t>
            </a:fld>
            <a:endParaRPr lang="en-US"/>
          </a:p>
        </p:txBody>
      </p:sp>
    </p:spTree>
    <p:extLst>
      <p:ext uri="{BB962C8B-B14F-4D97-AF65-F5344CB8AC3E}">
        <p14:creationId xmlns:p14="http://schemas.microsoft.com/office/powerpoint/2010/main" val="9486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Arial Narrow" panose="020B0606020202030204" pitchFamily="34" charset="0"/>
                <a:ea typeface="ＭＳ Ｐゴシック" panose="020B0600070205080204" pitchFamily="34" charset="-128"/>
              </a:rPr>
              <a:t>We see the evolution of this research advocacy and the principle of “nothing about us without us” play out  very clearly in the context of HIV prevention, treatment, and cure clinical trials, in which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Arial Narrow" panose="020B0606020202030204" pitchFamily="34" charset="0"/>
                <a:ea typeface="ＭＳ Ｐゴシック" panose="020B0600070205080204" pitchFamily="34" charset="-128"/>
              </a:rPr>
              <a:t>community engagement is a key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Arial Narrow" panose="020B060602020203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BBB65B88-820A-9341-A800-FDF89C32AAF3}" type="slidenum">
              <a:rPr lang="nl-NL" smtClean="0"/>
              <a:t>20</a:t>
            </a:fld>
            <a:endParaRPr lang="nl-NL"/>
          </a:p>
        </p:txBody>
      </p:sp>
    </p:spTree>
    <p:extLst>
      <p:ext uri="{BB962C8B-B14F-4D97-AF65-F5344CB8AC3E}">
        <p14:creationId xmlns:p14="http://schemas.microsoft.com/office/powerpoint/2010/main" val="405739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Introduction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Calibri" panose="020F0502020204030204" pitchFamily="34" charset="0"/>
              </a:rPr>
              <a:t>Meeting global HIV goals of eventually ending the HIV pandemic—whether  framed as reaching the 95-95-95 targets; “ending the HIV epidemic,” going “the last mile”; or “getting to zero”-- requires focusing on social and structural factors.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Calibri" panose="020F0502020204030204" pitchFamily="34" charset="0"/>
              </a:rPr>
              <a:t>There are many efficacious biomedical technologies already in play for HIV treatment and prevention; but these will only be effective—meaning have population-level impact-- if used correctly and consistently by people who need and would benefit from them.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This requires that people are aware and knowledgeable about  prevention and treatment options; are motivated to use them; have relatively easy access to them; and use them as prescribed.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While individual behavioral actions are fundamental, they can only be optimized if social (including political, cultural, and economic) and structural arrangement (including clinical and community health service systems, social support and protection programs, finance and payment systems, etc.) exist to facilitate them—because, simply, people do not live as isolated, autonomous actors independent of social and physical environments. Rather they are embedded in communities and other complex social and structural arrangements that themselves operate to confer risk or protection from HIV and its outcomes for any individual.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Better understanding and addressing these arrangements increasingly is recognized by the broad HIV response community as necessary for achieving global health goals, as they acknowledge the continued disparate and unequal ways in which ongoing HIV transmission, engagement with care, and lack of viral suppression are distributed.</a:t>
            </a:r>
          </a:p>
          <a:p>
            <a:pPr marL="1143000" marR="0" lvl="2" indent="-228600">
              <a:spcBef>
                <a:spcPts val="0"/>
              </a:spcBef>
              <a:spcAft>
                <a:spcPts val="0"/>
              </a:spcAft>
              <a:buFont typeface="Wingdings" pitchFamily="2" charset="2"/>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This requires the greater integration of behavioral and social science with basic biomedical, clinical, and epidemiological research.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It also requires meaningful engagement—and sometimes leadership—of communities for whom the research is intended to be beneficial.</a:t>
            </a:r>
          </a:p>
          <a:p>
            <a:pPr marL="1143000" marR="0" lvl="2" indent="-228600">
              <a:spcBef>
                <a:spcPts val="0"/>
              </a:spcBef>
              <a:spcAft>
                <a:spcPts val="0"/>
              </a:spcAft>
              <a:buFont typeface="Wingdings" pitchFamily="2" charset="2"/>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Focus of my talk is:  How does this integration happen and what might it look like?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3</a:t>
            </a:fld>
            <a:endParaRPr lang="en-US"/>
          </a:p>
        </p:txBody>
      </p:sp>
    </p:spTree>
    <p:extLst>
      <p:ext uri="{BB962C8B-B14F-4D97-AF65-F5344CB8AC3E}">
        <p14:creationId xmlns:p14="http://schemas.microsoft.com/office/powerpoint/2010/main" val="2260069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In this context, community engagement typically is constructed within the framework of what clinical researchers need to do to ensure that the right kind of people are recruited, retained, and adherent in the clinical trials that the researchers want to do, and that there is community buy-in.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 common way to facilitate this is through a Community Advisory Board (CAB).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In general, the role of CABS includes:</a:t>
            </a:r>
          </a:p>
          <a:p>
            <a:pPr marL="171450" indent="-171450">
              <a:buFont typeface="Arial" panose="020B0604020202020204" pitchFamily="34" charset="0"/>
              <a:buChar char="•"/>
            </a:pPr>
            <a:r>
              <a:rPr lang="en-US" sz="1200" dirty="0"/>
              <a:t>serve as a voice for the community and local study participants; </a:t>
            </a:r>
          </a:p>
          <a:p>
            <a:pPr marL="171450" indent="-171450">
              <a:buFont typeface="Arial" panose="020B0604020202020204" pitchFamily="34" charset="0"/>
              <a:buChar char="•"/>
            </a:pPr>
            <a:r>
              <a:rPr lang="en-US" sz="1200" dirty="0"/>
              <a:t>provide input into study design and local study procedures;</a:t>
            </a:r>
          </a:p>
          <a:p>
            <a:pPr marL="171450" indent="-171450">
              <a:buFont typeface="Arial" panose="020B0604020202020204" pitchFamily="34" charset="0"/>
              <a:buChar char="•"/>
            </a:pPr>
            <a:r>
              <a:rPr lang="en-US" sz="1200" dirty="0"/>
              <a:t>work to ensure that research strategies acknowledge and respect the values and cultural/ethnic differences among participants.</a:t>
            </a:r>
          </a:p>
          <a:p>
            <a:pPr marL="171450" indent="-171450">
              <a:buFont typeface="Arial" panose="020B0604020202020204" pitchFamily="34" charset="0"/>
              <a:buChar char="•"/>
            </a:pPr>
            <a:r>
              <a:rPr lang="en-US" sz="1200" dirty="0"/>
              <a:t>assist in the planning, development, and implementation of research; </a:t>
            </a:r>
          </a:p>
          <a:p>
            <a:pPr marL="171450" indent="-171450">
              <a:buFont typeface="Arial" panose="020B0604020202020204" pitchFamily="34" charset="0"/>
              <a:buChar char="•"/>
            </a:pPr>
            <a:r>
              <a:rPr lang="en-US" sz="1200" dirty="0"/>
              <a:t>assess community impact and ensure community concerns are considered; </a:t>
            </a:r>
          </a:p>
          <a:p>
            <a:pPr marL="171450" indent="-171450">
              <a:buFont typeface="Arial" panose="020B0604020202020204" pitchFamily="34" charset="0"/>
              <a:buChar char="•"/>
            </a:pPr>
            <a:r>
              <a:rPr lang="en-US" sz="1200" dirty="0"/>
              <a:t>provide leadership and scientists with feedback on projects, as requested; </a:t>
            </a:r>
          </a:p>
          <a:p>
            <a:pPr marL="171450" indent="-171450">
              <a:buFont typeface="Arial" panose="020B0604020202020204" pitchFamily="34" charset="0"/>
              <a:buChar char="•"/>
            </a:pPr>
            <a:r>
              <a:rPr lang="en-US" sz="1200" dirty="0"/>
              <a:t>alert scientists to community issues and hot topics in HIV; </a:t>
            </a:r>
          </a:p>
          <a:p>
            <a:pPr marL="171450" indent="-171450">
              <a:buFont typeface="Arial" panose="020B0604020202020204" pitchFamily="34" charset="0"/>
              <a:buChar char="•"/>
            </a:pPr>
            <a:r>
              <a:rPr lang="en-US" sz="1200" dirty="0"/>
              <a:t>review grant proposals and journal articles, when feasible; </a:t>
            </a:r>
          </a:p>
          <a:p>
            <a:pPr marL="171450" indent="-171450">
              <a:buFont typeface="Arial" panose="020B0604020202020204" pitchFamily="34" charset="0"/>
              <a:buChar char="•"/>
            </a:pPr>
            <a:r>
              <a:rPr lang="en-US" sz="1200" dirty="0"/>
              <a:t>assist to develop community dissemination and outreach strategies.</a:t>
            </a:r>
          </a:p>
          <a:p>
            <a:endParaRPr lang="en-US" dirty="0"/>
          </a:p>
        </p:txBody>
      </p:sp>
      <p:sp>
        <p:nvSpPr>
          <p:cNvPr id="4" name="Slide Number Placeholder 3"/>
          <p:cNvSpPr>
            <a:spLocks noGrp="1"/>
          </p:cNvSpPr>
          <p:nvPr>
            <p:ph type="sldNum" sz="quarter" idx="5"/>
          </p:nvPr>
        </p:nvSpPr>
        <p:spPr/>
        <p:txBody>
          <a:bodyPr/>
          <a:lstStyle/>
          <a:p>
            <a:fld id="{BBB65B88-820A-9341-A800-FDF89C32AAF3}" type="slidenum">
              <a:rPr lang="nl-NL" smtClean="0"/>
              <a:t>21</a:t>
            </a:fld>
            <a:endParaRPr lang="nl-NL"/>
          </a:p>
        </p:txBody>
      </p:sp>
    </p:spTree>
    <p:extLst>
      <p:ext uri="{BB962C8B-B14F-4D97-AF65-F5344CB8AC3E}">
        <p14:creationId xmlns:p14="http://schemas.microsoft.com/office/powerpoint/2010/main" val="4121523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But, community engagement requires much more than CABS . . . </a:t>
            </a:r>
          </a:p>
          <a:p>
            <a:endParaRPr lang="en-US" sz="1200" dirty="0"/>
          </a:p>
          <a:p>
            <a:pPr marL="171450" indent="-171450">
              <a:buFont typeface="Arial" panose="020B0604020202020204" pitchFamily="34" charset="0"/>
              <a:buChar char="•"/>
            </a:pPr>
            <a:r>
              <a:rPr lang="en-US" sz="1200" dirty="0"/>
              <a:t>In the case of human research, it requires adherence to a set of ethical principles to protect the rights and well-being of study participants and their surrounding communities. </a:t>
            </a:r>
          </a:p>
          <a:p>
            <a:r>
              <a:rPr lang="en-US" sz="1200" dirty="0"/>
              <a:t>These have been articulated in the form of a guidance document shown here.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first edition of the </a:t>
            </a:r>
            <a:r>
              <a:rPr lang="en-US" sz="1200" b="0" i="1" kern="1200" dirty="0">
                <a:solidFill>
                  <a:schemeClr val="tx1"/>
                </a:solidFill>
                <a:effectLst/>
                <a:latin typeface="+mn-lt"/>
                <a:ea typeface="+mn-ea"/>
                <a:cs typeface="+mn-cs"/>
              </a:rPr>
              <a:t>Good Participatory Practice Guidelines for biomedical HIV prevention trials</a:t>
            </a:r>
            <a:r>
              <a:rPr lang="en-US" sz="1200" b="0" i="0" kern="1200" dirty="0">
                <a:solidFill>
                  <a:schemeClr val="tx1"/>
                </a:solidFill>
                <a:effectLst/>
                <a:latin typeface="+mn-lt"/>
                <a:ea typeface="+mn-ea"/>
                <a:cs typeface="+mn-cs"/>
              </a:rPr>
              <a:t> was published in 2007 by the Joint United Nations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on HIV/AIDS (UNAIDS) and AVAC and updated in 2011. </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B65B88-820A-9341-A800-FDF89C32AAF3}" type="slidenum">
              <a:rPr lang="nl-NL" smtClean="0"/>
              <a:t>22</a:t>
            </a:fld>
            <a:endParaRPr lang="nl-NL"/>
          </a:p>
        </p:txBody>
      </p:sp>
    </p:spTree>
    <p:extLst>
      <p:ext uri="{BB962C8B-B14F-4D97-AF65-F5344CB8AC3E}">
        <p14:creationId xmlns:p14="http://schemas.microsoft.com/office/powerpoint/2010/main" val="4232238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These ethics help guide collaborative research, as outlined in this framework by </a:t>
            </a:r>
            <a:r>
              <a:rPr lang="en-US" sz="1100" dirty="0" err="1"/>
              <a:t>Brizay</a:t>
            </a:r>
            <a:r>
              <a:rPr lang="en-US" sz="1100" dirty="0"/>
              <a:t> and colleagues.</a:t>
            </a:r>
          </a:p>
          <a:p>
            <a:pPr marL="171450" indent="-171450">
              <a:buFont typeface="Arial" panose="020B0604020202020204" pitchFamily="34" charset="0"/>
              <a:buChar char="•"/>
            </a:pPr>
            <a:r>
              <a:rPr lang="en-US" sz="1100" dirty="0"/>
              <a:t>Whether called </a:t>
            </a:r>
            <a:r>
              <a:rPr lang="en-US" sz="1100" kern="1200" dirty="0">
                <a:solidFill>
                  <a:schemeClr val="tx1"/>
                </a:solidFill>
                <a:effectLst/>
                <a:latin typeface="+mn-lt"/>
                <a:ea typeface="+mn-ea"/>
                <a:cs typeface="+mn-cs"/>
              </a:rPr>
              <a:t>action research (AR) participatory action research (PAR), community-based research (CBR) and community-based participatory research (CBPR), the key is to ensure meaningful partnership between researchers and community representatives in all phases of research—from determining what questions to ask; to designing and implementing the study; to analyzing and disseminating its results.</a:t>
            </a:r>
            <a:endParaRPr lang="en-US" sz="1100" dirty="0"/>
          </a:p>
        </p:txBody>
      </p:sp>
      <p:sp>
        <p:nvSpPr>
          <p:cNvPr id="4" name="Slide Number Placeholder 3"/>
          <p:cNvSpPr>
            <a:spLocks noGrp="1"/>
          </p:cNvSpPr>
          <p:nvPr>
            <p:ph type="sldNum" sz="quarter" idx="5"/>
          </p:nvPr>
        </p:nvSpPr>
        <p:spPr/>
        <p:txBody>
          <a:bodyPr/>
          <a:lstStyle/>
          <a:p>
            <a:fld id="{78DAE2F6-755D-4AAE-9015-E580086EA37F}" type="slidenum">
              <a:rPr lang="en-US" smtClean="0"/>
              <a:t>23</a:t>
            </a:fld>
            <a:endParaRPr lang="en-US"/>
          </a:p>
        </p:txBody>
      </p:sp>
    </p:spTree>
    <p:extLst>
      <p:ext uri="{BB962C8B-B14F-4D97-AF65-F5344CB8AC3E}">
        <p14:creationId xmlns:p14="http://schemas.microsoft.com/office/powerpoint/2010/main" val="119906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Returning to our HIV cure example, I’d like to show a couple of examples of how this community-collaborative research approach has been implemented.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first comes from the BEAT-HIV Collaboratory, whose CEG model integrates basic and clinical/biomedical scientists, a socio-behavioral sciences and ethics working group, a CAB and an established CBO – Philadelphia FIGHT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CAB focuses on providing input into the research process, acts as a sounding board, and engages in community education, and members participates in designing socio-behavioral research projects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Philadelphia FIGHT provides the historical partnership and knowledge of the patient/participant population, and provides expertise in community outreach, and also helps bridge HIV prevention, treatment and care; it is also a clinical research site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p>
          <a:p>
            <a:endParaRPr lang="en-US" dirty="0"/>
          </a:p>
        </p:txBody>
      </p:sp>
      <p:sp>
        <p:nvSpPr>
          <p:cNvPr id="4" name="Slide Number Placeholder 3"/>
          <p:cNvSpPr>
            <a:spLocks noGrp="1"/>
          </p:cNvSpPr>
          <p:nvPr>
            <p:ph type="sldNum" sz="quarter" idx="5"/>
          </p:nvPr>
        </p:nvSpPr>
        <p:spPr/>
        <p:txBody>
          <a:bodyPr/>
          <a:lstStyle/>
          <a:p>
            <a:fld id="{53B5B647-662B-4620-9DE7-29AD67C9CB1B}" type="slidenum">
              <a:rPr lang="en-US" smtClean="0"/>
              <a:t>24</a:t>
            </a:fld>
            <a:endParaRPr lang="en-US"/>
          </a:p>
        </p:txBody>
      </p:sp>
    </p:spTree>
    <p:extLst>
      <p:ext uri="{BB962C8B-B14F-4D97-AF65-F5344CB8AC3E}">
        <p14:creationId xmlns:p14="http://schemas.microsoft.com/office/powerpoint/2010/main" val="3248174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Youth4Cure is another example of a research-community collaboration, in which partners in the youth advisory group helped develop educational materials about HIV cure approaches that were appropriate and engaging for their peers as potential participants in HIV cure studies. </a:t>
            </a:r>
          </a:p>
        </p:txBody>
      </p:sp>
      <p:sp>
        <p:nvSpPr>
          <p:cNvPr id="4" name="Slide Number Placeholder 3"/>
          <p:cNvSpPr>
            <a:spLocks noGrp="1"/>
          </p:cNvSpPr>
          <p:nvPr>
            <p:ph type="sldNum" sz="quarter" idx="5"/>
          </p:nvPr>
        </p:nvSpPr>
        <p:spPr/>
        <p:txBody>
          <a:bodyPr/>
          <a:lstStyle/>
          <a:p>
            <a:fld id="{1D7A0447-F98C-D840-B8A3-2A0CD85F4ADE}" type="slidenum">
              <a:rPr lang="en-US" smtClean="0"/>
              <a:t>25</a:t>
            </a:fld>
            <a:endParaRPr lang="en-US"/>
          </a:p>
        </p:txBody>
      </p:sp>
    </p:spTree>
    <p:extLst>
      <p:ext uri="{BB962C8B-B14F-4D97-AF65-F5344CB8AC3E}">
        <p14:creationId xmlns:p14="http://schemas.microsoft.com/office/powerpoint/2010/main" val="387735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b="0" dirty="0">
                <a:latin typeface="Arial Narrow" panose="020B0606020202030204" pitchFamily="34" charset="0"/>
                <a:ea typeface="ＭＳ Ｐゴシック" panose="020B0600070205080204" pitchFamily="34" charset="-128"/>
              </a:rPr>
              <a:t>It is important to understand that individuals in a defined community are only part of a large web that includes gatekeepers and stakeholders that may have similar or different interests in relation to health research and with whom collaborations are necessary. </a:t>
            </a:r>
          </a:p>
          <a:p>
            <a:pPr marL="171450" indent="-171450">
              <a:buFont typeface="Arial" panose="020B0604020202020204" pitchFamily="34" charset="0"/>
              <a:buChar char="•"/>
            </a:pPr>
            <a:endParaRPr lang="en-US" sz="1200" b="0" dirty="0">
              <a:latin typeface="Arial Narrow" panose="020B0606020202030204" pitchFamily="34" charset="0"/>
              <a:ea typeface="ＭＳ Ｐゴシック" panose="020B0600070205080204" pitchFamily="34" charset="-128"/>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26</a:t>
            </a:fld>
            <a:endParaRPr lang="en-US"/>
          </a:p>
        </p:txBody>
      </p:sp>
    </p:spTree>
    <p:extLst>
      <p:ext uri="{BB962C8B-B14F-4D97-AF65-F5344CB8AC3E}">
        <p14:creationId xmlns:p14="http://schemas.microsoft.com/office/powerpoint/2010/main" val="1875225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Recognizing this, </a:t>
            </a:r>
            <a:r>
              <a:rPr lang="en-US" dirty="0" err="1"/>
              <a:t>Noorman</a:t>
            </a:r>
            <a:r>
              <a:rPr lang="en-US" dirty="0"/>
              <a:t> et al. undertook a systematic review of studies assessing HIV cure research stakeholders. </a:t>
            </a:r>
          </a:p>
          <a:p>
            <a:pPr marL="171450" indent="-171450">
              <a:buFont typeface="Arial" panose="020B0604020202020204" pitchFamily="34" charset="0"/>
              <a:buChar char="•"/>
            </a:pPr>
            <a:r>
              <a:rPr lang="en-US" dirty="0"/>
              <a:t>The authors note: “  . . . Effective stakeholder engagement in HIV cure research is imperative, not only for the translation of basic science findings to the clinic, and, accordingly, participation in clinical trials but also because working together with stakeholders is ethical and just.  It redresses power imbalances, creates accountability, and reduces inequality between researchers and PWHIV.”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authors analyzed results of studies focused on three stakeholder types: 1) people with HIV; key populations (e.g., MSM, PWID, transgender people; kin; activists); and professionals (e.g., researchers, health care professionals, policy makers, bioethicists, drug company reps.)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found both similarities and differences in what different stakeholders perceived about risks and benefits of participating in cure trials, definitions of what “cure” means; desirable attributes of an HIV cure; partner protections; etc. —all of which should be addressed in future research.</a:t>
            </a:r>
          </a:p>
        </p:txBody>
      </p:sp>
      <p:sp>
        <p:nvSpPr>
          <p:cNvPr id="4" name="Slide Number Placeholder 3"/>
          <p:cNvSpPr>
            <a:spLocks noGrp="1"/>
          </p:cNvSpPr>
          <p:nvPr>
            <p:ph type="sldNum" sz="quarter" idx="5"/>
          </p:nvPr>
        </p:nvSpPr>
        <p:spPr/>
        <p:txBody>
          <a:bodyPr/>
          <a:lstStyle/>
          <a:p>
            <a:fld id="{1D7A0447-F98C-D840-B8A3-2A0CD85F4ADE}" type="slidenum">
              <a:rPr lang="en-US" smtClean="0"/>
              <a:t>27</a:t>
            </a:fld>
            <a:endParaRPr lang="en-US"/>
          </a:p>
        </p:txBody>
      </p:sp>
    </p:spTree>
    <p:extLst>
      <p:ext uri="{BB962C8B-B14F-4D97-AF65-F5344CB8AC3E}">
        <p14:creationId xmlns:p14="http://schemas.microsoft.com/office/powerpoint/2010/main" val="552347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The models of stakeholder engagement from HIV have been extended</a:t>
            </a:r>
            <a:r>
              <a:rPr lang="en-US" sz="1800" baseline="0" dirty="0"/>
              <a:t> to other realms of health research, including TB and COVID-19.  </a:t>
            </a:r>
          </a:p>
          <a:p>
            <a:pPr marL="171450" indent="-171450">
              <a:buFont typeface="Arial" panose="020B0604020202020204" pitchFamily="34" charset="0"/>
              <a:buChar char="•"/>
            </a:pPr>
            <a:endParaRPr lang="en-US" sz="1800" baseline="0" dirty="0"/>
          </a:p>
          <a:p>
            <a:pPr marL="171450" indent="-171450">
              <a:buFont typeface="Arial" panose="020B0604020202020204" pitchFamily="34" charset="0"/>
              <a:buChar char="•"/>
            </a:pPr>
            <a:r>
              <a:rPr lang="en-US" sz="1800" baseline="0" dirty="0"/>
              <a:t>An important question, though, is what impact these efforts have had on the conduct and outcomes of research.</a:t>
            </a:r>
          </a:p>
          <a:p>
            <a:pPr marL="628650" lvl="1" indent="-171450">
              <a:buFont typeface="Arial" panose="020B0604020202020204" pitchFamily="34" charset="0"/>
              <a:buChar char="•"/>
            </a:pPr>
            <a:r>
              <a:rPr lang="en-US" sz="1800" baseline="0" dirty="0"/>
              <a:t>We all agree that stakeholder engagement  is valuable in principle, but it’s a fair question to ask what it has actually achieved.</a:t>
            </a:r>
          </a:p>
          <a:p>
            <a:pPr marL="628650" lvl="1" indent="-171450">
              <a:buFont typeface="Arial" panose="020B0604020202020204" pitchFamily="34" charset="0"/>
              <a:buChar char="•"/>
            </a:pPr>
            <a:r>
              <a:rPr lang="en-US" sz="1800" baseline="0" dirty="0"/>
              <a:t>This is explored in a JIAS supplement I co-edited with Kate MacQueen in 2018.</a:t>
            </a:r>
          </a:p>
          <a:p>
            <a:pPr marL="1085850" lvl="2" indent="-171450">
              <a:buFont typeface="Arial" panose="020B0604020202020204" pitchFamily="34" charset="0"/>
              <a:buChar char="•"/>
            </a:pPr>
            <a:r>
              <a:rPr lang="en-US" sz="1800" baseline="0" dirty="0"/>
              <a:t>We and the co-authors of articles in the volume highlight some of the gaps in the evidence base for community engagement, including a lack of standardized measures and the importance of developing a theory-based framework for evaluation of engagement practices. </a:t>
            </a:r>
          </a:p>
          <a:p>
            <a:pPr marL="171450" lvl="0" indent="-171450">
              <a:buFont typeface="Arial" panose="020B0604020202020204" pitchFamily="34" charset="0"/>
              <a:buChar char="•"/>
            </a:pPr>
            <a:r>
              <a:rPr lang="en-US" sz="1800" baseline="0" dirty="0"/>
              <a:t>To help redress this gap, just last week, AVAC released its </a:t>
            </a:r>
            <a:r>
              <a:rPr lang="en-US" sz="2800" b="0" i="0" dirty="0">
                <a:solidFill>
                  <a:srgbClr val="44201F"/>
                </a:solidFill>
                <a:effectLst/>
                <a:latin typeface="Arial" panose="020B0604020202020204" pitchFamily="34" charset="0"/>
              </a:rPr>
              <a:t>new online clearinghouse of case studies and analyses demonstrating the impact of GPP in practice, along with tools, templates and trainings for GPP implementation.  </a:t>
            </a:r>
            <a:endParaRPr lang="en-US" sz="1800" baseline="0" dirty="0"/>
          </a:p>
          <a:p>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28</a:t>
            </a:fld>
            <a:endParaRPr lang="en-US"/>
          </a:p>
        </p:txBody>
      </p:sp>
    </p:spTree>
    <p:extLst>
      <p:ext uri="{BB962C8B-B14F-4D97-AF65-F5344CB8AC3E}">
        <p14:creationId xmlns:p14="http://schemas.microsoft.com/office/powerpoint/2010/main" val="1052909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B65B88-820A-9341-A800-FDF89C32AAF3}" type="slidenum">
              <a:rPr lang="nl-NL" smtClean="0"/>
              <a:t>29</a:t>
            </a:fld>
            <a:endParaRPr lang="nl-NL"/>
          </a:p>
        </p:txBody>
      </p:sp>
    </p:spTree>
    <p:extLst>
      <p:ext uri="{BB962C8B-B14F-4D97-AF65-F5344CB8AC3E}">
        <p14:creationId xmlns:p14="http://schemas.microsoft.com/office/powerpoint/2010/main" val="1805780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30</a:t>
            </a:fld>
            <a:endParaRPr lang="en-US"/>
          </a:p>
        </p:txBody>
      </p:sp>
    </p:spTree>
    <p:extLst>
      <p:ext uri="{BB962C8B-B14F-4D97-AF65-F5344CB8AC3E}">
        <p14:creationId xmlns:p14="http://schemas.microsoft.com/office/powerpoint/2010/main" val="63546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Must begin with asking why it hasn’t yet occurred.</a:t>
            </a:r>
          </a:p>
          <a:p>
            <a:pPr marL="171450" indent="-171450">
              <a:buFont typeface="Arial" panose="020B0604020202020204" pitchFamily="34" charset="0"/>
              <a:buChar char="•"/>
            </a:pPr>
            <a:r>
              <a:rPr lang="en-US" dirty="0"/>
              <a:t>Fundamentally, the issue is one of knowledge– what kinds of knowledge are used to aid in the prevention and treatment of HIV.</a:t>
            </a:r>
          </a:p>
          <a:p>
            <a:pPr marL="171450" indent="-171450">
              <a:buFont typeface="Arial" panose="020B0604020202020204" pitchFamily="34" charset="0"/>
              <a:buChar char="•"/>
            </a:pPr>
            <a:r>
              <a:rPr lang="en-US" dirty="0"/>
              <a:t>Historically and to this day, HIV research has been dominated by the knowledge gleaned from biomedicine and epidemiology—with a focus on the development and deployment of biomedical tools and technologies—chiefly ART-- without acknowledgement of the ways these themselves are “suffused with social, political, and cultural relations and occasion new forms of self-governance, stratification, and inequality that are worthy of social science inquiry.” (Eric </a:t>
            </a:r>
            <a:r>
              <a:rPr lang="en-US" dirty="0" err="1"/>
              <a:t>Mykhalovskiy</a:t>
            </a:r>
            <a:r>
              <a:rPr lang="en-US" dirty="0"/>
              <a:t> and Viviane Namaste).</a:t>
            </a:r>
          </a:p>
          <a:p>
            <a:pPr marL="171450" indent="-171450">
              <a:buFont typeface="Arial" panose="020B0604020202020204" pitchFamily="34" charset="0"/>
              <a:buChar char="•"/>
            </a:pPr>
            <a:r>
              <a:rPr lang="en-US" dirty="0"/>
              <a:t>Biomedicine and critical social science ask different questions, employ different methodologies, and apply their knowledge in different ways.  These produce the “epistemic fault lines” described by Barry Adam in this seminal article.</a:t>
            </a:r>
          </a:p>
          <a:p>
            <a:pPr marL="171450" indent="-171450">
              <a:buFont typeface="Arial" panose="020B0604020202020204" pitchFamily="34" charset="0"/>
              <a:buChar char="•"/>
            </a:pPr>
            <a:r>
              <a:rPr lang="en-US" dirty="0"/>
              <a:t>The operation of science is organized and institutionalized—by state, civil society, and corporate actors-- in ways that valorize the biomedical and marginalize the behavioral and social in infectious diseases and public health more generally.</a:t>
            </a:r>
          </a:p>
          <a:p>
            <a:pPr marL="628650" lvl="1" indent="-171450">
              <a:buFont typeface="Arial" panose="020B0604020202020204" pitchFamily="34" charset="0"/>
              <a:buChar char="•"/>
            </a:pPr>
            <a:r>
              <a:rPr lang="en-US" dirty="0"/>
              <a:t>This elevates “narrowly applied forms of research that treat HIV/AIDS as something to be addressed within the established terms of state, managerial, pharmaceutical, and biomedical discourses and technologies.  The resulting agenda for research gives little value or significance to the styles of social science research that critique oppressive relations, attend to problems of inequity and injustice, locate HIV/AIDS in its social, economic, and political context and emphasize remedial responses that connect biological, social, and cultural processes.” *(M &amp; N p.9)</a:t>
            </a:r>
          </a:p>
        </p:txBody>
      </p:sp>
      <p:sp>
        <p:nvSpPr>
          <p:cNvPr id="4" name="Slide Number Placeholder 3"/>
          <p:cNvSpPr>
            <a:spLocks noGrp="1"/>
          </p:cNvSpPr>
          <p:nvPr>
            <p:ph type="sldNum" sz="quarter" idx="5"/>
          </p:nvPr>
        </p:nvSpPr>
        <p:spPr/>
        <p:txBody>
          <a:bodyPr/>
          <a:lstStyle/>
          <a:p>
            <a:fld id="{BBB65B88-820A-9341-A800-FDF89C32AAF3}" type="slidenum">
              <a:rPr lang="nl-NL" smtClean="0"/>
              <a:t>4</a:t>
            </a:fld>
            <a:endParaRPr lang="nl-NL"/>
          </a:p>
        </p:txBody>
      </p:sp>
    </p:spTree>
    <p:extLst>
      <p:ext uri="{BB962C8B-B14F-4D97-AF65-F5344CB8AC3E}">
        <p14:creationId xmlns:p14="http://schemas.microsoft.com/office/powerpoint/2010/main" val="262055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can we bridge this divide and engage in more integrative research?</a:t>
            </a:r>
          </a:p>
          <a:p>
            <a:pPr marL="171450" indent="-171450">
              <a:buFont typeface="Arial" panose="020B0604020202020204" pitchFamily="34" charset="0"/>
              <a:buChar char="•"/>
            </a:pPr>
            <a:r>
              <a:rPr lang="en-US" dirty="0"/>
              <a:t>Begin with a framework developed by </a:t>
            </a:r>
            <a:r>
              <a:rPr lang="en-US" dirty="0" err="1"/>
              <a:t>Gaist</a:t>
            </a:r>
            <a:r>
              <a:rPr lang="en-US" dirty="0"/>
              <a:t> &amp; Stirratt for this purpose.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Some definition:</a:t>
            </a:r>
          </a:p>
          <a:p>
            <a:pPr marL="174982" indent="-174982">
              <a:buFont typeface="Arial" panose="020B0604020202020204" pitchFamily="34" charset="0"/>
              <a:buChar char="•"/>
            </a:pPr>
            <a:r>
              <a:rPr lang="en-US" sz="1100" dirty="0"/>
              <a:t>BSSR encompasses a range of disciplines that study human behavior and social relations:</a:t>
            </a:r>
          </a:p>
          <a:p>
            <a:pPr marL="641600" lvl="1" indent="-174982">
              <a:buFont typeface="Arial" panose="020B0604020202020204" pitchFamily="34" charset="0"/>
              <a:buChar char="•"/>
            </a:pPr>
            <a:r>
              <a:rPr lang="en-US" sz="1100" dirty="0"/>
              <a:t>Behavioral sciences: psychology, study behaviors and decision processes at the individual level</a:t>
            </a:r>
          </a:p>
          <a:p>
            <a:pPr marL="641600" lvl="1" indent="-174982">
              <a:buFont typeface="Arial" panose="020B0604020202020204" pitchFamily="34" charset="0"/>
              <a:buChar char="•"/>
            </a:pPr>
            <a:r>
              <a:rPr lang="en-US" sz="1100" dirty="0"/>
              <a:t>Social sciences: anthropology, sociology, political science, economics, demography:</a:t>
            </a:r>
          </a:p>
          <a:p>
            <a:pPr marL="1108219" lvl="2" indent="-174982">
              <a:buFont typeface="Arial" panose="020B0604020202020204" pitchFamily="34" charset="0"/>
              <a:buChar char="•"/>
            </a:pPr>
            <a:r>
              <a:rPr lang="en-US" sz="1100" dirty="0"/>
              <a:t>Interested in the structure and dynamics of relationships among individuals and groups within a society—that is, how people organize themselves in formal and informal ways that affect and are affected by what happens at the individual level.</a:t>
            </a:r>
          </a:p>
          <a:p>
            <a:pPr marL="1108219" lvl="2" indent="-174982">
              <a:buFont typeface="Arial" panose="020B0604020202020204" pitchFamily="34" charset="0"/>
              <a:buChar char="•"/>
            </a:pPr>
            <a:endParaRPr lang="en-US" sz="1100" dirty="0"/>
          </a:p>
          <a:p>
            <a:pPr marL="193819" lvl="0" indent="-174982">
              <a:buFont typeface="Arial" panose="020B0604020202020204" pitchFamily="34" charset="0"/>
              <a:buChar char="•"/>
            </a:pPr>
            <a:endParaRPr lang="en-US" sz="1100" dirty="0"/>
          </a:p>
          <a:p>
            <a:pPr marL="18837" lvl="0" indent="0">
              <a:buFont typeface="Arial" panose="020B0604020202020204" pitchFamily="34" charset="0"/>
              <a:buNone/>
            </a:pPr>
            <a:endParaRPr lang="en-US" sz="11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5</a:t>
            </a:fld>
            <a:endParaRPr lang="en-US"/>
          </a:p>
        </p:txBody>
      </p:sp>
    </p:spTree>
    <p:extLst>
      <p:ext uri="{BB962C8B-B14F-4D97-AF65-F5344CB8AC3E}">
        <p14:creationId xmlns:p14="http://schemas.microsoft.com/office/powerpoint/2010/main" val="131365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foundation of the </a:t>
            </a:r>
            <a:r>
              <a:rPr lang="en-US" dirty="0" err="1"/>
              <a:t>Gaist</a:t>
            </a:r>
            <a:r>
              <a:rPr lang="en-US" dirty="0"/>
              <a:t> &amp; Stirratt framework is basic BSSR.</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Basic BSSR seeks to understand the mechanisms of these social processes and then chart the causal pathway between them and HIV-related outcomes.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way, it is similar to basic biology, virology, and immunology that seek to understand the fundamental mechanisms and  pathways of HIV (the virus) as it operates at a genetic, molecular, and cellular level to affect individual health outcomes.</a:t>
            </a:r>
          </a:p>
          <a:p>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6</a:t>
            </a:fld>
            <a:endParaRPr lang="en-US"/>
          </a:p>
        </p:txBody>
      </p:sp>
    </p:spTree>
    <p:extLst>
      <p:ext uri="{BB962C8B-B14F-4D97-AF65-F5344CB8AC3E}">
        <p14:creationId xmlns:p14="http://schemas.microsoft.com/office/powerpoint/2010/main" val="242407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basic understanding informs the theoretical basis for behavioral and social intervention design and implementation. </a:t>
            </a:r>
          </a:p>
          <a:p>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7</a:t>
            </a:fld>
            <a:endParaRPr lang="en-US"/>
          </a:p>
        </p:txBody>
      </p:sp>
    </p:spTree>
    <p:extLst>
      <p:ext uri="{BB962C8B-B14F-4D97-AF65-F5344CB8AC3E}">
        <p14:creationId xmlns:p14="http://schemas.microsoft.com/office/powerpoint/2010/main" val="6743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ea typeface="Times New Roman" panose="02020603050405020304" pitchFamily="18" charset="0"/>
                <a:cs typeface="Arial" panose="020B0604020202020204" pitchFamily="34" charset="0"/>
              </a:rPr>
              <a:t>In addition to behavioral and social interventions themselves, BSSR can inform the planning, implementation, data collection, analysis, and interpretation phases of clinical trial testing biomedical interventions, including products for HIV prevention, treatment, and cure.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Informs trial design, recruitment, retention, adherence, measurement, ethics, cultural appropriateness, community engagement, etc.</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latin typeface="Arial" panose="020B0604020202020204" pitchFamily="34" charset="0"/>
                <a:ea typeface="Times New Roman" panose="02020603050405020304" pitchFamily="18" charset="0"/>
                <a:cs typeface="Arial" panose="020B0604020202020204" pitchFamily="34" charset="0"/>
              </a:rPr>
              <a:t>SBS facilitates selection of the most acceptable products and identification of adherence support approaches to ensure proper proof-of-concept testing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D7A0447-F98C-D840-B8A3-2A0CD85F4ADE}" type="slidenum">
              <a:rPr lang="en-US" smtClean="0"/>
              <a:t>8</a:t>
            </a:fld>
            <a:endParaRPr lang="en-US"/>
          </a:p>
        </p:txBody>
      </p:sp>
    </p:spTree>
    <p:extLst>
      <p:ext uri="{BB962C8B-B14F-4D97-AF65-F5344CB8AC3E}">
        <p14:creationId xmlns:p14="http://schemas.microsoft.com/office/powerpoint/2010/main" val="2306224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Integrative research aims to link biomedical, behavioral, and social science more intentionally.</a:t>
            </a:r>
          </a:p>
          <a:p>
            <a:pPr marL="171450" indent="-171450">
              <a:buFont typeface="Arial" panose="020B0604020202020204" pitchFamily="34" charset="0"/>
              <a:buChar char="•"/>
            </a:pPr>
            <a:r>
              <a:rPr lang="en-US" dirty="0"/>
              <a:t>It also leads to efforts to include and engage communities as the ultimate users of the outcomes of research. </a:t>
            </a:r>
          </a:p>
        </p:txBody>
      </p:sp>
      <p:sp>
        <p:nvSpPr>
          <p:cNvPr id="4" name="Slide Number Placeholder 3"/>
          <p:cNvSpPr>
            <a:spLocks noGrp="1"/>
          </p:cNvSpPr>
          <p:nvPr>
            <p:ph type="sldNum" sz="quarter" idx="5"/>
          </p:nvPr>
        </p:nvSpPr>
        <p:spPr/>
        <p:txBody>
          <a:bodyPr/>
          <a:lstStyle/>
          <a:p>
            <a:fld id="{1D7A0447-F98C-D840-B8A3-2A0CD85F4ADE}" type="slidenum">
              <a:rPr lang="en-US" smtClean="0"/>
              <a:t>9</a:t>
            </a:fld>
            <a:endParaRPr lang="en-US"/>
          </a:p>
        </p:txBody>
      </p:sp>
    </p:spTree>
    <p:extLst>
      <p:ext uri="{BB962C8B-B14F-4D97-AF65-F5344CB8AC3E}">
        <p14:creationId xmlns:p14="http://schemas.microsoft.com/office/powerpoint/2010/main" val="71881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Show how this framework applies to one area of HIV research – cure. </a:t>
            </a:r>
          </a:p>
          <a:p>
            <a:pPr marL="171450" indent="-171450">
              <a:buFont typeface="Arial" panose="020B0604020202020204" pitchFamily="34" charset="0"/>
              <a:buChar char="•"/>
            </a:pPr>
            <a:r>
              <a:rPr lang="en-US" sz="1100" dirty="0"/>
              <a:t>The point is not just to explicate social science-based cure research, but also to see how it may be integrated with biomedical cure research and community interests. </a:t>
            </a:r>
          </a:p>
          <a:p>
            <a:endParaRPr lang="en-US" sz="1100" dirty="0"/>
          </a:p>
          <a:p>
            <a:pPr marL="933237" lvl="2" indent="0">
              <a:buFont typeface="Arial" panose="020B0604020202020204" pitchFamily="34" charset="0"/>
              <a:buNone/>
            </a:pPr>
            <a:endParaRPr lang="en-US" sz="1100" dirty="0"/>
          </a:p>
          <a:p>
            <a:pPr marL="171450" indent="-171450" defTabSz="933237">
              <a:buFont typeface="Arial" panose="020B0604020202020204" pitchFamily="34" charset="0"/>
              <a:buChar char="•"/>
              <a:defRPr/>
            </a:pPr>
            <a:endParaRPr lang="en-US" sz="1100" b="0" dirty="0"/>
          </a:p>
          <a:p>
            <a:endParaRPr lang="en-US" sz="1100" dirty="0"/>
          </a:p>
        </p:txBody>
      </p:sp>
      <p:sp>
        <p:nvSpPr>
          <p:cNvPr id="4" name="Slide Number Placeholder 3"/>
          <p:cNvSpPr>
            <a:spLocks noGrp="1"/>
          </p:cNvSpPr>
          <p:nvPr>
            <p:ph type="sldNum" sz="quarter" idx="10"/>
          </p:nvPr>
        </p:nvSpPr>
        <p:spPr/>
        <p:txBody>
          <a:bodyPr/>
          <a:lstStyle/>
          <a:p>
            <a:fld id="{8B9920C4-2E42-4CEA-A067-AD6DE8B9718B}" type="slidenum">
              <a:rPr lang="en-US" smtClean="0"/>
              <a:t>10</a:t>
            </a:fld>
            <a:endParaRPr lang="en-US"/>
          </a:p>
        </p:txBody>
      </p:sp>
    </p:spTree>
    <p:extLst>
      <p:ext uri="{BB962C8B-B14F-4D97-AF65-F5344CB8AC3E}">
        <p14:creationId xmlns:p14="http://schemas.microsoft.com/office/powerpoint/2010/main" val="48147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200151"/>
            <a:ext cx="8291264" cy="2383632"/>
          </a:xfrm>
        </p:spPr>
        <p:txBody>
          <a:bodyPr/>
          <a:lstStyle>
            <a:lvl1pPr marL="0" indent="0" algn="l">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titelstijl van het model te bewerken</a:t>
            </a:r>
            <a:endParaRPr lang="en-US"/>
          </a:p>
        </p:txBody>
      </p:sp>
      <p:sp>
        <p:nvSpPr>
          <p:cNvPr id="4" name="Date Placeholder 3"/>
          <p:cNvSpPr>
            <a:spLocks noGrp="1"/>
          </p:cNvSpPr>
          <p:nvPr>
            <p:ph type="dt" sz="half" idx="10"/>
          </p:nvPr>
        </p:nvSpPr>
        <p:spPr/>
        <p:txBody>
          <a:bodyPr/>
          <a:lstStyle>
            <a:lvl1pPr>
              <a:defRPr/>
            </a:lvl1pPr>
          </a:lstStyle>
          <a:p>
            <a:pPr>
              <a:defRPr/>
            </a:pPr>
            <a:fld id="{5A8EE003-DDB3-984D-BC70-CC7BB3DB74D8}" type="datetime1">
              <a:rPr lang="en-US"/>
              <a:pPr>
                <a:defRPr/>
              </a:pPr>
              <a:t>11/24/2023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8C2EFE-E32F-B840-955A-50AF815BA317}" type="slidenum">
              <a:rPr lang="en-US"/>
              <a:pPr>
                <a:defRPr/>
              </a:pPr>
              <a:t>‹nr.›</a:t>
            </a:fld>
            <a:endParaRPr lang="en-US"/>
          </a:p>
        </p:txBody>
      </p:sp>
      <p:sp>
        <p:nvSpPr>
          <p:cNvPr id="12" name="Title Placeholder 1"/>
          <p:cNvSpPr>
            <a:spLocks noGrp="1"/>
          </p:cNvSpPr>
          <p:nvPr>
            <p:ph type="title"/>
          </p:nvPr>
        </p:nvSpPr>
        <p:spPr bwMode="auto">
          <a:xfrm>
            <a:off x="457200" y="205979"/>
            <a:ext cx="8291264"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t>Titelstijl van model bewerken</a:t>
            </a:r>
            <a:endParaRPr lang="en-US"/>
          </a:p>
        </p:txBody>
      </p:sp>
    </p:spTree>
    <p:extLst>
      <p:ext uri="{BB962C8B-B14F-4D97-AF65-F5344CB8AC3E}">
        <p14:creationId xmlns:p14="http://schemas.microsoft.com/office/powerpoint/2010/main" val="4273115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Titelstijl van model bewerken</a:t>
            </a:r>
            <a:endParaRPr lang="en-US" dirty="0"/>
          </a:p>
        </p:txBody>
      </p:sp>
      <p:sp>
        <p:nvSpPr>
          <p:cNvPr id="3" name="Content Placeholder 2"/>
          <p:cNvSpPr>
            <a:spLocks noGrp="1"/>
          </p:cNvSpPr>
          <p:nvPr>
            <p:ph idx="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lvl1pPr>
              <a:defRPr/>
            </a:lvl1pPr>
          </a:lstStyle>
          <a:p>
            <a:pPr>
              <a:defRPr/>
            </a:pPr>
            <a:fld id="{0DCC1B7F-150C-454E-B6D6-478FFFE0A1E9}" type="datetime1">
              <a:rPr lang="en-US"/>
              <a:pPr>
                <a:defRPr/>
              </a:pPr>
              <a:t>11/24/2023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52C89F-E2E6-6547-9B5B-6325275092C7}" type="slidenum">
              <a:rPr lang="en-US"/>
              <a:pPr>
                <a:defRPr/>
              </a:pPr>
              <a:t>‹nr.›</a:t>
            </a:fld>
            <a:endParaRPr lang="en-US"/>
          </a:p>
        </p:txBody>
      </p:sp>
    </p:spTree>
    <p:extLst>
      <p:ext uri="{BB962C8B-B14F-4D97-AF65-F5344CB8AC3E}">
        <p14:creationId xmlns:p14="http://schemas.microsoft.com/office/powerpoint/2010/main" val="207182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pPr>
              <a:defRPr/>
            </a:pPr>
            <a:fld id="{7AC329A6-F1A7-9644-BE88-53E3B5CA3D58}" type="datetime1">
              <a:rPr lang="en-US" smtClean="0"/>
              <a:pPr>
                <a:defRPr/>
              </a:pPr>
              <a:t>11/24/2023</a:t>
            </a:fld>
            <a:endParaRPr lang="en-US"/>
          </a:p>
        </p:txBody>
      </p:sp>
      <p:sp>
        <p:nvSpPr>
          <p:cNvPr id="4" name="Tijdelijke aanduiding voor voettekst 3"/>
          <p:cNvSpPr>
            <a:spLocks noGrp="1"/>
          </p:cNvSpPr>
          <p:nvPr>
            <p:ph type="ftr" sz="quarter" idx="11"/>
          </p:nvPr>
        </p:nvSpPr>
        <p:spPr/>
        <p:txBody>
          <a:bodyPr/>
          <a:lstStyle/>
          <a:p>
            <a:pPr>
              <a:defRPr/>
            </a:pPr>
            <a:endParaRPr lang="en-US"/>
          </a:p>
        </p:txBody>
      </p:sp>
      <p:sp>
        <p:nvSpPr>
          <p:cNvPr id="5" name="Tijdelijke aanduiding voor dianummer 4"/>
          <p:cNvSpPr>
            <a:spLocks noGrp="1"/>
          </p:cNvSpPr>
          <p:nvPr>
            <p:ph type="sldNum" sz="quarter" idx="12"/>
          </p:nvPr>
        </p:nvSpPr>
        <p:spPr/>
        <p:txBody>
          <a:bodyPr/>
          <a:lstStyle/>
          <a:p>
            <a:pPr>
              <a:defRPr/>
            </a:pPr>
            <a:fld id="{D4983B90-C586-6647-89A3-3D348E9F108C}" type="slidenum">
              <a:rPr lang="en-US" smtClean="0"/>
              <a:pPr>
                <a:defRPr/>
              </a:pPr>
              <a:t>‹nr.›</a:t>
            </a:fld>
            <a:endParaRPr lang="en-US"/>
          </a:p>
        </p:txBody>
      </p:sp>
      <p:graphicFrame>
        <p:nvGraphicFramePr>
          <p:cNvPr id="9" name="Tabel 8"/>
          <p:cNvGraphicFramePr>
            <a:graphicFrameLocks noGrp="1"/>
          </p:cNvGraphicFramePr>
          <p:nvPr userDrawn="1">
            <p:extLst>
              <p:ext uri="{D42A27DB-BD31-4B8C-83A1-F6EECF244321}">
                <p14:modId xmlns:p14="http://schemas.microsoft.com/office/powerpoint/2010/main" val="3054693124"/>
              </p:ext>
            </p:extLst>
          </p:nvPr>
        </p:nvGraphicFramePr>
        <p:xfrm>
          <a:off x="457200" y="1165623"/>
          <a:ext cx="8229600" cy="2094514"/>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800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solidFill>
                          <a:effectLst/>
                          <a:latin typeface="Verdana"/>
                          <a:ea typeface="Arial" charset="0"/>
                          <a:cs typeface="Verdana"/>
                        </a:rPr>
                        <a:t>(Potential) conflict of interest</a:t>
                      </a:r>
                      <a:endParaRPr kumimoji="0" lang="nl-NL" sz="1200" b="1" i="0" u="none" strike="noStrike" cap="none" normalizeH="0" baseline="0" dirty="0">
                        <a:ln>
                          <a:noFill/>
                        </a:ln>
                        <a:solidFill>
                          <a:schemeClr val="tx1"/>
                        </a:solidFill>
                        <a:effectLst/>
                        <a:latin typeface="Verdana"/>
                        <a:ea typeface="Arial" charset="0"/>
                        <a:cs typeface="Verdana"/>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solidFill>
                          <a:effectLst/>
                          <a:latin typeface="Verdana"/>
                          <a:ea typeface="ＭＳ Ｐゴシック" charset="0"/>
                          <a:cs typeface="Verdana"/>
                        </a:rPr>
                        <a:t>None/See below</a:t>
                      </a:r>
                      <a:endParaRPr kumimoji="0" lang="nl-NL" sz="1200" b="0" i="0" u="none" strike="noStrike" cap="none" normalizeH="0" baseline="0" dirty="0">
                        <a:ln>
                          <a:noFill/>
                        </a:ln>
                        <a:solidFill>
                          <a:schemeClr val="tx1"/>
                        </a:solidFill>
                        <a:effectLst/>
                        <a:latin typeface="Verdana"/>
                        <a:ea typeface="Calibri" charset="0"/>
                        <a:cs typeface="Verdana"/>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Verdana"/>
                          <a:ea typeface="ＭＳ Ｐゴシック" charset="0"/>
                          <a:cs typeface="Verdana"/>
                        </a:rPr>
                        <a:t>[Potentially relevant company relationships in connection with event ]</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900" b="0" i="1" u="none" strike="noStrike" cap="none" normalizeH="0" baseline="0" dirty="0">
                          <a:ln>
                            <a:noFill/>
                          </a:ln>
                          <a:solidFill>
                            <a:schemeClr val="tx1"/>
                          </a:solidFill>
                          <a:effectLst/>
                          <a:latin typeface="Verdana"/>
                          <a:ea typeface="ＭＳ Ｐゴシック" charset="0"/>
                          <a:cs typeface="Verdana"/>
                        </a:rPr>
                        <a:t>[Company name]</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Verdana"/>
                          <a:ea typeface="ＭＳ Ｐゴシック" charset="0"/>
                          <a:cs typeface="Verdana"/>
                        </a:rPr>
                        <a:t>[Potentially relevant company relationships in connection with event ]</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900" b="0" i="1" u="none" strike="noStrike" cap="none" normalizeH="0" baseline="0" dirty="0">
                          <a:ln>
                            <a:noFill/>
                          </a:ln>
                          <a:solidFill>
                            <a:schemeClr val="tx1"/>
                          </a:solidFill>
                          <a:effectLst/>
                          <a:latin typeface="Verdana"/>
                          <a:ea typeface="ＭＳ Ｐゴシック" charset="0"/>
                          <a:cs typeface="Verdana"/>
                        </a:rPr>
                        <a:t>[Company name]</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Verdana"/>
                          <a:ea typeface="ＭＳ Ｐゴシック" charset="0"/>
                          <a:cs typeface="Verdana"/>
                        </a:rPr>
                        <a:t>[Potentially relevant company relationships in connection with event ]</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900" b="0" i="1" u="none" strike="noStrike" cap="none" normalizeH="0" baseline="0" dirty="0">
                          <a:ln>
                            <a:noFill/>
                          </a:ln>
                          <a:solidFill>
                            <a:schemeClr val="tx1"/>
                          </a:solidFill>
                          <a:effectLst/>
                          <a:latin typeface="Verdana"/>
                          <a:ea typeface="ＭＳ Ｐゴシック" charset="0"/>
                          <a:cs typeface="Verdana"/>
                        </a:rPr>
                        <a:t>[Company name]</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Verdana"/>
                          <a:ea typeface="ＭＳ Ｐゴシック" charset="0"/>
                          <a:cs typeface="Verdana"/>
                        </a:rPr>
                        <a:t>[Potentially relevant company relationships in connection with event ]</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900" b="0" i="1" u="none" strike="noStrike" cap="none" normalizeH="0" baseline="0" dirty="0">
                          <a:ln>
                            <a:noFill/>
                          </a:ln>
                          <a:solidFill>
                            <a:schemeClr val="tx1"/>
                          </a:solidFill>
                          <a:effectLst/>
                          <a:latin typeface="Verdana"/>
                          <a:ea typeface="ＭＳ Ｐゴシック" charset="0"/>
                          <a:cs typeface="Verdana"/>
                        </a:rPr>
                        <a:t>[Company name]</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Verdana"/>
                          <a:ea typeface="ＭＳ Ｐゴシック" charset="0"/>
                          <a:cs typeface="Verdana"/>
                        </a:rPr>
                        <a:t>[Potentially relevant company relationships in connection with event ]</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900" b="0" i="1" u="none" strike="noStrike" cap="none" normalizeH="0" baseline="0" dirty="0">
                          <a:ln>
                            <a:noFill/>
                          </a:ln>
                          <a:solidFill>
                            <a:schemeClr val="tx1"/>
                          </a:solidFill>
                          <a:effectLst/>
                          <a:latin typeface="Verdana"/>
                          <a:ea typeface="ＭＳ Ｐゴシック" charset="0"/>
                          <a:cs typeface="Verdana"/>
                        </a:rPr>
                        <a:t>[Company name]</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 name="Title 1"/>
          <p:cNvSpPr>
            <a:spLocks noGrp="1"/>
          </p:cNvSpPr>
          <p:nvPr>
            <p:ph type="title" hasCustomPrompt="1"/>
          </p:nvPr>
        </p:nvSpPr>
        <p:spPr>
          <a:xfrm>
            <a:off x="457200" y="205979"/>
            <a:ext cx="8229600" cy="857250"/>
          </a:xfrm>
        </p:spPr>
        <p:txBody>
          <a:bodyPr/>
          <a:lstStyle>
            <a:lvl1pPr>
              <a:defRPr sz="2250" b="1"/>
            </a:lvl1pPr>
          </a:lstStyle>
          <a:p>
            <a:r>
              <a:rPr lang="nl-NL" dirty="0" err="1"/>
              <a:t>Disclosure</a:t>
            </a:r>
            <a:r>
              <a:rPr lang="nl-NL" dirty="0"/>
              <a:t> of </a:t>
            </a:r>
            <a:r>
              <a:rPr lang="nl-NL" dirty="0" err="1"/>
              <a:t>speaker’s</a:t>
            </a:r>
            <a:r>
              <a:rPr lang="nl-NL" dirty="0"/>
              <a:t> </a:t>
            </a:r>
            <a:r>
              <a:rPr lang="nl-NL" dirty="0" err="1"/>
              <a:t>interests</a:t>
            </a:r>
            <a:endParaRPr lang="en-US" dirty="0"/>
          </a:p>
        </p:txBody>
      </p:sp>
    </p:spTree>
    <p:extLst>
      <p:ext uri="{BB962C8B-B14F-4D97-AF65-F5344CB8AC3E}">
        <p14:creationId xmlns:p14="http://schemas.microsoft.com/office/powerpoint/2010/main" val="125209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91264" cy="857250"/>
          </a:xfrm>
        </p:spPr>
        <p:txBody>
          <a:bodyPr/>
          <a:lstStyle/>
          <a:p>
            <a:r>
              <a:rPr lang="nl-NL"/>
              <a:t>Titelstijl van model bewerken</a:t>
            </a:r>
            <a:endParaRPr lang="en-US"/>
          </a:p>
        </p:txBody>
      </p:sp>
      <p:sp>
        <p:nvSpPr>
          <p:cNvPr id="3" name="Content Placeholder 2"/>
          <p:cNvSpPr>
            <a:spLocks noGrp="1"/>
          </p:cNvSpPr>
          <p:nvPr>
            <p:ph sz="half" idx="1"/>
          </p:nvPr>
        </p:nvSpPr>
        <p:spPr>
          <a:xfrm>
            <a:off x="457200" y="1200151"/>
            <a:ext cx="4100264"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648200" y="1200151"/>
            <a:ext cx="4100264"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E46F227E-D29A-A549-901E-4F9B29563ACD}" type="datetime1">
              <a:rPr lang="en-US"/>
              <a:pPr>
                <a:defRPr/>
              </a:pPr>
              <a:t>11/24/2023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C1D979-C357-8546-991E-FBDE7FAE9F8E}" type="slidenum">
              <a:rPr lang="en-US"/>
              <a:pPr>
                <a:defRPr/>
              </a:pPr>
              <a:t>‹nr.›</a:t>
            </a:fld>
            <a:endParaRPr lang="en-US"/>
          </a:p>
        </p:txBody>
      </p:sp>
    </p:spTree>
    <p:extLst>
      <p:ext uri="{BB962C8B-B14F-4D97-AF65-F5344CB8AC3E}">
        <p14:creationId xmlns:p14="http://schemas.microsoft.com/office/powerpoint/2010/main" val="362873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496274-0564-A74B-8472-D8DDB58D90CA}" type="datetime1">
              <a:rPr lang="en-US"/>
              <a:pPr>
                <a:defRPr/>
              </a:pPr>
              <a:t>11/24/2023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C6917F-F5AD-9446-AFCC-6C6B83AEC09C}" type="slidenum">
              <a:rPr lang="en-US"/>
              <a:pPr>
                <a:defRPr/>
              </a:pPr>
              <a:t>‹nr.›</a:t>
            </a:fld>
            <a:endParaRPr lang="en-US"/>
          </a:p>
        </p:txBody>
      </p:sp>
    </p:spTree>
    <p:extLst>
      <p:ext uri="{BB962C8B-B14F-4D97-AF65-F5344CB8AC3E}">
        <p14:creationId xmlns:p14="http://schemas.microsoft.com/office/powerpoint/2010/main" val="329764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F0CA-C19C-361B-AE05-4D25FAB08C1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10949E-96C7-D194-C531-682778B1C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0BCE8C-D0E4-4808-C810-7EE38F3550AF}"/>
              </a:ext>
            </a:extLst>
          </p:cNvPr>
          <p:cNvSpPr>
            <a:spLocks noGrp="1"/>
          </p:cNvSpPr>
          <p:nvPr>
            <p:ph type="dt" sz="half" idx="10"/>
          </p:nvPr>
        </p:nvSpPr>
        <p:spPr/>
        <p:txBody>
          <a:bodyPr/>
          <a:lstStyle/>
          <a:p>
            <a:fld id="{387ADB88-5BF0-FB44-9212-BC4FE729B136}" type="datetimeFigureOut">
              <a:rPr lang="en-US" smtClean="0"/>
              <a:t>11/24/2023</a:t>
            </a:fld>
            <a:endParaRPr lang="en-US"/>
          </a:p>
        </p:txBody>
      </p:sp>
      <p:sp>
        <p:nvSpPr>
          <p:cNvPr id="5" name="Footer Placeholder 4">
            <a:extLst>
              <a:ext uri="{FF2B5EF4-FFF2-40B4-BE49-F238E27FC236}">
                <a16:creationId xmlns:a16="http://schemas.microsoft.com/office/drawing/2014/main" id="{55366154-89F5-1F5E-ED2A-A47B7C519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42AC8-33F3-4A02-61FD-9E5339D26379}"/>
              </a:ext>
            </a:extLst>
          </p:cNvPr>
          <p:cNvSpPr>
            <a:spLocks noGrp="1"/>
          </p:cNvSpPr>
          <p:nvPr>
            <p:ph type="sldNum" sz="quarter" idx="12"/>
          </p:nvPr>
        </p:nvSpPr>
        <p:spPr/>
        <p:txBody>
          <a:bodyPr/>
          <a:lstStyle/>
          <a:p>
            <a:fld id="{10B638EF-621C-2244-98B0-5292042D2144}" type="slidenum">
              <a:rPr lang="en-US" smtClean="0"/>
              <a:t>‹nr.›</a:t>
            </a:fld>
            <a:endParaRPr lang="en-US"/>
          </a:p>
        </p:txBody>
      </p:sp>
    </p:spTree>
    <p:extLst>
      <p:ext uri="{BB962C8B-B14F-4D97-AF65-F5344CB8AC3E}">
        <p14:creationId xmlns:p14="http://schemas.microsoft.com/office/powerpoint/2010/main" val="4141179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47B2-3F3A-D3DB-CE54-78ED767344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DE215-6301-D439-27BA-09A69B422FBE}"/>
              </a:ext>
            </a:extLst>
          </p:cNvPr>
          <p:cNvSpPr>
            <a:spLocks noGrp="1"/>
          </p:cNvSpPr>
          <p:nvPr>
            <p:ph type="dt" sz="half" idx="10"/>
          </p:nvPr>
        </p:nvSpPr>
        <p:spPr/>
        <p:txBody>
          <a:bodyPr/>
          <a:lstStyle/>
          <a:p>
            <a:fld id="{387ADB88-5BF0-FB44-9212-BC4FE729B136}" type="datetimeFigureOut">
              <a:rPr lang="en-US" smtClean="0"/>
              <a:t>11/24/2023</a:t>
            </a:fld>
            <a:endParaRPr lang="en-US"/>
          </a:p>
        </p:txBody>
      </p:sp>
      <p:sp>
        <p:nvSpPr>
          <p:cNvPr id="4" name="Footer Placeholder 3">
            <a:extLst>
              <a:ext uri="{FF2B5EF4-FFF2-40B4-BE49-F238E27FC236}">
                <a16:creationId xmlns:a16="http://schemas.microsoft.com/office/drawing/2014/main" id="{3D0B7471-4C3E-0424-59EA-CA7024ADB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5E7B2D-4127-1691-72FE-991810B2785F}"/>
              </a:ext>
            </a:extLst>
          </p:cNvPr>
          <p:cNvSpPr>
            <a:spLocks noGrp="1"/>
          </p:cNvSpPr>
          <p:nvPr>
            <p:ph type="sldNum" sz="quarter" idx="12"/>
          </p:nvPr>
        </p:nvSpPr>
        <p:spPr/>
        <p:txBody>
          <a:bodyPr/>
          <a:lstStyle/>
          <a:p>
            <a:fld id="{10B638EF-621C-2244-98B0-5292042D2144}" type="slidenum">
              <a:rPr lang="en-US" smtClean="0"/>
              <a:t>‹nr.›</a:t>
            </a:fld>
            <a:endParaRPr lang="en-US"/>
          </a:p>
        </p:txBody>
      </p:sp>
    </p:spTree>
    <p:extLst>
      <p:ext uri="{BB962C8B-B14F-4D97-AF65-F5344CB8AC3E}">
        <p14:creationId xmlns:p14="http://schemas.microsoft.com/office/powerpoint/2010/main" val="1643483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05979"/>
            <a:ext cx="8291264"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t>Titelstijl van model bewerken</a:t>
            </a:r>
            <a:endParaRPr lang="en-US"/>
          </a:p>
        </p:txBody>
      </p:sp>
      <p:sp>
        <p:nvSpPr>
          <p:cNvPr id="1028" name="Text Placeholder 2"/>
          <p:cNvSpPr>
            <a:spLocks noGrp="1"/>
          </p:cNvSpPr>
          <p:nvPr>
            <p:ph type="body" idx="1"/>
          </p:nvPr>
        </p:nvSpPr>
        <p:spPr bwMode="auto">
          <a:xfrm>
            <a:off x="457200" y="1200151"/>
            <a:ext cx="8291264"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defRPr sz="900">
                <a:solidFill>
                  <a:schemeClr val="bg1"/>
                </a:solidFill>
                <a:latin typeface="Verdana" charset="0"/>
                <a:cs typeface="Verdana" charset="0"/>
              </a:defRPr>
            </a:lvl1pPr>
          </a:lstStyle>
          <a:p>
            <a:pPr>
              <a:defRPr/>
            </a:pPr>
            <a:fld id="{7AC329A6-F1A7-9644-BE88-53E3B5CA3D58}" type="datetime1">
              <a:rPr lang="en-US"/>
              <a:pPr>
                <a:defRPr/>
              </a:pPr>
              <a:t>11/24/2023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900">
                <a:solidFill>
                  <a:schemeClr val="bg1"/>
                </a:solidFill>
                <a:latin typeface="Verdana" pitchFamily="-111" charset="0"/>
                <a:ea typeface="Verdana" pitchFamily="-111" charset="0"/>
                <a:cs typeface="Verdana" pitchFamily="-111" charset="0"/>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bg1"/>
                </a:solidFill>
                <a:latin typeface="Verdana" charset="0"/>
                <a:cs typeface="Verdana" charset="0"/>
              </a:defRPr>
            </a:lvl1pPr>
          </a:lstStyle>
          <a:p>
            <a:pPr>
              <a:defRPr/>
            </a:pPr>
            <a:fld id="{D4983B90-C586-6647-89A3-3D348E9F108C}" type="slidenum">
              <a:rPr lang="en-US"/>
              <a:pPr>
                <a:defRPr/>
              </a:pPr>
              <a:t>‹nr.›</a:t>
            </a:fld>
            <a:endParaRPr lang="en-US"/>
          </a:p>
        </p:txBody>
      </p:sp>
      <p:pic>
        <p:nvPicPr>
          <p:cNvPr id="8" name="Afbeelding 7">
            <a:extLst>
              <a:ext uri="{FF2B5EF4-FFF2-40B4-BE49-F238E27FC236}">
                <a16:creationId xmlns:a16="http://schemas.microsoft.com/office/drawing/2014/main" id="{AB04892A-459F-D24D-9DB6-33F1C08660F4}"/>
              </a:ext>
            </a:extLst>
          </p:cNvPr>
          <p:cNvPicPr>
            <a:picLocks noChangeAspect="1"/>
          </p:cNvPicPr>
          <p:nvPr userDrawn="1"/>
        </p:nvPicPr>
        <p:blipFill>
          <a:blip r:embed="rId9"/>
          <a:stretch>
            <a:fillRect/>
          </a:stretch>
        </p:blipFill>
        <p:spPr>
          <a:xfrm>
            <a:off x="7444083" y="4371950"/>
            <a:ext cx="1304381" cy="3676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2" r:id="rId4"/>
    <p:sldLayoutId id="2147483655" r:id="rId5"/>
    <p:sldLayoutId id="2147483657" r:id="rId6"/>
    <p:sldLayoutId id="2147483658" r:id="rId7"/>
  </p:sldLayoutIdLst>
  <p:txStyles>
    <p:titleStyle>
      <a:lvl1pPr algn="l" defTabSz="342900" rtl="0" eaLnBrk="1" fontAlgn="base" hangingPunct="1">
        <a:spcBef>
          <a:spcPct val="0"/>
        </a:spcBef>
        <a:spcAft>
          <a:spcPct val="0"/>
        </a:spcAft>
        <a:defRPr sz="2700" kern="1200">
          <a:solidFill>
            <a:schemeClr val="tx1"/>
          </a:solidFill>
          <a:latin typeface="Verdana"/>
          <a:ea typeface="ＭＳ Ｐゴシック" pitchFamily="-65" charset="-128"/>
          <a:cs typeface="Verdana"/>
        </a:defRPr>
      </a:lvl1pPr>
      <a:lvl2pPr algn="l" defTabSz="342900" rtl="0" eaLnBrk="1" fontAlgn="base" hangingPunct="1">
        <a:spcBef>
          <a:spcPct val="0"/>
        </a:spcBef>
        <a:spcAft>
          <a:spcPct val="0"/>
        </a:spcAft>
        <a:defRPr sz="2700">
          <a:solidFill>
            <a:schemeClr val="tx1"/>
          </a:solidFill>
          <a:latin typeface="Verdana" pitchFamily="-65" charset="0"/>
          <a:ea typeface="ＭＳ Ｐゴシック" pitchFamily="-65" charset="-128"/>
          <a:cs typeface="ＭＳ Ｐゴシック" pitchFamily="-65" charset="-128"/>
        </a:defRPr>
      </a:lvl2pPr>
      <a:lvl3pPr algn="l" defTabSz="342900" rtl="0" eaLnBrk="1" fontAlgn="base" hangingPunct="1">
        <a:spcBef>
          <a:spcPct val="0"/>
        </a:spcBef>
        <a:spcAft>
          <a:spcPct val="0"/>
        </a:spcAft>
        <a:defRPr sz="2700">
          <a:solidFill>
            <a:schemeClr val="tx1"/>
          </a:solidFill>
          <a:latin typeface="Verdana" pitchFamily="-65" charset="0"/>
          <a:ea typeface="ＭＳ Ｐゴシック" pitchFamily="-65" charset="-128"/>
          <a:cs typeface="ＭＳ Ｐゴシック" pitchFamily="-65" charset="-128"/>
        </a:defRPr>
      </a:lvl3pPr>
      <a:lvl4pPr algn="l" defTabSz="342900" rtl="0" eaLnBrk="1" fontAlgn="base" hangingPunct="1">
        <a:spcBef>
          <a:spcPct val="0"/>
        </a:spcBef>
        <a:spcAft>
          <a:spcPct val="0"/>
        </a:spcAft>
        <a:defRPr sz="2700">
          <a:solidFill>
            <a:schemeClr val="tx1"/>
          </a:solidFill>
          <a:latin typeface="Verdana" pitchFamily="-65" charset="0"/>
          <a:ea typeface="ＭＳ Ｐゴシック" pitchFamily="-65" charset="-128"/>
          <a:cs typeface="ＭＳ Ｐゴシック" pitchFamily="-65" charset="-128"/>
        </a:defRPr>
      </a:lvl4pPr>
      <a:lvl5pPr algn="l" defTabSz="342900" rtl="0" eaLnBrk="1" fontAlgn="base" hangingPunct="1">
        <a:spcBef>
          <a:spcPct val="0"/>
        </a:spcBef>
        <a:spcAft>
          <a:spcPct val="0"/>
        </a:spcAft>
        <a:defRPr sz="2700">
          <a:solidFill>
            <a:schemeClr val="tx1"/>
          </a:solidFill>
          <a:latin typeface="Verdana" pitchFamily="-65" charset="0"/>
          <a:ea typeface="ＭＳ Ｐゴシック" pitchFamily="-65" charset="-128"/>
          <a:cs typeface="ＭＳ Ｐゴシック" pitchFamily="-65" charset="-128"/>
        </a:defRPr>
      </a:lvl5pPr>
      <a:lvl6pPr marL="342900" algn="l" defTabSz="342900" rtl="0" eaLnBrk="1" fontAlgn="base" hangingPunct="1">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6pPr>
      <a:lvl7pPr marL="685800" algn="l" defTabSz="342900" rtl="0" eaLnBrk="1" fontAlgn="base" hangingPunct="1">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7pPr>
      <a:lvl8pPr marL="1028700" algn="l" defTabSz="342900" rtl="0" eaLnBrk="1" fontAlgn="base" hangingPunct="1">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8pPr>
      <a:lvl9pPr marL="1371600" algn="l" defTabSz="342900" rtl="0" eaLnBrk="1" fontAlgn="base" hangingPunct="1">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Verdana"/>
          <a:ea typeface="ＭＳ Ｐゴシック" pitchFamily="-65" charset="-128"/>
          <a:cs typeface="Verdana"/>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Verdana"/>
          <a:ea typeface="ＭＳ Ｐゴシック" pitchFamily="-65" charset="-128"/>
          <a:cs typeface="Verdana"/>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Verdana"/>
          <a:ea typeface="ＭＳ Ｐゴシック" pitchFamily="-65" charset="-128"/>
          <a:cs typeface="Verdana"/>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Verdana"/>
          <a:ea typeface="ＭＳ Ｐゴシック" pitchFamily="-65" charset="-128"/>
          <a:cs typeface="Verdana"/>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Verdana"/>
          <a:ea typeface="ＭＳ Ｐゴシック" pitchFamily="-65" charset="-128"/>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tm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5.tmp"/><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tmp"/></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maastrichtuniversity.nl/news/new-research-hiv-cure-group-hardest-hit" TargetMode="External"/><Relationship Id="rId5" Type="http://schemas.openxmlformats.org/officeDocument/2006/relationships/hyperlink" Target="https://www.nwo.nl/en/news/interdisciplinary-consortium-to-work-on-hiv-cure-research" TargetMode="Externa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10" Type="http://schemas.openxmlformats.org/officeDocument/2006/relationships/image" Target="../media/image2.png"/><Relationship Id="rId4" Type="http://schemas.openxmlformats.org/officeDocument/2006/relationships/image" Target="../media/image46.jp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3.tiff"/></Relationships>
</file>

<file path=ppt/slides/_rels/slide2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6.tiff"/><Relationship Id="rId4" Type="http://schemas.openxmlformats.org/officeDocument/2006/relationships/image" Target="../media/image55.tiff"/></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0.tmp"/></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2.png"/><Relationship Id="rId4" Type="http://schemas.openxmlformats.org/officeDocument/2006/relationships/hyperlink" Target="https://youth4cure.ucsf.edu/hiv-cure-research-illustrations" TargetMode="External"/><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52ED-41B9-3239-0273-4B76B2FB82C1}"/>
              </a:ext>
            </a:extLst>
          </p:cNvPr>
          <p:cNvSpPr>
            <a:spLocks noGrp="1"/>
          </p:cNvSpPr>
          <p:nvPr>
            <p:ph type="ctrTitle"/>
          </p:nvPr>
        </p:nvSpPr>
        <p:spPr>
          <a:xfrm>
            <a:off x="1143000" y="417041"/>
            <a:ext cx="7245424" cy="1790700"/>
          </a:xfrm>
        </p:spPr>
        <p:txBody>
          <a:bodyPr>
            <a:noAutofit/>
          </a:bodyPr>
          <a:lstStyle/>
          <a:p>
            <a:r>
              <a:rPr lang="en-US" sz="3600" b="1" dirty="0"/>
              <a:t>Engaging the “Social” in HIV Research: </a:t>
            </a:r>
            <a:br>
              <a:rPr lang="en-US" sz="3600" b="1" dirty="0"/>
            </a:br>
            <a:r>
              <a:rPr lang="en-US" sz="3600" b="1" dirty="0"/>
              <a:t>Science &amp; Community</a:t>
            </a:r>
          </a:p>
        </p:txBody>
      </p:sp>
      <p:sp>
        <p:nvSpPr>
          <p:cNvPr id="3" name="Subtitle 2">
            <a:extLst>
              <a:ext uri="{FF2B5EF4-FFF2-40B4-BE49-F238E27FC236}">
                <a16:creationId xmlns:a16="http://schemas.microsoft.com/office/drawing/2014/main" id="{36308E77-63EA-71A2-AA0C-1353EDE3615B}"/>
              </a:ext>
            </a:extLst>
          </p:cNvPr>
          <p:cNvSpPr>
            <a:spLocks noGrp="1"/>
          </p:cNvSpPr>
          <p:nvPr>
            <p:ph type="subTitle" idx="1"/>
          </p:nvPr>
        </p:nvSpPr>
        <p:spPr>
          <a:xfrm>
            <a:off x="1143000" y="2701529"/>
            <a:ext cx="6858000" cy="2024931"/>
          </a:xfrm>
        </p:spPr>
        <p:txBody>
          <a:bodyPr>
            <a:normAutofit fontScale="85000" lnSpcReduction="10000"/>
          </a:bodyPr>
          <a:lstStyle/>
          <a:p>
            <a:r>
              <a:rPr lang="en-US" dirty="0"/>
              <a:t>Judith D. Auerbach, PhD</a:t>
            </a:r>
          </a:p>
          <a:p>
            <a:r>
              <a:rPr lang="en-US" dirty="0"/>
              <a:t>Center for AIDS Prevention Studies, Division of Prevention Science</a:t>
            </a:r>
          </a:p>
          <a:p>
            <a:r>
              <a:rPr lang="en-US" dirty="0"/>
              <a:t>School of Medicine, University of California San Francisco</a:t>
            </a:r>
          </a:p>
          <a:p>
            <a:endParaRPr lang="en-US" i="1" dirty="0"/>
          </a:p>
          <a:p>
            <a:r>
              <a:rPr lang="en-US" i="1" dirty="0"/>
              <a:t>Netherlands Conference on HIV Pathogenesis, Epidemiology, Prevention and Treatment</a:t>
            </a:r>
          </a:p>
          <a:p>
            <a:r>
              <a:rPr lang="en-US" i="1" dirty="0"/>
              <a:t>November 28, 2023</a:t>
            </a:r>
          </a:p>
          <a:p>
            <a:r>
              <a:rPr lang="en-US" i="1" dirty="0"/>
              <a:t>Amsterdam</a:t>
            </a:r>
            <a:endParaRPr lang="en-US" dirty="0"/>
          </a:p>
          <a:p>
            <a:endParaRPr lang="en-US" dirty="0"/>
          </a:p>
        </p:txBody>
      </p:sp>
      <p:pic>
        <p:nvPicPr>
          <p:cNvPr id="5" name="Picture 4" descr="A colorful neon lines on a black background&#10;&#10;Description automatically generated">
            <a:extLst>
              <a:ext uri="{FF2B5EF4-FFF2-40B4-BE49-F238E27FC236}">
                <a16:creationId xmlns:a16="http://schemas.microsoft.com/office/drawing/2014/main" id="{D06DDD54-C8F6-7CC5-162E-DDF3FCB4D5BD}"/>
              </a:ext>
            </a:extLst>
          </p:cNvPr>
          <p:cNvPicPr>
            <a:picLocks noChangeAspect="1"/>
          </p:cNvPicPr>
          <p:nvPr/>
        </p:nvPicPr>
        <p:blipFill>
          <a:blip r:embed="rId3"/>
          <a:stretch>
            <a:fillRect/>
          </a:stretch>
        </p:blipFill>
        <p:spPr>
          <a:xfrm>
            <a:off x="467544" y="4443958"/>
            <a:ext cx="1134661" cy="464955"/>
          </a:xfrm>
          <a:prstGeom prst="rect">
            <a:avLst/>
          </a:prstGeom>
        </p:spPr>
      </p:pic>
    </p:spTree>
    <p:extLst>
      <p:ext uri="{BB962C8B-B14F-4D97-AF65-F5344CB8AC3E}">
        <p14:creationId xmlns:p14="http://schemas.microsoft.com/office/powerpoint/2010/main" val="852032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45153" y="267494"/>
            <a:ext cx="7992888" cy="576064"/>
          </a:xfrm>
        </p:spPr>
        <p:txBody>
          <a:bodyPr>
            <a:normAutofit fontScale="90000"/>
          </a:bodyPr>
          <a:lstStyle/>
          <a:p>
            <a:pPr algn="l">
              <a:lnSpc>
                <a:spcPct val="100000"/>
              </a:lnSpc>
            </a:pPr>
            <a:r>
              <a:rPr lang="en-US" b="1" dirty="0"/>
              <a:t>Application of Functional Framework to HIV Cure Research</a:t>
            </a:r>
          </a:p>
        </p:txBody>
      </p:sp>
      <p:pic>
        <p:nvPicPr>
          <p:cNvPr id="8" name="Picture 7" descr="A screenshot of a computer&#10;&#10;Description automatically generated">
            <a:extLst>
              <a:ext uri="{FF2B5EF4-FFF2-40B4-BE49-F238E27FC236}">
                <a16:creationId xmlns:a16="http://schemas.microsoft.com/office/drawing/2014/main" id="{59B5B508-7691-542E-7F23-C515DE0C6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203598"/>
            <a:ext cx="3085591" cy="2955897"/>
          </a:xfrm>
          <a:prstGeom prst="rect">
            <a:avLst/>
          </a:prstGeom>
        </p:spPr>
      </p:pic>
      <p:pic>
        <p:nvPicPr>
          <p:cNvPr id="2" name="Picture 1" descr="A colorful neon lines on a black background&#10;&#10;Description automatically generated">
            <a:extLst>
              <a:ext uri="{FF2B5EF4-FFF2-40B4-BE49-F238E27FC236}">
                <a16:creationId xmlns:a16="http://schemas.microsoft.com/office/drawing/2014/main" id="{E6F84BF3-2732-0705-4EED-EC6746B57D7A}"/>
              </a:ext>
            </a:extLst>
          </p:cNvPr>
          <p:cNvPicPr>
            <a:picLocks noChangeAspect="1"/>
          </p:cNvPicPr>
          <p:nvPr/>
        </p:nvPicPr>
        <p:blipFill>
          <a:blip r:embed="rId4"/>
          <a:stretch>
            <a:fillRect/>
          </a:stretch>
        </p:blipFill>
        <p:spPr>
          <a:xfrm>
            <a:off x="445153" y="4519535"/>
            <a:ext cx="862558" cy="353454"/>
          </a:xfrm>
          <a:prstGeom prst="rect">
            <a:avLst/>
          </a:prstGeom>
        </p:spPr>
      </p:pic>
      <p:pic>
        <p:nvPicPr>
          <p:cNvPr id="4" name="Content Placeholder 3">
            <a:extLst>
              <a:ext uri="{FF2B5EF4-FFF2-40B4-BE49-F238E27FC236}">
                <a16:creationId xmlns:a16="http://schemas.microsoft.com/office/drawing/2014/main" id="{0DECF7E7-5BFC-22AB-2757-DCD0537ACC68}"/>
              </a:ext>
            </a:extLst>
          </p:cNvPr>
          <p:cNvPicPr>
            <a:picLocks noGrp="1" noChangeAspect="1"/>
          </p:cNvPicPr>
          <p:nvPr>
            <p:ph idx="1"/>
          </p:nvPr>
        </p:nvPicPr>
        <p:blipFill>
          <a:blip r:embed="rId5"/>
          <a:stretch>
            <a:fillRect/>
          </a:stretch>
        </p:blipFill>
        <p:spPr>
          <a:xfrm>
            <a:off x="5151842" y="1086939"/>
            <a:ext cx="2885436" cy="3072556"/>
          </a:xfrm>
          <a:prstGeom prst="rect">
            <a:avLst/>
          </a:prstGeom>
        </p:spPr>
      </p:pic>
    </p:spTree>
    <p:extLst>
      <p:ext uri="{BB962C8B-B14F-4D97-AF65-F5344CB8AC3E}">
        <p14:creationId xmlns:p14="http://schemas.microsoft.com/office/powerpoint/2010/main" val="3865686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15" y="120768"/>
            <a:ext cx="7886700" cy="699466"/>
          </a:xfrm>
        </p:spPr>
        <p:txBody>
          <a:bodyPr>
            <a:normAutofit fontScale="90000"/>
          </a:bodyPr>
          <a:lstStyle/>
          <a:p>
            <a:r>
              <a:rPr lang="en-US" b="1" dirty="0"/>
              <a:t>Basic BSSSR: Understanding Behavioral &amp; Social Factors</a:t>
            </a:r>
          </a:p>
        </p:txBody>
      </p:sp>
      <p:sp>
        <p:nvSpPr>
          <p:cNvPr id="3" name="Content Placeholder 2"/>
          <p:cNvSpPr>
            <a:spLocks noGrp="1"/>
          </p:cNvSpPr>
          <p:nvPr>
            <p:ph idx="1"/>
          </p:nvPr>
        </p:nvSpPr>
        <p:spPr>
          <a:xfrm>
            <a:off x="460773" y="987574"/>
            <a:ext cx="4255244" cy="3528392"/>
          </a:xfrm>
        </p:spPr>
        <p:txBody>
          <a:bodyPr>
            <a:normAutofit fontScale="85000" lnSpcReduction="10000"/>
          </a:bodyPr>
          <a:lstStyle/>
          <a:p>
            <a:pPr lvl="0"/>
            <a:r>
              <a:rPr lang="en-US" sz="1800" dirty="0"/>
              <a:t>Use of language to define HIV cure research</a:t>
            </a:r>
          </a:p>
          <a:p>
            <a:pPr lvl="0"/>
            <a:r>
              <a:rPr lang="en-US" sz="1800" dirty="0"/>
              <a:t>Understanding community perceptions and knowledge of HIV cure-related research </a:t>
            </a:r>
          </a:p>
          <a:p>
            <a:pPr lvl="0"/>
            <a:r>
              <a:rPr lang="en-US" sz="1800" dirty="0"/>
              <a:t>Communication and societal framing of </a:t>
            </a:r>
            <a:br>
              <a:rPr lang="en-US" sz="1800" dirty="0"/>
            </a:br>
            <a:r>
              <a:rPr lang="en-US" sz="1800" dirty="0"/>
              <a:t>expectations around HIV cure research </a:t>
            </a:r>
          </a:p>
          <a:p>
            <a:pPr lvl="0"/>
            <a:r>
              <a:rPr lang="en-US" sz="1800" dirty="0"/>
              <a:t>Construction and management of HIV-related identities</a:t>
            </a:r>
          </a:p>
          <a:p>
            <a:pPr lvl="0"/>
            <a:r>
              <a:rPr lang="en-US" sz="1800" dirty="0"/>
              <a:t>Social meaning of curing HIV infection</a:t>
            </a:r>
          </a:p>
          <a:p>
            <a:r>
              <a:rPr lang="en-US" sz="1800" dirty="0"/>
              <a:t>Views of becoming detectable/undetectable and understanding of how the U = U movement shapes desires to engage in HIV cure-related research</a:t>
            </a:r>
          </a:p>
        </p:txBody>
      </p:sp>
      <p:pic>
        <p:nvPicPr>
          <p:cNvPr id="7" name="Picture 6" descr="A close-up of a white background&#10;&#10;Description automatically generated">
            <a:extLst>
              <a:ext uri="{FF2B5EF4-FFF2-40B4-BE49-F238E27FC236}">
                <a16:creationId xmlns:a16="http://schemas.microsoft.com/office/drawing/2014/main" id="{DCDF4B1B-8E90-71ED-78BA-2CBCD5CF2BCD}"/>
              </a:ext>
            </a:extLst>
          </p:cNvPr>
          <p:cNvPicPr>
            <a:picLocks noChangeAspect="1"/>
          </p:cNvPicPr>
          <p:nvPr/>
        </p:nvPicPr>
        <p:blipFill>
          <a:blip r:embed="rId3"/>
          <a:stretch>
            <a:fillRect/>
          </a:stretch>
        </p:blipFill>
        <p:spPr>
          <a:xfrm>
            <a:off x="5560891" y="755979"/>
            <a:ext cx="2493123" cy="1161736"/>
          </a:xfrm>
          <a:prstGeom prst="rect">
            <a:avLst/>
          </a:prstGeom>
        </p:spPr>
      </p:pic>
      <p:pic>
        <p:nvPicPr>
          <p:cNvPr id="13" name="Picture 12">
            <a:extLst>
              <a:ext uri="{FF2B5EF4-FFF2-40B4-BE49-F238E27FC236}">
                <a16:creationId xmlns:a16="http://schemas.microsoft.com/office/drawing/2014/main" id="{866F3D48-0E62-60ED-8262-BCF058FE7FBB}"/>
              </a:ext>
            </a:extLst>
          </p:cNvPr>
          <p:cNvPicPr>
            <a:picLocks noChangeAspect="1"/>
          </p:cNvPicPr>
          <p:nvPr/>
        </p:nvPicPr>
        <p:blipFill>
          <a:blip r:embed="rId4"/>
          <a:stretch>
            <a:fillRect/>
          </a:stretch>
        </p:blipFill>
        <p:spPr>
          <a:xfrm>
            <a:off x="5237744" y="3348312"/>
            <a:ext cx="2142568" cy="1039209"/>
          </a:xfrm>
          <a:prstGeom prst="rect">
            <a:avLst/>
          </a:prstGeom>
        </p:spPr>
      </p:pic>
      <p:pic>
        <p:nvPicPr>
          <p:cNvPr id="15" name="Picture 14" descr="A close-up of a document&#10;&#10;Description automatically generated">
            <a:extLst>
              <a:ext uri="{FF2B5EF4-FFF2-40B4-BE49-F238E27FC236}">
                <a16:creationId xmlns:a16="http://schemas.microsoft.com/office/drawing/2014/main" id="{14A76F1A-1A6A-C26C-0AA3-0887B5A0B8AE}"/>
              </a:ext>
            </a:extLst>
          </p:cNvPr>
          <p:cNvPicPr>
            <a:picLocks noChangeAspect="1"/>
          </p:cNvPicPr>
          <p:nvPr/>
        </p:nvPicPr>
        <p:blipFill>
          <a:blip r:embed="rId5"/>
          <a:stretch>
            <a:fillRect/>
          </a:stretch>
        </p:blipFill>
        <p:spPr>
          <a:xfrm>
            <a:off x="6516216" y="2001385"/>
            <a:ext cx="2311029" cy="1179587"/>
          </a:xfrm>
          <a:prstGeom prst="rect">
            <a:avLst/>
          </a:prstGeom>
        </p:spPr>
      </p:pic>
      <p:pic>
        <p:nvPicPr>
          <p:cNvPr id="16" name="Picture 15" descr="A colorful neon lines on a black background&#10;&#10;Description automatically generated">
            <a:extLst>
              <a:ext uri="{FF2B5EF4-FFF2-40B4-BE49-F238E27FC236}">
                <a16:creationId xmlns:a16="http://schemas.microsoft.com/office/drawing/2014/main" id="{5D712A11-0635-9073-CCA2-BCA7C4430AF2}"/>
              </a:ext>
            </a:extLst>
          </p:cNvPr>
          <p:cNvPicPr>
            <a:picLocks noChangeAspect="1"/>
          </p:cNvPicPr>
          <p:nvPr/>
        </p:nvPicPr>
        <p:blipFill>
          <a:blip r:embed="rId6"/>
          <a:stretch>
            <a:fillRect/>
          </a:stretch>
        </p:blipFill>
        <p:spPr>
          <a:xfrm>
            <a:off x="429615" y="4592712"/>
            <a:ext cx="862558" cy="353454"/>
          </a:xfrm>
          <a:prstGeom prst="rect">
            <a:avLst/>
          </a:prstGeom>
        </p:spPr>
      </p:pic>
    </p:spTree>
    <p:extLst>
      <p:ext uri="{BB962C8B-B14F-4D97-AF65-F5344CB8AC3E}">
        <p14:creationId xmlns:p14="http://schemas.microsoft.com/office/powerpoint/2010/main" val="1470454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79" y="202452"/>
            <a:ext cx="8944321" cy="841835"/>
          </a:xfrm>
        </p:spPr>
        <p:txBody>
          <a:bodyPr>
            <a:normAutofit fontScale="90000"/>
          </a:bodyPr>
          <a:lstStyle/>
          <a:p>
            <a:r>
              <a:rPr lang="en-US" b="1" dirty="0"/>
              <a:t>Elemental BSSR: Advancing Social &amp; Behavioral Interventions</a:t>
            </a:r>
          </a:p>
        </p:txBody>
      </p:sp>
      <p:sp>
        <p:nvSpPr>
          <p:cNvPr id="3" name="Content Placeholder 2"/>
          <p:cNvSpPr>
            <a:spLocks noGrp="1"/>
          </p:cNvSpPr>
          <p:nvPr>
            <p:ph idx="1"/>
          </p:nvPr>
        </p:nvSpPr>
        <p:spPr>
          <a:xfrm>
            <a:off x="199679" y="1405306"/>
            <a:ext cx="4655474" cy="2693908"/>
          </a:xfrm>
        </p:spPr>
        <p:txBody>
          <a:bodyPr>
            <a:normAutofit/>
          </a:bodyPr>
          <a:lstStyle/>
          <a:p>
            <a:pPr lvl="0"/>
            <a:r>
              <a:rPr lang="en-US" sz="1600" dirty="0"/>
              <a:t>Counseling and support interventions to address psychological needs related to ATIs</a:t>
            </a:r>
          </a:p>
          <a:p>
            <a:pPr lvl="0"/>
            <a:r>
              <a:rPr lang="en-US" sz="1600" dirty="0"/>
              <a:t>Behavioral risk-reduction strategies during HIV cure and ATI studies to minimize third-party risks (i.e. counseling, </a:t>
            </a:r>
            <a:r>
              <a:rPr lang="en-US" sz="1600" dirty="0" err="1"/>
              <a:t>PrEP</a:t>
            </a:r>
            <a:r>
              <a:rPr lang="en-US" sz="1600" dirty="0"/>
              <a:t> provision, adherence to partner protection measures, HIV testing referral) </a:t>
            </a:r>
          </a:p>
          <a:p>
            <a:r>
              <a:rPr lang="en-US" sz="1600" dirty="0"/>
              <a:t>HIV stigma reduction interventions </a:t>
            </a:r>
          </a:p>
        </p:txBody>
      </p:sp>
      <p:pic>
        <p:nvPicPr>
          <p:cNvPr id="6" name="Picture 5">
            <a:extLst>
              <a:ext uri="{FF2B5EF4-FFF2-40B4-BE49-F238E27FC236}">
                <a16:creationId xmlns:a16="http://schemas.microsoft.com/office/drawing/2014/main" id="{7B8F89C9-A244-B8B4-5892-1A90EFDFFC39}"/>
              </a:ext>
            </a:extLst>
          </p:cNvPr>
          <p:cNvPicPr>
            <a:picLocks noChangeAspect="1"/>
          </p:cNvPicPr>
          <p:nvPr/>
        </p:nvPicPr>
        <p:blipFill>
          <a:blip r:embed="rId3"/>
          <a:stretch>
            <a:fillRect/>
          </a:stretch>
        </p:blipFill>
        <p:spPr>
          <a:xfrm>
            <a:off x="5314951" y="1123338"/>
            <a:ext cx="3166844" cy="563936"/>
          </a:xfrm>
          <a:prstGeom prst="rect">
            <a:avLst/>
          </a:prstGeom>
        </p:spPr>
      </p:pic>
      <p:pic>
        <p:nvPicPr>
          <p:cNvPr id="7" name="Picture 6" descr="A picture containing text, screenshot, font, number&#10;&#10;Description automatically generated">
            <a:extLst>
              <a:ext uri="{FF2B5EF4-FFF2-40B4-BE49-F238E27FC236}">
                <a16:creationId xmlns:a16="http://schemas.microsoft.com/office/drawing/2014/main" id="{6E829871-B5DE-5F66-ACD0-5ED1F2FEB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914" y="1860409"/>
            <a:ext cx="3414596" cy="2350832"/>
          </a:xfrm>
          <a:prstGeom prst="rect">
            <a:avLst/>
          </a:prstGeom>
        </p:spPr>
      </p:pic>
      <p:pic>
        <p:nvPicPr>
          <p:cNvPr id="8" name="Picture 7" descr="A colorful neon lines on a black background&#10;&#10;Description automatically generated">
            <a:extLst>
              <a:ext uri="{FF2B5EF4-FFF2-40B4-BE49-F238E27FC236}">
                <a16:creationId xmlns:a16="http://schemas.microsoft.com/office/drawing/2014/main" id="{FD40D598-E31F-F806-7FC3-F9AF1D2E4423}"/>
              </a:ext>
            </a:extLst>
          </p:cNvPr>
          <p:cNvPicPr>
            <a:picLocks noChangeAspect="1"/>
          </p:cNvPicPr>
          <p:nvPr/>
        </p:nvPicPr>
        <p:blipFill>
          <a:blip r:embed="rId5"/>
          <a:stretch>
            <a:fillRect/>
          </a:stretch>
        </p:blipFill>
        <p:spPr>
          <a:xfrm>
            <a:off x="395536" y="4460233"/>
            <a:ext cx="1134661" cy="464955"/>
          </a:xfrm>
          <a:prstGeom prst="rect">
            <a:avLst/>
          </a:prstGeom>
        </p:spPr>
      </p:pic>
    </p:spTree>
    <p:extLst>
      <p:ext uri="{BB962C8B-B14F-4D97-AF65-F5344CB8AC3E}">
        <p14:creationId xmlns:p14="http://schemas.microsoft.com/office/powerpoint/2010/main" val="2743435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84" y="171451"/>
            <a:ext cx="8058150" cy="910352"/>
          </a:xfrm>
        </p:spPr>
        <p:txBody>
          <a:bodyPr>
            <a:normAutofit/>
          </a:bodyPr>
          <a:lstStyle/>
          <a:p>
            <a:r>
              <a:rPr lang="en-US" sz="2000" b="1" dirty="0"/>
              <a:t>Supportive BSSR:  Strengthening the Design and Outcomes of Biomedically-Focused Clinical Trials</a:t>
            </a:r>
          </a:p>
        </p:txBody>
      </p:sp>
      <p:sp>
        <p:nvSpPr>
          <p:cNvPr id="3" name="Content Placeholder 2"/>
          <p:cNvSpPr>
            <a:spLocks noGrp="1"/>
          </p:cNvSpPr>
          <p:nvPr>
            <p:ph idx="1"/>
          </p:nvPr>
        </p:nvSpPr>
        <p:spPr>
          <a:xfrm>
            <a:off x="232144" y="1093598"/>
            <a:ext cx="4547025" cy="3455019"/>
          </a:xfrm>
        </p:spPr>
        <p:txBody>
          <a:bodyPr>
            <a:noAutofit/>
          </a:bodyPr>
          <a:lstStyle/>
          <a:p>
            <a:pPr>
              <a:spcBef>
                <a:spcPts val="0"/>
              </a:spcBef>
            </a:pPr>
            <a:r>
              <a:rPr lang="en-US" sz="1200" dirty="0">
                <a:solidFill>
                  <a:srgbClr val="ED1C24"/>
                </a:solidFill>
              </a:rPr>
              <a:t>Desirable target approach</a:t>
            </a:r>
            <a:r>
              <a:rPr lang="en-US" sz="1200" dirty="0"/>
              <a:t> and product profiles</a:t>
            </a:r>
          </a:p>
          <a:p>
            <a:pPr>
              <a:spcBef>
                <a:spcPts val="0"/>
              </a:spcBef>
            </a:pPr>
            <a:r>
              <a:rPr lang="en-US" sz="1200" dirty="0"/>
              <a:t>Acceptability of specific HIV cure research strategies </a:t>
            </a:r>
          </a:p>
          <a:p>
            <a:pPr>
              <a:spcBef>
                <a:spcPts val="0"/>
              </a:spcBef>
            </a:pPr>
            <a:r>
              <a:rPr lang="en-US" sz="1200" dirty="0"/>
              <a:t>Assessing </a:t>
            </a:r>
            <a:r>
              <a:rPr lang="en-US" sz="1200" dirty="0">
                <a:solidFill>
                  <a:srgbClr val="ED1C24"/>
                </a:solidFill>
              </a:rPr>
              <a:t>psycho-social factors</a:t>
            </a:r>
            <a:r>
              <a:rPr lang="en-US" sz="1200" dirty="0"/>
              <a:t> for people living with HIV re: cure studies</a:t>
            </a:r>
          </a:p>
          <a:p>
            <a:pPr>
              <a:spcBef>
                <a:spcPts val="0"/>
              </a:spcBef>
            </a:pPr>
            <a:r>
              <a:rPr lang="en-US" sz="1200" dirty="0"/>
              <a:t>HIV cure researchers’ and HIV care providers’ </a:t>
            </a:r>
            <a:r>
              <a:rPr lang="en-US" sz="1200" dirty="0">
                <a:solidFill>
                  <a:srgbClr val="ED1C24"/>
                </a:solidFill>
              </a:rPr>
              <a:t>attitudes &amp; practices</a:t>
            </a:r>
          </a:p>
          <a:p>
            <a:pPr>
              <a:spcBef>
                <a:spcPts val="0"/>
              </a:spcBef>
            </a:pPr>
            <a:r>
              <a:rPr lang="en-US" sz="1200" dirty="0"/>
              <a:t>Improving </a:t>
            </a:r>
            <a:r>
              <a:rPr lang="en-US" sz="1200" dirty="0">
                <a:solidFill>
                  <a:srgbClr val="ED1C24"/>
                </a:solidFill>
              </a:rPr>
              <a:t>informed consent processes </a:t>
            </a:r>
            <a:r>
              <a:rPr lang="en-US" sz="1200" dirty="0"/>
              <a:t>and </a:t>
            </a:r>
            <a:r>
              <a:rPr lang="en-US" sz="1200" dirty="0">
                <a:solidFill>
                  <a:srgbClr val="ED1C24"/>
                </a:solidFill>
              </a:rPr>
              <a:t>understanding or risks and benefits </a:t>
            </a:r>
            <a:r>
              <a:rPr lang="en-US" sz="1200" dirty="0"/>
              <a:t>of cure research</a:t>
            </a:r>
          </a:p>
          <a:p>
            <a:pPr>
              <a:spcBef>
                <a:spcPts val="0"/>
              </a:spcBef>
            </a:pPr>
            <a:r>
              <a:rPr lang="en-US" sz="1200" dirty="0">
                <a:solidFill>
                  <a:srgbClr val="ED1C24"/>
                </a:solidFill>
              </a:rPr>
              <a:t>Patient-reported measures</a:t>
            </a:r>
            <a:r>
              <a:rPr lang="en-US" sz="1200" dirty="0"/>
              <a:t> during the course of HIV cure research participation </a:t>
            </a:r>
          </a:p>
          <a:p>
            <a:pPr>
              <a:spcBef>
                <a:spcPts val="0"/>
              </a:spcBef>
            </a:pPr>
            <a:r>
              <a:rPr lang="en-US" sz="1200" dirty="0"/>
              <a:t>Assessing and supporting </a:t>
            </a:r>
            <a:r>
              <a:rPr lang="en-US" sz="1200" dirty="0">
                <a:solidFill>
                  <a:srgbClr val="ED1C24"/>
                </a:solidFill>
              </a:rPr>
              <a:t>adherence</a:t>
            </a:r>
            <a:r>
              <a:rPr lang="en-US" sz="1200" dirty="0"/>
              <a:t> to HIV testing and viral load monitoring schedules, as well as ATIs, in cure-related clinical trial protocols </a:t>
            </a:r>
          </a:p>
          <a:p>
            <a:pPr>
              <a:spcBef>
                <a:spcPts val="0"/>
              </a:spcBef>
            </a:pPr>
            <a:r>
              <a:rPr lang="en-US" sz="1200" dirty="0"/>
              <a:t>Strategies to </a:t>
            </a:r>
            <a:r>
              <a:rPr lang="en-US" sz="1200" dirty="0">
                <a:solidFill>
                  <a:srgbClr val="ED1C24"/>
                </a:solidFill>
              </a:rPr>
              <a:t>mitigate social impacts and harms</a:t>
            </a:r>
            <a:r>
              <a:rPr lang="en-US" sz="1200" dirty="0"/>
              <a:t> during trial participation  </a:t>
            </a:r>
          </a:p>
          <a:p>
            <a:pPr>
              <a:spcBef>
                <a:spcPts val="0"/>
              </a:spcBef>
            </a:pPr>
            <a:r>
              <a:rPr lang="en-US" sz="1200" dirty="0"/>
              <a:t>Factors affecting or enhancing the </a:t>
            </a:r>
            <a:r>
              <a:rPr lang="en-US" sz="1200" dirty="0">
                <a:solidFill>
                  <a:srgbClr val="ED1C24"/>
                </a:solidFill>
              </a:rPr>
              <a:t>involvement of diverse and under-represented populations </a:t>
            </a:r>
            <a:r>
              <a:rPr lang="en-US" sz="1200" dirty="0"/>
              <a:t>in research, such as women and minoritized groups</a:t>
            </a:r>
          </a:p>
        </p:txBody>
      </p:sp>
      <p:pic>
        <p:nvPicPr>
          <p:cNvPr id="6" name="Picture 5" descr="Text&#10;&#10;Description automatically generated">
            <a:extLst>
              <a:ext uri="{FF2B5EF4-FFF2-40B4-BE49-F238E27FC236}">
                <a16:creationId xmlns:a16="http://schemas.microsoft.com/office/drawing/2014/main" id="{28C7FD62-23B2-FDED-63D7-0F7B228D2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999" y="1253728"/>
            <a:ext cx="3500857" cy="1814051"/>
          </a:xfrm>
          <a:prstGeom prst="rect">
            <a:avLst/>
          </a:prstGeom>
          <a:effectLst>
            <a:outerShdw blurRad="50800" dist="38100" dir="2700000" algn="tl" rotWithShape="0">
              <a:prstClr val="black">
                <a:alpha val="40000"/>
              </a:prstClr>
            </a:outerShdw>
          </a:effectLst>
        </p:spPr>
      </p:pic>
      <p:pic>
        <p:nvPicPr>
          <p:cNvPr id="7" name="Picture 6" descr="Text&#10;&#10;Description automatically generated with low confidence">
            <a:extLst>
              <a:ext uri="{FF2B5EF4-FFF2-40B4-BE49-F238E27FC236}">
                <a16:creationId xmlns:a16="http://schemas.microsoft.com/office/drawing/2014/main" id="{751333E5-59C3-FB4C-FEA2-727AEB8BBE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0970" y="2290572"/>
            <a:ext cx="3500547" cy="1814051"/>
          </a:xfrm>
          <a:prstGeom prst="rect">
            <a:avLst/>
          </a:prstGeom>
          <a:effectLst>
            <a:outerShdw blurRad="50800" dist="38100" dir="2700000" algn="tl" rotWithShape="0">
              <a:prstClr val="black">
                <a:alpha val="40000"/>
              </a:prstClr>
            </a:outerShdw>
          </a:effectLst>
        </p:spPr>
      </p:pic>
      <p:pic>
        <p:nvPicPr>
          <p:cNvPr id="8" name="Picture 7" descr="A colorful neon lines on a black background&#10;&#10;Description automatically generated">
            <a:extLst>
              <a:ext uri="{FF2B5EF4-FFF2-40B4-BE49-F238E27FC236}">
                <a16:creationId xmlns:a16="http://schemas.microsoft.com/office/drawing/2014/main" id="{CEBA91F6-87A7-7204-F673-967E9EFF5A0F}"/>
              </a:ext>
            </a:extLst>
          </p:cNvPr>
          <p:cNvPicPr>
            <a:picLocks noChangeAspect="1"/>
          </p:cNvPicPr>
          <p:nvPr/>
        </p:nvPicPr>
        <p:blipFill>
          <a:blip r:embed="rId5"/>
          <a:stretch>
            <a:fillRect/>
          </a:stretch>
        </p:blipFill>
        <p:spPr>
          <a:xfrm>
            <a:off x="395536" y="4594074"/>
            <a:ext cx="774621" cy="317420"/>
          </a:xfrm>
          <a:prstGeom prst="rect">
            <a:avLst/>
          </a:prstGeom>
        </p:spPr>
      </p:pic>
    </p:spTree>
    <p:extLst>
      <p:ext uri="{BB962C8B-B14F-4D97-AF65-F5344CB8AC3E}">
        <p14:creationId xmlns:p14="http://schemas.microsoft.com/office/powerpoint/2010/main" val="280017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C7C2-B3EE-5C3F-A8E6-6BC01AD33ED4}"/>
              </a:ext>
            </a:extLst>
          </p:cNvPr>
          <p:cNvSpPr>
            <a:spLocks noGrp="1"/>
          </p:cNvSpPr>
          <p:nvPr>
            <p:ph type="title"/>
          </p:nvPr>
        </p:nvSpPr>
        <p:spPr>
          <a:xfrm>
            <a:off x="251520" y="233155"/>
            <a:ext cx="8784976" cy="744818"/>
          </a:xfrm>
        </p:spPr>
        <p:txBody>
          <a:bodyPr>
            <a:noAutofit/>
          </a:bodyPr>
          <a:lstStyle/>
          <a:p>
            <a:r>
              <a:rPr lang="en-US" sz="2000" b="1" dirty="0"/>
              <a:t>Integrative BSSR: Advancing Implementation of Integrated, Combination, and Multi-Disciplinary Approaches</a:t>
            </a:r>
          </a:p>
        </p:txBody>
      </p:sp>
      <p:sp>
        <p:nvSpPr>
          <p:cNvPr id="3" name="Content Placeholder 2">
            <a:extLst>
              <a:ext uri="{FF2B5EF4-FFF2-40B4-BE49-F238E27FC236}">
                <a16:creationId xmlns:a16="http://schemas.microsoft.com/office/drawing/2014/main" id="{91D80327-8040-2FC7-DC2F-B439F221F1C7}"/>
              </a:ext>
            </a:extLst>
          </p:cNvPr>
          <p:cNvSpPr>
            <a:spLocks noGrp="1"/>
          </p:cNvSpPr>
          <p:nvPr>
            <p:ph idx="1"/>
          </p:nvPr>
        </p:nvSpPr>
        <p:spPr>
          <a:xfrm>
            <a:off x="323528" y="1140076"/>
            <a:ext cx="4248472" cy="3263504"/>
          </a:xfrm>
        </p:spPr>
        <p:txBody>
          <a:bodyPr>
            <a:normAutofit/>
          </a:bodyPr>
          <a:lstStyle/>
          <a:p>
            <a:r>
              <a:rPr lang="en-US" sz="1500" dirty="0"/>
              <a:t>Decision tools for making informed choices about cure strategy</a:t>
            </a:r>
          </a:p>
          <a:p>
            <a:r>
              <a:rPr lang="en-US" sz="1500" dirty="0"/>
              <a:t>Behavioral interventions to support patient retention and completion of cure regimen</a:t>
            </a:r>
          </a:p>
          <a:p>
            <a:r>
              <a:rPr lang="en-US" sz="1500" dirty="0"/>
              <a:t>Anticipating research needs on factors affecting implementation of cure strategies</a:t>
            </a:r>
          </a:p>
          <a:p>
            <a:r>
              <a:rPr lang="en-US" sz="1500" dirty="0"/>
              <a:t>Development of HIV cure strategies with scalability in mind</a:t>
            </a:r>
          </a:p>
          <a:p>
            <a:r>
              <a:rPr lang="en-US" sz="1500" dirty="0"/>
              <a:t>Integrating cost-effectiveness research and anticipating performance benchmarks for implementation</a:t>
            </a:r>
          </a:p>
        </p:txBody>
      </p:sp>
      <p:pic>
        <p:nvPicPr>
          <p:cNvPr id="5" name="Picture 4" descr="Diagram&#10;&#10;Description automatically generated">
            <a:extLst>
              <a:ext uri="{FF2B5EF4-FFF2-40B4-BE49-F238E27FC236}">
                <a16:creationId xmlns:a16="http://schemas.microsoft.com/office/drawing/2014/main" id="{10288CC1-73B5-9165-BA35-7CE195D30D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5612" y="2139702"/>
            <a:ext cx="2454780" cy="2068864"/>
          </a:xfrm>
          <a:prstGeom prst="rect">
            <a:avLst/>
          </a:prstGeom>
          <a:effectLst>
            <a:outerShdw blurRad="50800" dist="38100" dir="2700000" algn="tl" rotWithShape="0">
              <a:prstClr val="black">
                <a:alpha val="40000"/>
              </a:prstClr>
            </a:outerShdw>
          </a:effectLst>
        </p:spPr>
      </p:pic>
      <p:pic>
        <p:nvPicPr>
          <p:cNvPr id="6" name="Picture 5" descr="A colorful neon lines on a black background&#10;&#10;Description automatically generated">
            <a:extLst>
              <a:ext uri="{FF2B5EF4-FFF2-40B4-BE49-F238E27FC236}">
                <a16:creationId xmlns:a16="http://schemas.microsoft.com/office/drawing/2014/main" id="{F743AD17-228A-223D-88FE-685599FB6F10}"/>
              </a:ext>
            </a:extLst>
          </p:cNvPr>
          <p:cNvPicPr>
            <a:picLocks noChangeAspect="1"/>
          </p:cNvPicPr>
          <p:nvPr/>
        </p:nvPicPr>
        <p:blipFill>
          <a:blip r:embed="rId4"/>
          <a:stretch>
            <a:fillRect/>
          </a:stretch>
        </p:blipFill>
        <p:spPr>
          <a:xfrm>
            <a:off x="323528" y="4565683"/>
            <a:ext cx="1008112" cy="413098"/>
          </a:xfrm>
          <a:prstGeom prst="rect">
            <a:avLst/>
          </a:prstGeom>
        </p:spPr>
      </p:pic>
      <p:pic>
        <p:nvPicPr>
          <p:cNvPr id="12" name="Picture 11">
            <a:extLst>
              <a:ext uri="{FF2B5EF4-FFF2-40B4-BE49-F238E27FC236}">
                <a16:creationId xmlns:a16="http://schemas.microsoft.com/office/drawing/2014/main" id="{CEFEE068-038F-BA12-318A-04392B59A33D}"/>
              </a:ext>
            </a:extLst>
          </p:cNvPr>
          <p:cNvPicPr>
            <a:picLocks noChangeAspect="1"/>
          </p:cNvPicPr>
          <p:nvPr/>
        </p:nvPicPr>
        <p:blipFill>
          <a:blip r:embed="rId5"/>
          <a:stretch>
            <a:fillRect/>
          </a:stretch>
        </p:blipFill>
        <p:spPr>
          <a:xfrm>
            <a:off x="5148064" y="1145907"/>
            <a:ext cx="3528392" cy="709971"/>
          </a:xfrm>
          <a:prstGeom prst="rect">
            <a:avLst/>
          </a:prstGeom>
        </p:spPr>
      </p:pic>
    </p:spTree>
    <p:extLst>
      <p:ext uri="{BB962C8B-B14F-4D97-AF65-F5344CB8AC3E}">
        <p14:creationId xmlns:p14="http://schemas.microsoft.com/office/powerpoint/2010/main" val="2765134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font, number&#10;&#10;Description automatically generated">
            <a:extLst>
              <a:ext uri="{FF2B5EF4-FFF2-40B4-BE49-F238E27FC236}">
                <a16:creationId xmlns:a16="http://schemas.microsoft.com/office/drawing/2014/main" id="{3B761F7C-15DE-32E9-2BFC-2D2CD78BB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570" y="1810941"/>
            <a:ext cx="3110182" cy="2320127"/>
          </a:xfrm>
          <a:prstGeom prst="rect">
            <a:avLst/>
          </a:prstGeom>
        </p:spPr>
      </p:pic>
      <p:pic>
        <p:nvPicPr>
          <p:cNvPr id="17" name="Picture 16" descr="A picture containing text, font, screenshot, line&#10;&#10;Description automatically generated">
            <a:extLst>
              <a:ext uri="{FF2B5EF4-FFF2-40B4-BE49-F238E27FC236}">
                <a16:creationId xmlns:a16="http://schemas.microsoft.com/office/drawing/2014/main" id="{B994E816-D743-210A-6891-8FF786F0D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4570" y="1257325"/>
            <a:ext cx="3280453" cy="491930"/>
          </a:xfrm>
          <a:prstGeom prst="rect">
            <a:avLst/>
          </a:prstGeom>
        </p:spPr>
      </p:pic>
      <p:pic>
        <p:nvPicPr>
          <p:cNvPr id="2" name="Picture 1">
            <a:extLst>
              <a:ext uri="{FF2B5EF4-FFF2-40B4-BE49-F238E27FC236}">
                <a16:creationId xmlns:a16="http://schemas.microsoft.com/office/drawing/2014/main" id="{72A3453E-B558-28FE-6BED-CE0294C0D2B9}"/>
              </a:ext>
            </a:extLst>
          </p:cNvPr>
          <p:cNvPicPr>
            <a:picLocks noChangeAspect="1"/>
          </p:cNvPicPr>
          <p:nvPr/>
        </p:nvPicPr>
        <p:blipFill>
          <a:blip r:embed="rId5"/>
          <a:stretch>
            <a:fillRect/>
          </a:stretch>
        </p:blipFill>
        <p:spPr>
          <a:xfrm>
            <a:off x="5272088" y="4125932"/>
            <a:ext cx="633578" cy="307651"/>
          </a:xfrm>
          <a:prstGeom prst="rect">
            <a:avLst/>
          </a:prstGeom>
        </p:spPr>
      </p:pic>
      <p:pic>
        <p:nvPicPr>
          <p:cNvPr id="5" name="Picture 4" descr="A map of the united states with red ribbons&#10;&#10;Description automatically generated">
            <a:extLst>
              <a:ext uri="{FF2B5EF4-FFF2-40B4-BE49-F238E27FC236}">
                <a16:creationId xmlns:a16="http://schemas.microsoft.com/office/drawing/2014/main" id="{1CD4BA3E-49D8-9BF2-506A-DDE7F7217F3A}"/>
              </a:ext>
            </a:extLst>
          </p:cNvPr>
          <p:cNvPicPr>
            <a:picLocks noChangeAspect="1"/>
          </p:cNvPicPr>
          <p:nvPr/>
        </p:nvPicPr>
        <p:blipFill>
          <a:blip r:embed="rId6"/>
          <a:stretch>
            <a:fillRect/>
          </a:stretch>
        </p:blipFill>
        <p:spPr>
          <a:xfrm>
            <a:off x="232764" y="1278483"/>
            <a:ext cx="4353548" cy="2790285"/>
          </a:xfrm>
          <a:prstGeom prst="rect">
            <a:avLst/>
          </a:prstGeom>
        </p:spPr>
      </p:pic>
      <p:sp>
        <p:nvSpPr>
          <p:cNvPr id="6" name="Title 5">
            <a:extLst>
              <a:ext uri="{FF2B5EF4-FFF2-40B4-BE49-F238E27FC236}">
                <a16:creationId xmlns:a16="http://schemas.microsoft.com/office/drawing/2014/main" id="{F6C37D84-D466-6382-6E60-23B011599884}"/>
              </a:ext>
            </a:extLst>
          </p:cNvPr>
          <p:cNvSpPr>
            <a:spLocks noGrp="1"/>
          </p:cNvSpPr>
          <p:nvPr>
            <p:ph type="title"/>
          </p:nvPr>
        </p:nvSpPr>
        <p:spPr>
          <a:xfrm>
            <a:off x="628650" y="273844"/>
            <a:ext cx="8047806" cy="680966"/>
          </a:xfrm>
        </p:spPr>
        <p:txBody>
          <a:bodyPr>
            <a:normAutofit/>
          </a:bodyPr>
          <a:lstStyle/>
          <a:p>
            <a:r>
              <a:rPr lang="en-US" sz="3000" b="1" dirty="0"/>
              <a:t>Martin Delaney </a:t>
            </a:r>
            <a:r>
              <a:rPr lang="en-US" sz="3000" b="1" dirty="0" err="1"/>
              <a:t>Collaboratories</a:t>
            </a:r>
            <a:endParaRPr lang="en-US" sz="3000" b="1" dirty="0"/>
          </a:p>
        </p:txBody>
      </p:sp>
      <p:pic>
        <p:nvPicPr>
          <p:cNvPr id="7" name="Picture 6" descr="A colorful neon lines on a black background&#10;&#10;Description automatically generated">
            <a:extLst>
              <a:ext uri="{FF2B5EF4-FFF2-40B4-BE49-F238E27FC236}">
                <a16:creationId xmlns:a16="http://schemas.microsoft.com/office/drawing/2014/main" id="{A9561C9D-DFD5-CD48-BCE9-902F3AD3256B}"/>
              </a:ext>
            </a:extLst>
          </p:cNvPr>
          <p:cNvPicPr>
            <a:picLocks noChangeAspect="1"/>
          </p:cNvPicPr>
          <p:nvPr/>
        </p:nvPicPr>
        <p:blipFill>
          <a:blip r:embed="rId7"/>
          <a:stretch>
            <a:fillRect/>
          </a:stretch>
        </p:blipFill>
        <p:spPr>
          <a:xfrm>
            <a:off x="323529" y="4514947"/>
            <a:ext cx="936104" cy="383591"/>
          </a:xfrm>
          <a:prstGeom prst="rect">
            <a:avLst/>
          </a:prstGeom>
        </p:spPr>
      </p:pic>
    </p:spTree>
    <p:extLst>
      <p:ext uri="{BB962C8B-B14F-4D97-AF65-F5344CB8AC3E}">
        <p14:creationId xmlns:p14="http://schemas.microsoft.com/office/powerpoint/2010/main" val="328814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C4A6-3B62-D914-968D-DBB366BB9450}"/>
              </a:ext>
            </a:extLst>
          </p:cNvPr>
          <p:cNvSpPr>
            <a:spLocks noGrp="1"/>
          </p:cNvSpPr>
          <p:nvPr>
            <p:ph type="title"/>
          </p:nvPr>
        </p:nvSpPr>
        <p:spPr>
          <a:xfrm>
            <a:off x="628649" y="94250"/>
            <a:ext cx="7886700" cy="864686"/>
          </a:xfrm>
        </p:spPr>
        <p:txBody>
          <a:bodyPr>
            <a:normAutofit/>
          </a:bodyPr>
          <a:lstStyle/>
          <a:p>
            <a:r>
              <a:rPr lang="en-US" b="1" dirty="0"/>
              <a:t>SPIRAL Project (2023)</a:t>
            </a:r>
          </a:p>
        </p:txBody>
      </p:sp>
      <p:pic>
        <p:nvPicPr>
          <p:cNvPr id="5" name="Content Placeholder 4" descr="A screenshot of a news article&#10;&#10;Description automatically generated">
            <a:extLst>
              <a:ext uri="{FF2B5EF4-FFF2-40B4-BE49-F238E27FC236}">
                <a16:creationId xmlns:a16="http://schemas.microsoft.com/office/drawing/2014/main" id="{231CDCFD-0F9B-D351-7445-149914809001}"/>
              </a:ext>
            </a:extLst>
          </p:cNvPr>
          <p:cNvPicPr>
            <a:picLocks noGrp="1" noChangeAspect="1"/>
          </p:cNvPicPr>
          <p:nvPr>
            <p:ph idx="1"/>
          </p:nvPr>
        </p:nvPicPr>
        <p:blipFill>
          <a:blip r:embed="rId3"/>
          <a:stretch>
            <a:fillRect/>
          </a:stretch>
        </p:blipFill>
        <p:spPr>
          <a:xfrm>
            <a:off x="628650" y="958936"/>
            <a:ext cx="3509155" cy="2784438"/>
          </a:xfrm>
        </p:spPr>
      </p:pic>
      <p:pic>
        <p:nvPicPr>
          <p:cNvPr id="7" name="Picture 6" descr="A collage of two people&#10;&#10;Description automatically generated">
            <a:extLst>
              <a:ext uri="{FF2B5EF4-FFF2-40B4-BE49-F238E27FC236}">
                <a16:creationId xmlns:a16="http://schemas.microsoft.com/office/drawing/2014/main" id="{3CB59A57-1300-7E33-8A49-81B389675E44}"/>
              </a:ext>
            </a:extLst>
          </p:cNvPr>
          <p:cNvPicPr>
            <a:picLocks noChangeAspect="1"/>
          </p:cNvPicPr>
          <p:nvPr/>
        </p:nvPicPr>
        <p:blipFill>
          <a:blip r:embed="rId4"/>
          <a:stretch>
            <a:fillRect/>
          </a:stretch>
        </p:blipFill>
        <p:spPr>
          <a:xfrm>
            <a:off x="4682713" y="1771722"/>
            <a:ext cx="4186607" cy="1158866"/>
          </a:xfrm>
          <a:prstGeom prst="rect">
            <a:avLst/>
          </a:prstGeom>
        </p:spPr>
      </p:pic>
      <p:sp>
        <p:nvSpPr>
          <p:cNvPr id="8" name="TextBox 7">
            <a:extLst>
              <a:ext uri="{FF2B5EF4-FFF2-40B4-BE49-F238E27FC236}">
                <a16:creationId xmlns:a16="http://schemas.microsoft.com/office/drawing/2014/main" id="{6E5661B2-EEC1-8AB0-EA70-36D07836B710}"/>
              </a:ext>
            </a:extLst>
          </p:cNvPr>
          <p:cNvSpPr txBox="1"/>
          <p:nvPr/>
        </p:nvSpPr>
        <p:spPr>
          <a:xfrm>
            <a:off x="628649" y="3854450"/>
            <a:ext cx="6668716" cy="461665"/>
          </a:xfrm>
          <a:prstGeom prst="rect">
            <a:avLst/>
          </a:prstGeom>
          <a:noFill/>
        </p:spPr>
        <p:txBody>
          <a:bodyPr wrap="square" rtlCol="0">
            <a:spAutoFit/>
          </a:bodyPr>
          <a:lstStyle/>
          <a:p>
            <a:r>
              <a:rPr lang="en-US" sz="1200" dirty="0"/>
              <a:t>Sources: </a:t>
            </a:r>
            <a:r>
              <a:rPr lang="en-US" sz="1200" dirty="0">
                <a:hlinkClick r:id="rId5"/>
              </a:rPr>
              <a:t>Interdisciplinary consortium to work on HIV cure research | NOW</a:t>
            </a:r>
            <a:r>
              <a:rPr lang="en-US" sz="1200" dirty="0"/>
              <a:t>; </a:t>
            </a:r>
            <a:r>
              <a:rPr lang="en-US" sz="1200" dirty="0">
                <a:hlinkClick r:id="rId6"/>
              </a:rPr>
              <a:t>New research: HIV cure for the group hardest hit - News - Maastricht University</a:t>
            </a:r>
            <a:r>
              <a:rPr lang="en-US" sz="1200" dirty="0"/>
              <a:t>  </a:t>
            </a:r>
          </a:p>
        </p:txBody>
      </p:sp>
      <p:pic>
        <p:nvPicPr>
          <p:cNvPr id="9" name="Picture 8" descr="A colorful neon lines on a black background&#10;&#10;Description automatically generated">
            <a:extLst>
              <a:ext uri="{FF2B5EF4-FFF2-40B4-BE49-F238E27FC236}">
                <a16:creationId xmlns:a16="http://schemas.microsoft.com/office/drawing/2014/main" id="{085CE018-1944-6873-44E1-E93B13B14FA5}"/>
              </a:ext>
            </a:extLst>
          </p:cNvPr>
          <p:cNvPicPr>
            <a:picLocks noChangeAspect="1"/>
          </p:cNvPicPr>
          <p:nvPr/>
        </p:nvPicPr>
        <p:blipFill>
          <a:blip r:embed="rId7"/>
          <a:stretch>
            <a:fillRect/>
          </a:stretch>
        </p:blipFill>
        <p:spPr>
          <a:xfrm>
            <a:off x="628649" y="4530282"/>
            <a:ext cx="901548" cy="369431"/>
          </a:xfrm>
          <a:prstGeom prst="rect">
            <a:avLst/>
          </a:prstGeom>
        </p:spPr>
      </p:pic>
    </p:spTree>
    <p:extLst>
      <p:ext uri="{BB962C8B-B14F-4D97-AF65-F5344CB8AC3E}">
        <p14:creationId xmlns:p14="http://schemas.microsoft.com/office/powerpoint/2010/main" val="291232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hen Community Engagement in Clinical Trials is Real - Blog - ISGLOBAL">
            <a:extLst>
              <a:ext uri="{FF2B5EF4-FFF2-40B4-BE49-F238E27FC236}">
                <a16:creationId xmlns:a16="http://schemas.microsoft.com/office/drawing/2014/main" id="{22E6DA8B-C0FD-6D36-5717-19BCA9C0042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685" y="1550979"/>
            <a:ext cx="4091938" cy="27006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ow Lessons From HIV Research Informed COVID-19 Vaccine Trials | NIH  COVID-19 Research">
            <a:extLst>
              <a:ext uri="{FF2B5EF4-FFF2-40B4-BE49-F238E27FC236}">
                <a16:creationId xmlns:a16="http://schemas.microsoft.com/office/drawing/2014/main" id="{F97FBA08-7D69-2F24-F03A-715685AC251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0205" y="1563707"/>
            <a:ext cx="4091938" cy="23017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olorful neon lines on a black background&#10;&#10;Description automatically generated">
            <a:extLst>
              <a:ext uri="{FF2B5EF4-FFF2-40B4-BE49-F238E27FC236}">
                <a16:creationId xmlns:a16="http://schemas.microsoft.com/office/drawing/2014/main" id="{8FCD6136-287D-4A9A-5BBF-9D2F4F34FD46}"/>
              </a:ext>
            </a:extLst>
          </p:cNvPr>
          <p:cNvPicPr>
            <a:picLocks noChangeAspect="1"/>
          </p:cNvPicPr>
          <p:nvPr/>
        </p:nvPicPr>
        <p:blipFill>
          <a:blip r:embed="rId5"/>
          <a:stretch>
            <a:fillRect/>
          </a:stretch>
        </p:blipFill>
        <p:spPr>
          <a:xfrm>
            <a:off x="409763" y="4515966"/>
            <a:ext cx="911133" cy="373359"/>
          </a:xfrm>
          <a:prstGeom prst="rect">
            <a:avLst/>
          </a:prstGeom>
        </p:spPr>
      </p:pic>
      <p:sp>
        <p:nvSpPr>
          <p:cNvPr id="5" name="Title 4">
            <a:extLst>
              <a:ext uri="{FF2B5EF4-FFF2-40B4-BE49-F238E27FC236}">
                <a16:creationId xmlns:a16="http://schemas.microsoft.com/office/drawing/2014/main" id="{AC465EA7-2F06-6585-0151-DE6A9F617A78}"/>
              </a:ext>
            </a:extLst>
          </p:cNvPr>
          <p:cNvSpPr>
            <a:spLocks noGrp="1"/>
          </p:cNvSpPr>
          <p:nvPr>
            <p:ph type="title"/>
          </p:nvPr>
        </p:nvSpPr>
        <p:spPr/>
        <p:txBody>
          <a:bodyPr/>
          <a:lstStyle/>
          <a:p>
            <a:r>
              <a:rPr lang="en-US" b="1" dirty="0"/>
              <a:t>Community Engagement in Research: “Nothing About Us Without Us”</a:t>
            </a:r>
          </a:p>
        </p:txBody>
      </p:sp>
    </p:spTree>
    <p:extLst>
      <p:ext uri="{BB962C8B-B14F-4D97-AF65-F5344CB8AC3E}">
        <p14:creationId xmlns:p14="http://schemas.microsoft.com/office/powerpoint/2010/main" val="1414699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9ABD-0156-77BC-4ED0-943A8DFDE949}"/>
              </a:ext>
            </a:extLst>
          </p:cNvPr>
          <p:cNvSpPr>
            <a:spLocks noGrp="1"/>
          </p:cNvSpPr>
          <p:nvPr>
            <p:ph type="title"/>
          </p:nvPr>
        </p:nvSpPr>
        <p:spPr>
          <a:xfrm>
            <a:off x="323528" y="205979"/>
            <a:ext cx="8424936" cy="722085"/>
          </a:xfrm>
        </p:spPr>
        <p:txBody>
          <a:bodyPr/>
          <a:lstStyle/>
          <a:p>
            <a:r>
              <a:rPr lang="en-US" b="1" dirty="0"/>
              <a:t>Institutionalizing Community Engagement</a:t>
            </a:r>
          </a:p>
        </p:txBody>
      </p:sp>
      <p:sp>
        <p:nvSpPr>
          <p:cNvPr id="4" name="Content Placeholder 2">
            <a:extLst>
              <a:ext uri="{FF2B5EF4-FFF2-40B4-BE49-F238E27FC236}">
                <a16:creationId xmlns:a16="http://schemas.microsoft.com/office/drawing/2014/main" id="{7D4C03DD-FF75-290D-C936-7193D67ACE5D}"/>
              </a:ext>
            </a:extLst>
          </p:cNvPr>
          <p:cNvSpPr>
            <a:spLocks noGrp="1"/>
          </p:cNvSpPr>
          <p:nvPr>
            <p:ph idx="1"/>
          </p:nvPr>
        </p:nvSpPr>
        <p:spPr>
          <a:xfrm>
            <a:off x="457200" y="1200151"/>
            <a:ext cx="4690864" cy="1083567"/>
          </a:xfrm>
        </p:spPr>
        <p:txBody>
          <a:bodyPr>
            <a:normAutofit/>
          </a:bodyPr>
          <a:lstStyle/>
          <a:p>
            <a:r>
              <a:rPr lang="en-US" sz="1800" dirty="0"/>
              <a:t>Denver Principles: 1983</a:t>
            </a:r>
          </a:p>
          <a:p>
            <a:r>
              <a:rPr lang="en-US" sz="1800" dirty="0"/>
              <a:t>Greater Involvement of People Living with AIDS (GIPA): 1994</a:t>
            </a:r>
          </a:p>
        </p:txBody>
      </p:sp>
      <p:pic>
        <p:nvPicPr>
          <p:cNvPr id="5" name="Picture 4">
            <a:extLst>
              <a:ext uri="{FF2B5EF4-FFF2-40B4-BE49-F238E27FC236}">
                <a16:creationId xmlns:a16="http://schemas.microsoft.com/office/drawing/2014/main" id="{543FA474-9FC4-ED4C-7EED-4B459BF1E367}"/>
              </a:ext>
            </a:extLst>
          </p:cNvPr>
          <p:cNvPicPr>
            <a:picLocks noChangeAspect="1"/>
          </p:cNvPicPr>
          <p:nvPr/>
        </p:nvPicPr>
        <p:blipFill>
          <a:blip r:embed="rId3"/>
          <a:stretch>
            <a:fillRect/>
          </a:stretch>
        </p:blipFill>
        <p:spPr>
          <a:xfrm>
            <a:off x="982111" y="2721746"/>
            <a:ext cx="3579341" cy="1146517"/>
          </a:xfrm>
          <a:prstGeom prst="rect">
            <a:avLst/>
          </a:prstGeom>
        </p:spPr>
      </p:pic>
      <p:pic>
        <p:nvPicPr>
          <p:cNvPr id="6" name="Picture 2" descr="GIPA Good Practice Guide – GNP+">
            <a:extLst>
              <a:ext uri="{FF2B5EF4-FFF2-40B4-BE49-F238E27FC236}">
                <a16:creationId xmlns:a16="http://schemas.microsoft.com/office/drawing/2014/main" id="{F44E844F-A94B-8528-8C8E-4C64E7B6486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96136" y="1254252"/>
            <a:ext cx="2088232" cy="2634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olorful neon lines on a black background&#10;&#10;Description automatically generated">
            <a:extLst>
              <a:ext uri="{FF2B5EF4-FFF2-40B4-BE49-F238E27FC236}">
                <a16:creationId xmlns:a16="http://schemas.microsoft.com/office/drawing/2014/main" id="{83B42188-D258-0B0B-53DB-42CABD3E9594}"/>
              </a:ext>
            </a:extLst>
          </p:cNvPr>
          <p:cNvPicPr>
            <a:picLocks noChangeAspect="1"/>
          </p:cNvPicPr>
          <p:nvPr/>
        </p:nvPicPr>
        <p:blipFill>
          <a:blip r:embed="rId5"/>
          <a:stretch>
            <a:fillRect/>
          </a:stretch>
        </p:blipFill>
        <p:spPr>
          <a:xfrm>
            <a:off x="519193" y="4373906"/>
            <a:ext cx="1134661" cy="464955"/>
          </a:xfrm>
          <a:prstGeom prst="rect">
            <a:avLst/>
          </a:prstGeom>
        </p:spPr>
      </p:pic>
    </p:spTree>
    <p:extLst>
      <p:ext uri="{BB962C8B-B14F-4D97-AF65-F5344CB8AC3E}">
        <p14:creationId xmlns:p14="http://schemas.microsoft.com/office/powerpoint/2010/main" val="3070664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05786"/>
            <a:ext cx="2343150" cy="15871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837" y="2725042"/>
            <a:ext cx="2343150" cy="16275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458" y="1100881"/>
            <a:ext cx="1187054" cy="136683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6458" y="2499514"/>
            <a:ext cx="1187054" cy="18478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299" y="1116522"/>
            <a:ext cx="1779985" cy="1712119"/>
          </a:xfrm>
          <a:prstGeom prst="rect">
            <a:avLst/>
          </a:prstGeom>
        </p:spPr>
      </p:pic>
      <p:sp>
        <p:nvSpPr>
          <p:cNvPr id="4" name="Title 3">
            <a:extLst>
              <a:ext uri="{FF2B5EF4-FFF2-40B4-BE49-F238E27FC236}">
                <a16:creationId xmlns:a16="http://schemas.microsoft.com/office/drawing/2014/main" id="{9C4F2319-DCE2-5933-8053-481EDF4680A4}"/>
              </a:ext>
            </a:extLst>
          </p:cNvPr>
          <p:cNvSpPr>
            <a:spLocks noGrp="1"/>
          </p:cNvSpPr>
          <p:nvPr>
            <p:ph type="title"/>
          </p:nvPr>
        </p:nvSpPr>
        <p:spPr>
          <a:xfrm>
            <a:off x="457200" y="205979"/>
            <a:ext cx="8291264" cy="637579"/>
          </a:xfrm>
        </p:spPr>
        <p:txBody>
          <a:bodyPr>
            <a:normAutofit/>
          </a:bodyPr>
          <a:lstStyle/>
          <a:p>
            <a:r>
              <a:rPr lang="en-US" b="1" dirty="0"/>
              <a:t>Research Advocacy</a:t>
            </a:r>
          </a:p>
        </p:txBody>
      </p:sp>
      <p:pic>
        <p:nvPicPr>
          <p:cNvPr id="3074" name="Picture 2" descr="Collage of images from WRI 2022.">
            <a:extLst>
              <a:ext uri="{FF2B5EF4-FFF2-40B4-BE49-F238E27FC236}">
                <a16:creationId xmlns:a16="http://schemas.microsoft.com/office/drawing/2014/main" id="{F469CCE1-A696-748C-9BA7-B7FEF70BBC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3252" y="2849916"/>
            <a:ext cx="2140268" cy="15117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A13957B-F966-6997-58B2-42CBDCF354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0686" y="1410683"/>
            <a:ext cx="2494358" cy="133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olorful neon lines on a black background&#10;&#10;Description automatically generated">
            <a:extLst>
              <a:ext uri="{FF2B5EF4-FFF2-40B4-BE49-F238E27FC236}">
                <a16:creationId xmlns:a16="http://schemas.microsoft.com/office/drawing/2014/main" id="{69EB3DF6-32FF-DDF2-290D-2F6FACD0A29B}"/>
              </a:ext>
            </a:extLst>
          </p:cNvPr>
          <p:cNvPicPr>
            <a:picLocks noChangeAspect="1"/>
          </p:cNvPicPr>
          <p:nvPr/>
        </p:nvPicPr>
        <p:blipFill>
          <a:blip r:embed="rId10"/>
          <a:stretch>
            <a:fillRect/>
          </a:stretch>
        </p:blipFill>
        <p:spPr>
          <a:xfrm>
            <a:off x="239964" y="4601965"/>
            <a:ext cx="925746" cy="379347"/>
          </a:xfrm>
          <a:prstGeom prst="rect">
            <a:avLst/>
          </a:prstGeom>
        </p:spPr>
      </p:pic>
    </p:spTree>
    <p:extLst>
      <p:ext uri="{BB962C8B-B14F-4D97-AF65-F5344CB8AC3E}">
        <p14:creationId xmlns:p14="http://schemas.microsoft.com/office/powerpoint/2010/main" val="3038765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584C-38E9-48CF-1715-8E81FD49B4FA}"/>
              </a:ext>
            </a:extLst>
          </p:cNvPr>
          <p:cNvSpPr>
            <a:spLocks noGrp="1"/>
          </p:cNvSpPr>
          <p:nvPr>
            <p:ph type="title"/>
          </p:nvPr>
        </p:nvSpPr>
        <p:spPr/>
        <p:txBody>
          <a:bodyPr/>
          <a:lstStyle/>
          <a:p>
            <a:r>
              <a:rPr lang="en-US" b="1" dirty="0"/>
              <a:t>Disclosure of Speaker’s Interests</a:t>
            </a:r>
          </a:p>
        </p:txBody>
      </p:sp>
      <p:sp>
        <p:nvSpPr>
          <p:cNvPr id="3" name="Content Placeholder 2">
            <a:extLst>
              <a:ext uri="{FF2B5EF4-FFF2-40B4-BE49-F238E27FC236}">
                <a16:creationId xmlns:a16="http://schemas.microsoft.com/office/drawing/2014/main" id="{2411B46E-ACAC-3D5F-13D4-2BF47A65BCBB}"/>
              </a:ext>
            </a:extLst>
          </p:cNvPr>
          <p:cNvSpPr>
            <a:spLocks noGrp="1"/>
          </p:cNvSpPr>
          <p:nvPr>
            <p:ph idx="1"/>
          </p:nvPr>
        </p:nvSpPr>
        <p:spPr/>
        <p:txBody>
          <a:bodyPr>
            <a:normAutofit/>
          </a:bodyPr>
          <a:lstStyle/>
          <a:p>
            <a:r>
              <a:rPr lang="en-US" dirty="0"/>
              <a:t>I have no conflicts of interest to declare.</a:t>
            </a:r>
          </a:p>
        </p:txBody>
      </p:sp>
      <p:pic>
        <p:nvPicPr>
          <p:cNvPr id="4" name="Picture 3" descr="A colorful neon lines on a black background&#10;&#10;Description automatically generated">
            <a:extLst>
              <a:ext uri="{FF2B5EF4-FFF2-40B4-BE49-F238E27FC236}">
                <a16:creationId xmlns:a16="http://schemas.microsoft.com/office/drawing/2014/main" id="{B3695677-8B7D-AA97-B988-EC951DA7F641}"/>
              </a:ext>
            </a:extLst>
          </p:cNvPr>
          <p:cNvPicPr>
            <a:picLocks noChangeAspect="1"/>
          </p:cNvPicPr>
          <p:nvPr/>
        </p:nvPicPr>
        <p:blipFill>
          <a:blip r:embed="rId2"/>
          <a:stretch>
            <a:fillRect/>
          </a:stretch>
        </p:blipFill>
        <p:spPr>
          <a:xfrm>
            <a:off x="611560" y="4362145"/>
            <a:ext cx="1134661" cy="464955"/>
          </a:xfrm>
          <a:prstGeom prst="rect">
            <a:avLst/>
          </a:prstGeom>
        </p:spPr>
      </p:pic>
    </p:spTree>
    <p:extLst>
      <p:ext uri="{BB962C8B-B14F-4D97-AF65-F5344CB8AC3E}">
        <p14:creationId xmlns:p14="http://schemas.microsoft.com/office/powerpoint/2010/main" val="87231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7428-C2F7-41E5-B28D-89D118DFF2A9}"/>
              </a:ext>
            </a:extLst>
          </p:cNvPr>
          <p:cNvSpPr>
            <a:spLocks noGrp="1"/>
          </p:cNvSpPr>
          <p:nvPr>
            <p:ph type="title"/>
          </p:nvPr>
        </p:nvSpPr>
        <p:spPr>
          <a:xfrm>
            <a:off x="457200" y="347518"/>
            <a:ext cx="8291264" cy="709587"/>
          </a:xfrm>
        </p:spPr>
        <p:txBody>
          <a:bodyPr/>
          <a:lstStyle/>
          <a:p>
            <a:r>
              <a:rPr lang="en-US" b="1" dirty="0"/>
              <a:t>Community Engagement in Clinical Trials</a:t>
            </a:r>
          </a:p>
        </p:txBody>
      </p:sp>
      <p:pic>
        <p:nvPicPr>
          <p:cNvPr id="3" name="Picture 2">
            <a:extLst>
              <a:ext uri="{FF2B5EF4-FFF2-40B4-BE49-F238E27FC236}">
                <a16:creationId xmlns:a16="http://schemas.microsoft.com/office/drawing/2014/main" id="{05AA2813-3C44-D683-573D-42432293EDAA}"/>
              </a:ext>
            </a:extLst>
          </p:cNvPr>
          <p:cNvPicPr>
            <a:picLocks noChangeAspect="1"/>
          </p:cNvPicPr>
          <p:nvPr/>
        </p:nvPicPr>
        <p:blipFill>
          <a:blip r:embed="rId3"/>
          <a:stretch>
            <a:fillRect/>
          </a:stretch>
        </p:blipFill>
        <p:spPr>
          <a:xfrm>
            <a:off x="488640" y="1563638"/>
            <a:ext cx="3203837" cy="1838605"/>
          </a:xfrm>
          <a:prstGeom prst="rect">
            <a:avLst/>
          </a:prstGeom>
        </p:spPr>
      </p:pic>
      <p:pic>
        <p:nvPicPr>
          <p:cNvPr id="4" name="Picture 3">
            <a:extLst>
              <a:ext uri="{FF2B5EF4-FFF2-40B4-BE49-F238E27FC236}">
                <a16:creationId xmlns:a16="http://schemas.microsoft.com/office/drawing/2014/main" id="{2CC1D7C6-0670-7DAC-31E5-68DEA79F1884}"/>
              </a:ext>
            </a:extLst>
          </p:cNvPr>
          <p:cNvPicPr>
            <a:picLocks noChangeAspect="1"/>
          </p:cNvPicPr>
          <p:nvPr/>
        </p:nvPicPr>
        <p:blipFill>
          <a:blip r:embed="rId4"/>
          <a:stretch>
            <a:fillRect/>
          </a:stretch>
        </p:blipFill>
        <p:spPr>
          <a:xfrm>
            <a:off x="4211960" y="1779662"/>
            <a:ext cx="4536505" cy="1838605"/>
          </a:xfrm>
          <a:prstGeom prst="rect">
            <a:avLst/>
          </a:prstGeom>
        </p:spPr>
      </p:pic>
      <p:pic>
        <p:nvPicPr>
          <p:cNvPr id="5" name="Picture 4" descr="A colorful neon lines on a black background&#10;&#10;Description automatically generated">
            <a:extLst>
              <a:ext uri="{FF2B5EF4-FFF2-40B4-BE49-F238E27FC236}">
                <a16:creationId xmlns:a16="http://schemas.microsoft.com/office/drawing/2014/main" id="{4713FE26-4A56-11E0-4FE9-EDEB6D6CBDC5}"/>
              </a:ext>
            </a:extLst>
          </p:cNvPr>
          <p:cNvPicPr>
            <a:picLocks noChangeAspect="1"/>
          </p:cNvPicPr>
          <p:nvPr/>
        </p:nvPicPr>
        <p:blipFill>
          <a:blip r:embed="rId5"/>
          <a:stretch>
            <a:fillRect/>
          </a:stretch>
        </p:blipFill>
        <p:spPr>
          <a:xfrm>
            <a:off x="457200" y="4299942"/>
            <a:ext cx="1134661" cy="464955"/>
          </a:xfrm>
          <a:prstGeom prst="rect">
            <a:avLst/>
          </a:prstGeom>
        </p:spPr>
      </p:pic>
    </p:spTree>
    <p:extLst>
      <p:ext uri="{BB962C8B-B14F-4D97-AF65-F5344CB8AC3E}">
        <p14:creationId xmlns:p14="http://schemas.microsoft.com/office/powerpoint/2010/main" val="286836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1932-A5AD-273B-126C-77427B06181E}"/>
              </a:ext>
            </a:extLst>
          </p:cNvPr>
          <p:cNvSpPr>
            <a:spLocks noGrp="1"/>
          </p:cNvSpPr>
          <p:nvPr>
            <p:ph type="title"/>
          </p:nvPr>
        </p:nvSpPr>
        <p:spPr>
          <a:xfrm>
            <a:off x="457200" y="205979"/>
            <a:ext cx="8291264" cy="637579"/>
          </a:xfrm>
        </p:spPr>
        <p:txBody>
          <a:bodyPr/>
          <a:lstStyle/>
          <a:p>
            <a:r>
              <a:rPr lang="en-US" b="1" dirty="0"/>
              <a:t>Community Advisory Boards</a:t>
            </a:r>
          </a:p>
        </p:txBody>
      </p:sp>
      <p:pic>
        <p:nvPicPr>
          <p:cNvPr id="3" name="Picture 2">
            <a:extLst>
              <a:ext uri="{FF2B5EF4-FFF2-40B4-BE49-F238E27FC236}">
                <a16:creationId xmlns:a16="http://schemas.microsoft.com/office/drawing/2014/main" id="{C462D9C4-AB29-66FB-1146-8C7E33CD2246}"/>
              </a:ext>
            </a:extLst>
          </p:cNvPr>
          <p:cNvPicPr>
            <a:picLocks noChangeAspect="1"/>
          </p:cNvPicPr>
          <p:nvPr/>
        </p:nvPicPr>
        <p:blipFill>
          <a:blip r:embed="rId3"/>
          <a:stretch>
            <a:fillRect/>
          </a:stretch>
        </p:blipFill>
        <p:spPr>
          <a:xfrm>
            <a:off x="611560" y="1109584"/>
            <a:ext cx="2933700" cy="2181225"/>
          </a:xfrm>
          <a:prstGeom prst="rect">
            <a:avLst/>
          </a:prstGeom>
        </p:spPr>
      </p:pic>
      <p:pic>
        <p:nvPicPr>
          <p:cNvPr id="4" name="Picture 3">
            <a:extLst>
              <a:ext uri="{FF2B5EF4-FFF2-40B4-BE49-F238E27FC236}">
                <a16:creationId xmlns:a16="http://schemas.microsoft.com/office/drawing/2014/main" id="{BBDB6A2C-5F04-79BE-0DC6-E0DC6AE2B801}"/>
              </a:ext>
            </a:extLst>
          </p:cNvPr>
          <p:cNvPicPr>
            <a:picLocks noChangeAspect="1"/>
          </p:cNvPicPr>
          <p:nvPr/>
        </p:nvPicPr>
        <p:blipFill>
          <a:blip r:embed="rId4"/>
          <a:stretch>
            <a:fillRect/>
          </a:stretch>
        </p:blipFill>
        <p:spPr>
          <a:xfrm>
            <a:off x="5166749" y="1109432"/>
            <a:ext cx="2850397" cy="2850397"/>
          </a:xfrm>
          <a:prstGeom prst="rect">
            <a:avLst/>
          </a:prstGeom>
        </p:spPr>
      </p:pic>
      <p:pic>
        <p:nvPicPr>
          <p:cNvPr id="5" name="Picture 4">
            <a:extLst>
              <a:ext uri="{FF2B5EF4-FFF2-40B4-BE49-F238E27FC236}">
                <a16:creationId xmlns:a16="http://schemas.microsoft.com/office/drawing/2014/main" id="{B5CA7916-BE7A-055D-2A15-76EB12D061DF}"/>
              </a:ext>
            </a:extLst>
          </p:cNvPr>
          <p:cNvPicPr>
            <a:picLocks noChangeAspect="1"/>
          </p:cNvPicPr>
          <p:nvPr/>
        </p:nvPicPr>
        <p:blipFill>
          <a:blip r:embed="rId5"/>
          <a:stretch>
            <a:fillRect/>
          </a:stretch>
        </p:blipFill>
        <p:spPr>
          <a:xfrm>
            <a:off x="2652148" y="3290656"/>
            <a:ext cx="2514600" cy="1676400"/>
          </a:xfrm>
          <a:prstGeom prst="rect">
            <a:avLst/>
          </a:prstGeom>
        </p:spPr>
      </p:pic>
      <p:pic>
        <p:nvPicPr>
          <p:cNvPr id="6" name="Picture 5" descr="A colorful neon lines on a black background&#10;&#10;Description automatically generated">
            <a:extLst>
              <a:ext uri="{FF2B5EF4-FFF2-40B4-BE49-F238E27FC236}">
                <a16:creationId xmlns:a16="http://schemas.microsoft.com/office/drawing/2014/main" id="{8A1E7B54-A6DC-5711-0304-FC7A54A4A0AD}"/>
              </a:ext>
            </a:extLst>
          </p:cNvPr>
          <p:cNvPicPr>
            <a:picLocks noChangeAspect="1"/>
          </p:cNvPicPr>
          <p:nvPr/>
        </p:nvPicPr>
        <p:blipFill>
          <a:blip r:embed="rId6"/>
          <a:stretch>
            <a:fillRect/>
          </a:stretch>
        </p:blipFill>
        <p:spPr>
          <a:xfrm>
            <a:off x="251520" y="4493126"/>
            <a:ext cx="1134661" cy="464955"/>
          </a:xfrm>
          <a:prstGeom prst="rect">
            <a:avLst/>
          </a:prstGeom>
        </p:spPr>
      </p:pic>
    </p:spTree>
    <p:extLst>
      <p:ext uri="{BB962C8B-B14F-4D97-AF65-F5344CB8AC3E}">
        <p14:creationId xmlns:p14="http://schemas.microsoft.com/office/powerpoint/2010/main" val="1922872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9EFED-D550-4893-8B6D-42669F08D015}"/>
              </a:ext>
            </a:extLst>
          </p:cNvPr>
          <p:cNvSpPr>
            <a:spLocks noGrp="1"/>
          </p:cNvSpPr>
          <p:nvPr>
            <p:ph type="title"/>
          </p:nvPr>
        </p:nvSpPr>
        <p:spPr/>
        <p:txBody>
          <a:bodyPr/>
          <a:lstStyle/>
          <a:p>
            <a:r>
              <a:rPr lang="en-US" b="1" dirty="0"/>
              <a:t>Good Participatory Practices (GPP)</a:t>
            </a:r>
          </a:p>
        </p:txBody>
      </p:sp>
      <p:sp>
        <p:nvSpPr>
          <p:cNvPr id="6" name="Content Placeholder 5">
            <a:extLst>
              <a:ext uri="{FF2B5EF4-FFF2-40B4-BE49-F238E27FC236}">
                <a16:creationId xmlns:a16="http://schemas.microsoft.com/office/drawing/2014/main" id="{A5172DB6-7F08-45BB-CEEE-0D8CA49CF713}"/>
              </a:ext>
            </a:extLst>
          </p:cNvPr>
          <p:cNvSpPr>
            <a:spLocks noGrp="1"/>
          </p:cNvSpPr>
          <p:nvPr>
            <p:ph sz="half" idx="1"/>
          </p:nvPr>
        </p:nvSpPr>
        <p:spPr/>
        <p:txBody>
          <a:bodyPr/>
          <a:lstStyle/>
          <a:p>
            <a:endParaRPr lang="en-US" dirty="0"/>
          </a:p>
        </p:txBody>
      </p:sp>
      <p:sp>
        <p:nvSpPr>
          <p:cNvPr id="7" name="Content Placeholder 6">
            <a:extLst>
              <a:ext uri="{FF2B5EF4-FFF2-40B4-BE49-F238E27FC236}">
                <a16:creationId xmlns:a16="http://schemas.microsoft.com/office/drawing/2014/main" id="{22F34273-6777-D58E-51A4-140BBB08DA50}"/>
              </a:ext>
            </a:extLst>
          </p:cNvPr>
          <p:cNvSpPr>
            <a:spLocks noGrp="1"/>
          </p:cNvSpPr>
          <p:nvPr>
            <p:ph sz="half" idx="2"/>
          </p:nvPr>
        </p:nvSpPr>
        <p:spPr>
          <a:xfrm>
            <a:off x="4648200" y="1195616"/>
            <a:ext cx="4100264" cy="3394472"/>
          </a:xfrm>
        </p:spPr>
        <p:txBody>
          <a:bodyPr/>
          <a:lstStyle/>
          <a:p>
            <a:pPr marL="0" indent="0">
              <a:buNone/>
            </a:pPr>
            <a:r>
              <a:rPr lang="en-US" sz="1800" b="1" dirty="0"/>
              <a:t>Core Ethics Principles:</a:t>
            </a:r>
          </a:p>
          <a:p>
            <a:r>
              <a:rPr lang="en-US" altLang="en-US" sz="1800" dirty="0">
                <a:solidFill>
                  <a:srgbClr val="FF0000"/>
                </a:solidFill>
              </a:rPr>
              <a:t>Respect</a:t>
            </a:r>
            <a:r>
              <a:rPr lang="en-US" altLang="en-US" sz="1800" dirty="0"/>
              <a:t> for persons and their autonomy</a:t>
            </a:r>
          </a:p>
          <a:p>
            <a:r>
              <a:rPr lang="en-US" altLang="en-US" sz="1800" dirty="0">
                <a:solidFill>
                  <a:srgbClr val="FF0000"/>
                </a:solidFill>
              </a:rPr>
              <a:t>Beneficence</a:t>
            </a:r>
            <a:r>
              <a:rPr lang="en-US" altLang="en-US" sz="1800" dirty="0"/>
              <a:t>—maximize benefits and minimize risks for participants</a:t>
            </a:r>
          </a:p>
          <a:p>
            <a:r>
              <a:rPr lang="en-US" altLang="en-US" sz="1800" dirty="0">
                <a:solidFill>
                  <a:srgbClr val="FF0000"/>
                </a:solidFill>
              </a:rPr>
              <a:t>Justice</a:t>
            </a:r>
            <a:r>
              <a:rPr lang="en-US" altLang="en-US" sz="1800" dirty="0"/>
              <a:t>—fairness and equity in choice of location and participation</a:t>
            </a:r>
          </a:p>
          <a:p>
            <a:endParaRPr lang="en-US" dirty="0"/>
          </a:p>
        </p:txBody>
      </p:sp>
      <p:pic>
        <p:nvPicPr>
          <p:cNvPr id="4" name="Picture 2">
            <a:extLst>
              <a:ext uri="{FF2B5EF4-FFF2-40B4-BE49-F238E27FC236}">
                <a16:creationId xmlns:a16="http://schemas.microsoft.com/office/drawing/2014/main" id="{82B1DD10-0988-BEB5-D239-C7D7B75077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194" y="1098525"/>
            <a:ext cx="2439862" cy="331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colorful neon lines on a black background&#10;&#10;Description automatically generated">
            <a:extLst>
              <a:ext uri="{FF2B5EF4-FFF2-40B4-BE49-F238E27FC236}">
                <a16:creationId xmlns:a16="http://schemas.microsoft.com/office/drawing/2014/main" id="{EE39A7F4-5B36-FA1B-7DA2-68837633076D}"/>
              </a:ext>
            </a:extLst>
          </p:cNvPr>
          <p:cNvPicPr>
            <a:picLocks noChangeAspect="1"/>
          </p:cNvPicPr>
          <p:nvPr/>
        </p:nvPicPr>
        <p:blipFill>
          <a:blip r:embed="rId4"/>
          <a:stretch>
            <a:fillRect/>
          </a:stretch>
        </p:blipFill>
        <p:spPr>
          <a:xfrm>
            <a:off x="195987" y="4564173"/>
            <a:ext cx="911106" cy="373348"/>
          </a:xfrm>
          <a:prstGeom prst="rect">
            <a:avLst/>
          </a:prstGeom>
        </p:spPr>
      </p:pic>
    </p:spTree>
    <p:extLst>
      <p:ext uri="{BB962C8B-B14F-4D97-AF65-F5344CB8AC3E}">
        <p14:creationId xmlns:p14="http://schemas.microsoft.com/office/powerpoint/2010/main" val="2754755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F5517C-7925-D348-A5DD-F94267041FF3}"/>
              </a:ext>
            </a:extLst>
          </p:cNvPr>
          <p:cNvSpPr>
            <a:spLocks noGrp="1"/>
          </p:cNvSpPr>
          <p:nvPr>
            <p:ph type="title"/>
          </p:nvPr>
        </p:nvSpPr>
        <p:spPr>
          <a:xfrm>
            <a:off x="628650" y="313836"/>
            <a:ext cx="7886700" cy="504946"/>
          </a:xfrm>
        </p:spPr>
        <p:txBody>
          <a:bodyPr>
            <a:normAutofit fontScale="90000"/>
          </a:bodyPr>
          <a:lstStyle/>
          <a:p>
            <a:r>
              <a:rPr lang="en-US" b="1" dirty="0">
                <a:effectLst>
                  <a:outerShdw blurRad="50800" dist="38100" dir="10800000" algn="r" rotWithShape="0">
                    <a:prstClr val="black">
                      <a:alpha val="40000"/>
                    </a:prstClr>
                  </a:outerShdw>
                </a:effectLst>
              </a:rPr>
              <a:t>A Framework for Community Collaborative Research</a:t>
            </a:r>
          </a:p>
        </p:txBody>
      </p:sp>
      <p:pic>
        <p:nvPicPr>
          <p:cNvPr id="5" name="Picture 4">
            <a:extLst>
              <a:ext uri="{FF2B5EF4-FFF2-40B4-BE49-F238E27FC236}">
                <a16:creationId xmlns:a16="http://schemas.microsoft.com/office/drawing/2014/main" id="{BCEB8025-5ECE-EE43-8900-981D5B4C8392}"/>
              </a:ext>
            </a:extLst>
          </p:cNvPr>
          <p:cNvPicPr>
            <a:picLocks noChangeAspect="1"/>
          </p:cNvPicPr>
          <p:nvPr/>
        </p:nvPicPr>
        <p:blipFill>
          <a:blip r:embed="rId3"/>
          <a:stretch>
            <a:fillRect/>
          </a:stretch>
        </p:blipFill>
        <p:spPr>
          <a:xfrm>
            <a:off x="2267744" y="1112447"/>
            <a:ext cx="4879996" cy="3768660"/>
          </a:xfrm>
          <a:prstGeom prst="rect">
            <a:avLst/>
          </a:prstGeom>
        </p:spPr>
      </p:pic>
      <p:pic>
        <p:nvPicPr>
          <p:cNvPr id="2" name="Picture 1" descr="A colorful neon lines on a black background&#10;&#10;Description automatically generated">
            <a:extLst>
              <a:ext uri="{FF2B5EF4-FFF2-40B4-BE49-F238E27FC236}">
                <a16:creationId xmlns:a16="http://schemas.microsoft.com/office/drawing/2014/main" id="{4004E64A-F1DE-6AE6-9B3E-009D39142B83}"/>
              </a:ext>
            </a:extLst>
          </p:cNvPr>
          <p:cNvPicPr>
            <a:picLocks noChangeAspect="1"/>
          </p:cNvPicPr>
          <p:nvPr/>
        </p:nvPicPr>
        <p:blipFill>
          <a:blip r:embed="rId4"/>
          <a:stretch>
            <a:fillRect/>
          </a:stretch>
        </p:blipFill>
        <p:spPr>
          <a:xfrm>
            <a:off x="395536" y="4470616"/>
            <a:ext cx="1134661" cy="464955"/>
          </a:xfrm>
          <a:prstGeom prst="rect">
            <a:avLst/>
          </a:prstGeom>
        </p:spPr>
      </p:pic>
    </p:spTree>
    <p:extLst>
      <p:ext uri="{BB962C8B-B14F-4D97-AF65-F5344CB8AC3E}">
        <p14:creationId xmlns:p14="http://schemas.microsoft.com/office/powerpoint/2010/main" val="4212106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creenshot, font&#10;&#10;Description automatically generated">
            <a:extLst>
              <a:ext uri="{FF2B5EF4-FFF2-40B4-BE49-F238E27FC236}">
                <a16:creationId xmlns:a16="http://schemas.microsoft.com/office/drawing/2014/main" id="{DE3988FF-8BD1-A973-39B8-C5075D297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729" y="1040257"/>
            <a:ext cx="3741443" cy="975574"/>
          </a:xfrm>
          <a:prstGeom prst="rect">
            <a:avLst/>
          </a:prstGeom>
        </p:spPr>
      </p:pic>
      <p:sp>
        <p:nvSpPr>
          <p:cNvPr id="2" name="TextBox 1">
            <a:extLst>
              <a:ext uri="{FF2B5EF4-FFF2-40B4-BE49-F238E27FC236}">
                <a16:creationId xmlns:a16="http://schemas.microsoft.com/office/drawing/2014/main" id="{1FF39471-C41D-5339-769F-A8AD34E80726}"/>
              </a:ext>
            </a:extLst>
          </p:cNvPr>
          <p:cNvSpPr txBox="1"/>
          <p:nvPr/>
        </p:nvSpPr>
        <p:spPr>
          <a:xfrm>
            <a:off x="5430987" y="1223218"/>
            <a:ext cx="3317477" cy="2677656"/>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BEAT-HIV CEG Model Principles</a:t>
            </a:r>
            <a:r>
              <a:rPr lang="en-US" sz="1400" dirty="0">
                <a:latin typeface="Verdana" panose="020B0604030504040204" pitchFamily="34" charset="0"/>
                <a:ea typeface="Verdana" panose="020B0604030504040204" pitchFamily="34" charset="0"/>
                <a:cs typeface="Verdana" panose="020B0604030504040204" pitchFamily="34" charset="0"/>
              </a:rPr>
              <a:t>:</a:t>
            </a:r>
          </a:p>
          <a:p>
            <a:endParaRPr lang="en-US" sz="1400" dirty="0">
              <a:latin typeface="Verdana" panose="020B0604030504040204" pitchFamily="34" charset="0"/>
              <a:ea typeface="Verdana" panose="020B0604030504040204" pitchFamily="34" charset="0"/>
              <a:cs typeface="Verdana" panose="020B0604030504040204" pitchFamily="34" charset="0"/>
            </a:endParaRPr>
          </a:p>
          <a:p>
            <a:pPr marL="214313" indent="-214313">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Sharing community vision to integrate efforts</a:t>
            </a:r>
          </a:p>
          <a:p>
            <a:pPr marL="214313" indent="-214313">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Democratic group control on agenda and projects</a:t>
            </a:r>
          </a:p>
          <a:p>
            <a:pPr marL="214313" indent="-214313">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Independent contributions to group programmatic goals</a:t>
            </a:r>
          </a:p>
          <a:p>
            <a:pPr marL="214313" indent="-214313">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Shared leadership assignments</a:t>
            </a:r>
          </a:p>
          <a:p>
            <a:pPr marL="214313" indent="-214313">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Independence while strengthening collaborations</a:t>
            </a:r>
          </a:p>
        </p:txBody>
      </p:sp>
      <p:pic>
        <p:nvPicPr>
          <p:cNvPr id="4" name="Picture 3" descr="A close-up of a puzzle&#10;&#10;Description automatically generated">
            <a:extLst>
              <a:ext uri="{FF2B5EF4-FFF2-40B4-BE49-F238E27FC236}">
                <a16:creationId xmlns:a16="http://schemas.microsoft.com/office/drawing/2014/main" id="{E4A8DE5D-C5A3-A6DA-7DC1-9FB742E6A9CD}"/>
              </a:ext>
            </a:extLst>
          </p:cNvPr>
          <p:cNvPicPr>
            <a:picLocks noChangeAspect="1"/>
          </p:cNvPicPr>
          <p:nvPr/>
        </p:nvPicPr>
        <p:blipFill>
          <a:blip r:embed="rId4"/>
          <a:stretch>
            <a:fillRect/>
          </a:stretch>
        </p:blipFill>
        <p:spPr>
          <a:xfrm>
            <a:off x="548729" y="2061691"/>
            <a:ext cx="3805702" cy="2068004"/>
          </a:xfrm>
          <a:prstGeom prst="rect">
            <a:avLst/>
          </a:prstGeom>
        </p:spPr>
      </p:pic>
      <p:sp>
        <p:nvSpPr>
          <p:cNvPr id="3" name="TextBox 2">
            <a:extLst>
              <a:ext uri="{FF2B5EF4-FFF2-40B4-BE49-F238E27FC236}">
                <a16:creationId xmlns:a16="http://schemas.microsoft.com/office/drawing/2014/main" id="{C98E416F-60DD-0ECB-C1FE-0FF85D282EF9}"/>
              </a:ext>
            </a:extLst>
          </p:cNvPr>
          <p:cNvSpPr txBox="1"/>
          <p:nvPr/>
        </p:nvSpPr>
        <p:spPr>
          <a:xfrm>
            <a:off x="1734592" y="4175555"/>
            <a:ext cx="4480275" cy="430887"/>
          </a:xfrm>
          <a:prstGeom prst="rect">
            <a:avLst/>
          </a:prstGeom>
          <a:noFill/>
        </p:spPr>
        <p:txBody>
          <a:bodyPr wrap="square" rtlCol="0">
            <a:spAutoFit/>
          </a:bodyPr>
          <a:lstStyle/>
          <a:p>
            <a:pPr>
              <a:spcBef>
                <a:spcPts val="0"/>
              </a:spcBef>
              <a:spcAft>
                <a:spcPts val="0"/>
              </a:spcAft>
            </a:pPr>
            <a:r>
              <a:rPr lang="en-US" sz="1100" dirty="0">
                <a:effectLst/>
                <a:latin typeface="Verdana" panose="020B0604030504040204" pitchFamily="34" charset="0"/>
                <a:ea typeface="Verdana" panose="020B0604030504040204" pitchFamily="34" charset="0"/>
                <a:cs typeface="Verdana" panose="020B0604030504040204" pitchFamily="34" charset="0"/>
              </a:rPr>
              <a:t>For more details: </a:t>
            </a:r>
            <a:r>
              <a:rPr lang="en-US" sz="1100" u="sng" dirty="0">
                <a:solidFill>
                  <a:srgbClr val="0070C0"/>
                </a:solidFill>
                <a:effectLst/>
                <a:latin typeface="Verdana" panose="020B0604030504040204" pitchFamily="34" charset="0"/>
                <a:ea typeface="Verdana" panose="020B0604030504040204" pitchFamily="34" charset="0"/>
                <a:cs typeface="Verdana" panose="020B0604030504040204" pitchFamily="34" charset="0"/>
              </a:rPr>
              <a:t>https://pubmed.ncbi.nlm.nih.gov/37291622/</a:t>
            </a:r>
            <a:r>
              <a:rPr lang="en-US" sz="1100" dirty="0">
                <a:effectLst/>
                <a:latin typeface="Verdana" panose="020B0604030504040204" pitchFamily="34" charset="0"/>
                <a:ea typeface="Verdana" panose="020B0604030504040204" pitchFamily="34" charset="0"/>
                <a:cs typeface="Verdana" panose="020B0604030504040204" pitchFamily="34" charset="0"/>
              </a:rPr>
              <a:t> </a:t>
            </a:r>
          </a:p>
        </p:txBody>
      </p:sp>
      <p:pic>
        <p:nvPicPr>
          <p:cNvPr id="5" name="Picture 4" descr="A colorful neon lines on a black background&#10;&#10;Description automatically generated">
            <a:extLst>
              <a:ext uri="{FF2B5EF4-FFF2-40B4-BE49-F238E27FC236}">
                <a16:creationId xmlns:a16="http://schemas.microsoft.com/office/drawing/2014/main" id="{B8CE7D39-CC61-F9B4-5E8E-DD51BC44FC1F}"/>
              </a:ext>
            </a:extLst>
          </p:cNvPr>
          <p:cNvPicPr>
            <a:picLocks noChangeAspect="1"/>
          </p:cNvPicPr>
          <p:nvPr/>
        </p:nvPicPr>
        <p:blipFill>
          <a:blip r:embed="rId5"/>
          <a:stretch>
            <a:fillRect/>
          </a:stretch>
        </p:blipFill>
        <p:spPr>
          <a:xfrm>
            <a:off x="395537" y="4659982"/>
            <a:ext cx="819036" cy="335620"/>
          </a:xfrm>
          <a:prstGeom prst="rect">
            <a:avLst/>
          </a:prstGeom>
        </p:spPr>
      </p:pic>
      <p:sp>
        <p:nvSpPr>
          <p:cNvPr id="6" name="Title 5">
            <a:extLst>
              <a:ext uri="{FF2B5EF4-FFF2-40B4-BE49-F238E27FC236}">
                <a16:creationId xmlns:a16="http://schemas.microsoft.com/office/drawing/2014/main" id="{FABA91BE-B393-14D2-61FA-38F568576E30}"/>
              </a:ext>
            </a:extLst>
          </p:cNvPr>
          <p:cNvSpPr>
            <a:spLocks noGrp="1"/>
          </p:cNvSpPr>
          <p:nvPr>
            <p:ph type="title"/>
          </p:nvPr>
        </p:nvSpPr>
        <p:spPr>
          <a:xfrm>
            <a:off x="457200" y="101904"/>
            <a:ext cx="8291264" cy="742558"/>
          </a:xfrm>
        </p:spPr>
        <p:txBody>
          <a:bodyPr/>
          <a:lstStyle/>
          <a:p>
            <a:r>
              <a:rPr lang="en-US" b="1" dirty="0"/>
              <a:t>Community Engagement Model</a:t>
            </a:r>
          </a:p>
        </p:txBody>
      </p:sp>
    </p:spTree>
    <p:extLst>
      <p:ext uri="{BB962C8B-B14F-4D97-AF65-F5344CB8AC3E}">
        <p14:creationId xmlns:p14="http://schemas.microsoft.com/office/powerpoint/2010/main" val="3396464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A64911-46CA-4499-9FEA-5D19E927A0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8284" y="178741"/>
            <a:ext cx="1113296" cy="1102050"/>
          </a:xfrm>
          <a:prstGeom prst="rect">
            <a:avLst/>
          </a:prstGeom>
        </p:spPr>
      </p:pic>
      <p:sp>
        <p:nvSpPr>
          <p:cNvPr id="5" name="Title 1">
            <a:extLst>
              <a:ext uri="{FF2B5EF4-FFF2-40B4-BE49-F238E27FC236}">
                <a16:creationId xmlns:a16="http://schemas.microsoft.com/office/drawing/2014/main" id="{2E545DB0-BF2B-4C80-BA34-515D52D660DD}"/>
              </a:ext>
            </a:extLst>
          </p:cNvPr>
          <p:cNvSpPr>
            <a:spLocks noGrp="1"/>
          </p:cNvSpPr>
          <p:nvPr>
            <p:ph type="title"/>
          </p:nvPr>
        </p:nvSpPr>
        <p:spPr>
          <a:xfrm>
            <a:off x="105317" y="-279259"/>
            <a:ext cx="7886700" cy="1339741"/>
          </a:xfrm>
        </p:spPr>
        <p:txBody>
          <a:bodyPr>
            <a:normAutofit/>
          </a:bodyPr>
          <a:lstStyle/>
          <a:p>
            <a:r>
              <a:rPr lang="en-US" b="1" dirty="0">
                <a:solidFill>
                  <a:srgbClr val="00B0F0"/>
                </a:solidFill>
                <a:latin typeface="+mj-lt"/>
                <a:ea typeface="+mn-ea"/>
                <a:cs typeface="+mn-cs"/>
              </a:rPr>
              <a:t>Y</a:t>
            </a:r>
            <a:r>
              <a:rPr lang="en-US" b="1" dirty="0">
                <a:solidFill>
                  <a:srgbClr val="FF0000"/>
                </a:solidFill>
                <a:latin typeface="+mj-lt"/>
                <a:ea typeface="+mn-ea"/>
                <a:cs typeface="+mn-cs"/>
              </a:rPr>
              <a:t>o</a:t>
            </a:r>
            <a:r>
              <a:rPr lang="en-US" b="1" dirty="0">
                <a:solidFill>
                  <a:srgbClr val="92D050"/>
                </a:solidFill>
                <a:latin typeface="+mj-lt"/>
                <a:ea typeface="+mn-ea"/>
                <a:cs typeface="+mn-cs"/>
              </a:rPr>
              <a:t>u</a:t>
            </a:r>
            <a:r>
              <a:rPr lang="en-US" b="1" dirty="0">
                <a:solidFill>
                  <a:schemeClr val="accent4">
                    <a:lumMod val="75000"/>
                  </a:schemeClr>
                </a:solidFill>
                <a:latin typeface="+mj-lt"/>
                <a:ea typeface="+mn-ea"/>
                <a:cs typeface="+mn-cs"/>
              </a:rPr>
              <a:t>t</a:t>
            </a:r>
            <a:r>
              <a:rPr lang="en-US" b="1" dirty="0">
                <a:solidFill>
                  <a:srgbClr val="7030A0"/>
                </a:solidFill>
                <a:latin typeface="+mj-lt"/>
                <a:ea typeface="+mn-ea"/>
                <a:cs typeface="+mn-cs"/>
              </a:rPr>
              <a:t>h</a:t>
            </a:r>
            <a:r>
              <a:rPr lang="en-US" b="1" dirty="0">
                <a:solidFill>
                  <a:schemeClr val="dk1"/>
                </a:solidFill>
                <a:latin typeface="+mj-lt"/>
                <a:ea typeface="+mn-ea"/>
                <a:cs typeface="+mn-cs"/>
              </a:rPr>
              <a:t>4</a:t>
            </a:r>
            <a:r>
              <a:rPr lang="en-US" b="1" dirty="0">
                <a:solidFill>
                  <a:srgbClr val="663300"/>
                </a:solidFill>
                <a:latin typeface="+mj-lt"/>
                <a:ea typeface="+mn-ea"/>
                <a:cs typeface="+mn-cs"/>
              </a:rPr>
              <a:t>C</a:t>
            </a:r>
            <a:r>
              <a:rPr lang="en-US" b="1" dirty="0">
                <a:solidFill>
                  <a:srgbClr val="FF33CC"/>
                </a:solidFill>
                <a:latin typeface="+mj-lt"/>
                <a:ea typeface="+mn-ea"/>
                <a:cs typeface="+mn-cs"/>
              </a:rPr>
              <a:t>u</a:t>
            </a:r>
            <a:r>
              <a:rPr lang="en-US" b="1" dirty="0">
                <a:solidFill>
                  <a:schemeClr val="accent1">
                    <a:lumMod val="50000"/>
                  </a:schemeClr>
                </a:solidFill>
                <a:latin typeface="+mj-lt"/>
                <a:ea typeface="+mn-ea"/>
                <a:cs typeface="+mn-cs"/>
              </a:rPr>
              <a:t>r</a:t>
            </a:r>
            <a:r>
              <a:rPr lang="en-US" b="1" dirty="0">
                <a:solidFill>
                  <a:srgbClr val="0099CC"/>
                </a:solidFill>
                <a:latin typeface="+mj-lt"/>
                <a:ea typeface="+mn-ea"/>
                <a:cs typeface="+mn-cs"/>
              </a:rPr>
              <a:t>e</a:t>
            </a:r>
            <a:endParaRPr lang="en-US" b="1" dirty="0"/>
          </a:p>
        </p:txBody>
      </p:sp>
      <p:sp>
        <p:nvSpPr>
          <p:cNvPr id="6" name="TextBox 5">
            <a:extLst>
              <a:ext uri="{FF2B5EF4-FFF2-40B4-BE49-F238E27FC236}">
                <a16:creationId xmlns:a16="http://schemas.microsoft.com/office/drawing/2014/main" id="{D6635B23-52F6-4165-ACC6-326F39A945C7}"/>
              </a:ext>
            </a:extLst>
          </p:cNvPr>
          <p:cNvSpPr txBox="1"/>
          <p:nvPr/>
        </p:nvSpPr>
        <p:spPr>
          <a:xfrm>
            <a:off x="2351435" y="4493883"/>
            <a:ext cx="7554494" cy="253916"/>
          </a:xfrm>
          <a:prstGeom prst="rect">
            <a:avLst/>
          </a:prstGeom>
          <a:noFill/>
        </p:spPr>
        <p:txBody>
          <a:bodyPr wrap="square" rtlCol="0">
            <a:spAutoFit/>
          </a:bodyPr>
          <a:lstStyle/>
          <a:p>
            <a:r>
              <a:rPr lang="en-US" sz="1050" b="1" dirty="0">
                <a:latin typeface="+mj-lt"/>
                <a:hlinkClick r:id="rId4"/>
              </a:rPr>
              <a:t>https://youth4cure.ucsf.edu/hiv-cure-research-illustrations</a:t>
            </a:r>
            <a:r>
              <a:rPr lang="en-US" sz="1050" b="1" dirty="0">
                <a:latin typeface="+mj-lt"/>
              </a:rPr>
              <a:t> </a:t>
            </a:r>
          </a:p>
        </p:txBody>
      </p:sp>
      <p:pic>
        <p:nvPicPr>
          <p:cNvPr id="8" name="Picture 7" descr="Graphical user interface, text, application&#10;&#10;Description automatically generated">
            <a:extLst>
              <a:ext uri="{FF2B5EF4-FFF2-40B4-BE49-F238E27FC236}">
                <a16:creationId xmlns:a16="http://schemas.microsoft.com/office/drawing/2014/main" id="{0E6B8461-A7AE-47ED-B228-40F532F55B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9098" y="244180"/>
            <a:ext cx="3661777" cy="1102050"/>
          </a:xfrm>
          <a:prstGeom prst="rect">
            <a:avLst/>
          </a:prstGeom>
          <a:effectLst>
            <a:outerShdw blurRad="50800" dist="38100" dir="2700000" algn="tl" rotWithShape="0">
              <a:prstClr val="black">
                <a:alpha val="40000"/>
              </a:prstClr>
            </a:outerShdw>
          </a:effectLst>
        </p:spPr>
      </p:pic>
      <p:pic>
        <p:nvPicPr>
          <p:cNvPr id="10" name="Picture 9" descr="Calendar&#10;&#10;Description automatically generated">
            <a:extLst>
              <a:ext uri="{FF2B5EF4-FFF2-40B4-BE49-F238E27FC236}">
                <a16:creationId xmlns:a16="http://schemas.microsoft.com/office/drawing/2014/main" id="{B8202B19-194A-4C53-8DE5-7C6922FE0E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292" y="1390423"/>
            <a:ext cx="1960148" cy="2773519"/>
          </a:xfrm>
          <a:prstGeom prst="rect">
            <a:avLst/>
          </a:prstGeom>
          <a:effectLst>
            <a:outerShdw blurRad="50800" dist="38100" dir="2700000" algn="tl" rotWithShape="0">
              <a:prstClr val="black">
                <a:alpha val="40000"/>
              </a:prstClr>
            </a:outerShdw>
          </a:effectLst>
        </p:spPr>
      </p:pic>
      <p:pic>
        <p:nvPicPr>
          <p:cNvPr id="12" name="Picture 11" descr="A picture containing text, newspaper&#10;&#10;Description automatically generated">
            <a:extLst>
              <a:ext uri="{FF2B5EF4-FFF2-40B4-BE49-F238E27FC236}">
                <a16:creationId xmlns:a16="http://schemas.microsoft.com/office/drawing/2014/main" id="{553D1648-1985-4682-9C37-F43B9352C5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51435" y="1583921"/>
            <a:ext cx="2011328" cy="2784338"/>
          </a:xfrm>
          <a:prstGeom prst="rect">
            <a:avLst/>
          </a:prstGeom>
          <a:effectLst>
            <a:outerShdw blurRad="50800" dist="38100" dir="2700000" algn="tl" rotWithShape="0">
              <a:prstClr val="black">
                <a:alpha val="40000"/>
              </a:prstClr>
            </a:outerShdw>
          </a:effectLst>
        </p:spPr>
      </p:pic>
      <p:pic>
        <p:nvPicPr>
          <p:cNvPr id="14" name="Picture 13" descr="A picture containing text, newspaper&#10;&#10;Description automatically generated">
            <a:extLst>
              <a:ext uri="{FF2B5EF4-FFF2-40B4-BE49-F238E27FC236}">
                <a16:creationId xmlns:a16="http://schemas.microsoft.com/office/drawing/2014/main" id="{2DB92968-7467-43A4-BD03-D3B04B58E41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6758" y="1598812"/>
            <a:ext cx="1988226" cy="2769447"/>
          </a:xfrm>
          <a:prstGeom prst="rect">
            <a:avLst/>
          </a:prstGeom>
          <a:effectLst>
            <a:outerShdw blurRad="50800" dist="38100" dir="2700000" algn="tl" rotWithShape="0">
              <a:prstClr val="black">
                <a:alpha val="40000"/>
              </a:prstClr>
            </a:outerShdw>
          </a:effectLst>
        </p:spPr>
      </p:pic>
      <p:pic>
        <p:nvPicPr>
          <p:cNvPr id="16" name="Picture 15" descr="A picture containing text, newspaper, screenshot&#10;&#10;Description automatically generated">
            <a:extLst>
              <a:ext uri="{FF2B5EF4-FFF2-40B4-BE49-F238E27FC236}">
                <a16:creationId xmlns:a16="http://schemas.microsoft.com/office/drawing/2014/main" id="{105CC472-788A-4456-A95F-C7E9E8CE8F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52004" y="1346382"/>
            <a:ext cx="1950001" cy="2762196"/>
          </a:xfrm>
          <a:prstGeom prst="rect">
            <a:avLst/>
          </a:prstGeom>
          <a:effectLst>
            <a:outerShdw blurRad="50800" dist="38100" dir="2700000" algn="tl" rotWithShape="0">
              <a:prstClr val="black">
                <a:alpha val="40000"/>
              </a:prstClr>
            </a:outerShdw>
          </a:effectLst>
        </p:spPr>
      </p:pic>
      <p:pic>
        <p:nvPicPr>
          <p:cNvPr id="2" name="Picture 1" descr="A colorful neon lines on a black background&#10;&#10;Description automatically generated">
            <a:extLst>
              <a:ext uri="{FF2B5EF4-FFF2-40B4-BE49-F238E27FC236}">
                <a16:creationId xmlns:a16="http://schemas.microsoft.com/office/drawing/2014/main" id="{5D45C99F-A65C-A004-24A8-522BAC9809BA}"/>
              </a:ext>
            </a:extLst>
          </p:cNvPr>
          <p:cNvPicPr>
            <a:picLocks noChangeAspect="1"/>
          </p:cNvPicPr>
          <p:nvPr/>
        </p:nvPicPr>
        <p:blipFill>
          <a:blip r:embed="rId10"/>
          <a:stretch>
            <a:fillRect/>
          </a:stretch>
        </p:blipFill>
        <p:spPr>
          <a:xfrm>
            <a:off x="323528" y="4587974"/>
            <a:ext cx="954438" cy="391105"/>
          </a:xfrm>
          <a:prstGeom prst="rect">
            <a:avLst/>
          </a:prstGeom>
        </p:spPr>
      </p:pic>
    </p:spTree>
    <p:extLst>
      <p:ext uri="{BB962C8B-B14F-4D97-AF65-F5344CB8AC3E}">
        <p14:creationId xmlns:p14="http://schemas.microsoft.com/office/powerpoint/2010/main" val="529773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1795-1217-1C36-3922-C33E61153913}"/>
              </a:ext>
            </a:extLst>
          </p:cNvPr>
          <p:cNvSpPr>
            <a:spLocks noGrp="1"/>
          </p:cNvSpPr>
          <p:nvPr>
            <p:ph type="title"/>
          </p:nvPr>
        </p:nvSpPr>
        <p:spPr>
          <a:xfrm>
            <a:off x="628650" y="273844"/>
            <a:ext cx="7886700" cy="519113"/>
          </a:xfrm>
        </p:spPr>
        <p:txBody>
          <a:bodyPr>
            <a:normAutofit/>
          </a:bodyPr>
          <a:lstStyle/>
          <a:p>
            <a:r>
              <a:rPr lang="en-US" b="1" dirty="0"/>
              <a:t>Research Gatekeepers &amp; Stakeholders</a:t>
            </a:r>
          </a:p>
        </p:txBody>
      </p:sp>
      <p:pic>
        <p:nvPicPr>
          <p:cNvPr id="4" name="Picture 2" descr="Beyond recruitment: good participatory practice enhances the impact of  research in a pandemic | Nature Medicine">
            <a:extLst>
              <a:ext uri="{FF2B5EF4-FFF2-40B4-BE49-F238E27FC236}">
                <a16:creationId xmlns:a16="http://schemas.microsoft.com/office/drawing/2014/main" id="{85F72826-6379-C599-0DEF-DDBCCE3A16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444101" y="1310512"/>
            <a:ext cx="4071249" cy="2208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0B43DE-C0EC-A136-2E2A-2D2BE648E712}"/>
              </a:ext>
            </a:extLst>
          </p:cNvPr>
          <p:cNvSpPr txBox="1"/>
          <p:nvPr/>
        </p:nvSpPr>
        <p:spPr>
          <a:xfrm>
            <a:off x="5652120" y="3546869"/>
            <a:ext cx="2549096" cy="276999"/>
          </a:xfrm>
          <a:prstGeom prst="rect">
            <a:avLst/>
          </a:prstGeom>
          <a:noFill/>
        </p:spPr>
        <p:txBody>
          <a:bodyPr wrap="none" rtlCol="0">
            <a:spAutoFit/>
          </a:bodyPr>
          <a:lstStyle/>
          <a:p>
            <a:r>
              <a:rPr lang="en-US" sz="1000" dirty="0">
                <a:latin typeface="Verdana" panose="020B0604030504040204" pitchFamily="34" charset="0"/>
                <a:ea typeface="Verdana" panose="020B0604030504040204" pitchFamily="34" charset="0"/>
                <a:cs typeface="Verdana" panose="020B0604030504040204" pitchFamily="34" charset="0"/>
              </a:rPr>
              <a:t>Wilson, et al</a:t>
            </a:r>
            <a:r>
              <a:rPr lang="en-US" sz="1000" i="1" dirty="0">
                <a:latin typeface="Verdana" panose="020B0604030504040204" pitchFamily="34" charset="0"/>
                <a:ea typeface="Verdana" panose="020B0604030504040204" pitchFamily="34" charset="0"/>
                <a:cs typeface="Verdana" panose="020B0604030504040204" pitchFamily="34" charset="0"/>
              </a:rPr>
              <a:t>. Nature Medicine</a:t>
            </a:r>
            <a:r>
              <a:rPr lang="en-US" sz="1000" dirty="0">
                <a:latin typeface="Verdana" panose="020B0604030504040204" pitchFamily="34" charset="0"/>
                <a:ea typeface="Verdana" panose="020B0604030504040204" pitchFamily="34" charset="0"/>
                <a:cs typeface="Verdana" panose="020B0604030504040204" pitchFamily="34" charset="0"/>
              </a:rPr>
              <a:t>, 2</a:t>
            </a:r>
            <a:r>
              <a:rPr lang="en-US" sz="1200" dirty="0"/>
              <a:t>021</a:t>
            </a:r>
          </a:p>
        </p:txBody>
      </p:sp>
      <p:pic>
        <p:nvPicPr>
          <p:cNvPr id="6" name="Picture 2">
            <a:extLst>
              <a:ext uri="{FF2B5EF4-FFF2-40B4-BE49-F238E27FC236}">
                <a16:creationId xmlns:a16="http://schemas.microsoft.com/office/drawing/2014/main" id="{BF709E2F-5B59-E77D-2FF7-06F4AE5C81D8}"/>
              </a:ext>
            </a:extLst>
          </p:cNvPr>
          <p:cNvPicPr>
            <a:picLocks noChangeAspect="1" noChangeArrowheads="1"/>
          </p:cNvPicPr>
          <p:nvPr/>
        </p:nvPicPr>
        <p:blipFill>
          <a:blip r:embed="rId4" cstate="print"/>
          <a:srcRect/>
          <a:stretch>
            <a:fillRect/>
          </a:stretch>
        </p:blipFill>
        <p:spPr bwMode="auto">
          <a:xfrm>
            <a:off x="179512" y="1052031"/>
            <a:ext cx="3814638" cy="2901911"/>
          </a:xfrm>
          <a:prstGeom prst="rect">
            <a:avLst/>
          </a:prstGeom>
          <a:noFill/>
          <a:ln w="9525">
            <a:noFill/>
            <a:miter lim="800000"/>
            <a:headEnd/>
            <a:tailEnd/>
          </a:ln>
        </p:spPr>
      </p:pic>
      <p:sp>
        <p:nvSpPr>
          <p:cNvPr id="7" name="TextBox 6">
            <a:extLst>
              <a:ext uri="{FF2B5EF4-FFF2-40B4-BE49-F238E27FC236}">
                <a16:creationId xmlns:a16="http://schemas.microsoft.com/office/drawing/2014/main" id="{296BA167-8B0B-FA18-9604-4988A648BC2C}"/>
              </a:ext>
            </a:extLst>
          </p:cNvPr>
          <p:cNvSpPr txBox="1"/>
          <p:nvPr/>
        </p:nvSpPr>
        <p:spPr>
          <a:xfrm>
            <a:off x="452195" y="3884763"/>
            <a:ext cx="3541955" cy="400110"/>
          </a:xfrm>
          <a:prstGeom prst="rect">
            <a:avLst/>
          </a:prstGeom>
          <a:noFill/>
        </p:spPr>
        <p:txBody>
          <a:bodyPr wrap="square" rtlCol="0">
            <a:spAutoFit/>
          </a:bodyPr>
          <a:lstStyle/>
          <a:p>
            <a:r>
              <a:rPr lang="en-US" sz="1000" dirty="0">
                <a:latin typeface="Verdana" panose="020B0604030504040204" pitchFamily="34" charset="0"/>
                <a:ea typeface="Verdana" panose="020B0604030504040204" pitchFamily="34" charset="0"/>
                <a:cs typeface="Verdana" panose="020B0604030504040204" pitchFamily="34" charset="0"/>
              </a:rPr>
              <a:t>MacQueen, et al. </a:t>
            </a:r>
            <a:r>
              <a:rPr lang="en-US" sz="1000" i="1" dirty="0">
                <a:latin typeface="Verdana" panose="020B0604030504040204" pitchFamily="34" charset="0"/>
                <a:ea typeface="Verdana" panose="020B0604030504040204" pitchFamily="34" charset="0"/>
                <a:cs typeface="Verdana" panose="020B0604030504040204" pitchFamily="34" charset="0"/>
              </a:rPr>
              <a:t>Stakeholder Engagement Toolkit for HIV Prevention Trials.</a:t>
            </a:r>
            <a:r>
              <a:rPr lang="en-US" sz="1000" dirty="0">
                <a:latin typeface="Verdana" panose="020B0604030504040204" pitchFamily="34" charset="0"/>
                <a:ea typeface="Verdana" panose="020B0604030504040204" pitchFamily="34" charset="0"/>
                <a:cs typeface="Verdana" panose="020B0604030504040204" pitchFamily="34" charset="0"/>
              </a:rPr>
              <a:t> FHI 360, 2012.</a:t>
            </a:r>
          </a:p>
        </p:txBody>
      </p:sp>
      <p:pic>
        <p:nvPicPr>
          <p:cNvPr id="8" name="Picture 7" descr="A colorful neon lines on a black background&#10;&#10;Description automatically generated">
            <a:extLst>
              <a:ext uri="{FF2B5EF4-FFF2-40B4-BE49-F238E27FC236}">
                <a16:creationId xmlns:a16="http://schemas.microsoft.com/office/drawing/2014/main" id="{CC5096A2-B9A4-5DDA-8FF4-40E76EAA4550}"/>
              </a:ext>
            </a:extLst>
          </p:cNvPr>
          <p:cNvPicPr>
            <a:picLocks noChangeAspect="1"/>
          </p:cNvPicPr>
          <p:nvPr/>
        </p:nvPicPr>
        <p:blipFill>
          <a:blip r:embed="rId5"/>
          <a:stretch>
            <a:fillRect/>
          </a:stretch>
        </p:blipFill>
        <p:spPr>
          <a:xfrm>
            <a:off x="628650" y="4615804"/>
            <a:ext cx="733130" cy="300418"/>
          </a:xfrm>
          <a:prstGeom prst="rect">
            <a:avLst/>
          </a:prstGeom>
        </p:spPr>
      </p:pic>
    </p:spTree>
    <p:extLst>
      <p:ext uri="{BB962C8B-B14F-4D97-AF65-F5344CB8AC3E}">
        <p14:creationId xmlns:p14="http://schemas.microsoft.com/office/powerpoint/2010/main" val="645898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8383-E70F-F908-87FF-88879D6B5528}"/>
              </a:ext>
            </a:extLst>
          </p:cNvPr>
          <p:cNvSpPr>
            <a:spLocks noGrp="1"/>
          </p:cNvSpPr>
          <p:nvPr>
            <p:ph type="title"/>
          </p:nvPr>
        </p:nvSpPr>
        <p:spPr/>
        <p:txBody>
          <a:bodyPr>
            <a:normAutofit/>
          </a:bodyPr>
          <a:lstStyle/>
          <a:p>
            <a:r>
              <a:rPr lang="en-US" b="1" dirty="0"/>
              <a:t>HIV Cure Research Stakeholders</a:t>
            </a:r>
          </a:p>
        </p:txBody>
      </p:sp>
      <p:pic>
        <p:nvPicPr>
          <p:cNvPr id="5" name="Content Placeholder 4" descr="A close-up of a document&#10;&#10;Description automatically generated">
            <a:extLst>
              <a:ext uri="{FF2B5EF4-FFF2-40B4-BE49-F238E27FC236}">
                <a16:creationId xmlns:a16="http://schemas.microsoft.com/office/drawing/2014/main" id="{1E3DCEAC-439F-C689-750A-197F87E2A173}"/>
              </a:ext>
            </a:extLst>
          </p:cNvPr>
          <p:cNvPicPr>
            <a:picLocks noGrp="1" noChangeAspect="1"/>
          </p:cNvPicPr>
          <p:nvPr>
            <p:ph idx="1"/>
          </p:nvPr>
        </p:nvPicPr>
        <p:blipFill>
          <a:blip r:embed="rId3"/>
          <a:stretch>
            <a:fillRect/>
          </a:stretch>
        </p:blipFill>
        <p:spPr>
          <a:xfrm>
            <a:off x="1320491" y="1462088"/>
            <a:ext cx="5867400" cy="2219325"/>
          </a:xfrm>
        </p:spPr>
      </p:pic>
      <p:pic>
        <p:nvPicPr>
          <p:cNvPr id="6" name="Picture 5" descr="A colorful neon lines on a black background&#10;&#10;Description automatically generated">
            <a:extLst>
              <a:ext uri="{FF2B5EF4-FFF2-40B4-BE49-F238E27FC236}">
                <a16:creationId xmlns:a16="http://schemas.microsoft.com/office/drawing/2014/main" id="{855AF3BA-696F-BB22-B001-D5BE3802DC9B}"/>
              </a:ext>
            </a:extLst>
          </p:cNvPr>
          <p:cNvPicPr>
            <a:picLocks noChangeAspect="1"/>
          </p:cNvPicPr>
          <p:nvPr/>
        </p:nvPicPr>
        <p:blipFill>
          <a:blip r:embed="rId4"/>
          <a:stretch>
            <a:fillRect/>
          </a:stretch>
        </p:blipFill>
        <p:spPr>
          <a:xfrm>
            <a:off x="683568" y="4227934"/>
            <a:ext cx="1134661" cy="464955"/>
          </a:xfrm>
          <a:prstGeom prst="rect">
            <a:avLst/>
          </a:prstGeom>
        </p:spPr>
      </p:pic>
    </p:spTree>
    <p:extLst>
      <p:ext uri="{BB962C8B-B14F-4D97-AF65-F5344CB8AC3E}">
        <p14:creationId xmlns:p14="http://schemas.microsoft.com/office/powerpoint/2010/main" val="459999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2A09-7245-905C-162A-245FA44CA5AF}"/>
              </a:ext>
            </a:extLst>
          </p:cNvPr>
          <p:cNvSpPr>
            <a:spLocks noGrp="1"/>
          </p:cNvSpPr>
          <p:nvPr>
            <p:ph type="title"/>
          </p:nvPr>
        </p:nvSpPr>
        <p:spPr>
          <a:xfrm>
            <a:off x="484786" y="205978"/>
            <a:ext cx="8291264" cy="857250"/>
          </a:xfrm>
        </p:spPr>
        <p:txBody>
          <a:bodyPr>
            <a:normAutofit fontScale="90000"/>
          </a:bodyPr>
          <a:lstStyle/>
          <a:p>
            <a:r>
              <a:rPr lang="en-US" sz="3000" b="1" dirty="0"/>
              <a:t>Application &amp; Impact of GPP &amp; Community/Stakeholder Engagement </a:t>
            </a:r>
          </a:p>
        </p:txBody>
      </p:sp>
      <p:pic>
        <p:nvPicPr>
          <p:cNvPr id="4" name="Picture 2">
            <a:extLst>
              <a:ext uri="{FF2B5EF4-FFF2-40B4-BE49-F238E27FC236}">
                <a16:creationId xmlns:a16="http://schemas.microsoft.com/office/drawing/2014/main" id="{21C5D1FC-7A59-C342-83AC-F7346C2DFB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431929" y="1380742"/>
            <a:ext cx="1799422" cy="23820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8" descr="A person smiling for the camera&#10;&#10;Description automatically generated with low confidence">
            <a:extLst>
              <a:ext uri="{FF2B5EF4-FFF2-40B4-BE49-F238E27FC236}">
                <a16:creationId xmlns:a16="http://schemas.microsoft.com/office/drawing/2014/main" id="{A75B85D3-B0FC-302B-6111-24400D176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2067694"/>
            <a:ext cx="1766444" cy="2382013"/>
          </a:xfrm>
          <a:prstGeom prst="rect">
            <a:avLst/>
          </a:prstGeom>
        </p:spPr>
      </p:pic>
      <p:pic>
        <p:nvPicPr>
          <p:cNvPr id="7" name="Picture 6" descr="A colorful neon lines on a black background&#10;&#10;Description automatically generated">
            <a:extLst>
              <a:ext uri="{FF2B5EF4-FFF2-40B4-BE49-F238E27FC236}">
                <a16:creationId xmlns:a16="http://schemas.microsoft.com/office/drawing/2014/main" id="{C5764266-3F26-9FA5-220C-AA79AC9E428F}"/>
              </a:ext>
            </a:extLst>
          </p:cNvPr>
          <p:cNvPicPr>
            <a:picLocks noChangeAspect="1"/>
          </p:cNvPicPr>
          <p:nvPr/>
        </p:nvPicPr>
        <p:blipFill>
          <a:blip r:embed="rId5"/>
          <a:stretch>
            <a:fillRect/>
          </a:stretch>
        </p:blipFill>
        <p:spPr>
          <a:xfrm>
            <a:off x="491885" y="4593412"/>
            <a:ext cx="839755" cy="344110"/>
          </a:xfrm>
          <a:prstGeom prst="rect">
            <a:avLst/>
          </a:prstGeom>
        </p:spPr>
      </p:pic>
      <p:pic>
        <p:nvPicPr>
          <p:cNvPr id="1026" name="Picture 2">
            <a:extLst>
              <a:ext uri="{FF2B5EF4-FFF2-40B4-BE49-F238E27FC236}">
                <a16:creationId xmlns:a16="http://schemas.microsoft.com/office/drawing/2014/main" id="{1875BCA9-FBF3-4C67-8A9F-8A7707CA2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2312756"/>
            <a:ext cx="2449963" cy="17499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over of a book with people around a table&#10;&#10;Description automatically generated">
            <a:extLst>
              <a:ext uri="{FF2B5EF4-FFF2-40B4-BE49-F238E27FC236}">
                <a16:creationId xmlns:a16="http://schemas.microsoft.com/office/drawing/2014/main" id="{C17996B1-1039-ACDE-BBCB-851830B86407}"/>
              </a:ext>
            </a:extLst>
          </p:cNvPr>
          <p:cNvPicPr>
            <a:picLocks noChangeAspect="1"/>
          </p:cNvPicPr>
          <p:nvPr/>
        </p:nvPicPr>
        <p:blipFill>
          <a:blip r:embed="rId7"/>
          <a:stretch>
            <a:fillRect/>
          </a:stretch>
        </p:blipFill>
        <p:spPr>
          <a:xfrm>
            <a:off x="4405402" y="1380743"/>
            <a:ext cx="1811608" cy="2382013"/>
          </a:xfrm>
          <a:prstGeom prst="rect">
            <a:avLst/>
          </a:prstGeom>
        </p:spPr>
      </p:pic>
    </p:spTree>
    <p:extLst>
      <p:ext uri="{BB962C8B-B14F-4D97-AF65-F5344CB8AC3E}">
        <p14:creationId xmlns:p14="http://schemas.microsoft.com/office/powerpoint/2010/main" val="3163628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4D90-4440-6605-C2EA-81BADE7B1E93}"/>
              </a:ext>
            </a:extLst>
          </p:cNvPr>
          <p:cNvSpPr>
            <a:spLocks noGrp="1"/>
          </p:cNvSpPr>
          <p:nvPr>
            <p:ph type="title"/>
          </p:nvPr>
        </p:nvSpPr>
        <p:spPr>
          <a:xfrm>
            <a:off x="457200" y="205979"/>
            <a:ext cx="8291264" cy="637579"/>
          </a:xfrm>
        </p:spPr>
        <p:txBody>
          <a:bodyPr/>
          <a:lstStyle/>
          <a:p>
            <a:r>
              <a:rPr lang="en-US" b="1" dirty="0"/>
              <a:t>Conclusions</a:t>
            </a:r>
          </a:p>
        </p:txBody>
      </p:sp>
      <p:sp>
        <p:nvSpPr>
          <p:cNvPr id="4" name="Content Placeholder 3">
            <a:extLst>
              <a:ext uri="{FF2B5EF4-FFF2-40B4-BE49-F238E27FC236}">
                <a16:creationId xmlns:a16="http://schemas.microsoft.com/office/drawing/2014/main" id="{DB06E7B5-8A46-54BC-3779-83F3ACE755C2}"/>
              </a:ext>
            </a:extLst>
          </p:cNvPr>
          <p:cNvSpPr>
            <a:spLocks noGrp="1"/>
          </p:cNvSpPr>
          <p:nvPr>
            <p:ph idx="1"/>
          </p:nvPr>
        </p:nvSpPr>
        <p:spPr>
          <a:xfrm>
            <a:off x="457200" y="960826"/>
            <a:ext cx="8291264" cy="3394472"/>
          </a:xfrm>
        </p:spPr>
        <p:txBody>
          <a:bodyPr/>
          <a:lstStyle/>
          <a:p>
            <a:r>
              <a:rPr lang="en-US" sz="1800" dirty="0"/>
              <a:t>Mitigating, if not eliminating, HIV epidemics requires a comprehensive and integrated research agenda that considers biological, behavioral, and social phenomena equally and simultaneously.</a:t>
            </a:r>
          </a:p>
          <a:p>
            <a:r>
              <a:rPr lang="en-US" sz="1800" dirty="0"/>
              <a:t>Research must be informed by and be of use to communities of people most affected by HIV and its individual and social consequences.</a:t>
            </a:r>
          </a:p>
          <a:p>
            <a:r>
              <a:rPr lang="en-US" sz="1800" dirty="0"/>
              <a:t>While we cannot expect all researchers to be fluent in all relevant scientific disciplines, we can and must expect—and prepare—them to respectfully engage all types of inquiry, including those from the communities and populations we serve.</a:t>
            </a:r>
          </a:p>
        </p:txBody>
      </p:sp>
      <p:pic>
        <p:nvPicPr>
          <p:cNvPr id="3" name="Picture 2" descr="A colorful neon lines on a black background&#10;&#10;Description automatically generated">
            <a:extLst>
              <a:ext uri="{FF2B5EF4-FFF2-40B4-BE49-F238E27FC236}">
                <a16:creationId xmlns:a16="http://schemas.microsoft.com/office/drawing/2014/main" id="{87E3E9CB-75EC-9C24-C930-5BBDD939B89F}"/>
              </a:ext>
            </a:extLst>
          </p:cNvPr>
          <p:cNvPicPr>
            <a:picLocks noChangeAspect="1"/>
          </p:cNvPicPr>
          <p:nvPr/>
        </p:nvPicPr>
        <p:blipFill>
          <a:blip r:embed="rId3"/>
          <a:stretch>
            <a:fillRect/>
          </a:stretch>
        </p:blipFill>
        <p:spPr>
          <a:xfrm>
            <a:off x="395536" y="4472566"/>
            <a:ext cx="1134661" cy="464955"/>
          </a:xfrm>
          <a:prstGeom prst="rect">
            <a:avLst/>
          </a:prstGeom>
        </p:spPr>
      </p:pic>
    </p:spTree>
    <p:extLst>
      <p:ext uri="{BB962C8B-B14F-4D97-AF65-F5344CB8AC3E}">
        <p14:creationId xmlns:p14="http://schemas.microsoft.com/office/powerpoint/2010/main" val="489682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2EE7-89CB-C0CE-1024-F27EBAB38416}"/>
              </a:ext>
            </a:extLst>
          </p:cNvPr>
          <p:cNvSpPr>
            <a:spLocks noGrp="1"/>
          </p:cNvSpPr>
          <p:nvPr>
            <p:ph type="title"/>
          </p:nvPr>
        </p:nvSpPr>
        <p:spPr>
          <a:xfrm>
            <a:off x="628650" y="346349"/>
            <a:ext cx="7886700" cy="496363"/>
          </a:xfrm>
        </p:spPr>
        <p:txBody>
          <a:bodyPr>
            <a:noAutofit/>
          </a:bodyPr>
          <a:lstStyle/>
          <a:p>
            <a:r>
              <a:rPr lang="en-US" b="1" dirty="0"/>
              <a:t>Introduction</a:t>
            </a:r>
          </a:p>
        </p:txBody>
      </p:sp>
      <p:pic>
        <p:nvPicPr>
          <p:cNvPr id="6146" name="Picture 2">
            <a:extLst>
              <a:ext uri="{FF2B5EF4-FFF2-40B4-BE49-F238E27FC236}">
                <a16:creationId xmlns:a16="http://schemas.microsoft.com/office/drawing/2014/main" id="{2C2D9AB0-3DE2-1EDC-0C28-7B2ACAECE53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44076" y="1563638"/>
            <a:ext cx="1772284" cy="25080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2025 AIDS targets: the next generation of goals for the global AIDS  response | UNAIDS">
            <a:extLst>
              <a:ext uri="{FF2B5EF4-FFF2-40B4-BE49-F238E27FC236}">
                <a16:creationId xmlns:a16="http://schemas.microsoft.com/office/drawing/2014/main" id="{DDAD8001-3F4D-1054-D85F-92E8EA754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28" y="1185774"/>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ome | Let's Stop HIV Together | CDC">
            <a:extLst>
              <a:ext uri="{FF2B5EF4-FFF2-40B4-BE49-F238E27FC236}">
                <a16:creationId xmlns:a16="http://schemas.microsoft.com/office/drawing/2014/main" id="{3231554E-8187-FCEB-B597-A84E47D2F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476" y="1080553"/>
            <a:ext cx="2017549" cy="132581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Fast-Track Cities 2023 - International Association of Providers of AIDS Care">
            <a:extLst>
              <a:ext uri="{FF2B5EF4-FFF2-40B4-BE49-F238E27FC236}">
                <a16:creationId xmlns:a16="http://schemas.microsoft.com/office/drawing/2014/main" id="{7A3B6B84-B7F6-8789-4285-0870C6F3E5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3211791"/>
            <a:ext cx="2292475" cy="12895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olorful neon lines on a black background&#10;&#10;Description automatically generated">
            <a:extLst>
              <a:ext uri="{FF2B5EF4-FFF2-40B4-BE49-F238E27FC236}">
                <a16:creationId xmlns:a16="http://schemas.microsoft.com/office/drawing/2014/main" id="{4BE2DD54-A272-6825-E5D7-32D1B3FF28AC}"/>
              </a:ext>
            </a:extLst>
          </p:cNvPr>
          <p:cNvPicPr>
            <a:picLocks noChangeAspect="1"/>
          </p:cNvPicPr>
          <p:nvPr/>
        </p:nvPicPr>
        <p:blipFill>
          <a:blip r:embed="rId7"/>
          <a:stretch>
            <a:fillRect/>
          </a:stretch>
        </p:blipFill>
        <p:spPr>
          <a:xfrm>
            <a:off x="204098" y="4501308"/>
            <a:ext cx="1134661" cy="464955"/>
          </a:xfrm>
          <a:prstGeom prst="rect">
            <a:avLst/>
          </a:prstGeom>
        </p:spPr>
      </p:pic>
      <p:pic>
        <p:nvPicPr>
          <p:cNvPr id="6158" name="Picture 14" descr="Image">
            <a:extLst>
              <a:ext uri="{FF2B5EF4-FFF2-40B4-BE49-F238E27FC236}">
                <a16:creationId xmlns:a16="http://schemas.microsoft.com/office/drawing/2014/main" id="{0D50CB76-DF64-8CE3-A9EA-DC65719052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0265" y="2879963"/>
            <a:ext cx="2275760" cy="128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235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40767C-A764-2BB6-A063-61E5BCA9AE4B}"/>
              </a:ext>
            </a:extLst>
          </p:cNvPr>
          <p:cNvSpPr>
            <a:spLocks noGrp="1"/>
          </p:cNvSpPr>
          <p:nvPr>
            <p:ph type="title"/>
          </p:nvPr>
        </p:nvSpPr>
        <p:spPr/>
        <p:txBody>
          <a:bodyPr>
            <a:normAutofit/>
          </a:bodyPr>
          <a:lstStyle/>
          <a:p>
            <a:r>
              <a:rPr lang="en-US" sz="3000" b="1" dirty="0"/>
              <a:t>Acknowledgements</a:t>
            </a:r>
          </a:p>
        </p:txBody>
      </p:sp>
      <p:sp>
        <p:nvSpPr>
          <p:cNvPr id="4" name="Content Placeholder 3">
            <a:extLst>
              <a:ext uri="{FF2B5EF4-FFF2-40B4-BE49-F238E27FC236}">
                <a16:creationId xmlns:a16="http://schemas.microsoft.com/office/drawing/2014/main" id="{A2B09A40-5511-8AFA-835A-290BCCE524CD}"/>
              </a:ext>
            </a:extLst>
          </p:cNvPr>
          <p:cNvSpPr>
            <a:spLocks noGrp="1"/>
          </p:cNvSpPr>
          <p:nvPr>
            <p:ph idx="1"/>
          </p:nvPr>
        </p:nvSpPr>
        <p:spPr>
          <a:xfrm>
            <a:off x="685800" y="1203598"/>
            <a:ext cx="7772400" cy="3116284"/>
          </a:xfrm>
        </p:spPr>
        <p:txBody>
          <a:bodyPr/>
          <a:lstStyle/>
          <a:p>
            <a:r>
              <a:rPr lang="en-US" dirty="0"/>
              <a:t>Paul </a:t>
            </a:r>
            <a:r>
              <a:rPr lang="en-US" dirty="0" err="1"/>
              <a:t>Gaist</a:t>
            </a:r>
            <a:r>
              <a:rPr lang="en-US" dirty="0"/>
              <a:t>, </a:t>
            </a:r>
            <a:r>
              <a:rPr lang="en-US" sz="2000" dirty="0"/>
              <a:t>Office of AIDS Research, NIH</a:t>
            </a:r>
          </a:p>
          <a:p>
            <a:r>
              <a:rPr lang="en-US" dirty="0"/>
              <a:t>Mike Stirratt, </a:t>
            </a:r>
            <a:r>
              <a:rPr lang="en-US" sz="2000" dirty="0"/>
              <a:t>National Institute of Mental Health, NIH</a:t>
            </a:r>
          </a:p>
          <a:p>
            <a:r>
              <a:rPr lang="en-US" dirty="0" err="1"/>
              <a:t>Karine</a:t>
            </a:r>
            <a:r>
              <a:rPr lang="en-US" dirty="0"/>
              <a:t> </a:t>
            </a:r>
            <a:r>
              <a:rPr lang="en-US" dirty="0" err="1"/>
              <a:t>Dubé</a:t>
            </a:r>
            <a:r>
              <a:rPr lang="en-US" dirty="0"/>
              <a:t>, </a:t>
            </a:r>
            <a:r>
              <a:rPr lang="en-US" sz="2000" dirty="0"/>
              <a:t>University of California San Diego</a:t>
            </a:r>
          </a:p>
          <a:p>
            <a:r>
              <a:rPr lang="en-US" dirty="0"/>
              <a:t>Jane Simoni, </a:t>
            </a:r>
            <a:r>
              <a:rPr lang="en-US" sz="2000" dirty="0"/>
              <a:t>Office of Behavioral and Social Science Research, NIH</a:t>
            </a:r>
          </a:p>
          <a:p>
            <a:r>
              <a:rPr lang="en-US" dirty="0"/>
              <a:t>Kate MacQueen, </a:t>
            </a:r>
            <a:r>
              <a:rPr lang="en-US" sz="2000" dirty="0"/>
              <a:t>FHI 360</a:t>
            </a:r>
          </a:p>
        </p:txBody>
      </p:sp>
      <p:pic>
        <p:nvPicPr>
          <p:cNvPr id="5" name="Picture 4" descr="A colorful neon lines on a black background&#10;&#10;Description automatically generated">
            <a:extLst>
              <a:ext uri="{FF2B5EF4-FFF2-40B4-BE49-F238E27FC236}">
                <a16:creationId xmlns:a16="http://schemas.microsoft.com/office/drawing/2014/main" id="{30D1B942-0FE0-CC60-1555-C88B7368DAA4}"/>
              </a:ext>
            </a:extLst>
          </p:cNvPr>
          <p:cNvPicPr>
            <a:picLocks noChangeAspect="1"/>
          </p:cNvPicPr>
          <p:nvPr/>
        </p:nvPicPr>
        <p:blipFill>
          <a:blip r:embed="rId3"/>
          <a:stretch>
            <a:fillRect/>
          </a:stretch>
        </p:blipFill>
        <p:spPr>
          <a:xfrm>
            <a:off x="432454" y="4253025"/>
            <a:ext cx="1134661" cy="464955"/>
          </a:xfrm>
          <a:prstGeom prst="rect">
            <a:avLst/>
          </a:prstGeom>
        </p:spPr>
      </p:pic>
    </p:spTree>
    <p:extLst>
      <p:ext uri="{BB962C8B-B14F-4D97-AF65-F5344CB8AC3E}">
        <p14:creationId xmlns:p14="http://schemas.microsoft.com/office/powerpoint/2010/main" val="438066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A74A-E5F7-4F94-0724-AAE575E83EE2}"/>
              </a:ext>
            </a:extLst>
          </p:cNvPr>
          <p:cNvSpPr>
            <a:spLocks noGrp="1"/>
          </p:cNvSpPr>
          <p:nvPr>
            <p:ph type="title"/>
          </p:nvPr>
        </p:nvSpPr>
        <p:spPr>
          <a:xfrm>
            <a:off x="457200" y="120252"/>
            <a:ext cx="8291264" cy="857250"/>
          </a:xfrm>
        </p:spPr>
        <p:txBody>
          <a:bodyPr/>
          <a:lstStyle/>
          <a:p>
            <a:r>
              <a:rPr lang="en-US" b="1" dirty="0"/>
              <a:t>Why the Lack of Integration?</a:t>
            </a:r>
          </a:p>
        </p:txBody>
      </p:sp>
      <p:sp>
        <p:nvSpPr>
          <p:cNvPr id="3" name="Content Placeholder 2">
            <a:extLst>
              <a:ext uri="{FF2B5EF4-FFF2-40B4-BE49-F238E27FC236}">
                <a16:creationId xmlns:a16="http://schemas.microsoft.com/office/drawing/2014/main" id="{D3C98EA7-91B1-17D7-B333-88EA0F25448A}"/>
              </a:ext>
            </a:extLst>
          </p:cNvPr>
          <p:cNvSpPr>
            <a:spLocks noGrp="1"/>
          </p:cNvSpPr>
          <p:nvPr>
            <p:ph idx="1"/>
          </p:nvPr>
        </p:nvSpPr>
        <p:spPr/>
        <p:txBody>
          <a:bodyPr/>
          <a:lstStyle/>
          <a:p>
            <a:r>
              <a:rPr lang="en-US" dirty="0"/>
              <a:t>Disciplinary hierarchy</a:t>
            </a:r>
          </a:p>
          <a:p>
            <a:r>
              <a:rPr lang="en-US" dirty="0"/>
              <a:t>Epistemic fault-lines</a:t>
            </a:r>
          </a:p>
        </p:txBody>
      </p:sp>
      <p:pic>
        <p:nvPicPr>
          <p:cNvPr id="5" name="Picture 4" descr="A book cover with text&#10;&#10;Description automatically generated">
            <a:extLst>
              <a:ext uri="{FF2B5EF4-FFF2-40B4-BE49-F238E27FC236}">
                <a16:creationId xmlns:a16="http://schemas.microsoft.com/office/drawing/2014/main" id="{298C9F29-D594-1954-B4CA-0CFF6C8F4792}"/>
              </a:ext>
            </a:extLst>
          </p:cNvPr>
          <p:cNvPicPr>
            <a:picLocks noChangeAspect="1"/>
          </p:cNvPicPr>
          <p:nvPr/>
        </p:nvPicPr>
        <p:blipFill>
          <a:blip r:embed="rId3"/>
          <a:stretch>
            <a:fillRect/>
          </a:stretch>
        </p:blipFill>
        <p:spPr>
          <a:xfrm>
            <a:off x="1467478" y="2330848"/>
            <a:ext cx="1271478" cy="1950865"/>
          </a:xfrm>
          <a:prstGeom prst="rect">
            <a:avLst/>
          </a:prstGeom>
        </p:spPr>
      </p:pic>
      <p:pic>
        <p:nvPicPr>
          <p:cNvPr id="7" name="Picture 6" descr="A red line with black text&#10;&#10;Description automatically generated">
            <a:extLst>
              <a:ext uri="{FF2B5EF4-FFF2-40B4-BE49-F238E27FC236}">
                <a16:creationId xmlns:a16="http://schemas.microsoft.com/office/drawing/2014/main" id="{F2EAA5D3-5B3D-C98B-8472-85B085A8FC2E}"/>
              </a:ext>
            </a:extLst>
          </p:cNvPr>
          <p:cNvPicPr>
            <a:picLocks noChangeAspect="1"/>
          </p:cNvPicPr>
          <p:nvPr/>
        </p:nvPicPr>
        <p:blipFill>
          <a:blip r:embed="rId4"/>
          <a:stretch>
            <a:fillRect/>
          </a:stretch>
        </p:blipFill>
        <p:spPr>
          <a:xfrm>
            <a:off x="5249689" y="1019992"/>
            <a:ext cx="3394703" cy="1261034"/>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1BB4135F-4AAD-E9EC-68C7-6353EF6A4547}"/>
              </a:ext>
            </a:extLst>
          </p:cNvPr>
          <p:cNvPicPr>
            <a:picLocks noChangeAspect="1"/>
          </p:cNvPicPr>
          <p:nvPr/>
        </p:nvPicPr>
        <p:blipFill>
          <a:blip r:embed="rId5"/>
          <a:stretch>
            <a:fillRect/>
          </a:stretch>
        </p:blipFill>
        <p:spPr>
          <a:xfrm>
            <a:off x="3979445" y="2566601"/>
            <a:ext cx="3476767" cy="984192"/>
          </a:xfrm>
          <a:prstGeom prst="rect">
            <a:avLst/>
          </a:prstGeom>
        </p:spPr>
      </p:pic>
      <p:pic>
        <p:nvPicPr>
          <p:cNvPr id="11" name="Picture 10" descr="A blue and black text&#10;&#10;Description automatically generated">
            <a:extLst>
              <a:ext uri="{FF2B5EF4-FFF2-40B4-BE49-F238E27FC236}">
                <a16:creationId xmlns:a16="http://schemas.microsoft.com/office/drawing/2014/main" id="{4F74E582-B76A-16C8-D724-CA5F541BEDAE}"/>
              </a:ext>
            </a:extLst>
          </p:cNvPr>
          <p:cNvPicPr>
            <a:picLocks noChangeAspect="1"/>
          </p:cNvPicPr>
          <p:nvPr/>
        </p:nvPicPr>
        <p:blipFill>
          <a:blip r:embed="rId6"/>
          <a:stretch>
            <a:fillRect/>
          </a:stretch>
        </p:blipFill>
        <p:spPr>
          <a:xfrm>
            <a:off x="3287406" y="3710811"/>
            <a:ext cx="3659634" cy="1141805"/>
          </a:xfrm>
          <a:prstGeom prst="rect">
            <a:avLst/>
          </a:prstGeom>
        </p:spPr>
      </p:pic>
      <p:pic>
        <p:nvPicPr>
          <p:cNvPr id="12" name="Picture 11" descr="A colorful neon lines on a black background&#10;&#10;Description automatically generated">
            <a:extLst>
              <a:ext uri="{FF2B5EF4-FFF2-40B4-BE49-F238E27FC236}">
                <a16:creationId xmlns:a16="http://schemas.microsoft.com/office/drawing/2014/main" id="{A32BC7E4-4B31-5AEF-848D-685EE3AAED4B}"/>
              </a:ext>
            </a:extLst>
          </p:cNvPr>
          <p:cNvPicPr>
            <a:picLocks noChangeAspect="1"/>
          </p:cNvPicPr>
          <p:nvPr/>
        </p:nvPicPr>
        <p:blipFill>
          <a:blip r:embed="rId7"/>
          <a:stretch>
            <a:fillRect/>
          </a:stretch>
        </p:blipFill>
        <p:spPr>
          <a:xfrm>
            <a:off x="204098" y="4533733"/>
            <a:ext cx="1055533" cy="432530"/>
          </a:xfrm>
          <a:prstGeom prst="rect">
            <a:avLst/>
          </a:prstGeom>
        </p:spPr>
      </p:pic>
    </p:spTree>
    <p:extLst>
      <p:ext uri="{BB962C8B-B14F-4D97-AF65-F5344CB8AC3E}">
        <p14:creationId xmlns:p14="http://schemas.microsoft.com/office/powerpoint/2010/main" val="3407693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08D9-68BD-8DFA-B44B-1573F229E3C4}"/>
              </a:ext>
            </a:extLst>
          </p:cNvPr>
          <p:cNvSpPr>
            <a:spLocks noGrp="1"/>
          </p:cNvSpPr>
          <p:nvPr>
            <p:ph type="title"/>
          </p:nvPr>
        </p:nvSpPr>
        <p:spPr>
          <a:xfrm>
            <a:off x="628650" y="187593"/>
            <a:ext cx="7886700" cy="933589"/>
          </a:xfrm>
        </p:spPr>
        <p:txBody>
          <a:bodyPr>
            <a:no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Behavioral and Social Sciences Research Functional Framework (</a:t>
            </a:r>
            <a:r>
              <a:rPr lang="en-US" sz="2000" b="1" dirty="0" err="1">
                <a:latin typeface="Verdana" panose="020B0604030504040204" pitchFamily="34" charset="0"/>
                <a:ea typeface="Verdana" panose="020B0604030504040204" pitchFamily="34" charset="0"/>
                <a:cs typeface="Verdana" panose="020B0604030504040204" pitchFamily="34" charset="0"/>
              </a:rPr>
              <a:t>Gaist</a:t>
            </a:r>
            <a:r>
              <a:rPr lang="en-US" sz="2000" b="1" dirty="0">
                <a:latin typeface="Verdana" panose="020B0604030504040204" pitchFamily="34" charset="0"/>
                <a:ea typeface="Verdana" panose="020B0604030504040204" pitchFamily="34" charset="0"/>
                <a:cs typeface="Verdana" panose="020B0604030504040204" pitchFamily="34" charset="0"/>
              </a:rPr>
              <a:t> &amp; Stirratt 2017)</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a:extLst>
              <a:ext uri="{FF2B5EF4-FFF2-40B4-BE49-F238E27FC236}">
                <a16:creationId xmlns:a16="http://schemas.microsoft.com/office/drawing/2014/main" id="{EEF21E5A-77A1-1742-B723-C4DEE3D89B79}"/>
              </a:ext>
            </a:extLst>
          </p:cNvPr>
          <p:cNvPicPr>
            <a:picLocks noGrp="1" noChangeAspect="1"/>
          </p:cNvPicPr>
          <p:nvPr>
            <p:ph idx="1"/>
          </p:nvPr>
        </p:nvPicPr>
        <p:blipFill>
          <a:blip r:embed="rId3"/>
          <a:stretch>
            <a:fillRect/>
          </a:stretch>
        </p:blipFill>
        <p:spPr>
          <a:xfrm>
            <a:off x="4932399" y="1275606"/>
            <a:ext cx="2807953" cy="2990048"/>
          </a:xfrm>
          <a:prstGeom prst="rect">
            <a:avLst/>
          </a:prstGeom>
        </p:spPr>
      </p:pic>
      <p:pic>
        <p:nvPicPr>
          <p:cNvPr id="5" name="Picture 4">
            <a:extLst>
              <a:ext uri="{FF2B5EF4-FFF2-40B4-BE49-F238E27FC236}">
                <a16:creationId xmlns:a16="http://schemas.microsoft.com/office/drawing/2014/main" id="{2D191AEC-7EDB-7134-2E28-F765A225217E}"/>
              </a:ext>
            </a:extLst>
          </p:cNvPr>
          <p:cNvPicPr>
            <a:picLocks noChangeAspect="1"/>
          </p:cNvPicPr>
          <p:nvPr/>
        </p:nvPicPr>
        <p:blipFill>
          <a:blip r:embed="rId4"/>
          <a:stretch>
            <a:fillRect/>
          </a:stretch>
        </p:blipFill>
        <p:spPr>
          <a:xfrm>
            <a:off x="1403648" y="1193920"/>
            <a:ext cx="2453388" cy="3295192"/>
          </a:xfrm>
          <a:prstGeom prst="rect">
            <a:avLst/>
          </a:prstGeom>
        </p:spPr>
      </p:pic>
      <p:pic>
        <p:nvPicPr>
          <p:cNvPr id="3" name="Picture 2" descr="A colorful neon lines on a black background&#10;&#10;Description automatically generated">
            <a:extLst>
              <a:ext uri="{FF2B5EF4-FFF2-40B4-BE49-F238E27FC236}">
                <a16:creationId xmlns:a16="http://schemas.microsoft.com/office/drawing/2014/main" id="{DE45AAAF-3BDE-099F-BAC8-8C4009BA1C4E}"/>
              </a:ext>
            </a:extLst>
          </p:cNvPr>
          <p:cNvPicPr>
            <a:picLocks noChangeAspect="1"/>
          </p:cNvPicPr>
          <p:nvPr/>
        </p:nvPicPr>
        <p:blipFill>
          <a:blip r:embed="rId5"/>
          <a:stretch>
            <a:fillRect/>
          </a:stretch>
        </p:blipFill>
        <p:spPr>
          <a:xfrm>
            <a:off x="394179" y="4578121"/>
            <a:ext cx="937475" cy="384153"/>
          </a:xfrm>
          <a:prstGeom prst="rect">
            <a:avLst/>
          </a:prstGeom>
        </p:spPr>
      </p:pic>
    </p:spTree>
    <p:extLst>
      <p:ext uri="{BB962C8B-B14F-4D97-AF65-F5344CB8AC3E}">
        <p14:creationId xmlns:p14="http://schemas.microsoft.com/office/powerpoint/2010/main" val="310226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30567-4C80-21AD-364F-D819EE57132A}"/>
              </a:ext>
            </a:extLst>
          </p:cNvPr>
          <p:cNvSpPr>
            <a:spLocks noGrp="1"/>
          </p:cNvSpPr>
          <p:nvPr>
            <p:ph type="title"/>
          </p:nvPr>
        </p:nvSpPr>
        <p:spPr>
          <a:xfrm>
            <a:off x="628650" y="157402"/>
            <a:ext cx="7886700" cy="776286"/>
          </a:xfrm>
        </p:spPr>
        <p:txBody>
          <a:bodyPr/>
          <a:lstStyle/>
          <a:p>
            <a:r>
              <a:rPr lang="en-US" b="1" dirty="0"/>
              <a:t>Basic BSSR</a:t>
            </a:r>
          </a:p>
        </p:txBody>
      </p:sp>
      <p:sp>
        <p:nvSpPr>
          <p:cNvPr id="3" name="Content Placeholder 2">
            <a:extLst>
              <a:ext uri="{FF2B5EF4-FFF2-40B4-BE49-F238E27FC236}">
                <a16:creationId xmlns:a16="http://schemas.microsoft.com/office/drawing/2014/main" id="{4456FE74-80B4-BD5F-0AFB-125E4D559398}"/>
              </a:ext>
            </a:extLst>
          </p:cNvPr>
          <p:cNvSpPr>
            <a:spLocks noGrp="1"/>
          </p:cNvSpPr>
          <p:nvPr>
            <p:ph idx="1"/>
          </p:nvPr>
        </p:nvSpPr>
        <p:spPr>
          <a:xfrm>
            <a:off x="467544" y="1035745"/>
            <a:ext cx="3755708" cy="3276123"/>
          </a:xfrm>
        </p:spPr>
        <p:txBody>
          <a:bodyPr>
            <a:normAutofit fontScale="70000" lnSpcReduction="20000"/>
          </a:bodyPr>
          <a:lstStyle/>
          <a:p>
            <a:r>
              <a:rPr lang="en-US" sz="1800" dirty="0"/>
              <a:t>Understanding the fundamental mechanisms and patterns by which individual, relational, communal, and social (including cultural, political, economic) factors influence people’s health and well-being.</a:t>
            </a:r>
          </a:p>
          <a:p>
            <a:endParaRPr lang="en-US" sz="1800" dirty="0"/>
          </a:p>
          <a:p>
            <a:r>
              <a:rPr lang="en-US" sz="1800" dirty="0"/>
              <a:t>Behavioral: focused on individual’s risk assessment and reduction; intention- motivation-action trajectory; other psychological dynamics.</a:t>
            </a:r>
          </a:p>
          <a:p>
            <a:endParaRPr lang="en-US" sz="1800" dirty="0"/>
          </a:p>
          <a:p>
            <a:r>
              <a:rPr lang="en-US" sz="1800" dirty="0"/>
              <a:t>Social: focused on social processes &amp; arrangements, reflective of norms, networks, institutions that operate around and in concert with individuals’ behaviors and practices.</a:t>
            </a:r>
          </a:p>
          <a:p>
            <a:pPr lvl="1"/>
            <a:r>
              <a:rPr lang="en-US" sz="1500" dirty="0"/>
              <a:t>Social determinants/drivers of health</a:t>
            </a:r>
          </a:p>
        </p:txBody>
      </p:sp>
      <p:pic>
        <p:nvPicPr>
          <p:cNvPr id="6" name="Picture 5" descr="A colorful neon lines on a black background&#10;&#10;Description automatically generated">
            <a:extLst>
              <a:ext uri="{FF2B5EF4-FFF2-40B4-BE49-F238E27FC236}">
                <a16:creationId xmlns:a16="http://schemas.microsoft.com/office/drawing/2014/main" id="{BDCE002F-2EE3-B2A2-EEA1-755F529B9C61}"/>
              </a:ext>
            </a:extLst>
          </p:cNvPr>
          <p:cNvPicPr>
            <a:picLocks noChangeAspect="1"/>
          </p:cNvPicPr>
          <p:nvPr/>
        </p:nvPicPr>
        <p:blipFill>
          <a:blip r:embed="rId3"/>
          <a:stretch>
            <a:fillRect/>
          </a:stretch>
        </p:blipFill>
        <p:spPr>
          <a:xfrm>
            <a:off x="395536" y="4587974"/>
            <a:ext cx="1007767" cy="412957"/>
          </a:xfrm>
          <a:prstGeom prst="rect">
            <a:avLst/>
          </a:prstGeom>
        </p:spPr>
      </p:pic>
      <p:pic>
        <p:nvPicPr>
          <p:cNvPr id="7" name="Picture 6" descr="A close-up of a document&#10;&#10;Description automatically generated">
            <a:extLst>
              <a:ext uri="{FF2B5EF4-FFF2-40B4-BE49-F238E27FC236}">
                <a16:creationId xmlns:a16="http://schemas.microsoft.com/office/drawing/2014/main" id="{B0EADB03-18E6-4470-2469-258FCD061220}"/>
              </a:ext>
            </a:extLst>
          </p:cNvPr>
          <p:cNvPicPr>
            <a:picLocks noChangeAspect="1"/>
          </p:cNvPicPr>
          <p:nvPr/>
        </p:nvPicPr>
        <p:blipFill>
          <a:blip r:embed="rId4"/>
          <a:stretch>
            <a:fillRect/>
          </a:stretch>
        </p:blipFill>
        <p:spPr>
          <a:xfrm>
            <a:off x="5309780" y="1648624"/>
            <a:ext cx="3295278" cy="1172815"/>
          </a:xfrm>
          <a:prstGeom prst="rect">
            <a:avLst/>
          </a:prstGeom>
        </p:spPr>
      </p:pic>
      <p:sp>
        <p:nvSpPr>
          <p:cNvPr id="8" name="TextBox 7">
            <a:extLst>
              <a:ext uri="{FF2B5EF4-FFF2-40B4-BE49-F238E27FC236}">
                <a16:creationId xmlns:a16="http://schemas.microsoft.com/office/drawing/2014/main" id="{52FF0D3E-C11C-FBD6-095C-77F7053DDE38}"/>
              </a:ext>
            </a:extLst>
          </p:cNvPr>
          <p:cNvSpPr txBox="1"/>
          <p:nvPr/>
        </p:nvSpPr>
        <p:spPr>
          <a:xfrm>
            <a:off x="6350586" y="2738116"/>
            <a:ext cx="1356462" cy="215444"/>
          </a:xfrm>
          <a:prstGeom prst="rect">
            <a:avLst/>
          </a:prstGeom>
          <a:noFill/>
        </p:spPr>
        <p:txBody>
          <a:bodyPr wrap="none" rtlCol="0">
            <a:spAutoFit/>
          </a:bodyPr>
          <a:lstStyle/>
          <a:p>
            <a:r>
              <a:rPr lang="en-US" sz="800" dirty="0"/>
              <a:t>JAIDS, 66(Suppl.3), 2014</a:t>
            </a:r>
          </a:p>
        </p:txBody>
      </p:sp>
      <p:pic>
        <p:nvPicPr>
          <p:cNvPr id="10" name="Picture 9" descr="A close-up of a white background&#10;&#10;Description automatically generated">
            <a:extLst>
              <a:ext uri="{FF2B5EF4-FFF2-40B4-BE49-F238E27FC236}">
                <a16:creationId xmlns:a16="http://schemas.microsoft.com/office/drawing/2014/main" id="{5E9A954C-DF68-2FAB-FA90-205AF9701F76}"/>
              </a:ext>
            </a:extLst>
          </p:cNvPr>
          <p:cNvPicPr>
            <a:picLocks noChangeAspect="1"/>
          </p:cNvPicPr>
          <p:nvPr/>
        </p:nvPicPr>
        <p:blipFill>
          <a:blip r:embed="rId5"/>
          <a:stretch>
            <a:fillRect/>
          </a:stretch>
        </p:blipFill>
        <p:spPr>
          <a:xfrm>
            <a:off x="5034231" y="3203306"/>
            <a:ext cx="3549148" cy="714936"/>
          </a:xfrm>
          <a:prstGeom prst="rect">
            <a:avLst/>
          </a:prstGeom>
        </p:spPr>
      </p:pic>
      <p:sp>
        <p:nvSpPr>
          <p:cNvPr id="11" name="TextBox 10">
            <a:extLst>
              <a:ext uri="{FF2B5EF4-FFF2-40B4-BE49-F238E27FC236}">
                <a16:creationId xmlns:a16="http://schemas.microsoft.com/office/drawing/2014/main" id="{879E34FD-8922-9B77-7DA6-9867A9630496}"/>
              </a:ext>
            </a:extLst>
          </p:cNvPr>
          <p:cNvSpPr txBox="1"/>
          <p:nvPr/>
        </p:nvSpPr>
        <p:spPr>
          <a:xfrm>
            <a:off x="5580112" y="3918242"/>
            <a:ext cx="2664296" cy="215444"/>
          </a:xfrm>
          <a:prstGeom prst="rect">
            <a:avLst/>
          </a:prstGeom>
          <a:noFill/>
        </p:spPr>
        <p:txBody>
          <a:bodyPr wrap="square" rtlCol="0">
            <a:spAutoFit/>
          </a:bodyPr>
          <a:lstStyle/>
          <a:p>
            <a:r>
              <a:rPr lang="en-US" sz="800" dirty="0"/>
              <a:t>Global Public Health, 6(Suppl.3), 2011</a:t>
            </a:r>
          </a:p>
        </p:txBody>
      </p:sp>
      <p:pic>
        <p:nvPicPr>
          <p:cNvPr id="13" name="Picture 12" descr="A screenshot of a phone&#10;&#10;Description automatically generated">
            <a:extLst>
              <a:ext uri="{FF2B5EF4-FFF2-40B4-BE49-F238E27FC236}">
                <a16:creationId xmlns:a16="http://schemas.microsoft.com/office/drawing/2014/main" id="{272B941E-A331-FFED-9F79-F61D9DC469AC}"/>
              </a:ext>
            </a:extLst>
          </p:cNvPr>
          <p:cNvPicPr>
            <a:picLocks noChangeAspect="1"/>
          </p:cNvPicPr>
          <p:nvPr/>
        </p:nvPicPr>
        <p:blipFill>
          <a:blip r:embed="rId6"/>
          <a:stretch>
            <a:fillRect/>
          </a:stretch>
        </p:blipFill>
        <p:spPr>
          <a:xfrm>
            <a:off x="4877039" y="555526"/>
            <a:ext cx="3676003" cy="976438"/>
          </a:xfrm>
          <a:prstGeom prst="rect">
            <a:avLst/>
          </a:prstGeom>
        </p:spPr>
      </p:pic>
    </p:spTree>
    <p:extLst>
      <p:ext uri="{BB962C8B-B14F-4D97-AF65-F5344CB8AC3E}">
        <p14:creationId xmlns:p14="http://schemas.microsoft.com/office/powerpoint/2010/main" val="1331938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C1860-24EC-44FA-82AA-3B59230A1BF5}"/>
              </a:ext>
            </a:extLst>
          </p:cNvPr>
          <p:cNvSpPr>
            <a:spLocks noGrp="1"/>
          </p:cNvSpPr>
          <p:nvPr>
            <p:ph type="title"/>
          </p:nvPr>
        </p:nvSpPr>
        <p:spPr>
          <a:xfrm>
            <a:off x="457200" y="205979"/>
            <a:ext cx="8291264" cy="628650"/>
          </a:xfrm>
        </p:spPr>
        <p:txBody>
          <a:bodyPr/>
          <a:lstStyle/>
          <a:p>
            <a:r>
              <a:rPr lang="en-US" b="1" dirty="0"/>
              <a:t>Elemental BSSR</a:t>
            </a:r>
          </a:p>
        </p:txBody>
      </p:sp>
      <p:sp>
        <p:nvSpPr>
          <p:cNvPr id="3" name="Content Placeholder 2">
            <a:extLst>
              <a:ext uri="{FF2B5EF4-FFF2-40B4-BE49-F238E27FC236}">
                <a16:creationId xmlns:a16="http://schemas.microsoft.com/office/drawing/2014/main" id="{72A60B29-2F74-A767-74AF-872CC612A113}"/>
              </a:ext>
            </a:extLst>
          </p:cNvPr>
          <p:cNvSpPr>
            <a:spLocks noGrp="1"/>
          </p:cNvSpPr>
          <p:nvPr>
            <p:ph idx="1"/>
          </p:nvPr>
        </p:nvSpPr>
        <p:spPr>
          <a:xfrm>
            <a:off x="323529" y="936229"/>
            <a:ext cx="4464496" cy="3464016"/>
          </a:xfrm>
        </p:spPr>
        <p:txBody>
          <a:bodyPr>
            <a:noAutofit/>
          </a:bodyPr>
          <a:lstStyle/>
          <a:p>
            <a:r>
              <a:rPr lang="en-US" sz="1100" dirty="0"/>
              <a:t>Development and testing of behavioral and social interventions for HIV prevention, treatment, care, and cure.</a:t>
            </a:r>
          </a:p>
          <a:p>
            <a:r>
              <a:rPr lang="en-US" sz="1100" dirty="0"/>
              <a:t>Behavioral interventions: </a:t>
            </a:r>
          </a:p>
          <a:p>
            <a:pPr lvl="1"/>
            <a:r>
              <a:rPr lang="en-US" sz="1100" dirty="0"/>
              <a:t>Historically, the dominant focus of SBS.</a:t>
            </a:r>
          </a:p>
          <a:p>
            <a:pPr lvl="1"/>
            <a:r>
              <a:rPr lang="en-US" sz="1100" dirty="0"/>
              <a:t>Based on behavioral change theories and aimed at increasing HIV testing, increasing condom use, decreasing number of sex partners, decreasing sharing of drug injection equipment, taking up PEP, </a:t>
            </a:r>
            <a:r>
              <a:rPr lang="en-US" sz="1100" dirty="0" err="1"/>
              <a:t>PrEP</a:t>
            </a:r>
            <a:r>
              <a:rPr lang="en-US" sz="1100" dirty="0"/>
              <a:t>, ART, etc.</a:t>
            </a:r>
          </a:p>
          <a:p>
            <a:r>
              <a:rPr lang="en-US" sz="1100" dirty="0"/>
              <a:t>Social interventions:</a:t>
            </a:r>
          </a:p>
          <a:p>
            <a:pPr lvl="1"/>
            <a:r>
              <a:rPr lang="en-US" sz="1100" dirty="0"/>
              <a:t>Less well developed because of complexity of social life (inability to control in an RCT framework)</a:t>
            </a:r>
          </a:p>
          <a:p>
            <a:pPr lvl="1"/>
            <a:r>
              <a:rPr lang="en-US" sz="1100" dirty="0"/>
              <a:t>Based on social theories and aimed at changing social/structural arrangements to reduce vulnerabilities to HIV among marginalized populations, increase access to care, decrease stigma, etc.</a:t>
            </a:r>
          </a:p>
        </p:txBody>
      </p:sp>
      <p:sp>
        <p:nvSpPr>
          <p:cNvPr id="6" name="Subtitle 2">
            <a:extLst>
              <a:ext uri="{FF2B5EF4-FFF2-40B4-BE49-F238E27FC236}">
                <a16:creationId xmlns:a16="http://schemas.microsoft.com/office/drawing/2014/main" id="{AB0796BF-0093-C736-CD26-DC607E01BBAA}"/>
              </a:ext>
            </a:extLst>
          </p:cNvPr>
          <p:cNvSpPr txBox="1">
            <a:spLocks/>
          </p:cNvSpPr>
          <p:nvPr/>
        </p:nvSpPr>
        <p:spPr>
          <a:xfrm>
            <a:off x="5348633" y="3435636"/>
            <a:ext cx="3600400" cy="628650"/>
          </a:xfrm>
          <a:prstGeom prst="rect">
            <a:avLst/>
          </a:prstGeom>
        </p:spPr>
        <p:txBody>
          <a:bodyPr>
            <a:prstTxWarp prst="textNoShape">
              <a:avLst/>
            </a:prstTxWarp>
            <a:normAutofit lnSpcReduction="10000"/>
          </a:bodyPr>
          <a:lstStyle/>
          <a:p>
            <a:r>
              <a:rPr lang="en-US" sz="975" b="1" dirty="0">
                <a:latin typeface="Lucida Sans" pitchFamily="-65" charset="0"/>
              </a:rPr>
              <a:t>Transforming social structures and environments to help in HIV prevention.</a:t>
            </a:r>
          </a:p>
          <a:p>
            <a:endParaRPr lang="en-US" sz="975" dirty="0">
              <a:latin typeface="Lucida Sans" pitchFamily="-65" charset="0"/>
            </a:endParaRPr>
          </a:p>
          <a:p>
            <a:r>
              <a:rPr lang="en-US" sz="975" dirty="0">
                <a:latin typeface="Lucida Sans" pitchFamily="-65" charset="0"/>
              </a:rPr>
              <a:t>Auerbach J. </a:t>
            </a:r>
            <a:r>
              <a:rPr lang="en-US" sz="975" i="1" dirty="0">
                <a:latin typeface="Lucida Sans" pitchFamily="-65" charset="0"/>
              </a:rPr>
              <a:t>Health Affairs </a:t>
            </a:r>
            <a:r>
              <a:rPr lang="en-US" sz="975" dirty="0">
                <a:latin typeface="Lucida Sans" pitchFamily="-65" charset="0"/>
              </a:rPr>
              <a:t>2009 Nov-Dec;28(6):1655-65.</a:t>
            </a:r>
          </a:p>
          <a:p>
            <a:endParaRPr lang="en-US" sz="1500" dirty="0"/>
          </a:p>
          <a:p>
            <a:pPr>
              <a:spcBef>
                <a:spcPct val="20000"/>
              </a:spcBef>
              <a:buFont typeface="Arial" pitchFamily="-65" charset="0"/>
              <a:buNone/>
            </a:pPr>
            <a:endParaRPr lang="en-US" sz="2400" dirty="0">
              <a:solidFill>
                <a:srgbClr val="898989"/>
              </a:solidFill>
              <a:latin typeface="Calibri" pitchFamily="-65" charset="0"/>
            </a:endParaRPr>
          </a:p>
        </p:txBody>
      </p:sp>
      <p:sp>
        <p:nvSpPr>
          <p:cNvPr id="8" name="Subtitle 2">
            <a:extLst>
              <a:ext uri="{FF2B5EF4-FFF2-40B4-BE49-F238E27FC236}">
                <a16:creationId xmlns:a16="http://schemas.microsoft.com/office/drawing/2014/main" id="{1CA613D8-E39C-5189-FD48-13C759939132}"/>
              </a:ext>
            </a:extLst>
          </p:cNvPr>
          <p:cNvSpPr txBox="1">
            <a:spLocks/>
          </p:cNvSpPr>
          <p:nvPr/>
        </p:nvSpPr>
        <p:spPr>
          <a:xfrm>
            <a:off x="5737394" y="2579744"/>
            <a:ext cx="3211639" cy="628650"/>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50"/>
              </a:spcAft>
              <a:buNone/>
            </a:pPr>
            <a:r>
              <a:rPr lang="en-US" sz="975" b="1" dirty="0">
                <a:latin typeface="Lucida Sans" pitchFamily="-65" charset="0"/>
                <a:ea typeface="ＭＳ Ｐゴシック" pitchFamily="-65" charset="-128"/>
                <a:cs typeface="Lucida Sans" pitchFamily="-65" charset="0"/>
              </a:rPr>
              <a:t>Structural approaches to HIV prevention.</a:t>
            </a:r>
          </a:p>
          <a:p>
            <a:pPr>
              <a:spcAft>
                <a:spcPts val="450"/>
              </a:spcAft>
              <a:buNone/>
            </a:pPr>
            <a:r>
              <a:rPr lang="en-US" sz="975" dirty="0">
                <a:latin typeface="Lucida Sans" pitchFamily="-65" charset="0"/>
                <a:ea typeface="ＭＳ Ｐゴシック" pitchFamily="-65" charset="-128"/>
                <a:cs typeface="Lucida Sans" pitchFamily="-65" charset="0"/>
              </a:rPr>
              <a:t>Gupta GR, Parkhurst JO, Ogden JA, </a:t>
            </a:r>
            <a:r>
              <a:rPr lang="en-US" sz="975" dirty="0" err="1">
                <a:latin typeface="Lucida Sans" pitchFamily="-65" charset="0"/>
                <a:ea typeface="ＭＳ Ｐゴシック" pitchFamily="-65" charset="-128"/>
                <a:cs typeface="Lucida Sans" pitchFamily="-65" charset="0"/>
              </a:rPr>
              <a:t>Aggleton</a:t>
            </a:r>
            <a:r>
              <a:rPr lang="en-US" sz="975" dirty="0">
                <a:latin typeface="Lucida Sans" pitchFamily="-65" charset="0"/>
                <a:ea typeface="ＭＳ Ｐゴシック" pitchFamily="-65" charset="-128"/>
                <a:cs typeface="Lucida Sans" pitchFamily="-65" charset="0"/>
              </a:rPr>
              <a:t> P, Mahal A.  </a:t>
            </a:r>
            <a:r>
              <a:rPr lang="en-US" sz="975" i="1" dirty="0">
                <a:latin typeface="Lucida Sans" pitchFamily="-65" charset="0"/>
                <a:ea typeface="ＭＳ Ｐゴシック" pitchFamily="-65" charset="-128"/>
                <a:cs typeface="Lucida Sans" pitchFamily="-65" charset="0"/>
              </a:rPr>
              <a:t>Lancet</a:t>
            </a:r>
            <a:r>
              <a:rPr lang="en-US" sz="975" dirty="0">
                <a:latin typeface="Lucida Sans" pitchFamily="-65" charset="0"/>
                <a:ea typeface="ＭＳ Ｐゴシック" pitchFamily="-65" charset="-128"/>
                <a:cs typeface="Lucida Sans" pitchFamily="-65" charset="0"/>
              </a:rPr>
              <a:t> 2008; 372: 764–75</a:t>
            </a:r>
          </a:p>
          <a:p>
            <a:endParaRPr lang="en-US" sz="2100" dirty="0">
              <a:latin typeface="Lucida Sans" pitchFamily="-65" charset="0"/>
              <a:ea typeface="ＭＳ Ｐゴシック" pitchFamily="-65" charset="-128"/>
              <a:cs typeface="Lucida Sans" pitchFamily="-65" charset="0"/>
            </a:endParaRPr>
          </a:p>
        </p:txBody>
      </p:sp>
      <p:pic>
        <p:nvPicPr>
          <p:cNvPr id="15" name="Picture 14" descr="A close-up of a medical document&#10;&#10;Description automatically generated">
            <a:extLst>
              <a:ext uri="{FF2B5EF4-FFF2-40B4-BE49-F238E27FC236}">
                <a16:creationId xmlns:a16="http://schemas.microsoft.com/office/drawing/2014/main" id="{E636B5B6-6F7C-5775-ABC8-B3205CB73A84}"/>
              </a:ext>
            </a:extLst>
          </p:cNvPr>
          <p:cNvPicPr>
            <a:picLocks noChangeAspect="1"/>
          </p:cNvPicPr>
          <p:nvPr/>
        </p:nvPicPr>
        <p:blipFill>
          <a:blip r:embed="rId3"/>
          <a:stretch>
            <a:fillRect/>
          </a:stretch>
        </p:blipFill>
        <p:spPr>
          <a:xfrm>
            <a:off x="5477051" y="867016"/>
            <a:ext cx="3070076" cy="1382416"/>
          </a:xfrm>
          <a:prstGeom prst="rect">
            <a:avLst/>
          </a:prstGeom>
        </p:spPr>
      </p:pic>
      <p:pic>
        <p:nvPicPr>
          <p:cNvPr id="17" name="Picture 16" descr="A colorful neon lines on a black background&#10;&#10;Description automatically generated">
            <a:extLst>
              <a:ext uri="{FF2B5EF4-FFF2-40B4-BE49-F238E27FC236}">
                <a16:creationId xmlns:a16="http://schemas.microsoft.com/office/drawing/2014/main" id="{908877B8-4387-6D1C-C28E-9FCA172AB95F}"/>
              </a:ext>
            </a:extLst>
          </p:cNvPr>
          <p:cNvPicPr>
            <a:picLocks noChangeAspect="1"/>
          </p:cNvPicPr>
          <p:nvPr/>
        </p:nvPicPr>
        <p:blipFill>
          <a:blip r:embed="rId4"/>
          <a:stretch>
            <a:fillRect/>
          </a:stretch>
        </p:blipFill>
        <p:spPr>
          <a:xfrm>
            <a:off x="568272" y="4501845"/>
            <a:ext cx="1063209" cy="435676"/>
          </a:xfrm>
          <a:prstGeom prst="rect">
            <a:avLst/>
          </a:prstGeom>
        </p:spPr>
      </p:pic>
    </p:spTree>
    <p:extLst>
      <p:ext uri="{BB962C8B-B14F-4D97-AF65-F5344CB8AC3E}">
        <p14:creationId xmlns:p14="http://schemas.microsoft.com/office/powerpoint/2010/main" val="1304720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1669E-AF7B-D1CB-A5D4-387B654C1E49}"/>
              </a:ext>
            </a:extLst>
          </p:cNvPr>
          <p:cNvSpPr>
            <a:spLocks noGrp="1"/>
          </p:cNvSpPr>
          <p:nvPr>
            <p:ph type="title"/>
          </p:nvPr>
        </p:nvSpPr>
        <p:spPr>
          <a:xfrm>
            <a:off x="457200" y="205979"/>
            <a:ext cx="8291264" cy="697804"/>
          </a:xfrm>
        </p:spPr>
        <p:txBody>
          <a:bodyPr/>
          <a:lstStyle/>
          <a:p>
            <a:r>
              <a:rPr lang="en-US" b="1" dirty="0"/>
              <a:t>Supportive BSSR</a:t>
            </a:r>
          </a:p>
        </p:txBody>
      </p:sp>
      <p:sp>
        <p:nvSpPr>
          <p:cNvPr id="3" name="Content Placeholder 2">
            <a:extLst>
              <a:ext uri="{FF2B5EF4-FFF2-40B4-BE49-F238E27FC236}">
                <a16:creationId xmlns:a16="http://schemas.microsoft.com/office/drawing/2014/main" id="{A8629BD7-2149-4435-23FB-AF8000E498A3}"/>
              </a:ext>
            </a:extLst>
          </p:cNvPr>
          <p:cNvSpPr>
            <a:spLocks noGrp="1"/>
          </p:cNvSpPr>
          <p:nvPr>
            <p:ph idx="1"/>
          </p:nvPr>
        </p:nvSpPr>
        <p:spPr>
          <a:xfrm>
            <a:off x="399444" y="1222956"/>
            <a:ext cx="3797847" cy="2788953"/>
          </a:xfrm>
        </p:spPr>
        <p:txBody>
          <a:bodyPr>
            <a:normAutofit fontScale="92500"/>
          </a:bodyPr>
          <a:lstStyle/>
          <a:p>
            <a:r>
              <a:rPr lang="en-US" sz="1800" dirty="0">
                <a:ea typeface="Calibri" panose="020F0502020204030204" pitchFamily="34" charset="0"/>
                <a:cs typeface="Arial" panose="020B0604020202020204" pitchFamily="34" charset="0"/>
              </a:rPr>
              <a:t>Supporting and strengthening the development and clinical testing of biomedical approaches to HIV prevention, treatment, and cure.</a:t>
            </a:r>
          </a:p>
          <a:p>
            <a:r>
              <a:rPr lang="en-US" sz="1800" dirty="0"/>
              <a:t>Assist with uptake and use of efficacious HIV prevention, treatment, and cure technologies by different populations.</a:t>
            </a:r>
          </a:p>
          <a:p>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9BC7CF9F-E7FE-1819-0537-0DC5BA73052A}"/>
              </a:ext>
            </a:extLst>
          </p:cNvPr>
          <p:cNvPicPr>
            <a:picLocks noChangeAspect="1"/>
          </p:cNvPicPr>
          <p:nvPr/>
        </p:nvPicPr>
        <p:blipFill>
          <a:blip r:embed="rId3"/>
          <a:stretch>
            <a:fillRect/>
          </a:stretch>
        </p:blipFill>
        <p:spPr>
          <a:xfrm>
            <a:off x="5076056" y="903783"/>
            <a:ext cx="3212417" cy="709863"/>
          </a:xfrm>
          <a:prstGeom prst="rect">
            <a:avLst/>
          </a:prstGeom>
        </p:spPr>
      </p:pic>
      <p:pic>
        <p:nvPicPr>
          <p:cNvPr id="5" name="Content Placeholder 3">
            <a:extLst>
              <a:ext uri="{FF2B5EF4-FFF2-40B4-BE49-F238E27FC236}">
                <a16:creationId xmlns:a16="http://schemas.microsoft.com/office/drawing/2014/main" id="{501E0A03-D905-9223-511A-678CBB18CA3D}"/>
              </a:ext>
            </a:extLst>
          </p:cNvPr>
          <p:cNvPicPr>
            <a:picLocks noChangeAspect="1"/>
          </p:cNvPicPr>
          <p:nvPr/>
        </p:nvPicPr>
        <p:blipFill>
          <a:blip r:embed="rId4"/>
          <a:stretch>
            <a:fillRect/>
          </a:stretch>
        </p:blipFill>
        <p:spPr>
          <a:xfrm>
            <a:off x="4760765" y="1700891"/>
            <a:ext cx="3994911" cy="2290959"/>
          </a:xfrm>
          <a:prstGeom prst="rect">
            <a:avLst/>
          </a:prstGeom>
        </p:spPr>
      </p:pic>
      <p:pic>
        <p:nvPicPr>
          <p:cNvPr id="6" name="Picture 5" descr="A colorful neon lines on a black background&#10;&#10;Description automatically generated">
            <a:extLst>
              <a:ext uri="{FF2B5EF4-FFF2-40B4-BE49-F238E27FC236}">
                <a16:creationId xmlns:a16="http://schemas.microsoft.com/office/drawing/2014/main" id="{5212853E-B2B7-5B32-8D19-5327A15D9C9B}"/>
              </a:ext>
            </a:extLst>
          </p:cNvPr>
          <p:cNvPicPr>
            <a:picLocks noChangeAspect="1"/>
          </p:cNvPicPr>
          <p:nvPr/>
        </p:nvPicPr>
        <p:blipFill>
          <a:blip r:embed="rId5"/>
          <a:stretch>
            <a:fillRect/>
          </a:stretch>
        </p:blipFill>
        <p:spPr>
          <a:xfrm>
            <a:off x="563876" y="4443958"/>
            <a:ext cx="1027985" cy="421242"/>
          </a:xfrm>
          <a:prstGeom prst="rect">
            <a:avLst/>
          </a:prstGeom>
        </p:spPr>
      </p:pic>
      <p:sp>
        <p:nvSpPr>
          <p:cNvPr id="7" name="TextBox 6">
            <a:extLst>
              <a:ext uri="{FF2B5EF4-FFF2-40B4-BE49-F238E27FC236}">
                <a16:creationId xmlns:a16="http://schemas.microsoft.com/office/drawing/2014/main" id="{92DA4FE2-3CC0-11D2-6A37-625F4488E03B}"/>
              </a:ext>
            </a:extLst>
          </p:cNvPr>
          <p:cNvSpPr txBox="1"/>
          <p:nvPr/>
        </p:nvSpPr>
        <p:spPr>
          <a:xfrm>
            <a:off x="4848518" y="3991850"/>
            <a:ext cx="1909702" cy="215444"/>
          </a:xfrm>
          <a:prstGeom prst="rect">
            <a:avLst/>
          </a:prstGeom>
          <a:noFill/>
        </p:spPr>
        <p:txBody>
          <a:bodyPr wrap="square" rtlCol="0">
            <a:spAutoFit/>
          </a:bodyPr>
          <a:lstStyle/>
          <a:p>
            <a:r>
              <a:rPr lang="en-US" sz="800" i="1" dirty="0"/>
              <a:t>Trials 22, 882(2021) </a:t>
            </a:r>
          </a:p>
        </p:txBody>
      </p:sp>
    </p:spTree>
    <p:extLst>
      <p:ext uri="{BB962C8B-B14F-4D97-AF65-F5344CB8AC3E}">
        <p14:creationId xmlns:p14="http://schemas.microsoft.com/office/powerpoint/2010/main" val="1837799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D0F4546D-EB2A-255F-3DEF-8EB6696E806F}"/>
              </a:ext>
            </a:extLst>
          </p:cNvPr>
          <p:cNvPicPr>
            <a:picLocks noChangeAspect="1"/>
          </p:cNvPicPr>
          <p:nvPr/>
        </p:nvPicPr>
        <p:blipFill>
          <a:blip r:embed="rId3"/>
          <a:stretch>
            <a:fillRect/>
          </a:stretch>
        </p:blipFill>
        <p:spPr>
          <a:xfrm>
            <a:off x="4968242" y="3269759"/>
            <a:ext cx="3420707" cy="994172"/>
          </a:xfrm>
          <a:prstGeom prst="rect">
            <a:avLst/>
          </a:prstGeom>
        </p:spPr>
      </p:pic>
      <p:sp>
        <p:nvSpPr>
          <p:cNvPr id="2" name="Title 1">
            <a:extLst>
              <a:ext uri="{FF2B5EF4-FFF2-40B4-BE49-F238E27FC236}">
                <a16:creationId xmlns:a16="http://schemas.microsoft.com/office/drawing/2014/main" id="{01BD2391-D982-15D9-4054-9A3B0E1889B0}"/>
              </a:ext>
            </a:extLst>
          </p:cNvPr>
          <p:cNvSpPr>
            <a:spLocks noGrp="1"/>
          </p:cNvSpPr>
          <p:nvPr>
            <p:ph type="title"/>
          </p:nvPr>
        </p:nvSpPr>
        <p:spPr>
          <a:xfrm>
            <a:off x="341859" y="66903"/>
            <a:ext cx="7886700" cy="731463"/>
          </a:xfrm>
        </p:spPr>
        <p:txBody>
          <a:bodyPr/>
          <a:lstStyle/>
          <a:p>
            <a:r>
              <a:rPr lang="en-US" b="1" dirty="0"/>
              <a:t>Integrative BSSR</a:t>
            </a:r>
          </a:p>
        </p:txBody>
      </p:sp>
      <p:sp>
        <p:nvSpPr>
          <p:cNvPr id="3" name="Content Placeholder 2">
            <a:extLst>
              <a:ext uri="{FF2B5EF4-FFF2-40B4-BE49-F238E27FC236}">
                <a16:creationId xmlns:a16="http://schemas.microsoft.com/office/drawing/2014/main" id="{86CFAEBF-5D00-3D0B-33E5-974AA8E59C42}"/>
              </a:ext>
            </a:extLst>
          </p:cNvPr>
          <p:cNvSpPr>
            <a:spLocks noGrp="1"/>
          </p:cNvSpPr>
          <p:nvPr>
            <p:ph idx="1"/>
          </p:nvPr>
        </p:nvSpPr>
        <p:spPr>
          <a:xfrm>
            <a:off x="323528" y="1059582"/>
            <a:ext cx="4248472" cy="3285552"/>
          </a:xfrm>
        </p:spPr>
        <p:txBody>
          <a:bodyPr>
            <a:normAutofit fontScale="70000" lnSpcReduction="20000"/>
          </a:bodyPr>
          <a:lstStyle/>
          <a:p>
            <a:r>
              <a:rPr lang="en-US" sz="2300" dirty="0"/>
              <a:t>Joins behavioral, social, and biomedical science in an integrative  approach, framework, or intervention.</a:t>
            </a:r>
          </a:p>
          <a:p>
            <a:r>
              <a:rPr lang="en-US" sz="2300" dirty="0"/>
              <a:t>Also called “combination” prevention, treatment.</a:t>
            </a:r>
          </a:p>
          <a:p>
            <a:r>
              <a:rPr lang="en-US" sz="2300" dirty="0"/>
              <a:t>Recognizes that HIV is a virus, transmitted in human relationships that take place in social context.  </a:t>
            </a:r>
          </a:p>
          <a:p>
            <a:pPr lvl="1"/>
            <a:r>
              <a:rPr lang="en-US" sz="2300" dirty="0"/>
              <a:t>All aspects of this phenomenon should be considered simultaneously for greater population effect.</a:t>
            </a:r>
          </a:p>
          <a:p>
            <a:endParaRPr lang="en-US" sz="2300" dirty="0"/>
          </a:p>
          <a:p>
            <a:endParaRPr lang="en-US" dirty="0"/>
          </a:p>
        </p:txBody>
      </p:sp>
      <p:pic>
        <p:nvPicPr>
          <p:cNvPr id="7" name="Picture 6" descr="A blue and white logo&#10;&#10;Description automatically generated">
            <a:extLst>
              <a:ext uri="{FF2B5EF4-FFF2-40B4-BE49-F238E27FC236}">
                <a16:creationId xmlns:a16="http://schemas.microsoft.com/office/drawing/2014/main" id="{D83A82FE-2C65-B355-C136-AB26A9561506}"/>
              </a:ext>
            </a:extLst>
          </p:cNvPr>
          <p:cNvPicPr>
            <a:picLocks noChangeAspect="1"/>
          </p:cNvPicPr>
          <p:nvPr/>
        </p:nvPicPr>
        <p:blipFill>
          <a:blip r:embed="rId4"/>
          <a:stretch>
            <a:fillRect/>
          </a:stretch>
        </p:blipFill>
        <p:spPr>
          <a:xfrm>
            <a:off x="4989945" y="2959980"/>
            <a:ext cx="803237" cy="309779"/>
          </a:xfrm>
          <a:prstGeom prst="rect">
            <a:avLst/>
          </a:prstGeom>
        </p:spPr>
      </p:pic>
      <p:pic>
        <p:nvPicPr>
          <p:cNvPr id="11" name="Picture 10" descr="A close-up of a paper&#10;&#10;Description automatically generated">
            <a:extLst>
              <a:ext uri="{FF2B5EF4-FFF2-40B4-BE49-F238E27FC236}">
                <a16:creationId xmlns:a16="http://schemas.microsoft.com/office/drawing/2014/main" id="{D48FF8DD-3F8E-0D82-DF4B-387FAB768A62}"/>
              </a:ext>
            </a:extLst>
          </p:cNvPr>
          <p:cNvPicPr>
            <a:picLocks noChangeAspect="1"/>
          </p:cNvPicPr>
          <p:nvPr/>
        </p:nvPicPr>
        <p:blipFill>
          <a:blip r:embed="rId5"/>
          <a:stretch>
            <a:fillRect/>
          </a:stretch>
        </p:blipFill>
        <p:spPr>
          <a:xfrm>
            <a:off x="6444208" y="613883"/>
            <a:ext cx="1667126" cy="818478"/>
          </a:xfrm>
          <a:prstGeom prst="rect">
            <a:avLst/>
          </a:prstGeom>
        </p:spPr>
      </p:pic>
      <p:pic>
        <p:nvPicPr>
          <p:cNvPr id="13" name="Picture 12">
            <a:extLst>
              <a:ext uri="{FF2B5EF4-FFF2-40B4-BE49-F238E27FC236}">
                <a16:creationId xmlns:a16="http://schemas.microsoft.com/office/drawing/2014/main" id="{D8A68FD5-9F3D-E4CD-24B3-785BDF619B4A}"/>
              </a:ext>
            </a:extLst>
          </p:cNvPr>
          <p:cNvPicPr>
            <a:picLocks noChangeAspect="1"/>
          </p:cNvPicPr>
          <p:nvPr/>
        </p:nvPicPr>
        <p:blipFill>
          <a:blip r:embed="rId6"/>
          <a:stretch>
            <a:fillRect/>
          </a:stretch>
        </p:blipFill>
        <p:spPr>
          <a:xfrm>
            <a:off x="5494199" y="359583"/>
            <a:ext cx="823943" cy="1106851"/>
          </a:xfrm>
          <a:prstGeom prst="rect">
            <a:avLst/>
          </a:prstGeom>
        </p:spPr>
      </p:pic>
      <p:pic>
        <p:nvPicPr>
          <p:cNvPr id="1026" name="Picture 2">
            <a:extLst>
              <a:ext uri="{FF2B5EF4-FFF2-40B4-BE49-F238E27FC236}">
                <a16:creationId xmlns:a16="http://schemas.microsoft.com/office/drawing/2014/main" id="{9218AD55-6DD7-EEF4-D172-588B6EFC86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5502" y="1838444"/>
            <a:ext cx="1285546" cy="8791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up of a medical document&#10;&#10;Description automatically generated">
            <a:extLst>
              <a:ext uri="{FF2B5EF4-FFF2-40B4-BE49-F238E27FC236}">
                <a16:creationId xmlns:a16="http://schemas.microsoft.com/office/drawing/2014/main" id="{95A38DC4-3552-B1E3-293B-78281CE0312A}"/>
              </a:ext>
            </a:extLst>
          </p:cNvPr>
          <p:cNvPicPr>
            <a:picLocks noChangeAspect="1"/>
          </p:cNvPicPr>
          <p:nvPr/>
        </p:nvPicPr>
        <p:blipFill>
          <a:blip r:embed="rId8"/>
          <a:stretch>
            <a:fillRect/>
          </a:stretch>
        </p:blipFill>
        <p:spPr>
          <a:xfrm>
            <a:off x="5383072" y="1769181"/>
            <a:ext cx="2012430" cy="948397"/>
          </a:xfrm>
          <a:prstGeom prst="rect">
            <a:avLst/>
          </a:prstGeom>
        </p:spPr>
      </p:pic>
      <p:pic>
        <p:nvPicPr>
          <p:cNvPr id="15" name="Picture 14" descr="A colorful neon lines on a black background&#10;&#10;Description automatically generated">
            <a:extLst>
              <a:ext uri="{FF2B5EF4-FFF2-40B4-BE49-F238E27FC236}">
                <a16:creationId xmlns:a16="http://schemas.microsoft.com/office/drawing/2014/main" id="{3152C37E-5D27-325B-528F-E0F00D46F409}"/>
              </a:ext>
            </a:extLst>
          </p:cNvPr>
          <p:cNvPicPr>
            <a:picLocks noChangeAspect="1"/>
          </p:cNvPicPr>
          <p:nvPr/>
        </p:nvPicPr>
        <p:blipFill>
          <a:blip r:embed="rId9"/>
          <a:stretch>
            <a:fillRect/>
          </a:stretch>
        </p:blipFill>
        <p:spPr>
          <a:xfrm>
            <a:off x="323528" y="4453635"/>
            <a:ext cx="874079" cy="358175"/>
          </a:xfrm>
          <a:prstGeom prst="rect">
            <a:avLst/>
          </a:prstGeom>
        </p:spPr>
      </p:pic>
    </p:spTree>
    <p:extLst>
      <p:ext uri="{BB962C8B-B14F-4D97-AF65-F5344CB8AC3E}">
        <p14:creationId xmlns:p14="http://schemas.microsoft.com/office/powerpoint/2010/main" val="1355022333"/>
      </p:ext>
    </p:extLst>
  </p:cSld>
  <p:clrMapOvr>
    <a:masterClrMapping/>
  </p:clrMapOvr>
</p:sld>
</file>

<file path=ppt/theme/theme1.xml><?xml version="1.0" encoding="utf-8"?>
<a:theme xmlns:a="http://schemas.openxmlformats.org/drawingml/2006/main" name="SHM-029 NCHIV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SHM-029 NCHIV13.pot</Template>
  <TotalTime>9161</TotalTime>
  <Words>3919</Words>
  <Application>Microsoft Office PowerPoint</Application>
  <PresentationFormat>Diavoorstelling (16:9)</PresentationFormat>
  <Paragraphs>285</Paragraphs>
  <Slides>30</Slides>
  <Notes>29</Notes>
  <HiddenSlides>0</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30</vt:i4>
      </vt:variant>
    </vt:vector>
  </HeadingPairs>
  <TitlesOfParts>
    <vt:vector size="43" baseType="lpstr">
      <vt:lpstr>ＭＳ Ｐゴシック</vt:lpstr>
      <vt:lpstr>Arial</vt:lpstr>
      <vt:lpstr>Arial Narrow</vt:lpstr>
      <vt:lpstr>Calibri</vt:lpstr>
      <vt:lpstr>Courier New</vt:lpstr>
      <vt:lpstr>dejavu_sansbold</vt:lpstr>
      <vt:lpstr>Lucida Sans</vt:lpstr>
      <vt:lpstr>Public Sans</vt:lpstr>
      <vt:lpstr>Symbol</vt:lpstr>
      <vt:lpstr>Times New Roman</vt:lpstr>
      <vt:lpstr>Verdana</vt:lpstr>
      <vt:lpstr>Wingdings</vt:lpstr>
      <vt:lpstr>SHM-029 NCHIV13</vt:lpstr>
      <vt:lpstr>Engaging the “Social” in HIV Research:  Science &amp; Community</vt:lpstr>
      <vt:lpstr>Disclosure of Speaker’s Interests</vt:lpstr>
      <vt:lpstr>Introduction</vt:lpstr>
      <vt:lpstr>Why the Lack of Integration?</vt:lpstr>
      <vt:lpstr>Behavioral and Social Sciences Research Functional Framework (Gaist &amp; Stirratt 2017)</vt:lpstr>
      <vt:lpstr>Basic BSSR</vt:lpstr>
      <vt:lpstr>Elemental BSSR</vt:lpstr>
      <vt:lpstr>Supportive BSSR</vt:lpstr>
      <vt:lpstr>Integrative BSSR</vt:lpstr>
      <vt:lpstr>Application of Functional Framework to HIV Cure Research</vt:lpstr>
      <vt:lpstr>Basic BSSSR: Understanding Behavioral &amp; Social Factors</vt:lpstr>
      <vt:lpstr>Elemental BSSR: Advancing Social &amp; Behavioral Interventions</vt:lpstr>
      <vt:lpstr>Supportive BSSR:  Strengthening the Design and Outcomes of Biomedically-Focused Clinical Trials</vt:lpstr>
      <vt:lpstr>Integrative BSSR: Advancing Implementation of Integrated, Combination, and Multi-Disciplinary Approaches</vt:lpstr>
      <vt:lpstr>Martin Delaney Collaboratories</vt:lpstr>
      <vt:lpstr>SPIRAL Project (2023)</vt:lpstr>
      <vt:lpstr>Community Engagement in Research: “Nothing About Us Without Us”</vt:lpstr>
      <vt:lpstr>Institutionalizing Community Engagement</vt:lpstr>
      <vt:lpstr>Research Advocacy</vt:lpstr>
      <vt:lpstr>Community Engagement in Clinical Trials</vt:lpstr>
      <vt:lpstr>Community Advisory Boards</vt:lpstr>
      <vt:lpstr>Good Participatory Practices (GPP)</vt:lpstr>
      <vt:lpstr>A Framework for Community Collaborative Research</vt:lpstr>
      <vt:lpstr>Community Engagement Model</vt:lpstr>
      <vt:lpstr>Youth4Cure</vt:lpstr>
      <vt:lpstr>Research Gatekeepers &amp; Stakeholders</vt:lpstr>
      <vt:lpstr>HIV Cure Research Stakeholders</vt:lpstr>
      <vt:lpstr>Application &amp; Impact of GPP &amp; Community/Stakeholder Engagement </vt:lpstr>
      <vt:lpstr>Conclusions</vt:lpstr>
      <vt:lpstr>Acknowledgements</vt:lpstr>
    </vt:vector>
  </TitlesOfParts>
  <Company>kruit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willem fischer</dc:creator>
  <cp:lastModifiedBy>Waart, Y. de</cp:lastModifiedBy>
  <cp:revision>32</cp:revision>
  <dcterms:created xsi:type="dcterms:W3CDTF">2011-10-17T08:07:30Z</dcterms:created>
  <dcterms:modified xsi:type="dcterms:W3CDTF">2023-11-24T17:31:49Z</dcterms:modified>
</cp:coreProperties>
</file>