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103_A67C62D0.xml" ContentType="application/vnd.ms-powerpoint.comments+xml"/>
  <Override PartName="/ppt/comments/modernComment_122_92ABB14B.xml" ContentType="application/vnd.ms-powerpoint.comments+xml"/>
  <Override PartName="/ppt/comments/modernComment_10C_104859F5.xml" ContentType="application/vnd.ms-powerpoint.comments+xml"/>
  <Override PartName="/ppt/comments/modernComment_12F_166714EB.xml" ContentType="application/vnd.ms-powerpoint.comments+xml"/>
  <Override PartName="/ppt/comments/modernComment_132_ABC04390.xml" ContentType="application/vnd.ms-powerpoint.comments+xml"/>
  <Override PartName="/ppt/comments/modernComment_136_E0E5875D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9" r:id="rId2"/>
    <p:sldId id="290" r:id="rId3"/>
    <p:sldId id="301" r:id="rId4"/>
    <p:sldId id="265" r:id="rId5"/>
    <p:sldId id="302" r:id="rId6"/>
    <p:sldId id="268" r:id="rId7"/>
    <p:sldId id="303" r:id="rId8"/>
    <p:sldId id="304" r:id="rId9"/>
    <p:sldId id="306" r:id="rId10"/>
    <p:sldId id="307" r:id="rId11"/>
    <p:sldId id="308" r:id="rId12"/>
    <p:sldId id="309" r:id="rId13"/>
    <p:sldId id="311" r:id="rId14"/>
    <p:sldId id="318" r:id="rId15"/>
    <p:sldId id="314" r:id="rId16"/>
    <p:sldId id="315" r:id="rId17"/>
    <p:sldId id="316" r:id="rId18"/>
    <p:sldId id="317" r:id="rId19"/>
    <p:sldId id="310" r:id="rId20"/>
    <p:sldId id="312" r:id="rId21"/>
    <p:sldId id="313" r:id="rId22"/>
  </p:sldIdLst>
  <p:sldSz cx="24382413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9" userDrawn="1">
          <p15:clr>
            <a:srgbClr val="A4A3A4"/>
          </p15:clr>
        </p15:guide>
        <p15:guide id="2" pos="6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57716C0-093E-F664-FC5D-6FA0AD590A32}" name="marc van der valk" initials="mv" userId="edf5b06b0141846a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074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61"/>
    <p:restoredTop sz="84873" autoAdjust="0"/>
  </p:normalViewPr>
  <p:slideViewPr>
    <p:cSldViewPr snapToGrid="0" snapToObjects="1">
      <p:cViewPr varScale="1">
        <p:scale>
          <a:sx n="27" d="100"/>
          <a:sy n="27" d="100"/>
        </p:scale>
        <p:origin x="1240" y="68"/>
      </p:cViewPr>
      <p:guideLst>
        <p:guide orient="horz" pos="759"/>
        <p:guide pos="6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modernComment_103_A67C62D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F5AE9C1-167B-3849-BB2F-ED1D8E35818F}" authorId="{657716C0-093E-F664-FC5D-6FA0AD590A32}" created="2023-11-22T09:29:56.366">
    <pc:sldMkLst xmlns:pc="http://schemas.microsoft.com/office/powerpoint/2013/main/command">
      <pc:docMk/>
      <pc:sldMk cId="2793169616" sldId="259"/>
    </pc:sldMkLst>
    <p188:txBody>
      <a:bodyPr/>
      <a:lstStyle/>
      <a:p>
        <a:r>
          <a:rPr lang="nl-NL"/>
          <a:t>noemen dat dit een nieuw hoofdstuk is in rapport!</a:t>
        </a:r>
      </a:p>
    </p188:txBody>
  </p188:cm>
</p188:cmLst>
</file>

<file path=ppt/comments/modernComment_10C_104859F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DADC98D-D8FA-844B-92CF-BE34F23AA0D4}" authorId="{657716C0-093E-F664-FC5D-6FA0AD590A32}" created="2023-11-22T09:21:05.137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73177077" sldId="268"/>
      <ac:spMk id="2" creationId="{00000000-0000-0000-0000-000000000000}"/>
      <ac:txMk cp="161" len="55">
        <ac:context len="218" hash="3178745958"/>
      </ac:txMk>
    </ac:txMkLst>
    <p188:pos x="16459202" y="3705514"/>
    <p188:txBody>
      <a:bodyPr/>
      <a:lstStyle/>
      <a:p>
        <a:r>
          <a:rPr lang="nl-NL"/>
          <a:t>wel uitleggen waarom we hier voor gekozen hebben</a:t>
        </a:r>
      </a:p>
    </p188:txBody>
  </p188:cm>
</p188:cmLst>
</file>

<file path=ppt/comments/modernComment_122_92ABB14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7BC61DA-5BC5-904C-9AFB-219EF7FAB977}" authorId="{657716C0-093E-F664-FC5D-6FA0AD590A32}" created="2023-11-22T09:12:26.906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460725579" sldId="290"/>
      <ac:spMk id="2" creationId="{00000000-0000-0000-0000-000000000000}"/>
      <ac:txMk cp="104" len="51">
        <ac:context len="296" hash="304931428"/>
      </ac:txMk>
    </ac:txMkLst>
    <p188:pos x="16750145" y="2784186"/>
    <p188:txBody>
      <a:bodyPr/>
      <a:lstStyle/>
      <a:p>
        <a:r>
          <a:rPr lang="nl-NL"/>
          <a:t>zou wel stappen van cascade kort benoemen…</a:t>
        </a:r>
      </a:p>
    </p188:txBody>
  </p188:cm>
</p188:cmLst>
</file>

<file path=ppt/comments/modernComment_12F_166714E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3AB183B-A87F-F541-A4A4-5020DD0A5DC6}" authorId="{657716C0-093E-F664-FC5D-6FA0AD590A32}" created="2023-11-22T09:17:01.05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5854315" sldId="303"/>
      <ac:spMk id="3" creationId="{00000000-0000-0000-0000-000000000000}"/>
      <ac:txMk cp="0" len="29">
        <ac:context len="30" hash="2102484722"/>
      </ac:txMk>
    </ac:txMkLst>
    <p188:pos x="12947075" y="2512911"/>
    <p188:txBody>
      <a:bodyPr/>
      <a:lstStyle/>
      <a:p>
        <a:r>
          <a:rPr lang="nl-NL"/>
          <a:t>of: comparison of population with HIV in care compared to the general population (1:10 matching) </a:t>
        </a:r>
      </a:p>
    </p188:txBody>
  </p188:cm>
</p188:cmLst>
</file>

<file path=ppt/comments/modernComment_132_ABC0439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1D3CED9-BFE0-AA46-AF7B-89F782B849D4}" authorId="{657716C0-093E-F664-FC5D-6FA0AD590A32}" created="2023-11-22T09:18:39.96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881504144" sldId="306"/>
      <ac:spMk id="3" creationId="{00000000-0000-0000-0000-000000000000}"/>
      <ac:txMk cp="21" len="9">
        <ac:context len="40" hash="3835114735"/>
      </ac:txMk>
    </ac:txMkLst>
    <p188:pos x="13903039" y="2510012"/>
    <p188:replyLst>
      <p188:reply id="{09E83D21-C8CF-4649-89B3-67E84445647D}" authorId="{657716C0-093E-F664-FC5D-6FA0AD590A32}" created="2023-11-22T09:19:42.490">
        <p188:txBody>
          <a:bodyPr/>
          <a:lstStyle/>
          <a:p>
            <a:r>
              <a:rPr lang="nl-NL"/>
              <a:t>wellicht lijntje trekken om verschil in  Viral supression te benadrukken.. 
voetnoot over transparant blokjes (ie &lt; 5 )</a:t>
            </a:r>
          </a:p>
        </p188:txBody>
      </p188:reply>
    </p188:replyLst>
    <p188:txBody>
      <a:bodyPr/>
      <a:lstStyle/>
      <a:p>
        <a:r>
          <a:rPr lang="nl-NL"/>
          <a:t>leg je goed uit welke definities we gebruiken?</a:t>
        </a:r>
      </a:p>
    </p188:txBody>
  </p188:cm>
</p188:cmLst>
</file>

<file path=ppt/comments/modernComment_136_E0E5875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D5ABF46-B1B1-5443-A4C8-D41928A70FAD}" authorId="{657716C0-093E-F664-FC5D-6FA0AD590A32}" created="2023-11-22T09:22:45.50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73138781" sldId="310"/>
      <ac:spMk id="2" creationId="{00000000-0000-0000-0000-000000000000}"/>
      <ac:txMk cp="36" len="113">
        <ac:context len="150" hash="3416296381"/>
      </ac:txMk>
    </ac:txMkLst>
    <p188:pos x="18267220" y="5097895"/>
    <p188:replyLst>
      <p188:reply id="{50F8E5EE-EF87-824F-AB8D-F3296F80A123}" authorId="{657716C0-093E-F664-FC5D-6FA0AD590A32}" created="2023-11-22T09:29:05.762">
        <p188:txBody>
          <a:bodyPr/>
          <a:lstStyle/>
          <a:p>
            <a:r>
              <a:rPr lang="nl-NL"/>
              <a:t>wellicht toevoegen dat we nog regional insights willen vergaren (en verwijzen naar dashboard oid) </a:t>
            </a:r>
          </a:p>
        </p188:txBody>
      </p188:reply>
      <p188:reply id="{3CBC9EA3-ECE2-BD4D-B234-5665A51F5FF3}" authorId="{657716C0-093E-F664-FC5D-6FA0AD590A32}" created="2023-11-22T09:29:35.928">
        <p188:txBody>
          <a:bodyPr/>
          <a:lstStyle/>
          <a:p>
            <a:r>
              <a:rPr lang="nl-NL"/>
              <a:t>acknowledgement slide toevoegen..</a:t>
            </a:r>
          </a:p>
        </p188:txBody>
      </p188:reply>
    </p188:replyLst>
    <p188:txBody>
      <a:bodyPr/>
      <a:lstStyle/>
      <a:p>
        <a:r>
          <a:rPr lang="nl-NL"/>
          <a:t>zou wel noemen dat er veel meer data in CBS hoofdstuk staat:) en mensen uitnodigen dit te lezen.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4F1BA3B9-78AF-1240-A3EA-6B0E1994F6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4DAE691-9C1D-EA4E-95D0-E41E831BF7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41749-8879-1E42-9783-8F6A812E9FDF}" type="datetimeFigureOut">
              <a:rPr lang="nl-NL" smtClean="0"/>
              <a:t>27-11-2023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C1554EC-98C3-814B-B15A-3E547138FB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78F01A5-1780-FD44-904D-2DED2CAFCF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22BE3-470E-D94D-9CE1-2569F8CCD3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93301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E2455-A0C3-480E-9D3C-4E8E7F863B09}" type="datetimeFigureOut">
              <a:rPr lang="nl-NL" smtClean="0"/>
              <a:t>27-11-2023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C7743-C936-47E0-9366-C3BC81AF3A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5953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C7743-C936-47E0-9366-C3BC81AF3A2A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1293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4">
            <a:extLst>
              <a:ext uri="{FF2B5EF4-FFF2-40B4-BE49-F238E27FC236}">
                <a16:creationId xmlns:a16="http://schemas.microsoft.com/office/drawing/2014/main" id="{C66D60FC-95D6-EB4A-87B1-7BF7104163B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2182088" y="6914915"/>
            <a:ext cx="3603569" cy="476250"/>
          </a:xfrm>
          <a:prstGeom prst="rect">
            <a:avLst/>
          </a:prstGeom>
        </p:spPr>
        <p:txBody>
          <a:bodyPr/>
          <a:lstStyle>
            <a:lvl1pPr>
              <a:defRPr sz="3000" b="0" i="0">
                <a:solidFill>
                  <a:srgbClr val="0030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4195F20E-5BD8-6642-BA2E-CBAD3D2F7D45}" type="datetime1">
              <a:rPr lang="nl-NL" altLang="nl-NL" smtClean="0"/>
              <a:pPr/>
              <a:t>27-11-2023</a:t>
            </a:fld>
            <a:endParaRPr lang="nl-NL" altLang="nl-NL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7572AB-9C59-BD4C-9D26-EF6964C5B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089" y="3651250"/>
            <a:ext cx="20018231" cy="8702676"/>
          </a:xfrm>
          <a:prstGeom prst="rect">
            <a:avLst/>
          </a:prstGeom>
        </p:spPr>
        <p:txBody>
          <a:bodyPr/>
          <a:lstStyle>
            <a:lvl1pPr>
              <a:buNone/>
              <a:defRPr sz="4000">
                <a:solidFill>
                  <a:srgbClr val="0030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None/>
              <a:defRPr sz="1800">
                <a:solidFill>
                  <a:srgbClr val="0030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None/>
              <a:defRPr sz="1800">
                <a:solidFill>
                  <a:srgbClr val="0030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None/>
              <a:defRPr sz="1800">
                <a:solidFill>
                  <a:srgbClr val="0030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None/>
              <a:defRPr sz="1800">
                <a:solidFill>
                  <a:srgbClr val="0030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275B9325-D070-104A-814A-C09E11028D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215" y="9267932"/>
            <a:ext cx="2929803" cy="359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C98D181-7787-A643-99CF-5655D9FDA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088" y="308221"/>
            <a:ext cx="21029831" cy="2651126"/>
          </a:xfrm>
          <a:prstGeom prst="rect">
            <a:avLst/>
          </a:prstGeom>
        </p:spPr>
        <p:txBody>
          <a:bodyPr anchor="b" anchorCtr="0"/>
          <a:lstStyle>
            <a:lvl1pPr>
              <a:defRPr sz="6000" b="1" i="0">
                <a:solidFill>
                  <a:srgbClr val="0030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256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2089" y="3651250"/>
            <a:ext cx="20018231" cy="8702676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0030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4000">
                <a:solidFill>
                  <a:srgbClr val="0030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3200">
                <a:solidFill>
                  <a:srgbClr val="0030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800">
                <a:solidFill>
                  <a:srgbClr val="0030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800">
                <a:solidFill>
                  <a:srgbClr val="0030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D767817-3BB6-AD42-A164-705C3A60E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088" y="308221"/>
            <a:ext cx="21029831" cy="2651126"/>
          </a:xfrm>
          <a:prstGeom prst="rect">
            <a:avLst/>
          </a:prstGeom>
        </p:spPr>
        <p:txBody>
          <a:bodyPr anchor="b" anchorCtr="0"/>
          <a:lstStyle>
            <a:lvl1pPr>
              <a:defRPr sz="6000" b="1" i="0">
                <a:solidFill>
                  <a:srgbClr val="0030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489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82088" y="3651250"/>
            <a:ext cx="10008000" cy="8702676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0030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4000">
                <a:solidFill>
                  <a:srgbClr val="0030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3200">
                <a:solidFill>
                  <a:srgbClr val="0030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800">
                <a:solidFill>
                  <a:srgbClr val="0030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800">
                <a:solidFill>
                  <a:srgbClr val="0030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11668" y="3651250"/>
            <a:ext cx="9720000" cy="8702676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0030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4000">
                <a:solidFill>
                  <a:srgbClr val="0030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3200">
                <a:solidFill>
                  <a:srgbClr val="0030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800">
                <a:solidFill>
                  <a:srgbClr val="0030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800">
                <a:solidFill>
                  <a:srgbClr val="0030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0D89A02-38D1-4F40-A512-98B103A75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088" y="308221"/>
            <a:ext cx="21029831" cy="2651126"/>
          </a:xfrm>
          <a:prstGeom prst="rect">
            <a:avLst/>
          </a:prstGeom>
        </p:spPr>
        <p:txBody>
          <a:bodyPr anchor="b" anchorCtr="0"/>
          <a:lstStyle>
            <a:lvl1pPr>
              <a:defRPr sz="6000" b="1" i="0">
                <a:solidFill>
                  <a:srgbClr val="0030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03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82088" y="3651250"/>
            <a:ext cx="10008000" cy="8702676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0030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4000">
                <a:solidFill>
                  <a:srgbClr val="0030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3200">
                <a:solidFill>
                  <a:srgbClr val="0030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800">
                <a:solidFill>
                  <a:srgbClr val="0030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800">
                <a:solidFill>
                  <a:srgbClr val="0030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11668" y="3651250"/>
            <a:ext cx="9720000" cy="41400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0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3200">
                <a:solidFill>
                  <a:srgbClr val="0030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400">
                <a:solidFill>
                  <a:srgbClr val="0030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solidFill>
                  <a:srgbClr val="0030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solidFill>
                  <a:srgbClr val="0030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0D89A02-38D1-4F40-A512-98B103A75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088" y="308221"/>
            <a:ext cx="21029831" cy="2651126"/>
          </a:xfrm>
          <a:prstGeom prst="rect">
            <a:avLst/>
          </a:prstGeom>
        </p:spPr>
        <p:txBody>
          <a:bodyPr anchor="b" anchorCtr="0"/>
          <a:lstStyle>
            <a:lvl1pPr>
              <a:defRPr sz="6000" b="1" i="0">
                <a:solidFill>
                  <a:srgbClr val="0030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ECC172B-C389-A649-BAF8-51E5B6A7F7F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2511668" y="8143031"/>
            <a:ext cx="9720000" cy="41400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0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3200">
                <a:solidFill>
                  <a:srgbClr val="0030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400">
                <a:solidFill>
                  <a:srgbClr val="0030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solidFill>
                  <a:srgbClr val="0030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solidFill>
                  <a:srgbClr val="0030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455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949F3CC7-BDA6-604A-9019-A10ADF641F31}"/>
              </a:ext>
            </a:extLst>
          </p:cNvPr>
          <p:cNvSpPr/>
          <p:nvPr userDrawn="1"/>
        </p:nvSpPr>
        <p:spPr>
          <a:xfrm>
            <a:off x="-1" y="13106440"/>
            <a:ext cx="24382413" cy="60956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nl-NL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13">
            <a:extLst>
              <a:ext uri="{FF2B5EF4-FFF2-40B4-BE49-F238E27FC236}">
                <a16:creationId xmlns:a16="http://schemas.microsoft.com/office/drawing/2014/main" id="{E4444256-F652-6D45-B2C1-B0741E5C07F3}"/>
              </a:ext>
            </a:extLst>
          </p:cNvPr>
          <p:cNvCxnSpPr>
            <a:cxnSpLocks/>
          </p:cNvCxnSpPr>
          <p:nvPr userDrawn="1"/>
        </p:nvCxnSpPr>
        <p:spPr>
          <a:xfrm>
            <a:off x="2182090" y="3138084"/>
            <a:ext cx="20018231" cy="0"/>
          </a:xfrm>
          <a:prstGeom prst="line">
            <a:avLst/>
          </a:prstGeom>
          <a:ln w="38100">
            <a:solidFill>
              <a:srgbClr val="ED1C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7">
            <a:extLst>
              <a:ext uri="{FF2B5EF4-FFF2-40B4-BE49-F238E27FC236}">
                <a16:creationId xmlns:a16="http://schemas.microsoft.com/office/drawing/2014/main" id="{95487368-9C33-A940-9E6F-85B6DC5817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216" y="11046559"/>
            <a:ext cx="1479586" cy="181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290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3_A67C62D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36_E0E5875D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2_92ABB14B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C_104859F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F_166714EB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32_ABC0439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95EAEAD-6565-1548-9C52-E8677F1DE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nl-NL" altLang="nl-NL" b="1" dirty="0"/>
          </a:p>
          <a:p>
            <a:pPr algn="ctr"/>
            <a:endParaRPr lang="nl-NL" altLang="nl-NL" b="1" dirty="0"/>
          </a:p>
          <a:p>
            <a:pPr algn="ctr"/>
            <a:endParaRPr lang="nl-NL" altLang="nl-NL" b="1" dirty="0"/>
          </a:p>
          <a:p>
            <a:pPr algn="ctr"/>
            <a:endParaRPr lang="nl-NL" altLang="nl-NL" b="1" dirty="0"/>
          </a:p>
          <a:p>
            <a:pPr algn="ctr"/>
            <a:endParaRPr lang="nl-NL" altLang="nl-NL" b="1" dirty="0"/>
          </a:p>
          <a:p>
            <a:pPr algn="ctr"/>
            <a:endParaRPr lang="nl-NL" altLang="nl-NL" b="1" dirty="0"/>
          </a:p>
          <a:p>
            <a:pPr algn="ctr"/>
            <a:endParaRPr lang="nl-NL" altLang="nl-NL" b="1" dirty="0"/>
          </a:p>
          <a:p>
            <a:pPr algn="ctr"/>
            <a:endParaRPr lang="nl-NL" altLang="nl-NL" b="1" dirty="0"/>
          </a:p>
          <a:p>
            <a:pPr algn="r"/>
            <a:endParaRPr lang="nl-NL" altLang="nl-NL" b="1" dirty="0"/>
          </a:p>
          <a:p>
            <a:pPr algn="r"/>
            <a:r>
              <a:rPr lang="nl-NL" altLang="nl-NL" b="1" dirty="0"/>
              <a:t>Vita Jongen</a:t>
            </a:r>
          </a:p>
          <a:p>
            <a:pPr algn="r"/>
            <a:r>
              <a:rPr lang="nl-NL" altLang="nl-NL" b="1" dirty="0"/>
              <a:t>28 November 2023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Identifying gaps in HIV care in the Netherlands using data from Statistics Netherlands (CBS)</a:t>
            </a:r>
          </a:p>
        </p:txBody>
      </p:sp>
      <p:pic>
        <p:nvPicPr>
          <p:cNvPr id="2052" name="Picture 4" descr="Soundcloud Archives - Smile Creations Music Lab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4087">
            <a:off x="7824640" y="4723398"/>
            <a:ext cx="8733127" cy="417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16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6950BFC3-D8DA-4A85-94F7-54DA5524770B}">
      <p188:commentRel xmlns:p188="http://schemas.microsoft.com/office/powerpoint/2018/8/main" xmlns="" r:id="rId3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82088" y="378661"/>
            <a:ext cx="21029831" cy="2651126"/>
          </a:xfrm>
        </p:spPr>
        <p:txBody>
          <a:bodyPr/>
          <a:lstStyle/>
          <a:p>
            <a:r>
              <a:rPr lang="nl-NL" dirty="0"/>
              <a:t>HIV care </a:t>
            </a:r>
            <a:r>
              <a:rPr lang="nl-NL" dirty="0" err="1" smtClean="0"/>
              <a:t>continuum</a:t>
            </a:r>
            <a:r>
              <a:rPr lang="nl-NL" dirty="0" smtClean="0"/>
              <a:t> – </a:t>
            </a:r>
            <a:r>
              <a:rPr lang="nl-NL" dirty="0" err="1"/>
              <a:t>Education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088" y="3288468"/>
            <a:ext cx="23346037" cy="8478415"/>
          </a:xfrm>
          <a:prstGeom prst="rect">
            <a:avLst/>
          </a:prstGeom>
        </p:spPr>
      </p:pic>
      <p:cxnSp>
        <p:nvCxnSpPr>
          <p:cNvPr id="6" name="Rechte verbindingslijn 5"/>
          <p:cNvCxnSpPr/>
          <p:nvPr/>
        </p:nvCxnSpPr>
        <p:spPr>
          <a:xfrm>
            <a:off x="4076710" y="4282669"/>
            <a:ext cx="9615227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Rechthoek 1"/>
          <p:cNvSpPr/>
          <p:nvPr/>
        </p:nvSpPr>
        <p:spPr bwMode="auto">
          <a:xfrm>
            <a:off x="11416145" y="3713018"/>
            <a:ext cx="2604655" cy="75091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l">
              <a:lnSpc>
                <a:spcPts val="6000"/>
              </a:lnSpc>
            </a:pPr>
            <a:endParaRPr lang="nl-NL" sz="6000" b="1" i="0" noProof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3390260" y="13243380"/>
            <a:ext cx="10795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</a:rPr>
              <a:t>Results</a:t>
            </a:r>
            <a:r>
              <a:rPr lang="nl-NL" sz="2000" dirty="0" smtClean="0">
                <a:solidFill>
                  <a:schemeClr val="bg1"/>
                </a:solidFill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</a:rPr>
              <a:t>based</a:t>
            </a:r>
            <a:r>
              <a:rPr lang="nl-NL" sz="2000" dirty="0" smtClean="0">
                <a:solidFill>
                  <a:schemeClr val="bg1"/>
                </a:solidFill>
              </a:rPr>
              <a:t> on </a:t>
            </a:r>
            <a:r>
              <a:rPr lang="nl-NL" sz="2000" dirty="0" err="1" smtClean="0">
                <a:solidFill>
                  <a:schemeClr val="bg1"/>
                </a:solidFill>
              </a:rPr>
              <a:t>calculations</a:t>
            </a:r>
            <a:r>
              <a:rPr lang="nl-NL" sz="2000" dirty="0" smtClean="0">
                <a:solidFill>
                  <a:schemeClr val="bg1"/>
                </a:solidFill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</a:rPr>
              <a:t>by</a:t>
            </a:r>
            <a:r>
              <a:rPr lang="nl-NL" sz="2000" dirty="0" smtClean="0">
                <a:solidFill>
                  <a:schemeClr val="bg1"/>
                </a:solidFill>
              </a:rPr>
              <a:t> SHM </a:t>
            </a:r>
            <a:r>
              <a:rPr lang="nl-NL" sz="2000" dirty="0" err="1" smtClean="0">
                <a:solidFill>
                  <a:schemeClr val="bg1"/>
                </a:solidFill>
              </a:rPr>
              <a:t>using</a:t>
            </a:r>
            <a:r>
              <a:rPr lang="nl-NL" sz="2000" dirty="0" smtClean="0">
                <a:solidFill>
                  <a:schemeClr val="bg1"/>
                </a:solidFill>
              </a:rPr>
              <a:t> non-public microdata </a:t>
            </a:r>
            <a:r>
              <a:rPr lang="nl-NL" sz="2000" dirty="0" err="1" smtClean="0">
                <a:solidFill>
                  <a:schemeClr val="bg1"/>
                </a:solidFill>
              </a:rPr>
              <a:t>from</a:t>
            </a:r>
            <a:r>
              <a:rPr lang="nl-NL" sz="2000" dirty="0" smtClean="0">
                <a:solidFill>
                  <a:schemeClr val="bg1"/>
                </a:solidFill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</a:rPr>
              <a:t>Statistics</a:t>
            </a:r>
            <a:r>
              <a:rPr lang="nl-NL" sz="2000" dirty="0" smtClean="0">
                <a:solidFill>
                  <a:schemeClr val="bg1"/>
                </a:solidFill>
              </a:rPr>
              <a:t> Netherlands</a:t>
            </a:r>
            <a:endParaRPr lang="nl-N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84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82088" y="378661"/>
            <a:ext cx="21029831" cy="2651126"/>
          </a:xfrm>
        </p:spPr>
        <p:txBody>
          <a:bodyPr/>
          <a:lstStyle/>
          <a:p>
            <a:r>
              <a:rPr lang="nl-NL" dirty="0"/>
              <a:t>New HIV diagnoses</a:t>
            </a:r>
          </a:p>
        </p:txBody>
      </p:sp>
      <p:sp>
        <p:nvSpPr>
          <p:cNvPr id="4" name="Tijdelijke aanduiding voor inhoud 1"/>
          <p:cNvSpPr>
            <a:spLocks noGrp="1"/>
          </p:cNvSpPr>
          <p:nvPr>
            <p:ph idx="1"/>
          </p:nvPr>
        </p:nvSpPr>
        <p:spPr>
          <a:xfrm>
            <a:off x="2182089" y="3651250"/>
            <a:ext cx="20018231" cy="8702676"/>
          </a:xfrm>
        </p:spPr>
        <p:txBody>
          <a:bodyPr/>
          <a:lstStyle/>
          <a:p>
            <a:r>
              <a:rPr lang="en-GB" dirty="0"/>
              <a:t>2,904 new HIV diagnoses</a:t>
            </a:r>
          </a:p>
          <a:p>
            <a:pPr lvl="1"/>
            <a:r>
              <a:rPr lang="en-GB" dirty="0"/>
              <a:t>37% recent </a:t>
            </a:r>
            <a:r>
              <a:rPr lang="en-GB" dirty="0" smtClean="0"/>
              <a:t>infection (HIV acquisition in previous 12 months)</a:t>
            </a:r>
            <a:endParaRPr lang="en-GB" dirty="0"/>
          </a:p>
          <a:p>
            <a:pPr lvl="1"/>
            <a:r>
              <a:rPr lang="en-GB" dirty="0"/>
              <a:t>11% late-stage diagnosis (</a:t>
            </a:r>
            <a:r>
              <a:rPr lang="en-GB" dirty="0" smtClean="0"/>
              <a:t>CD4 200-350 </a:t>
            </a:r>
            <a:r>
              <a:rPr lang="en-US" dirty="0"/>
              <a:t>cells/mm</a:t>
            </a:r>
            <a:r>
              <a:rPr lang="en-US" baseline="30000" dirty="0"/>
              <a:t>3</a:t>
            </a:r>
            <a:r>
              <a:rPr lang="en-US" dirty="0" smtClean="0"/>
              <a:t>)</a:t>
            </a:r>
            <a:endParaRPr lang="en-GB" dirty="0"/>
          </a:p>
          <a:p>
            <a:pPr lvl="1"/>
            <a:r>
              <a:rPr lang="en-GB" dirty="0"/>
              <a:t>19% advanced HIV </a:t>
            </a:r>
            <a:r>
              <a:rPr lang="en-GB" dirty="0" smtClean="0"/>
              <a:t>disease (CD4&lt;</a:t>
            </a:r>
            <a:r>
              <a:rPr lang="en-US" dirty="0" smtClean="0"/>
              <a:t>200 cells/mm</a:t>
            </a:r>
            <a:r>
              <a:rPr lang="en-US" baseline="30000" dirty="0" smtClean="0"/>
              <a:t>3</a:t>
            </a:r>
            <a:r>
              <a:rPr lang="en-US" dirty="0"/>
              <a:t>/</a:t>
            </a:r>
            <a:r>
              <a:rPr lang="en-US" sz="100" dirty="0" smtClean="0"/>
              <a:t> </a:t>
            </a:r>
            <a:r>
              <a:rPr lang="en-US" dirty="0" smtClean="0"/>
              <a:t>AIDS defining </a:t>
            </a:r>
            <a:r>
              <a:rPr lang="nl-NL" dirty="0" smtClean="0"/>
              <a:t>event</a:t>
            </a:r>
            <a:r>
              <a:rPr lang="nl-NL" dirty="0"/>
              <a:t>)</a:t>
            </a:r>
            <a:endParaRPr lang="en-GB" dirty="0"/>
          </a:p>
          <a:p>
            <a:pPr lvl="1"/>
            <a:r>
              <a:rPr lang="en-GB" dirty="0"/>
              <a:t>28% other/chronic </a:t>
            </a:r>
            <a:r>
              <a:rPr lang="en-GB" dirty="0" smtClean="0"/>
              <a:t>HIV (CD4&gt;350 </a:t>
            </a:r>
            <a:r>
              <a:rPr lang="en-US" dirty="0" smtClean="0"/>
              <a:t>cells/mm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  <a:endParaRPr lang="en-GB" dirty="0"/>
          </a:p>
          <a:p>
            <a:pPr lvl="1"/>
            <a:r>
              <a:rPr lang="en-GB" dirty="0"/>
              <a:t>5% unclassified stage</a:t>
            </a:r>
          </a:p>
          <a:p>
            <a:pPr lvl="1"/>
            <a:endParaRPr lang="en-GB" dirty="0"/>
          </a:p>
        </p:txBody>
      </p:sp>
      <p:sp>
        <p:nvSpPr>
          <p:cNvPr id="5" name="Tekstvak 4"/>
          <p:cNvSpPr txBox="1"/>
          <p:nvPr/>
        </p:nvSpPr>
        <p:spPr>
          <a:xfrm>
            <a:off x="13390260" y="13243380"/>
            <a:ext cx="10795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</a:rPr>
              <a:t>Results</a:t>
            </a:r>
            <a:r>
              <a:rPr lang="nl-NL" sz="2000" dirty="0" smtClean="0">
                <a:solidFill>
                  <a:schemeClr val="bg1"/>
                </a:solidFill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</a:rPr>
              <a:t>based</a:t>
            </a:r>
            <a:r>
              <a:rPr lang="nl-NL" sz="2000" dirty="0" smtClean="0">
                <a:solidFill>
                  <a:schemeClr val="bg1"/>
                </a:solidFill>
              </a:rPr>
              <a:t> on </a:t>
            </a:r>
            <a:r>
              <a:rPr lang="nl-NL" sz="2000" dirty="0" err="1" smtClean="0">
                <a:solidFill>
                  <a:schemeClr val="bg1"/>
                </a:solidFill>
              </a:rPr>
              <a:t>calculations</a:t>
            </a:r>
            <a:r>
              <a:rPr lang="nl-NL" sz="2000" dirty="0" smtClean="0">
                <a:solidFill>
                  <a:schemeClr val="bg1"/>
                </a:solidFill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</a:rPr>
              <a:t>by</a:t>
            </a:r>
            <a:r>
              <a:rPr lang="nl-NL" sz="2000" dirty="0" smtClean="0">
                <a:solidFill>
                  <a:schemeClr val="bg1"/>
                </a:solidFill>
              </a:rPr>
              <a:t> SHM </a:t>
            </a:r>
            <a:r>
              <a:rPr lang="nl-NL" sz="2000" dirty="0" err="1" smtClean="0">
                <a:solidFill>
                  <a:schemeClr val="bg1"/>
                </a:solidFill>
              </a:rPr>
              <a:t>using</a:t>
            </a:r>
            <a:r>
              <a:rPr lang="nl-NL" sz="2000" dirty="0" smtClean="0">
                <a:solidFill>
                  <a:schemeClr val="bg1"/>
                </a:solidFill>
              </a:rPr>
              <a:t> non-public microdata </a:t>
            </a:r>
            <a:r>
              <a:rPr lang="nl-NL" sz="2000" dirty="0" err="1" smtClean="0">
                <a:solidFill>
                  <a:schemeClr val="bg1"/>
                </a:solidFill>
              </a:rPr>
              <a:t>from</a:t>
            </a:r>
            <a:r>
              <a:rPr lang="nl-NL" sz="2000" dirty="0" smtClean="0">
                <a:solidFill>
                  <a:schemeClr val="bg1"/>
                </a:solidFill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</a:rPr>
              <a:t>Statistics</a:t>
            </a:r>
            <a:r>
              <a:rPr lang="nl-NL" sz="2000" dirty="0" smtClean="0">
                <a:solidFill>
                  <a:schemeClr val="bg1"/>
                </a:solidFill>
              </a:rPr>
              <a:t> Netherlands</a:t>
            </a:r>
            <a:endParaRPr lang="nl-N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36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089" y="3416968"/>
            <a:ext cx="15023069" cy="8680321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82088" y="378661"/>
            <a:ext cx="21029831" cy="2651126"/>
          </a:xfrm>
        </p:spPr>
        <p:txBody>
          <a:bodyPr/>
          <a:lstStyle/>
          <a:p>
            <a:r>
              <a:rPr lang="nl-NL" dirty="0"/>
              <a:t>New HIV diagnoses</a:t>
            </a:r>
          </a:p>
        </p:txBody>
      </p:sp>
      <p:sp>
        <p:nvSpPr>
          <p:cNvPr id="4" name="Tijdelijke aanduiding voor inhoud 1"/>
          <p:cNvSpPr>
            <a:spLocks noGrp="1"/>
          </p:cNvSpPr>
          <p:nvPr>
            <p:ph idx="1"/>
          </p:nvPr>
        </p:nvSpPr>
        <p:spPr>
          <a:xfrm>
            <a:off x="2182089" y="3651250"/>
            <a:ext cx="9416353" cy="4351338"/>
          </a:xfrm>
          <a:solidFill>
            <a:schemeClr val="bg1"/>
          </a:solidFill>
          <a:ln>
            <a:solidFill>
              <a:srgbClr val="003074"/>
            </a:solidFill>
          </a:ln>
        </p:spPr>
        <p:txBody>
          <a:bodyPr/>
          <a:lstStyle/>
          <a:p>
            <a:r>
              <a:rPr lang="en-GB" dirty="0"/>
              <a:t>2,904 new HIV diagnoses</a:t>
            </a:r>
          </a:p>
          <a:p>
            <a:pPr lvl="1"/>
            <a:r>
              <a:rPr lang="en-GB" dirty="0"/>
              <a:t>37% recent infection</a:t>
            </a:r>
          </a:p>
          <a:p>
            <a:pPr lvl="1"/>
            <a:r>
              <a:rPr lang="en-GB" dirty="0"/>
              <a:t>11% late-stage diagnosis</a:t>
            </a:r>
          </a:p>
          <a:p>
            <a:pPr lvl="1"/>
            <a:r>
              <a:rPr lang="en-GB" dirty="0"/>
              <a:t>19% advanced HIV disease</a:t>
            </a:r>
          </a:p>
          <a:p>
            <a:pPr lvl="1"/>
            <a:r>
              <a:rPr lang="en-GB" dirty="0"/>
              <a:t>28% other/chronic HIV</a:t>
            </a:r>
          </a:p>
          <a:p>
            <a:pPr lvl="1"/>
            <a:r>
              <a:rPr lang="en-GB" dirty="0"/>
              <a:t>5% unclassified stage</a:t>
            </a:r>
          </a:p>
          <a:p>
            <a:pPr lvl="1"/>
            <a:endParaRPr lang="en-GB" dirty="0"/>
          </a:p>
        </p:txBody>
      </p:sp>
      <p:sp>
        <p:nvSpPr>
          <p:cNvPr id="5" name="Rechthoek 4"/>
          <p:cNvSpPr/>
          <p:nvPr/>
        </p:nvSpPr>
        <p:spPr bwMode="auto">
          <a:xfrm>
            <a:off x="2562727" y="4042610"/>
            <a:ext cx="11032958" cy="481263"/>
          </a:xfrm>
          <a:prstGeom prst="rect">
            <a:avLst/>
          </a:prstGeom>
          <a:noFill/>
          <a:ln w="9525">
            <a:solidFill>
              <a:srgbClr val="00307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l">
              <a:lnSpc>
                <a:spcPts val="6000"/>
              </a:lnSpc>
            </a:pPr>
            <a:endParaRPr lang="nl-NL" sz="6000" b="1" i="0" noProof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hthoek 7"/>
          <p:cNvSpPr/>
          <p:nvPr/>
        </p:nvSpPr>
        <p:spPr bwMode="auto">
          <a:xfrm>
            <a:off x="2562726" y="8628230"/>
            <a:ext cx="11032958" cy="481263"/>
          </a:xfrm>
          <a:prstGeom prst="rect">
            <a:avLst/>
          </a:prstGeom>
          <a:noFill/>
          <a:ln w="9525">
            <a:solidFill>
              <a:srgbClr val="00307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l">
              <a:lnSpc>
                <a:spcPts val="6000"/>
              </a:lnSpc>
            </a:pPr>
            <a:endParaRPr lang="nl-NL" sz="6000" b="1" i="0" noProof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hthoek 11"/>
          <p:cNvSpPr/>
          <p:nvPr/>
        </p:nvSpPr>
        <p:spPr bwMode="auto">
          <a:xfrm>
            <a:off x="2562726" y="7582834"/>
            <a:ext cx="11032958" cy="481263"/>
          </a:xfrm>
          <a:prstGeom prst="rect">
            <a:avLst/>
          </a:prstGeom>
          <a:noFill/>
          <a:ln w="9525">
            <a:solidFill>
              <a:srgbClr val="00307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l">
              <a:lnSpc>
                <a:spcPts val="6000"/>
              </a:lnSpc>
            </a:pPr>
            <a:endParaRPr lang="nl-NL" sz="6000" b="1" i="0" noProof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hthoek 12"/>
          <p:cNvSpPr/>
          <p:nvPr/>
        </p:nvSpPr>
        <p:spPr bwMode="auto">
          <a:xfrm>
            <a:off x="2562726" y="4937286"/>
            <a:ext cx="11032958" cy="481263"/>
          </a:xfrm>
          <a:prstGeom prst="rect">
            <a:avLst/>
          </a:prstGeom>
          <a:noFill/>
          <a:ln w="9525">
            <a:solidFill>
              <a:srgbClr val="00307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l">
              <a:lnSpc>
                <a:spcPts val="6000"/>
              </a:lnSpc>
            </a:pPr>
            <a:endParaRPr lang="nl-NL" sz="6000" b="1" i="0" noProof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13390260" y="13243380"/>
            <a:ext cx="10795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</a:rPr>
              <a:t>Results</a:t>
            </a:r>
            <a:r>
              <a:rPr lang="nl-NL" sz="2000" dirty="0" smtClean="0">
                <a:solidFill>
                  <a:schemeClr val="bg1"/>
                </a:solidFill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</a:rPr>
              <a:t>based</a:t>
            </a:r>
            <a:r>
              <a:rPr lang="nl-NL" sz="2000" dirty="0" smtClean="0">
                <a:solidFill>
                  <a:schemeClr val="bg1"/>
                </a:solidFill>
              </a:rPr>
              <a:t> on </a:t>
            </a:r>
            <a:r>
              <a:rPr lang="nl-NL" sz="2000" dirty="0" err="1" smtClean="0">
                <a:solidFill>
                  <a:schemeClr val="bg1"/>
                </a:solidFill>
              </a:rPr>
              <a:t>calculations</a:t>
            </a:r>
            <a:r>
              <a:rPr lang="nl-NL" sz="2000" dirty="0" smtClean="0">
                <a:solidFill>
                  <a:schemeClr val="bg1"/>
                </a:solidFill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</a:rPr>
              <a:t>by</a:t>
            </a:r>
            <a:r>
              <a:rPr lang="nl-NL" sz="2000" dirty="0" smtClean="0">
                <a:solidFill>
                  <a:schemeClr val="bg1"/>
                </a:solidFill>
              </a:rPr>
              <a:t> SHM </a:t>
            </a:r>
            <a:r>
              <a:rPr lang="nl-NL" sz="2000" dirty="0" err="1" smtClean="0">
                <a:solidFill>
                  <a:schemeClr val="bg1"/>
                </a:solidFill>
              </a:rPr>
              <a:t>using</a:t>
            </a:r>
            <a:r>
              <a:rPr lang="nl-NL" sz="2000" dirty="0" smtClean="0">
                <a:solidFill>
                  <a:schemeClr val="bg1"/>
                </a:solidFill>
              </a:rPr>
              <a:t> non-public microdata </a:t>
            </a:r>
            <a:r>
              <a:rPr lang="nl-NL" sz="2000" dirty="0" err="1" smtClean="0">
                <a:solidFill>
                  <a:schemeClr val="bg1"/>
                </a:solidFill>
              </a:rPr>
              <a:t>from</a:t>
            </a:r>
            <a:r>
              <a:rPr lang="nl-NL" sz="2000" dirty="0" smtClean="0">
                <a:solidFill>
                  <a:schemeClr val="bg1"/>
                </a:solidFill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</a:rPr>
              <a:t>Statistics</a:t>
            </a:r>
            <a:r>
              <a:rPr lang="nl-NL" sz="2000" dirty="0" smtClean="0">
                <a:solidFill>
                  <a:schemeClr val="bg1"/>
                </a:solidFill>
              </a:rPr>
              <a:t> Netherlands</a:t>
            </a:r>
            <a:endParaRPr lang="nl-N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37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849E-7 1.48148E-6 L 0.48128 -0.158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64" y="-79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animBg="1"/>
      <p:bldP spid="4" grpId="1" animBg="1"/>
      <p:bldP spid="5" grpId="0" animBg="1"/>
      <p:bldP spid="5" grpId="1" animBg="1"/>
      <p:bldP spid="8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82088" y="378661"/>
            <a:ext cx="21029831" cy="2651126"/>
          </a:xfrm>
        </p:spPr>
        <p:txBody>
          <a:bodyPr/>
          <a:lstStyle/>
          <a:p>
            <a:r>
              <a:rPr lang="nl-NL" dirty="0"/>
              <a:t>New HIV diagnoses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2911642" y="11987168"/>
            <a:ext cx="18504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* Sum of new diagnoses do not add up to the total new HIV diagnoses among MSM. To provide </a:t>
            </a:r>
            <a:r>
              <a:rPr lang="en-US" sz="2000" i="1" dirty="0" smtClean="0"/>
              <a:t>an approximation </a:t>
            </a:r>
            <a:r>
              <a:rPr lang="en-US" sz="2000" i="1" dirty="0"/>
              <a:t>of the percentage, data involving fewer than ten people were kept at ten people</a:t>
            </a:r>
            <a:r>
              <a:rPr lang="en-US" sz="2000" i="1" dirty="0" smtClean="0"/>
              <a:t>.</a:t>
            </a:r>
            <a:endParaRPr lang="en-US" sz="2000" i="1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088" y="3345870"/>
            <a:ext cx="20018231" cy="8468499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3390260" y="13243380"/>
            <a:ext cx="10795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</a:rPr>
              <a:t>Results</a:t>
            </a:r>
            <a:r>
              <a:rPr lang="nl-NL" sz="2000" dirty="0" smtClean="0">
                <a:solidFill>
                  <a:schemeClr val="bg1"/>
                </a:solidFill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</a:rPr>
              <a:t>based</a:t>
            </a:r>
            <a:r>
              <a:rPr lang="nl-NL" sz="2000" dirty="0" smtClean="0">
                <a:solidFill>
                  <a:schemeClr val="bg1"/>
                </a:solidFill>
              </a:rPr>
              <a:t> on </a:t>
            </a:r>
            <a:r>
              <a:rPr lang="nl-NL" sz="2000" dirty="0" err="1" smtClean="0">
                <a:solidFill>
                  <a:schemeClr val="bg1"/>
                </a:solidFill>
              </a:rPr>
              <a:t>calculations</a:t>
            </a:r>
            <a:r>
              <a:rPr lang="nl-NL" sz="2000" dirty="0" smtClean="0">
                <a:solidFill>
                  <a:schemeClr val="bg1"/>
                </a:solidFill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</a:rPr>
              <a:t>by</a:t>
            </a:r>
            <a:r>
              <a:rPr lang="nl-NL" sz="2000" dirty="0" smtClean="0">
                <a:solidFill>
                  <a:schemeClr val="bg1"/>
                </a:solidFill>
              </a:rPr>
              <a:t> SHM </a:t>
            </a:r>
            <a:r>
              <a:rPr lang="nl-NL" sz="2000" dirty="0" err="1" smtClean="0">
                <a:solidFill>
                  <a:schemeClr val="bg1"/>
                </a:solidFill>
              </a:rPr>
              <a:t>using</a:t>
            </a:r>
            <a:r>
              <a:rPr lang="nl-NL" sz="2000" dirty="0" smtClean="0">
                <a:solidFill>
                  <a:schemeClr val="bg1"/>
                </a:solidFill>
              </a:rPr>
              <a:t> non-public microdata </a:t>
            </a:r>
            <a:r>
              <a:rPr lang="nl-NL" sz="2000" dirty="0" err="1" smtClean="0">
                <a:solidFill>
                  <a:schemeClr val="bg1"/>
                </a:solidFill>
              </a:rPr>
              <a:t>from</a:t>
            </a:r>
            <a:r>
              <a:rPr lang="nl-NL" sz="2000" dirty="0" smtClean="0">
                <a:solidFill>
                  <a:schemeClr val="bg1"/>
                </a:solidFill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</a:rPr>
              <a:t>Statistics</a:t>
            </a:r>
            <a:r>
              <a:rPr lang="nl-NL" sz="2000" dirty="0" smtClean="0">
                <a:solidFill>
                  <a:schemeClr val="bg1"/>
                </a:solidFill>
              </a:rPr>
              <a:t> Netherlands</a:t>
            </a:r>
            <a:endParaRPr lang="nl-N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74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82088" y="378661"/>
            <a:ext cx="21029831" cy="2651126"/>
          </a:xfrm>
        </p:spPr>
        <p:txBody>
          <a:bodyPr/>
          <a:lstStyle/>
          <a:p>
            <a:r>
              <a:rPr lang="nl-NL" dirty="0"/>
              <a:t>New HIV diagnoses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6950" y="3431718"/>
            <a:ext cx="18223469" cy="825482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2911642" y="11987168"/>
            <a:ext cx="18504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** </a:t>
            </a:r>
            <a:r>
              <a:rPr lang="en-US" sz="2000" i="1" dirty="0"/>
              <a:t>Sum of new diagnoses do not add up to the total new HIV diagnoses among MSM due to missing data.</a:t>
            </a:r>
            <a:endParaRPr lang="nl-NL" sz="2000" dirty="0"/>
          </a:p>
        </p:txBody>
      </p:sp>
      <p:sp>
        <p:nvSpPr>
          <p:cNvPr id="2" name="Rechthoek 1"/>
          <p:cNvSpPr/>
          <p:nvPr/>
        </p:nvSpPr>
        <p:spPr bwMode="auto">
          <a:xfrm>
            <a:off x="-766950" y="3330416"/>
            <a:ext cx="6345382" cy="835612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l">
              <a:lnSpc>
                <a:spcPts val="6000"/>
              </a:lnSpc>
            </a:pPr>
            <a:endParaRPr lang="nl-NL" sz="6000" b="1" i="0" noProof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hthoek 3"/>
          <p:cNvSpPr/>
          <p:nvPr/>
        </p:nvSpPr>
        <p:spPr bwMode="auto">
          <a:xfrm>
            <a:off x="2182088" y="9029700"/>
            <a:ext cx="45719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l">
              <a:lnSpc>
                <a:spcPts val="6000"/>
              </a:lnSpc>
            </a:pPr>
            <a:endParaRPr lang="nl-NL" sz="6000" b="1" i="0" noProof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9" name="Rechte verbindingslijn 8"/>
          <p:cNvCxnSpPr/>
          <p:nvPr/>
        </p:nvCxnSpPr>
        <p:spPr>
          <a:xfrm>
            <a:off x="5578432" y="3431718"/>
            <a:ext cx="0" cy="825482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13390260" y="13243380"/>
            <a:ext cx="10795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</a:rPr>
              <a:t>Results</a:t>
            </a:r>
            <a:r>
              <a:rPr lang="nl-NL" sz="2000" dirty="0" smtClean="0">
                <a:solidFill>
                  <a:schemeClr val="bg1"/>
                </a:solidFill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</a:rPr>
              <a:t>based</a:t>
            </a:r>
            <a:r>
              <a:rPr lang="nl-NL" sz="2000" dirty="0" smtClean="0">
                <a:solidFill>
                  <a:schemeClr val="bg1"/>
                </a:solidFill>
              </a:rPr>
              <a:t> on </a:t>
            </a:r>
            <a:r>
              <a:rPr lang="nl-NL" sz="2000" dirty="0" err="1" smtClean="0">
                <a:solidFill>
                  <a:schemeClr val="bg1"/>
                </a:solidFill>
              </a:rPr>
              <a:t>calculations</a:t>
            </a:r>
            <a:r>
              <a:rPr lang="nl-NL" sz="2000" dirty="0" smtClean="0">
                <a:solidFill>
                  <a:schemeClr val="bg1"/>
                </a:solidFill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</a:rPr>
              <a:t>by</a:t>
            </a:r>
            <a:r>
              <a:rPr lang="nl-NL" sz="2000" dirty="0" smtClean="0">
                <a:solidFill>
                  <a:schemeClr val="bg1"/>
                </a:solidFill>
              </a:rPr>
              <a:t> SHM </a:t>
            </a:r>
            <a:r>
              <a:rPr lang="nl-NL" sz="2000" dirty="0" err="1" smtClean="0">
                <a:solidFill>
                  <a:schemeClr val="bg1"/>
                </a:solidFill>
              </a:rPr>
              <a:t>using</a:t>
            </a:r>
            <a:r>
              <a:rPr lang="nl-NL" sz="2000" dirty="0" smtClean="0">
                <a:solidFill>
                  <a:schemeClr val="bg1"/>
                </a:solidFill>
              </a:rPr>
              <a:t> non-public microdata </a:t>
            </a:r>
            <a:r>
              <a:rPr lang="nl-NL" sz="2000" dirty="0" err="1" smtClean="0">
                <a:solidFill>
                  <a:schemeClr val="bg1"/>
                </a:solidFill>
              </a:rPr>
              <a:t>from</a:t>
            </a:r>
            <a:r>
              <a:rPr lang="nl-NL" sz="2000" dirty="0" smtClean="0">
                <a:solidFill>
                  <a:schemeClr val="bg1"/>
                </a:solidFill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</a:rPr>
              <a:t>Statistics</a:t>
            </a:r>
            <a:r>
              <a:rPr lang="nl-NL" sz="2000" dirty="0" smtClean="0">
                <a:solidFill>
                  <a:schemeClr val="bg1"/>
                </a:solidFill>
              </a:rPr>
              <a:t> Netherlands</a:t>
            </a:r>
            <a:endParaRPr lang="nl-N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5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Other</a:t>
            </a:r>
            <a:r>
              <a:rPr lang="nl-NL" dirty="0" smtClean="0"/>
              <a:t> men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women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13390260" y="13243380"/>
            <a:ext cx="10795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</a:rPr>
              <a:t>Results</a:t>
            </a:r>
            <a:r>
              <a:rPr lang="nl-NL" sz="2000" dirty="0" smtClean="0">
                <a:solidFill>
                  <a:schemeClr val="bg1"/>
                </a:solidFill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</a:rPr>
              <a:t>based</a:t>
            </a:r>
            <a:r>
              <a:rPr lang="nl-NL" sz="2000" dirty="0" smtClean="0">
                <a:solidFill>
                  <a:schemeClr val="bg1"/>
                </a:solidFill>
              </a:rPr>
              <a:t> on </a:t>
            </a:r>
            <a:r>
              <a:rPr lang="nl-NL" sz="2000" dirty="0" err="1" smtClean="0">
                <a:solidFill>
                  <a:schemeClr val="bg1"/>
                </a:solidFill>
              </a:rPr>
              <a:t>calculations</a:t>
            </a:r>
            <a:r>
              <a:rPr lang="nl-NL" sz="2000" dirty="0" smtClean="0">
                <a:solidFill>
                  <a:schemeClr val="bg1"/>
                </a:solidFill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</a:rPr>
              <a:t>by</a:t>
            </a:r>
            <a:r>
              <a:rPr lang="nl-NL" sz="2000" dirty="0" smtClean="0">
                <a:solidFill>
                  <a:schemeClr val="bg1"/>
                </a:solidFill>
              </a:rPr>
              <a:t> SHM </a:t>
            </a:r>
            <a:r>
              <a:rPr lang="nl-NL" sz="2000" dirty="0" err="1" smtClean="0">
                <a:solidFill>
                  <a:schemeClr val="bg1"/>
                </a:solidFill>
              </a:rPr>
              <a:t>using</a:t>
            </a:r>
            <a:r>
              <a:rPr lang="nl-NL" sz="2000" dirty="0" smtClean="0">
                <a:solidFill>
                  <a:schemeClr val="bg1"/>
                </a:solidFill>
              </a:rPr>
              <a:t> non-public microdata </a:t>
            </a:r>
            <a:r>
              <a:rPr lang="nl-NL" sz="2000" dirty="0" err="1" smtClean="0">
                <a:solidFill>
                  <a:schemeClr val="bg1"/>
                </a:solidFill>
              </a:rPr>
              <a:t>from</a:t>
            </a:r>
            <a:r>
              <a:rPr lang="nl-NL" sz="2000" dirty="0" smtClean="0">
                <a:solidFill>
                  <a:schemeClr val="bg1"/>
                </a:solidFill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</a:rPr>
              <a:t>Statistics</a:t>
            </a:r>
            <a:r>
              <a:rPr lang="nl-NL" sz="2000" dirty="0" smtClean="0">
                <a:solidFill>
                  <a:schemeClr val="bg1"/>
                </a:solidFill>
              </a:rPr>
              <a:t> Netherlands</a:t>
            </a:r>
            <a:endParaRPr lang="nl-N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7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HIV care </a:t>
            </a:r>
            <a:r>
              <a:rPr lang="nl-NL" dirty="0" err="1" smtClean="0"/>
              <a:t>continuum</a:t>
            </a:r>
            <a:r>
              <a:rPr lang="nl-NL" dirty="0" smtClean="0"/>
              <a:t> – </a:t>
            </a:r>
            <a:r>
              <a:rPr lang="nl-NL" dirty="0"/>
              <a:t>Migration &amp; </a:t>
            </a:r>
            <a:r>
              <a:rPr lang="nl-NL" dirty="0" err="1" smtClean="0"/>
              <a:t>income</a:t>
            </a:r>
            <a:r>
              <a:rPr lang="nl-NL" dirty="0" smtClean="0"/>
              <a:t> </a:t>
            </a:r>
            <a:r>
              <a:rPr lang="nl-NL" dirty="0"/>
              <a:t>(</a:t>
            </a:r>
            <a:r>
              <a:rPr lang="nl-NL" dirty="0" err="1"/>
              <a:t>other</a:t>
            </a:r>
            <a:r>
              <a:rPr lang="nl-NL" dirty="0"/>
              <a:t> men)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088" y="3274270"/>
            <a:ext cx="19522879" cy="9415200"/>
          </a:xfrm>
          <a:prstGeom prst="rect">
            <a:avLst/>
          </a:prstGeom>
        </p:spPr>
      </p:pic>
      <p:cxnSp>
        <p:nvCxnSpPr>
          <p:cNvPr id="5" name="Rechte verbindingslijn 4"/>
          <p:cNvCxnSpPr/>
          <p:nvPr/>
        </p:nvCxnSpPr>
        <p:spPr>
          <a:xfrm>
            <a:off x="3548039" y="4812921"/>
            <a:ext cx="5510463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/>
          <p:cNvCxnSpPr/>
          <p:nvPr/>
        </p:nvCxnSpPr>
        <p:spPr>
          <a:xfrm>
            <a:off x="9757770" y="4812921"/>
            <a:ext cx="5510463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>
            <a:off x="15915185" y="4812921"/>
            <a:ext cx="5510463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kstvak 7"/>
          <p:cNvSpPr txBox="1"/>
          <p:nvPr/>
        </p:nvSpPr>
        <p:spPr>
          <a:xfrm>
            <a:off x="13390260" y="13243380"/>
            <a:ext cx="10795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</a:rPr>
              <a:t>Results</a:t>
            </a:r>
            <a:r>
              <a:rPr lang="nl-NL" sz="2000" dirty="0" smtClean="0">
                <a:solidFill>
                  <a:schemeClr val="bg1"/>
                </a:solidFill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</a:rPr>
              <a:t>based</a:t>
            </a:r>
            <a:r>
              <a:rPr lang="nl-NL" sz="2000" dirty="0" smtClean="0">
                <a:solidFill>
                  <a:schemeClr val="bg1"/>
                </a:solidFill>
              </a:rPr>
              <a:t> on </a:t>
            </a:r>
            <a:r>
              <a:rPr lang="nl-NL" sz="2000" dirty="0" err="1" smtClean="0">
                <a:solidFill>
                  <a:schemeClr val="bg1"/>
                </a:solidFill>
              </a:rPr>
              <a:t>calculations</a:t>
            </a:r>
            <a:r>
              <a:rPr lang="nl-NL" sz="2000" dirty="0" smtClean="0">
                <a:solidFill>
                  <a:schemeClr val="bg1"/>
                </a:solidFill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</a:rPr>
              <a:t>by</a:t>
            </a:r>
            <a:r>
              <a:rPr lang="nl-NL" sz="2000" dirty="0" smtClean="0">
                <a:solidFill>
                  <a:schemeClr val="bg1"/>
                </a:solidFill>
              </a:rPr>
              <a:t> SHM </a:t>
            </a:r>
            <a:r>
              <a:rPr lang="nl-NL" sz="2000" dirty="0" err="1" smtClean="0">
                <a:solidFill>
                  <a:schemeClr val="bg1"/>
                </a:solidFill>
              </a:rPr>
              <a:t>using</a:t>
            </a:r>
            <a:r>
              <a:rPr lang="nl-NL" sz="2000" dirty="0" smtClean="0">
                <a:solidFill>
                  <a:schemeClr val="bg1"/>
                </a:solidFill>
              </a:rPr>
              <a:t> non-public microdata </a:t>
            </a:r>
            <a:r>
              <a:rPr lang="nl-NL" sz="2000" dirty="0" err="1" smtClean="0">
                <a:solidFill>
                  <a:schemeClr val="bg1"/>
                </a:solidFill>
              </a:rPr>
              <a:t>from</a:t>
            </a:r>
            <a:r>
              <a:rPr lang="nl-NL" sz="2000" dirty="0" smtClean="0">
                <a:solidFill>
                  <a:schemeClr val="bg1"/>
                </a:solidFill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</a:rPr>
              <a:t>Statistics</a:t>
            </a:r>
            <a:r>
              <a:rPr lang="nl-NL" sz="2000" dirty="0" smtClean="0">
                <a:solidFill>
                  <a:schemeClr val="bg1"/>
                </a:solidFill>
              </a:rPr>
              <a:t> Netherlands</a:t>
            </a:r>
            <a:endParaRPr lang="nl-N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61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087" y="3271985"/>
            <a:ext cx="18704733" cy="9038897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HIV care </a:t>
            </a:r>
            <a:r>
              <a:rPr lang="nl-NL" dirty="0" err="1" smtClean="0"/>
              <a:t>continuum</a:t>
            </a:r>
            <a:r>
              <a:rPr lang="nl-NL" dirty="0" smtClean="0"/>
              <a:t> – </a:t>
            </a:r>
            <a:r>
              <a:rPr lang="nl-NL" dirty="0"/>
              <a:t>Migration &amp; </a:t>
            </a:r>
            <a:r>
              <a:rPr lang="nl-NL" dirty="0" err="1" smtClean="0"/>
              <a:t>income</a:t>
            </a:r>
            <a:r>
              <a:rPr lang="nl-NL" dirty="0" smtClean="0"/>
              <a:t> (</a:t>
            </a:r>
            <a:r>
              <a:rPr lang="nl-NL" dirty="0" err="1" smtClean="0"/>
              <a:t>women</a:t>
            </a:r>
            <a:r>
              <a:rPr lang="nl-NL" dirty="0" smtClean="0"/>
              <a:t>)</a:t>
            </a:r>
            <a:endParaRPr lang="nl-NL" dirty="0"/>
          </a:p>
        </p:txBody>
      </p:sp>
      <p:cxnSp>
        <p:nvCxnSpPr>
          <p:cNvPr id="5" name="Rechte verbindingslijn 4"/>
          <p:cNvCxnSpPr/>
          <p:nvPr/>
        </p:nvCxnSpPr>
        <p:spPr>
          <a:xfrm>
            <a:off x="3548039" y="4808182"/>
            <a:ext cx="5172880" cy="4739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/>
          <p:cNvCxnSpPr/>
          <p:nvPr/>
        </p:nvCxnSpPr>
        <p:spPr>
          <a:xfrm>
            <a:off x="9389280" y="4808182"/>
            <a:ext cx="5227472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>
            <a:off x="15376357" y="4808182"/>
            <a:ext cx="5136228" cy="4739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kstvak 8"/>
          <p:cNvSpPr txBox="1"/>
          <p:nvPr/>
        </p:nvSpPr>
        <p:spPr>
          <a:xfrm>
            <a:off x="13390260" y="13243380"/>
            <a:ext cx="10795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</a:rPr>
              <a:t>Results</a:t>
            </a:r>
            <a:r>
              <a:rPr lang="nl-NL" sz="2000" dirty="0" smtClean="0">
                <a:solidFill>
                  <a:schemeClr val="bg1"/>
                </a:solidFill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</a:rPr>
              <a:t>based</a:t>
            </a:r>
            <a:r>
              <a:rPr lang="nl-NL" sz="2000" dirty="0" smtClean="0">
                <a:solidFill>
                  <a:schemeClr val="bg1"/>
                </a:solidFill>
              </a:rPr>
              <a:t> on </a:t>
            </a:r>
            <a:r>
              <a:rPr lang="nl-NL" sz="2000" dirty="0" err="1" smtClean="0">
                <a:solidFill>
                  <a:schemeClr val="bg1"/>
                </a:solidFill>
              </a:rPr>
              <a:t>calculations</a:t>
            </a:r>
            <a:r>
              <a:rPr lang="nl-NL" sz="2000" dirty="0" smtClean="0">
                <a:solidFill>
                  <a:schemeClr val="bg1"/>
                </a:solidFill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</a:rPr>
              <a:t>by</a:t>
            </a:r>
            <a:r>
              <a:rPr lang="nl-NL" sz="2000" dirty="0" smtClean="0">
                <a:solidFill>
                  <a:schemeClr val="bg1"/>
                </a:solidFill>
              </a:rPr>
              <a:t> SHM </a:t>
            </a:r>
            <a:r>
              <a:rPr lang="nl-NL" sz="2000" dirty="0" err="1" smtClean="0">
                <a:solidFill>
                  <a:schemeClr val="bg1"/>
                </a:solidFill>
              </a:rPr>
              <a:t>using</a:t>
            </a:r>
            <a:r>
              <a:rPr lang="nl-NL" sz="2000" dirty="0" smtClean="0">
                <a:solidFill>
                  <a:schemeClr val="bg1"/>
                </a:solidFill>
              </a:rPr>
              <a:t> non-public microdata </a:t>
            </a:r>
            <a:r>
              <a:rPr lang="nl-NL" sz="2000" dirty="0" err="1" smtClean="0">
                <a:solidFill>
                  <a:schemeClr val="bg1"/>
                </a:solidFill>
              </a:rPr>
              <a:t>from</a:t>
            </a:r>
            <a:r>
              <a:rPr lang="nl-NL" sz="2000" dirty="0" smtClean="0">
                <a:solidFill>
                  <a:schemeClr val="bg1"/>
                </a:solidFill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</a:rPr>
              <a:t>Statistics</a:t>
            </a:r>
            <a:r>
              <a:rPr lang="nl-NL" sz="2000" dirty="0" smtClean="0">
                <a:solidFill>
                  <a:schemeClr val="bg1"/>
                </a:solidFill>
              </a:rPr>
              <a:t> Netherlands</a:t>
            </a:r>
            <a:endParaRPr lang="nl-N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00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HIV care </a:t>
            </a:r>
            <a:r>
              <a:rPr lang="nl-NL" dirty="0" err="1"/>
              <a:t>continuum</a:t>
            </a:r>
            <a:r>
              <a:rPr lang="nl-NL" dirty="0"/>
              <a:t> – </a:t>
            </a:r>
            <a:r>
              <a:rPr lang="nl-NL" dirty="0" err="1"/>
              <a:t>Education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088" y="3470140"/>
            <a:ext cx="19534912" cy="9421003"/>
          </a:xfrm>
          <a:prstGeom prst="rect">
            <a:avLst/>
          </a:prstGeom>
        </p:spPr>
      </p:pic>
      <p:cxnSp>
        <p:nvCxnSpPr>
          <p:cNvPr id="5" name="Rechte verbindingslijn 4"/>
          <p:cNvCxnSpPr/>
          <p:nvPr/>
        </p:nvCxnSpPr>
        <p:spPr>
          <a:xfrm>
            <a:off x="3548039" y="5024751"/>
            <a:ext cx="17747856" cy="4739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kstvak 5"/>
          <p:cNvSpPr txBox="1"/>
          <p:nvPr/>
        </p:nvSpPr>
        <p:spPr>
          <a:xfrm>
            <a:off x="13390260" y="13243380"/>
            <a:ext cx="10795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</a:rPr>
              <a:t>Results</a:t>
            </a:r>
            <a:r>
              <a:rPr lang="nl-NL" sz="2000" dirty="0" smtClean="0">
                <a:solidFill>
                  <a:schemeClr val="bg1"/>
                </a:solidFill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</a:rPr>
              <a:t>based</a:t>
            </a:r>
            <a:r>
              <a:rPr lang="nl-NL" sz="2000" dirty="0" smtClean="0">
                <a:solidFill>
                  <a:schemeClr val="bg1"/>
                </a:solidFill>
              </a:rPr>
              <a:t> on </a:t>
            </a:r>
            <a:r>
              <a:rPr lang="nl-NL" sz="2000" dirty="0" err="1" smtClean="0">
                <a:solidFill>
                  <a:schemeClr val="bg1"/>
                </a:solidFill>
              </a:rPr>
              <a:t>calculations</a:t>
            </a:r>
            <a:r>
              <a:rPr lang="nl-NL" sz="2000" dirty="0" smtClean="0">
                <a:solidFill>
                  <a:schemeClr val="bg1"/>
                </a:solidFill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</a:rPr>
              <a:t>by</a:t>
            </a:r>
            <a:r>
              <a:rPr lang="nl-NL" sz="2000" dirty="0" smtClean="0">
                <a:solidFill>
                  <a:schemeClr val="bg1"/>
                </a:solidFill>
              </a:rPr>
              <a:t> SHM </a:t>
            </a:r>
            <a:r>
              <a:rPr lang="nl-NL" sz="2000" dirty="0" err="1" smtClean="0">
                <a:solidFill>
                  <a:schemeClr val="bg1"/>
                </a:solidFill>
              </a:rPr>
              <a:t>using</a:t>
            </a:r>
            <a:r>
              <a:rPr lang="nl-NL" sz="2000" dirty="0" smtClean="0">
                <a:solidFill>
                  <a:schemeClr val="bg1"/>
                </a:solidFill>
              </a:rPr>
              <a:t> non-public microdata </a:t>
            </a:r>
            <a:r>
              <a:rPr lang="nl-NL" sz="2000" dirty="0" err="1" smtClean="0">
                <a:solidFill>
                  <a:schemeClr val="bg1"/>
                </a:solidFill>
              </a:rPr>
              <a:t>from</a:t>
            </a:r>
            <a:r>
              <a:rPr lang="nl-NL" sz="2000" dirty="0" smtClean="0">
                <a:solidFill>
                  <a:schemeClr val="bg1"/>
                </a:solidFill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</a:rPr>
              <a:t>Statistics</a:t>
            </a:r>
            <a:r>
              <a:rPr lang="nl-NL" sz="2000" dirty="0" smtClean="0">
                <a:solidFill>
                  <a:schemeClr val="bg1"/>
                </a:solidFill>
              </a:rPr>
              <a:t> Netherlands</a:t>
            </a:r>
            <a:endParaRPr lang="nl-N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20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err="1" smtClean="0"/>
              <a:t>Visible</a:t>
            </a:r>
            <a:r>
              <a:rPr lang="nl-NL" dirty="0" smtClean="0"/>
              <a:t> </a:t>
            </a:r>
            <a:r>
              <a:rPr lang="nl-NL" dirty="0" err="1"/>
              <a:t>differences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 smtClean="0"/>
              <a:t>gaps</a:t>
            </a:r>
            <a:r>
              <a:rPr lang="nl-NL" dirty="0" smtClean="0"/>
              <a:t> </a:t>
            </a:r>
          </a:p>
          <a:p>
            <a:pPr marL="0" indent="0">
              <a:buNone/>
            </a:pPr>
            <a:r>
              <a:rPr lang="nl-NL" dirty="0" smtClean="0"/>
              <a:t>(more information in </a:t>
            </a:r>
            <a:r>
              <a:rPr lang="nl-NL" dirty="0" err="1" smtClean="0"/>
              <a:t>Chapter</a:t>
            </a:r>
            <a:r>
              <a:rPr lang="nl-NL" dirty="0" smtClean="0"/>
              <a:t> 1.2 of Monitoring Report)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BUT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More </a:t>
            </a:r>
            <a:r>
              <a:rPr lang="nl-NL" dirty="0" err="1"/>
              <a:t>work</a:t>
            </a:r>
            <a:r>
              <a:rPr lang="nl-NL" dirty="0"/>
              <a:t> </a:t>
            </a:r>
            <a:r>
              <a:rPr lang="nl-NL" dirty="0" err="1"/>
              <a:t>needed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pinpoint factors </a:t>
            </a:r>
            <a:r>
              <a:rPr lang="nl-NL" dirty="0" err="1"/>
              <a:t>associated</a:t>
            </a:r>
            <a:r>
              <a:rPr lang="nl-NL" dirty="0"/>
              <a:t> affecting (sub)</a:t>
            </a:r>
            <a:r>
              <a:rPr lang="nl-NL" dirty="0" err="1"/>
              <a:t>optimal</a:t>
            </a:r>
            <a:r>
              <a:rPr lang="nl-NL" dirty="0"/>
              <a:t> </a:t>
            </a:r>
            <a:r>
              <a:rPr lang="nl-NL" dirty="0" err="1"/>
              <a:t>progression</a:t>
            </a:r>
            <a:r>
              <a:rPr lang="nl-NL" dirty="0"/>
              <a:t> </a:t>
            </a:r>
            <a:r>
              <a:rPr lang="nl-NL" dirty="0" err="1"/>
              <a:t>through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HIV care </a:t>
            </a:r>
            <a:r>
              <a:rPr lang="nl-NL" dirty="0" err="1"/>
              <a:t>continuum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Conclusion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13390260" y="13243380"/>
            <a:ext cx="10795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</a:rPr>
              <a:t>Results</a:t>
            </a:r>
            <a:r>
              <a:rPr lang="nl-NL" sz="2000" dirty="0" smtClean="0">
                <a:solidFill>
                  <a:schemeClr val="bg1"/>
                </a:solidFill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</a:rPr>
              <a:t>based</a:t>
            </a:r>
            <a:r>
              <a:rPr lang="nl-NL" sz="2000" dirty="0" smtClean="0">
                <a:solidFill>
                  <a:schemeClr val="bg1"/>
                </a:solidFill>
              </a:rPr>
              <a:t> on </a:t>
            </a:r>
            <a:r>
              <a:rPr lang="nl-NL" sz="2000" dirty="0" err="1" smtClean="0">
                <a:solidFill>
                  <a:schemeClr val="bg1"/>
                </a:solidFill>
              </a:rPr>
              <a:t>calculations</a:t>
            </a:r>
            <a:r>
              <a:rPr lang="nl-NL" sz="2000" dirty="0" smtClean="0">
                <a:solidFill>
                  <a:schemeClr val="bg1"/>
                </a:solidFill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</a:rPr>
              <a:t>by</a:t>
            </a:r>
            <a:r>
              <a:rPr lang="nl-NL" sz="2000" dirty="0" smtClean="0">
                <a:solidFill>
                  <a:schemeClr val="bg1"/>
                </a:solidFill>
              </a:rPr>
              <a:t> SHM </a:t>
            </a:r>
            <a:r>
              <a:rPr lang="nl-NL" sz="2000" dirty="0" err="1" smtClean="0">
                <a:solidFill>
                  <a:schemeClr val="bg1"/>
                </a:solidFill>
              </a:rPr>
              <a:t>using</a:t>
            </a:r>
            <a:r>
              <a:rPr lang="nl-NL" sz="2000" dirty="0" smtClean="0">
                <a:solidFill>
                  <a:schemeClr val="bg1"/>
                </a:solidFill>
              </a:rPr>
              <a:t> non-public microdata </a:t>
            </a:r>
            <a:r>
              <a:rPr lang="nl-NL" sz="2000" dirty="0" err="1" smtClean="0">
                <a:solidFill>
                  <a:schemeClr val="bg1"/>
                </a:solidFill>
              </a:rPr>
              <a:t>from</a:t>
            </a:r>
            <a:r>
              <a:rPr lang="nl-NL" sz="2000" dirty="0" smtClean="0">
                <a:solidFill>
                  <a:schemeClr val="bg1"/>
                </a:solidFill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</a:rPr>
              <a:t>Statistics</a:t>
            </a:r>
            <a:r>
              <a:rPr lang="nl-NL" sz="2000" dirty="0" smtClean="0">
                <a:solidFill>
                  <a:schemeClr val="bg1"/>
                </a:solidFill>
              </a:rPr>
              <a:t> Netherlands</a:t>
            </a:r>
            <a:endParaRPr lang="nl-N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13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6950BFC3-D8DA-4A85-94F7-54DA5524770B}">
      <p188:commentRel xmlns:p188="http://schemas.microsoft.com/office/powerpoint/2018/8/main" xmlns="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2514600" y="3117850"/>
            <a:ext cx="19685720" cy="8702676"/>
          </a:xfrm>
        </p:spPr>
        <p:txBody>
          <a:bodyPr/>
          <a:lstStyle/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Introduction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 bwMode="auto">
          <a:xfrm>
            <a:off x="1828800" y="8229600"/>
            <a:ext cx="16256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l">
              <a:lnSpc>
                <a:spcPts val="6000"/>
              </a:lnSpc>
            </a:pPr>
            <a:endParaRPr lang="nl-NL" sz="6000" b="1" i="0" noProof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088" y="3383669"/>
            <a:ext cx="18286377" cy="8595360"/>
          </a:xfrm>
          <a:prstGeom prst="rect">
            <a:avLst/>
          </a:prstGeom>
        </p:spPr>
      </p:pic>
      <p:sp>
        <p:nvSpPr>
          <p:cNvPr id="8" name="Tijdelijke aanduiding voor inhoud 1"/>
          <p:cNvSpPr txBox="1">
            <a:spLocks/>
          </p:cNvSpPr>
          <p:nvPr/>
        </p:nvSpPr>
        <p:spPr>
          <a:xfrm>
            <a:off x="2666999" y="3270250"/>
            <a:ext cx="20544919" cy="8702676"/>
          </a:xfrm>
          <a:prstGeom prst="rect">
            <a:avLst/>
          </a:prstGeom>
        </p:spPr>
        <p:txBody>
          <a:bodyPr/>
          <a:lstStyle>
            <a:lvl1pPr marL="457177" indent="-457177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rgbClr val="0030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rgbClr val="0030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30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0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0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GB" dirty="0" smtClean="0"/>
          </a:p>
          <a:p>
            <a:r>
              <a:rPr lang="en-GB" dirty="0" smtClean="0"/>
              <a:t>14% potentially has a detectable HIV-RNA= 3,311 individuals</a:t>
            </a:r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dirty="0" smtClean="0"/>
              <a:t>What are the circumstances of these individuals?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srgbClr val="FF0000"/>
                </a:solidFill>
              </a:rPr>
              <a:t>Can this information be translated into actionable insights?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6" name="Afgeronde rechthoek 5"/>
          <p:cNvSpPr/>
          <p:nvPr/>
        </p:nvSpPr>
        <p:spPr bwMode="auto">
          <a:xfrm>
            <a:off x="5053263" y="4820045"/>
            <a:ext cx="1828800" cy="786671"/>
          </a:xfrm>
          <a:prstGeom prst="roundRect">
            <a:avLst/>
          </a:prstGeom>
          <a:noFill/>
          <a:ln>
            <a:solidFill>
              <a:srgbClr val="003074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l">
              <a:lnSpc>
                <a:spcPts val="6000"/>
              </a:lnSpc>
            </a:pPr>
            <a:endParaRPr lang="nl-NL" sz="6000" b="1" i="0" noProof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Afgeronde rechthoek 8"/>
          <p:cNvSpPr/>
          <p:nvPr/>
        </p:nvSpPr>
        <p:spPr bwMode="auto">
          <a:xfrm>
            <a:off x="17170400" y="5506258"/>
            <a:ext cx="1828800" cy="786671"/>
          </a:xfrm>
          <a:prstGeom prst="roundRect">
            <a:avLst/>
          </a:prstGeom>
          <a:noFill/>
          <a:ln>
            <a:solidFill>
              <a:srgbClr val="003074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l">
              <a:lnSpc>
                <a:spcPts val="6000"/>
              </a:lnSpc>
            </a:pPr>
            <a:endParaRPr lang="nl-NL" sz="6000" b="1" i="0" noProof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72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</p:bldLst>
  </p:timing>
  <p:extLst mod="1">
    <p:ext uri="{6950BFC3-D8DA-4A85-94F7-54DA5524770B}">
      <p188:commentRel xmlns:p188="http://schemas.microsoft.com/office/powerpoint/2018/8/main" xmlns="" r:id="rId3"/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Acknowledgements</a:t>
            </a:r>
            <a:endParaRPr lang="nl-NL" dirty="0"/>
          </a:p>
        </p:txBody>
      </p:sp>
      <p:sp>
        <p:nvSpPr>
          <p:cNvPr id="4" name="Tijdelijke aanduiding voor inhoud 1"/>
          <p:cNvSpPr txBox="1">
            <a:spLocks/>
          </p:cNvSpPr>
          <p:nvPr/>
        </p:nvSpPr>
        <p:spPr>
          <a:xfrm>
            <a:off x="2182089" y="3314366"/>
            <a:ext cx="11197027" cy="8702676"/>
          </a:xfrm>
          <a:prstGeom prst="rect">
            <a:avLst/>
          </a:prstGeom>
        </p:spPr>
        <p:txBody>
          <a:bodyPr/>
          <a:lstStyle>
            <a:lvl1pPr marL="457177" indent="-457177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rgbClr val="0030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rgbClr val="0030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30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0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0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4000" b="1" dirty="0" err="1" smtClean="0"/>
              <a:t>All</a:t>
            </a:r>
            <a:r>
              <a:rPr lang="nl-NL" sz="4000" b="1" dirty="0" smtClean="0"/>
              <a:t> ATHENA cohort </a:t>
            </a:r>
            <a:r>
              <a:rPr lang="nl-NL" sz="4000" b="1" dirty="0" err="1" smtClean="0"/>
              <a:t>participants</a:t>
            </a:r>
            <a:endParaRPr lang="nl-NL" sz="4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nl-NL" sz="3200" b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3600" b="1" dirty="0" smtClean="0"/>
              <a:t>SHM:</a:t>
            </a:r>
          </a:p>
          <a:p>
            <a:r>
              <a:rPr lang="nl-NL" sz="3600" dirty="0" smtClean="0"/>
              <a:t>Marc van der Valk</a:t>
            </a:r>
          </a:p>
          <a:p>
            <a:r>
              <a:rPr lang="nl-NL" sz="3600" dirty="0" smtClean="0"/>
              <a:t>Anders Boyd</a:t>
            </a:r>
          </a:p>
          <a:p>
            <a:r>
              <a:rPr lang="nl-NL" sz="3600" dirty="0"/>
              <a:t>Sacha </a:t>
            </a:r>
            <a:r>
              <a:rPr lang="nl-NL" sz="3600" dirty="0" smtClean="0"/>
              <a:t>Boucherie</a:t>
            </a:r>
          </a:p>
          <a:p>
            <a:r>
              <a:rPr lang="nl-NL" sz="3600" dirty="0" smtClean="0"/>
              <a:t>Ard van Sighem</a:t>
            </a:r>
          </a:p>
          <a:p>
            <a:r>
              <a:rPr lang="nl-NL" sz="3600" dirty="0" smtClean="0"/>
              <a:t>Colette Smit</a:t>
            </a:r>
          </a:p>
          <a:p>
            <a:r>
              <a:rPr lang="nl-NL" sz="3600" dirty="0" smtClean="0"/>
              <a:t>Ferdinand Wit</a:t>
            </a:r>
          </a:p>
          <a:p>
            <a:r>
              <a:rPr lang="nl-NL" sz="3600" dirty="0" err="1" smtClean="0"/>
              <a:t>Daniela</a:t>
            </a:r>
            <a:r>
              <a:rPr lang="nl-NL" sz="3600" dirty="0" smtClean="0"/>
              <a:t> Bezemer </a:t>
            </a:r>
          </a:p>
          <a:p>
            <a:endParaRPr lang="nl-NL" dirty="0" smtClean="0"/>
          </a:p>
          <a:p>
            <a:endParaRPr lang="nl-NL" dirty="0" smtClean="0"/>
          </a:p>
        </p:txBody>
      </p:sp>
      <p:sp>
        <p:nvSpPr>
          <p:cNvPr id="6" name="Tijdelijke aanduiding voor inhoud 1"/>
          <p:cNvSpPr txBox="1">
            <a:spLocks/>
          </p:cNvSpPr>
          <p:nvPr/>
        </p:nvSpPr>
        <p:spPr>
          <a:xfrm>
            <a:off x="9610294" y="3314366"/>
            <a:ext cx="7537644" cy="8768516"/>
          </a:xfrm>
          <a:prstGeom prst="rect">
            <a:avLst/>
          </a:prstGeom>
        </p:spPr>
        <p:txBody>
          <a:bodyPr/>
          <a:lstStyle>
            <a:lvl1pPr marL="457177" indent="-457177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rgbClr val="0030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rgbClr val="0030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30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0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0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4000" dirty="0" smtClean="0"/>
          </a:p>
          <a:p>
            <a:pPr marL="0" indent="0">
              <a:buNone/>
            </a:pPr>
            <a:endParaRPr lang="nl-NL" sz="4000" b="1" dirty="0" smtClean="0"/>
          </a:p>
          <a:p>
            <a:pPr marL="0" indent="0">
              <a:buNone/>
            </a:pPr>
            <a:r>
              <a:rPr lang="nl-NL" sz="3600" b="1" dirty="0" smtClean="0"/>
              <a:t>AHTI:</a:t>
            </a:r>
          </a:p>
          <a:p>
            <a:r>
              <a:rPr lang="nl-NL" sz="3600" dirty="0" smtClean="0"/>
              <a:t>Rosan van Zoest</a:t>
            </a:r>
          </a:p>
          <a:p>
            <a:r>
              <a:rPr lang="nl-NL" sz="3600" dirty="0" smtClean="0"/>
              <a:t>Mark Verhagen</a:t>
            </a:r>
          </a:p>
          <a:p>
            <a:endParaRPr lang="nl-NL" dirty="0" smtClean="0"/>
          </a:p>
        </p:txBody>
      </p:sp>
      <p:pic>
        <p:nvPicPr>
          <p:cNvPr id="1028" name="Picture 4" descr="Health~Holland Top Sector Life Sciences &amp; Health | Health Vall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5876" y="10607779"/>
            <a:ext cx="4440316" cy="310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hti | Achieving Better Heal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934" y="11150788"/>
            <a:ext cx="1417505" cy="173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oa Aids Nederl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1457" y="11691619"/>
            <a:ext cx="2210450" cy="116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IDSfonds - Nationale-Goededoelenbon.n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408" y="10366862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A6CCF2B0-5B0A-4946-9ABE-D74E9B822AE5" descr="8148113C-3F18-4719-863F-95F8600FD1E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9182" y="11524875"/>
            <a:ext cx="3218306" cy="132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25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2687887" y="3242176"/>
            <a:ext cx="20018231" cy="8702676"/>
          </a:xfrm>
        </p:spPr>
        <p:txBody>
          <a:bodyPr/>
          <a:lstStyle/>
          <a:p>
            <a:pPr marL="0" indent="0">
              <a:buNone/>
            </a:pPr>
            <a:r>
              <a:rPr lang="nl-NL" sz="1500" b="1" dirty="0"/>
              <a:t>Amsterdam UMC, AMC site, Amsterdam</a:t>
            </a:r>
            <a:r>
              <a:rPr lang="nl-NL" sz="1500" b="1" dirty="0" smtClean="0"/>
              <a:t>: </a:t>
            </a:r>
            <a:r>
              <a:rPr lang="nl-NL" sz="1500" i="1" dirty="0" smtClean="0"/>
              <a:t>HIV </a:t>
            </a:r>
            <a:r>
              <a:rPr lang="nl-NL" sz="1500" i="1" dirty="0" err="1"/>
              <a:t>treating</a:t>
            </a:r>
            <a:r>
              <a:rPr lang="nl-NL" sz="1500" i="1" dirty="0"/>
              <a:t> </a:t>
            </a:r>
            <a:r>
              <a:rPr lang="nl-NL" sz="1500" i="1" dirty="0" err="1"/>
              <a:t>physicians</a:t>
            </a:r>
            <a:r>
              <a:rPr lang="nl-NL" sz="1500" dirty="0"/>
              <a:t>: M. van der Valk*, M.A. van </a:t>
            </a:r>
            <a:r>
              <a:rPr lang="nl-NL" sz="1500" dirty="0" err="1"/>
              <a:t>Agtmael</a:t>
            </a:r>
            <a:r>
              <a:rPr lang="nl-NL" sz="1500" dirty="0"/>
              <a:t>, M. Bomers, S.E. Geerlings, A. Goorhuis, V.C. Harris, J.W. </a:t>
            </a:r>
            <a:r>
              <a:rPr lang="nl-NL" sz="1500" dirty="0" err="1"/>
              <a:t>Hovius</a:t>
            </a:r>
            <a:r>
              <a:rPr lang="nl-NL" sz="1500" dirty="0"/>
              <a:t>, B. </a:t>
            </a:r>
            <a:r>
              <a:rPr lang="nl-NL" sz="1500" dirty="0" err="1"/>
              <a:t>Lemkes</a:t>
            </a:r>
            <a:r>
              <a:rPr lang="nl-NL" sz="1500" dirty="0"/>
              <a:t>, F.J.B. Nellen, E.J.G. Peters, T. van der Poll, J.M. Prins, K.C.E. Sigaloff, V. </a:t>
            </a:r>
            <a:r>
              <a:rPr lang="nl-NL" sz="1500" dirty="0" err="1"/>
              <a:t>Spoorenberg</a:t>
            </a:r>
            <a:r>
              <a:rPr lang="nl-NL" sz="1500" dirty="0"/>
              <a:t>, M. van Vugt, W.J. </a:t>
            </a:r>
            <a:r>
              <a:rPr lang="nl-NL" sz="1500" dirty="0" err="1"/>
              <a:t>Wiersinga</a:t>
            </a:r>
            <a:r>
              <a:rPr lang="nl-NL" sz="1500" dirty="0"/>
              <a:t>, F.W.M.N. Wit. </a:t>
            </a:r>
            <a:r>
              <a:rPr lang="nl-NL" sz="1500" i="1" dirty="0"/>
              <a:t>HIV nurse consultants</a:t>
            </a:r>
            <a:r>
              <a:rPr lang="nl-NL" sz="1500" dirty="0"/>
              <a:t>: H. Berends, C. Bruins, J. van Eden, I.J. Hylkema-van den Bout, L.M. Laan, F.J.J. Pijnappel, S.Y. </a:t>
            </a:r>
            <a:r>
              <a:rPr lang="nl-NL" sz="1500" dirty="0" err="1"/>
              <a:t>Smalhout</a:t>
            </a:r>
            <a:r>
              <a:rPr lang="nl-NL" sz="1500" dirty="0"/>
              <a:t>, M.E. Spelbrink, A.M. </a:t>
            </a:r>
            <a:r>
              <a:rPr lang="nl-NL" sz="1500" dirty="0" err="1"/>
              <a:t>Weijsenfeld</a:t>
            </a:r>
            <a:r>
              <a:rPr lang="nl-NL" sz="1500" dirty="0"/>
              <a:t>. </a:t>
            </a:r>
            <a:r>
              <a:rPr lang="nl-NL" sz="1500" i="1" dirty="0"/>
              <a:t>HIV </a:t>
            </a:r>
            <a:r>
              <a:rPr lang="nl-NL" sz="1500" i="1" dirty="0" err="1"/>
              <a:t>clinical</a:t>
            </a:r>
            <a:r>
              <a:rPr lang="nl-NL" sz="1500" i="1" dirty="0"/>
              <a:t> </a:t>
            </a:r>
            <a:r>
              <a:rPr lang="nl-NL" sz="1500" i="1" dirty="0" err="1"/>
              <a:t>virologists</a:t>
            </a:r>
            <a:r>
              <a:rPr lang="nl-NL" sz="1500" i="1" dirty="0"/>
              <a:t>/</a:t>
            </a:r>
            <a:r>
              <a:rPr lang="nl-NL" sz="1500" i="1" dirty="0" err="1"/>
              <a:t>chemists</a:t>
            </a:r>
            <a:r>
              <a:rPr lang="nl-NL" sz="1500" i="1" dirty="0"/>
              <a:t>: </a:t>
            </a:r>
            <a:r>
              <a:rPr lang="nl-NL" sz="1500" dirty="0"/>
              <a:t>N.K.T. Back, M.T.E. Cornelissen, R. van Houdt, M. </a:t>
            </a:r>
            <a:r>
              <a:rPr lang="nl-NL" sz="1500" dirty="0" err="1"/>
              <a:t>Jonges</a:t>
            </a:r>
            <a:r>
              <a:rPr lang="nl-NL" sz="1500" dirty="0"/>
              <a:t>, S. Jurriaans, C.J. Schinkel, M.R.A. </a:t>
            </a:r>
            <a:r>
              <a:rPr lang="nl-NL" sz="1500" dirty="0" err="1" smtClean="0"/>
              <a:t>Welkers</a:t>
            </a:r>
            <a:r>
              <a:rPr lang="nl-NL" sz="1500" dirty="0"/>
              <a:t>, K.C. </a:t>
            </a:r>
            <a:r>
              <a:rPr lang="nl-NL" sz="1500" dirty="0" err="1" smtClean="0"/>
              <a:t>Wolthers</a:t>
            </a:r>
            <a:r>
              <a:rPr lang="nl-NL" sz="1500" dirty="0" smtClean="0"/>
              <a:t>. </a:t>
            </a:r>
            <a:r>
              <a:rPr lang="nl-NL" sz="1500" b="1" dirty="0" smtClean="0"/>
              <a:t>Admiraal </a:t>
            </a:r>
            <a:r>
              <a:rPr lang="nl-NL" sz="1500" b="1" dirty="0"/>
              <a:t>De Ruyter Ziekenhuis, Goes</a:t>
            </a:r>
            <a:r>
              <a:rPr lang="nl-NL" sz="1500" b="1" dirty="0" smtClean="0"/>
              <a:t>: </a:t>
            </a:r>
            <a:r>
              <a:rPr lang="nl-NL" sz="1500" i="1" dirty="0" smtClean="0"/>
              <a:t>HIV </a:t>
            </a:r>
            <a:r>
              <a:rPr lang="nl-NL" sz="1500" i="1" dirty="0" err="1"/>
              <a:t>treating</a:t>
            </a:r>
            <a:r>
              <a:rPr lang="nl-NL" sz="1500" i="1" dirty="0"/>
              <a:t> </a:t>
            </a:r>
            <a:r>
              <a:rPr lang="nl-NL" sz="1500" i="1" dirty="0" err="1"/>
              <a:t>physicians</a:t>
            </a:r>
            <a:r>
              <a:rPr lang="nl-NL" sz="1500" dirty="0"/>
              <a:t>: M. van den Berge*, A. Stegeman. </a:t>
            </a:r>
            <a:r>
              <a:rPr lang="en-GB" sz="1500" i="1" dirty="0"/>
              <a:t>HIV nurse consultants</a:t>
            </a:r>
            <a:r>
              <a:rPr lang="en-GB" sz="1500" dirty="0"/>
              <a:t>: S. Baas,  </a:t>
            </a:r>
            <a:r>
              <a:rPr lang="en-GB" sz="1500" dirty="0" smtClean="0"/>
              <a:t>L</a:t>
            </a:r>
            <a:r>
              <a:rPr lang="en-GB" sz="1500" dirty="0"/>
              <a:t>. </a:t>
            </a:r>
            <a:r>
              <a:rPr lang="en-GB" sz="1500" dirty="0" err="1"/>
              <a:t>Hage</a:t>
            </a:r>
            <a:r>
              <a:rPr lang="en-GB" sz="1500" dirty="0"/>
              <a:t> de </a:t>
            </a:r>
            <a:r>
              <a:rPr lang="en-GB" sz="1500" dirty="0" err="1"/>
              <a:t>Looff</a:t>
            </a:r>
            <a:r>
              <a:rPr lang="en-GB" sz="1500" dirty="0"/>
              <a:t>. </a:t>
            </a:r>
            <a:r>
              <a:rPr lang="en-GB" sz="1500" i="1" dirty="0"/>
              <a:t>HIV clinical virologists/chemists</a:t>
            </a:r>
            <a:r>
              <a:rPr lang="en-GB" sz="1500" dirty="0"/>
              <a:t>: A. van </a:t>
            </a:r>
            <a:r>
              <a:rPr lang="en-GB" sz="1500" dirty="0" err="1"/>
              <a:t>Arkel</a:t>
            </a:r>
            <a:r>
              <a:rPr lang="en-GB" sz="1500" dirty="0"/>
              <a:t>, </a:t>
            </a:r>
            <a:r>
              <a:rPr lang="en-US" sz="1500" dirty="0"/>
              <a:t>J. </a:t>
            </a:r>
            <a:r>
              <a:rPr lang="en-US" sz="1500" dirty="0" err="1"/>
              <a:t>Stohr</a:t>
            </a:r>
            <a:r>
              <a:rPr lang="en-US" sz="1500" dirty="0"/>
              <a:t>, B. </a:t>
            </a:r>
            <a:r>
              <a:rPr lang="en-US" sz="1500" dirty="0" err="1"/>
              <a:t>Wintermans</a:t>
            </a:r>
            <a:r>
              <a:rPr lang="en-US" sz="1500" dirty="0" smtClean="0"/>
              <a:t>. </a:t>
            </a:r>
            <a:r>
              <a:rPr lang="nl-NL" sz="1500" b="1" dirty="0" smtClean="0"/>
              <a:t>Catharina </a:t>
            </a:r>
            <a:r>
              <a:rPr lang="nl-NL" sz="1500" b="1" dirty="0"/>
              <a:t>Ziekenhuis, Eindhoven</a:t>
            </a:r>
            <a:r>
              <a:rPr lang="nl-NL" sz="1500" b="1" dirty="0" smtClean="0"/>
              <a:t>: </a:t>
            </a:r>
            <a:r>
              <a:rPr lang="nl-NL" sz="1500" i="1" dirty="0" smtClean="0"/>
              <a:t>HIV </a:t>
            </a:r>
            <a:r>
              <a:rPr lang="nl-NL" sz="1500" i="1" dirty="0" err="1"/>
              <a:t>treating</a:t>
            </a:r>
            <a:r>
              <a:rPr lang="nl-NL" sz="1500" i="1" dirty="0"/>
              <a:t> </a:t>
            </a:r>
            <a:r>
              <a:rPr lang="nl-NL" sz="1500" i="1" dirty="0" err="1"/>
              <a:t>physicians</a:t>
            </a:r>
            <a:r>
              <a:rPr lang="nl-NL" sz="1500" dirty="0"/>
              <a:t>: M.J.H. Pronk*, H.S.M. </a:t>
            </a:r>
            <a:r>
              <a:rPr lang="nl-NL" sz="1500" dirty="0" err="1"/>
              <a:t>Ammerlaan</a:t>
            </a:r>
            <a:r>
              <a:rPr lang="nl-NL" sz="1500" dirty="0"/>
              <a:t>, C. de Bree. </a:t>
            </a:r>
            <a:r>
              <a:rPr lang="nl-NL" sz="1500" i="1" dirty="0"/>
              <a:t>HIV nurse consultants</a:t>
            </a:r>
            <a:r>
              <a:rPr lang="nl-NL" sz="1500" dirty="0"/>
              <a:t>: E.S. de Munnik, S. </a:t>
            </a:r>
            <a:r>
              <a:rPr lang="nl-NL" sz="1500" dirty="0" err="1"/>
              <a:t>Phaf</a:t>
            </a:r>
            <a:r>
              <a:rPr lang="nl-NL" sz="1500" dirty="0"/>
              <a:t>. </a:t>
            </a:r>
            <a:r>
              <a:rPr lang="nl-NL" sz="1500" i="1" dirty="0"/>
              <a:t>HIV </a:t>
            </a:r>
            <a:r>
              <a:rPr lang="nl-NL" sz="1500" i="1" dirty="0" err="1"/>
              <a:t>clinical</a:t>
            </a:r>
            <a:r>
              <a:rPr lang="nl-NL" sz="1500" i="1" dirty="0"/>
              <a:t> </a:t>
            </a:r>
            <a:r>
              <a:rPr lang="nl-NL" sz="1500" i="1" dirty="0" err="1"/>
              <a:t>virologists</a:t>
            </a:r>
            <a:r>
              <a:rPr lang="nl-NL" sz="1500" i="1" dirty="0"/>
              <a:t>/</a:t>
            </a:r>
            <a:r>
              <a:rPr lang="nl-NL" sz="1500" i="1" dirty="0" err="1"/>
              <a:t>chemists</a:t>
            </a:r>
            <a:r>
              <a:rPr lang="nl-NL" sz="1500" dirty="0"/>
              <a:t>: B. </a:t>
            </a:r>
            <a:r>
              <a:rPr lang="nl-NL" sz="1500" dirty="0" err="1"/>
              <a:t>Deiman</a:t>
            </a:r>
            <a:r>
              <a:rPr lang="nl-NL" sz="1500" dirty="0"/>
              <a:t>, A.R. Jansz, V. </a:t>
            </a:r>
            <a:r>
              <a:rPr lang="nl-NL" sz="1500" dirty="0" err="1"/>
              <a:t>Scharnhorst</a:t>
            </a:r>
            <a:r>
              <a:rPr lang="nl-NL" sz="1500" dirty="0"/>
              <a:t>, J. </a:t>
            </a:r>
            <a:r>
              <a:rPr lang="nl-NL" sz="1500" dirty="0" err="1"/>
              <a:t>Tjhie</a:t>
            </a:r>
            <a:r>
              <a:rPr lang="nl-NL" sz="1500" dirty="0"/>
              <a:t>, M.C.A. </a:t>
            </a:r>
            <a:r>
              <a:rPr lang="nl-NL" sz="1500" dirty="0" err="1"/>
              <a:t>Wegdam</a:t>
            </a:r>
            <a:r>
              <a:rPr lang="nl-NL" sz="1500" dirty="0" smtClean="0"/>
              <a:t>. </a:t>
            </a:r>
            <a:r>
              <a:rPr lang="nl-NL" sz="1500" b="1" dirty="0" smtClean="0"/>
              <a:t>DC </a:t>
            </a:r>
            <a:r>
              <a:rPr lang="nl-NL" sz="1500" b="1" dirty="0"/>
              <a:t>Klinieken </a:t>
            </a:r>
            <a:r>
              <a:rPr lang="nl-NL" sz="1500" b="1" dirty="0" err="1"/>
              <a:t>Lairesse</a:t>
            </a:r>
            <a:r>
              <a:rPr lang="nl-NL" sz="1500" b="1" dirty="0"/>
              <a:t> – Hiv Focus Centrum, Amsterdam</a:t>
            </a:r>
            <a:r>
              <a:rPr lang="nl-NL" sz="1500" b="1" dirty="0" smtClean="0"/>
              <a:t>: </a:t>
            </a:r>
            <a:r>
              <a:rPr lang="nl-NL" sz="1500" i="1" dirty="0" smtClean="0"/>
              <a:t>HIV </a:t>
            </a:r>
            <a:r>
              <a:rPr lang="nl-NL" sz="1500" i="1" dirty="0" err="1"/>
              <a:t>treating</a:t>
            </a:r>
            <a:r>
              <a:rPr lang="nl-NL" sz="1500" i="1" dirty="0"/>
              <a:t> </a:t>
            </a:r>
            <a:r>
              <a:rPr lang="nl-NL" sz="1500" i="1" dirty="0" err="1"/>
              <a:t>physicians</a:t>
            </a:r>
            <a:r>
              <a:rPr lang="nl-NL" sz="1500" dirty="0"/>
              <a:t>: J. Nellen*, A. van Eeden, E. Hoornenborg, S de </a:t>
            </a:r>
            <a:r>
              <a:rPr lang="nl-NL" sz="1500" dirty="0" err="1"/>
              <a:t>Stoppelaar</a:t>
            </a:r>
            <a:r>
              <a:rPr lang="nl-NL" sz="1500" dirty="0" smtClean="0"/>
              <a:t>. </a:t>
            </a:r>
            <a:r>
              <a:rPr lang="en-GB" sz="1500" i="1" dirty="0" smtClean="0"/>
              <a:t>HIV </a:t>
            </a:r>
            <a:r>
              <a:rPr lang="en-GB" sz="1500" i="1" dirty="0"/>
              <a:t>nurse consultants</a:t>
            </a:r>
            <a:r>
              <a:rPr lang="en-GB" sz="1500" dirty="0"/>
              <a:t>: W. </a:t>
            </a:r>
            <a:r>
              <a:rPr lang="en-GB" sz="1500" dirty="0" err="1"/>
              <a:t>Alers</a:t>
            </a:r>
            <a:r>
              <a:rPr lang="en-GB" sz="1500" dirty="0"/>
              <a:t>, L.J.M. </a:t>
            </a:r>
            <a:r>
              <a:rPr lang="en-GB" sz="1500" dirty="0" err="1"/>
              <a:t>Elsenburg</a:t>
            </a:r>
            <a:r>
              <a:rPr lang="en-GB" sz="1500" dirty="0"/>
              <a:t>, H. Nobel. </a:t>
            </a:r>
            <a:r>
              <a:rPr lang="en-GB" sz="1500" i="1" dirty="0"/>
              <a:t>HIV clinical virologists/</a:t>
            </a:r>
            <a:r>
              <a:rPr lang="en-GB" sz="1500" i="1" dirty="0" err="1"/>
              <a:t>chemists</a:t>
            </a:r>
            <a:r>
              <a:rPr lang="en-GB" sz="1500" dirty="0" err="1"/>
              <a:t>:C.J</a:t>
            </a:r>
            <a:r>
              <a:rPr lang="en-GB" sz="1500" dirty="0"/>
              <a:t>. </a:t>
            </a:r>
            <a:r>
              <a:rPr lang="en-GB" sz="1500" dirty="0" err="1" smtClean="0"/>
              <a:t>Schinkel</a:t>
            </a:r>
            <a:r>
              <a:rPr lang="en-GB" sz="1500" dirty="0" smtClean="0"/>
              <a:t>.</a:t>
            </a:r>
            <a:r>
              <a:rPr lang="nl-NL" sz="1500" b="1" dirty="0" smtClean="0"/>
              <a:t>ETZ </a:t>
            </a:r>
            <a:r>
              <a:rPr lang="nl-NL" sz="1500" b="1" dirty="0"/>
              <a:t>(Elisabeth-</a:t>
            </a:r>
            <a:r>
              <a:rPr lang="nl-NL" sz="1500" b="1" dirty="0" err="1"/>
              <a:t>TweeSteden</a:t>
            </a:r>
            <a:r>
              <a:rPr lang="nl-NL" sz="1500" b="1" dirty="0"/>
              <a:t> Ziekenhuis), Tilburg</a:t>
            </a:r>
            <a:r>
              <a:rPr lang="nl-NL" sz="1500" b="1" dirty="0" smtClean="0"/>
              <a:t>: </a:t>
            </a:r>
            <a:r>
              <a:rPr lang="nl-NL" sz="1500" i="1" dirty="0" smtClean="0"/>
              <a:t>HIV </a:t>
            </a:r>
            <a:r>
              <a:rPr lang="nl-NL" sz="1500" i="1" dirty="0" err="1"/>
              <a:t>treating</a:t>
            </a:r>
            <a:r>
              <a:rPr lang="nl-NL" sz="1500" i="1" dirty="0"/>
              <a:t> </a:t>
            </a:r>
            <a:r>
              <a:rPr lang="nl-NL" sz="1500" i="1" dirty="0" err="1"/>
              <a:t>physicians</a:t>
            </a:r>
            <a:r>
              <a:rPr lang="nl-NL" sz="1500" dirty="0"/>
              <a:t>: M.E.E. van Kasteren*, M.A.H. </a:t>
            </a:r>
            <a:r>
              <a:rPr lang="nl-NL" sz="1500" dirty="0" err="1"/>
              <a:t>Berrevoets</a:t>
            </a:r>
            <a:r>
              <a:rPr lang="nl-NL" sz="1500" dirty="0"/>
              <a:t>, A.E. Brouwer. </a:t>
            </a:r>
            <a:r>
              <a:rPr lang="nl-NL" sz="1500" i="1" dirty="0"/>
              <a:t>HIV nurse specialist</a:t>
            </a:r>
            <a:r>
              <a:rPr lang="nl-NL" sz="1500" dirty="0"/>
              <a:t>: B.A.F.M. de </a:t>
            </a:r>
            <a:r>
              <a:rPr lang="nl-NL" sz="1500" dirty="0" err="1"/>
              <a:t>Kruijf</a:t>
            </a:r>
            <a:r>
              <a:rPr lang="nl-NL" sz="1500" dirty="0"/>
              <a:t>-van de Wiel. </a:t>
            </a:r>
            <a:r>
              <a:rPr lang="nl-NL" sz="1500" i="1" dirty="0"/>
              <a:t>HIV nurse consultants</a:t>
            </a:r>
            <a:r>
              <a:rPr lang="nl-NL" sz="1500" dirty="0"/>
              <a:t>: A. Adams, M. </a:t>
            </a:r>
            <a:r>
              <a:rPr lang="nl-NL" sz="1500" dirty="0" err="1"/>
              <a:t>Pawels</a:t>
            </a:r>
            <a:r>
              <a:rPr lang="nl-NL" sz="1500" dirty="0"/>
              <a:t>-van </a:t>
            </a:r>
            <a:r>
              <a:rPr lang="nl-NL" sz="1500" dirty="0" err="1"/>
              <a:t>Rijkevoorsel</a:t>
            </a:r>
            <a:r>
              <a:rPr lang="nl-NL" sz="1500" dirty="0"/>
              <a:t>. </a:t>
            </a:r>
            <a:r>
              <a:rPr lang="nl-NL" sz="1500" i="1" dirty="0"/>
              <a:t>HIV data </a:t>
            </a:r>
            <a:r>
              <a:rPr lang="nl-NL" sz="1500" i="1" dirty="0" err="1"/>
              <a:t>collection</a:t>
            </a:r>
            <a:r>
              <a:rPr lang="nl-NL" sz="1500" dirty="0"/>
              <a:t>: B.A.F.M. de </a:t>
            </a:r>
            <a:r>
              <a:rPr lang="nl-NL" sz="1500" dirty="0" err="1"/>
              <a:t>Kruijf</a:t>
            </a:r>
            <a:r>
              <a:rPr lang="nl-NL" sz="1500" dirty="0"/>
              <a:t>-van de Wiel. </a:t>
            </a:r>
            <a:r>
              <a:rPr lang="en-GB" sz="1500" i="1" dirty="0"/>
              <a:t>HIV clinical virologists/chemists</a:t>
            </a:r>
            <a:r>
              <a:rPr lang="en-GB" sz="1500" dirty="0"/>
              <a:t>: A.G.M. </a:t>
            </a:r>
            <a:r>
              <a:rPr lang="en-GB" sz="1500" dirty="0" err="1"/>
              <a:t>Buiting</a:t>
            </a:r>
            <a:r>
              <a:rPr lang="en-GB" sz="1500" dirty="0"/>
              <a:t>, J.L. </a:t>
            </a:r>
            <a:r>
              <a:rPr lang="en-GB" sz="1500" dirty="0" err="1"/>
              <a:t>Murck</a:t>
            </a:r>
            <a:r>
              <a:rPr lang="en-GB" sz="1500" dirty="0" smtClean="0"/>
              <a:t>.</a:t>
            </a:r>
            <a:r>
              <a:rPr lang="nl-NL" sz="1500" dirty="0"/>
              <a:t> </a:t>
            </a:r>
            <a:r>
              <a:rPr lang="en-GB" sz="1500" b="1" dirty="0" smtClean="0"/>
              <a:t>Erasmus </a:t>
            </a:r>
            <a:r>
              <a:rPr lang="en-GB" sz="1500" b="1" dirty="0"/>
              <a:t>MC, Rotterdam</a:t>
            </a:r>
            <a:r>
              <a:rPr lang="en-GB" sz="1500" b="1" dirty="0" smtClean="0"/>
              <a:t>: </a:t>
            </a:r>
            <a:r>
              <a:rPr lang="en-GB" sz="1500" i="1" dirty="0" smtClean="0"/>
              <a:t>HIV </a:t>
            </a:r>
            <a:r>
              <a:rPr lang="en-GB" sz="1500" i="1" dirty="0"/>
              <a:t>treating physicians</a:t>
            </a:r>
            <a:r>
              <a:rPr lang="en-GB" sz="1500" dirty="0"/>
              <a:t>: C. </a:t>
            </a:r>
            <a:r>
              <a:rPr lang="en-GB" sz="1500" dirty="0" err="1"/>
              <a:t>Rokx</a:t>
            </a:r>
            <a:r>
              <a:rPr lang="en-GB" sz="1500" dirty="0"/>
              <a:t>*, A.A. </a:t>
            </a:r>
            <a:r>
              <a:rPr lang="en-GB" sz="1500" dirty="0" err="1"/>
              <a:t>Anas</a:t>
            </a:r>
            <a:r>
              <a:rPr lang="en-GB" sz="1500" dirty="0"/>
              <a:t>, H.I. </a:t>
            </a:r>
            <a:r>
              <a:rPr lang="en-GB" sz="1500" dirty="0" err="1"/>
              <a:t>Bax</a:t>
            </a:r>
            <a:r>
              <a:rPr lang="en-GB" sz="1500" dirty="0"/>
              <a:t>, E.C.M. van </a:t>
            </a:r>
            <a:r>
              <a:rPr lang="en-GB" sz="1500" dirty="0" err="1"/>
              <a:t>Gorp</a:t>
            </a:r>
            <a:r>
              <a:rPr lang="en-GB" sz="1500" dirty="0"/>
              <a:t>,  M. de </a:t>
            </a:r>
            <a:r>
              <a:rPr lang="en-GB" sz="1500" dirty="0" err="1"/>
              <a:t>Mendonça</a:t>
            </a:r>
            <a:r>
              <a:rPr lang="en-GB" sz="1500" dirty="0"/>
              <a:t> </a:t>
            </a:r>
            <a:r>
              <a:rPr lang="en-GB" sz="1500" dirty="0" err="1"/>
              <a:t>Melo</a:t>
            </a:r>
            <a:r>
              <a:rPr lang="en-GB" sz="1500" dirty="0"/>
              <a:t>, E. van </a:t>
            </a:r>
            <a:r>
              <a:rPr lang="en-GB" sz="1500" dirty="0" err="1"/>
              <a:t>Nood</a:t>
            </a:r>
            <a:r>
              <a:rPr lang="en-GB" sz="1500" dirty="0"/>
              <a:t>, J.L. </a:t>
            </a:r>
            <a:r>
              <a:rPr lang="en-GB" sz="1500" dirty="0" err="1"/>
              <a:t>Nouwen</a:t>
            </a:r>
            <a:r>
              <a:rPr lang="en-GB" sz="1500" dirty="0"/>
              <a:t>, B.J.A. </a:t>
            </a:r>
            <a:r>
              <a:rPr lang="en-GB" sz="1500" dirty="0" err="1"/>
              <a:t>Rijnders</a:t>
            </a:r>
            <a:r>
              <a:rPr lang="en-GB" sz="1500" dirty="0"/>
              <a:t>, C.A.M. </a:t>
            </a:r>
            <a:r>
              <a:rPr lang="en-GB" sz="1500" dirty="0" err="1"/>
              <a:t>Schurink</a:t>
            </a:r>
            <a:r>
              <a:rPr lang="en-GB" sz="1500" dirty="0"/>
              <a:t>, L. </a:t>
            </a:r>
            <a:r>
              <a:rPr lang="en-GB" sz="1500" dirty="0" err="1"/>
              <a:t>Slobbe</a:t>
            </a:r>
            <a:r>
              <a:rPr lang="en-GB" sz="1500" dirty="0"/>
              <a:t>, T.E.M.S. de Vries-</a:t>
            </a:r>
            <a:r>
              <a:rPr lang="en-GB" sz="1500" dirty="0" err="1"/>
              <a:t>Sluijs</a:t>
            </a:r>
            <a:r>
              <a:rPr lang="en-GB" sz="1500" dirty="0"/>
              <a:t>. </a:t>
            </a:r>
            <a:r>
              <a:rPr lang="nl-NL" sz="1500" i="1" dirty="0"/>
              <a:t>HIV nurse consultants</a:t>
            </a:r>
            <a:r>
              <a:rPr lang="nl-NL" sz="1500" dirty="0"/>
              <a:t>: N. </a:t>
            </a:r>
            <a:r>
              <a:rPr lang="nl-NL" sz="1500" dirty="0" err="1"/>
              <a:t>Bassant</a:t>
            </a:r>
            <a:r>
              <a:rPr lang="nl-NL" sz="1500" dirty="0"/>
              <a:t>, J.E.A. van Beek, M. Vriesde, L.M. van Zonneveld. </a:t>
            </a:r>
            <a:r>
              <a:rPr lang="nl-NL" sz="1500" i="1" dirty="0"/>
              <a:t>HIV data </a:t>
            </a:r>
            <a:r>
              <a:rPr lang="nl-NL" sz="1500" i="1" dirty="0" err="1"/>
              <a:t>collection</a:t>
            </a:r>
            <a:r>
              <a:rPr lang="nl-NL" sz="1500" dirty="0"/>
              <a:t>: J. de Groot. </a:t>
            </a:r>
            <a:r>
              <a:rPr lang="nl-NL" sz="1500" i="1" dirty="0"/>
              <a:t>HIV </a:t>
            </a:r>
            <a:r>
              <a:rPr lang="nl-NL" sz="1500" i="1" dirty="0" err="1"/>
              <a:t>clinical</a:t>
            </a:r>
            <a:r>
              <a:rPr lang="nl-NL" sz="1500" i="1" dirty="0"/>
              <a:t> </a:t>
            </a:r>
            <a:r>
              <a:rPr lang="nl-NL" sz="1500" i="1" dirty="0" err="1"/>
              <a:t>virologists</a:t>
            </a:r>
            <a:r>
              <a:rPr lang="nl-NL" sz="1500" i="1" dirty="0"/>
              <a:t>/</a:t>
            </a:r>
            <a:r>
              <a:rPr lang="nl-NL" sz="1500" i="1" dirty="0" err="1"/>
              <a:t>chemists</a:t>
            </a:r>
            <a:r>
              <a:rPr lang="nl-NL" sz="1500" dirty="0"/>
              <a:t>: J.J.A. van Kampen, M.P.G Koopmans, J.C. </a:t>
            </a:r>
            <a:r>
              <a:rPr lang="nl-NL" sz="1500" dirty="0" err="1" smtClean="0"/>
              <a:t>Rahamat</a:t>
            </a:r>
            <a:r>
              <a:rPr lang="nl-NL" sz="1500" dirty="0" smtClean="0"/>
              <a:t>-Langendoen. </a:t>
            </a:r>
            <a:r>
              <a:rPr lang="nl-NL" sz="1500" b="1" dirty="0" smtClean="0"/>
              <a:t>Flevoziekenhuis</a:t>
            </a:r>
            <a:r>
              <a:rPr lang="nl-NL" sz="1500" b="1" dirty="0"/>
              <a:t>, Almere</a:t>
            </a:r>
            <a:r>
              <a:rPr lang="nl-NL" sz="1500" b="1" dirty="0" smtClean="0"/>
              <a:t>: </a:t>
            </a:r>
            <a:r>
              <a:rPr lang="en-GB" sz="1500" i="1" dirty="0" smtClean="0"/>
              <a:t>HIV </a:t>
            </a:r>
            <a:r>
              <a:rPr lang="en-GB" sz="1500" i="1" dirty="0"/>
              <a:t>treating physicians</a:t>
            </a:r>
            <a:r>
              <a:rPr lang="en-GB" sz="1500" dirty="0"/>
              <a:t>: J. </a:t>
            </a:r>
            <a:r>
              <a:rPr lang="en-GB" sz="1500" dirty="0" err="1"/>
              <a:t>Branger</a:t>
            </a:r>
            <a:r>
              <a:rPr lang="en-GB" sz="1500" dirty="0"/>
              <a:t>*, R.A. </a:t>
            </a:r>
            <a:r>
              <a:rPr lang="en-GB" sz="1500" dirty="0" err="1"/>
              <a:t>Douma</a:t>
            </a:r>
            <a:r>
              <a:rPr lang="en-GB" sz="1500" dirty="0"/>
              <a:t>. </a:t>
            </a:r>
            <a:r>
              <a:rPr lang="en-US" sz="1500" i="1" dirty="0"/>
              <a:t>HIV nurse consultant</a:t>
            </a:r>
            <a:r>
              <a:rPr lang="en-US" sz="1500" dirty="0"/>
              <a:t>: A.S. Cents-</a:t>
            </a:r>
            <a:r>
              <a:rPr lang="en-US" sz="1500" dirty="0" err="1"/>
              <a:t>Bosma</a:t>
            </a:r>
            <a:r>
              <a:rPr lang="en-US" sz="1500" dirty="0"/>
              <a:t>, M.A. Mulder</a:t>
            </a:r>
            <a:r>
              <a:rPr lang="en-US" sz="1500" dirty="0" smtClean="0"/>
              <a:t>. </a:t>
            </a:r>
            <a:r>
              <a:rPr lang="nl-NL" sz="1500" b="1" dirty="0" err="1" smtClean="0"/>
              <a:t>HagaZiekenhuis</a:t>
            </a:r>
            <a:r>
              <a:rPr lang="nl-NL" sz="1500" b="1" dirty="0"/>
              <a:t>, Den Haag</a:t>
            </a:r>
            <a:r>
              <a:rPr lang="nl-NL" sz="1500" b="1" dirty="0" smtClean="0"/>
              <a:t>: </a:t>
            </a:r>
            <a:r>
              <a:rPr lang="nl-NL" sz="1500" i="1" dirty="0" smtClean="0"/>
              <a:t>HIV </a:t>
            </a:r>
            <a:r>
              <a:rPr lang="nl-NL" sz="1500" i="1" dirty="0" err="1"/>
              <a:t>treating</a:t>
            </a:r>
            <a:r>
              <a:rPr lang="nl-NL" sz="1500" i="1" dirty="0"/>
              <a:t> </a:t>
            </a:r>
            <a:r>
              <a:rPr lang="nl-NL" sz="1500" i="1" dirty="0" err="1"/>
              <a:t>physicians</a:t>
            </a:r>
            <a:r>
              <a:rPr lang="nl-NL" sz="1500" dirty="0"/>
              <a:t>: E.F. Schippers*, C. van Nieuwkoop. </a:t>
            </a:r>
            <a:r>
              <a:rPr lang="nl-NL" sz="1500" i="1" dirty="0"/>
              <a:t>HIV nurse consultants</a:t>
            </a:r>
            <a:r>
              <a:rPr lang="nl-NL" sz="1500" dirty="0"/>
              <a:t>: J. </a:t>
            </a:r>
            <a:r>
              <a:rPr lang="nl-NL" sz="1500" dirty="0" err="1"/>
              <a:t>Geilings</a:t>
            </a:r>
            <a:r>
              <a:rPr lang="nl-NL" sz="1500" dirty="0"/>
              <a:t>, E. van de Ven. </a:t>
            </a:r>
            <a:r>
              <a:rPr lang="nl-NL" sz="1500" i="1" dirty="0"/>
              <a:t>HIV data </a:t>
            </a:r>
            <a:r>
              <a:rPr lang="nl-NL" sz="1500" i="1" dirty="0" err="1"/>
              <a:t>collection</a:t>
            </a:r>
            <a:r>
              <a:rPr lang="nl-NL" sz="1500" dirty="0"/>
              <a:t>: G. van der Hut. </a:t>
            </a:r>
            <a:r>
              <a:rPr lang="nl-NL" sz="1500" i="1" dirty="0"/>
              <a:t>HIV </a:t>
            </a:r>
            <a:r>
              <a:rPr lang="nl-NL" sz="1500" i="1" dirty="0" err="1"/>
              <a:t>clinical</a:t>
            </a:r>
            <a:r>
              <a:rPr lang="nl-NL" sz="1500" i="1" dirty="0"/>
              <a:t> </a:t>
            </a:r>
            <a:r>
              <a:rPr lang="nl-NL" sz="1500" i="1" dirty="0" err="1"/>
              <a:t>virologists</a:t>
            </a:r>
            <a:r>
              <a:rPr lang="nl-NL" sz="1500" i="1" dirty="0"/>
              <a:t>/</a:t>
            </a:r>
            <a:r>
              <a:rPr lang="nl-NL" sz="1500" i="1" dirty="0" err="1"/>
              <a:t>chemists</a:t>
            </a:r>
            <a:r>
              <a:rPr lang="nl-NL" sz="1500" dirty="0"/>
              <a:t>: N.D. van </a:t>
            </a:r>
            <a:r>
              <a:rPr lang="nl-NL" sz="1500" dirty="0" err="1"/>
              <a:t>Burgel</a:t>
            </a:r>
            <a:r>
              <a:rPr lang="nl-NL" sz="1500" dirty="0" smtClean="0"/>
              <a:t>. </a:t>
            </a:r>
            <a:r>
              <a:rPr lang="nl-NL" sz="1500" b="1" dirty="0" smtClean="0"/>
              <a:t>HMC </a:t>
            </a:r>
            <a:r>
              <a:rPr lang="nl-NL" sz="1500" b="1" dirty="0"/>
              <a:t>(Haaglanden Medisch Centrum), Den Haag</a:t>
            </a:r>
            <a:r>
              <a:rPr lang="nl-NL" sz="1500" b="1" dirty="0" smtClean="0"/>
              <a:t>: </a:t>
            </a:r>
            <a:r>
              <a:rPr lang="en-GB" sz="1500" i="1" dirty="0" smtClean="0"/>
              <a:t>HIV </a:t>
            </a:r>
            <a:r>
              <a:rPr lang="en-GB" sz="1500" i="1" dirty="0"/>
              <a:t>treating physicians</a:t>
            </a:r>
            <a:r>
              <a:rPr lang="en-GB" sz="1500" dirty="0"/>
              <a:t>: E.M.S. </a:t>
            </a:r>
            <a:r>
              <a:rPr lang="en-GB" sz="1500" dirty="0" err="1"/>
              <a:t>Leyten</a:t>
            </a:r>
            <a:r>
              <a:rPr lang="en-GB" sz="1500" dirty="0"/>
              <a:t>*, L.B.S. </a:t>
            </a:r>
            <a:r>
              <a:rPr lang="en-GB" sz="1500" dirty="0" err="1"/>
              <a:t>Gelinck</a:t>
            </a:r>
            <a:r>
              <a:rPr lang="en-GB" sz="1500" dirty="0"/>
              <a:t>, F. </a:t>
            </a:r>
            <a:r>
              <a:rPr lang="en-GB" sz="1500" dirty="0" err="1"/>
              <a:t>Mollema</a:t>
            </a:r>
            <a:r>
              <a:rPr lang="en-GB" sz="1500" dirty="0"/>
              <a:t>. </a:t>
            </a:r>
            <a:r>
              <a:rPr lang="en-GB" sz="1500" i="1" dirty="0"/>
              <a:t>HIV nurse consultants</a:t>
            </a:r>
            <a:r>
              <a:rPr lang="en-GB" sz="1500" dirty="0"/>
              <a:t>: M. </a:t>
            </a:r>
            <a:r>
              <a:rPr lang="en-GB" sz="1500" dirty="0" err="1"/>
              <a:t>Langbein</a:t>
            </a:r>
            <a:r>
              <a:rPr lang="en-GB" sz="1500" dirty="0"/>
              <a:t>, G.S. </a:t>
            </a:r>
            <a:r>
              <a:rPr lang="en-GB" sz="1500" dirty="0" err="1"/>
              <a:t>Wildenbeest</a:t>
            </a:r>
            <a:r>
              <a:rPr lang="en-GB" sz="1500" dirty="0"/>
              <a:t>. </a:t>
            </a:r>
            <a:r>
              <a:rPr lang="en-GB" sz="1500" i="1" dirty="0"/>
              <a:t>HIV clinical virologists/chemists</a:t>
            </a:r>
            <a:r>
              <a:rPr lang="en-GB" sz="1500" dirty="0"/>
              <a:t>: T. Nguyen</a:t>
            </a:r>
            <a:r>
              <a:rPr lang="en-GB" sz="1500" dirty="0" smtClean="0"/>
              <a:t>. </a:t>
            </a:r>
            <a:r>
              <a:rPr lang="en-GB" sz="1500" b="1" dirty="0" err="1" smtClean="0"/>
              <a:t>Isala</a:t>
            </a:r>
            <a:r>
              <a:rPr lang="en-GB" sz="1500" b="1" dirty="0"/>
              <a:t>, Zwolle</a:t>
            </a:r>
            <a:r>
              <a:rPr lang="en-GB" sz="1500" b="1" dirty="0" smtClean="0"/>
              <a:t>: </a:t>
            </a:r>
            <a:r>
              <a:rPr lang="en-GB" sz="1500" i="1" dirty="0" smtClean="0"/>
              <a:t>HIV </a:t>
            </a:r>
            <a:r>
              <a:rPr lang="en-GB" sz="1500" i="1" dirty="0"/>
              <a:t>treating physicians</a:t>
            </a:r>
            <a:r>
              <a:rPr lang="en-GB" sz="1500" dirty="0"/>
              <a:t>: </a:t>
            </a:r>
            <a:r>
              <a:rPr lang="en-US" sz="1500" dirty="0" smtClean="0"/>
              <a:t>P.H.P</a:t>
            </a:r>
            <a:r>
              <a:rPr lang="en-US" sz="1500" dirty="0"/>
              <a:t>. </a:t>
            </a:r>
            <a:r>
              <a:rPr lang="en-US" sz="1500" dirty="0" err="1"/>
              <a:t>Groeneveld</a:t>
            </a:r>
            <a:r>
              <a:rPr lang="en-US" sz="1500" dirty="0"/>
              <a:t>*, J.W. </a:t>
            </a:r>
            <a:r>
              <a:rPr lang="en-US" sz="1500" dirty="0" err="1"/>
              <a:t>Bouwhuis</a:t>
            </a:r>
            <a:r>
              <a:rPr lang="en-US" sz="1500" dirty="0"/>
              <a:t>, A.J.J. </a:t>
            </a:r>
            <a:r>
              <a:rPr lang="en-US" sz="1500" dirty="0" err="1"/>
              <a:t>Lammers</a:t>
            </a:r>
            <a:r>
              <a:rPr lang="en-US" sz="1500" dirty="0"/>
              <a:t>. </a:t>
            </a:r>
            <a:r>
              <a:rPr lang="nl-NL" sz="1500" i="1" dirty="0"/>
              <a:t>HIV nurse consultants</a:t>
            </a:r>
            <a:r>
              <a:rPr lang="nl-NL" sz="1500" dirty="0"/>
              <a:t>: A.G.W. van Hulzen, S. Kraan, M.S.M. Kruiper. </a:t>
            </a:r>
            <a:r>
              <a:rPr lang="en-GB" sz="1500" i="1" dirty="0"/>
              <a:t>HIV clinical virologists/chemists</a:t>
            </a:r>
            <a:r>
              <a:rPr lang="en-GB" sz="1500" dirty="0"/>
              <a:t>: S.B. </a:t>
            </a:r>
            <a:r>
              <a:rPr lang="en-GB" sz="1500" dirty="0" err="1"/>
              <a:t>Debast</a:t>
            </a:r>
            <a:r>
              <a:rPr lang="en-GB" sz="1500" dirty="0"/>
              <a:t>, G.H.J. </a:t>
            </a:r>
            <a:r>
              <a:rPr lang="en-GB" sz="1500" dirty="0" err="1"/>
              <a:t>Wagenvoort</a:t>
            </a:r>
            <a:r>
              <a:rPr lang="en-GB" sz="1500" dirty="0" smtClean="0"/>
              <a:t>. </a:t>
            </a:r>
            <a:r>
              <a:rPr lang="nl-NL" sz="1500" b="1" dirty="0" smtClean="0"/>
              <a:t>Leids </a:t>
            </a:r>
            <a:r>
              <a:rPr lang="nl-NL" sz="1500" b="1" dirty="0"/>
              <a:t>Universitair Medisch Centrum, Leiden</a:t>
            </a:r>
            <a:r>
              <a:rPr lang="nl-NL" sz="1500" b="1" dirty="0" smtClean="0"/>
              <a:t>: </a:t>
            </a:r>
            <a:r>
              <a:rPr lang="nl-NL" sz="1500" i="1" dirty="0" smtClean="0"/>
              <a:t>HIV </a:t>
            </a:r>
            <a:r>
              <a:rPr lang="nl-NL" sz="1500" i="1" dirty="0" err="1"/>
              <a:t>treating</a:t>
            </a:r>
            <a:r>
              <a:rPr lang="nl-NL" sz="1500" i="1" dirty="0"/>
              <a:t> </a:t>
            </a:r>
            <a:r>
              <a:rPr lang="nl-NL" sz="1500" i="1" dirty="0" err="1"/>
              <a:t>physicians</a:t>
            </a:r>
            <a:r>
              <a:rPr lang="nl-NL" sz="1500" dirty="0" smtClean="0"/>
              <a:t>: A.H.E</a:t>
            </a:r>
            <a:r>
              <a:rPr lang="nl-NL" sz="1500" dirty="0"/>
              <a:t>. </a:t>
            </a:r>
            <a:r>
              <a:rPr lang="nl-NL" sz="1500" dirty="0" err="1"/>
              <a:t>Roukens</a:t>
            </a:r>
            <a:r>
              <a:rPr lang="nl-NL" sz="1500" dirty="0"/>
              <a:t>*, M.G.J. de Boer, H. Jolink, M.M.C. </a:t>
            </a:r>
            <a:r>
              <a:rPr lang="nl-NL" sz="1500" dirty="0" err="1"/>
              <a:t>Lambregts</a:t>
            </a:r>
            <a:r>
              <a:rPr lang="nl-NL" sz="1500" dirty="0"/>
              <a:t>, H. </a:t>
            </a:r>
            <a:r>
              <a:rPr lang="nl-NL" sz="1500" dirty="0" err="1" smtClean="0"/>
              <a:t>Scheper.</a:t>
            </a:r>
            <a:r>
              <a:rPr lang="nl-NL" sz="1500" i="1" dirty="0" err="1" smtClean="0"/>
              <a:t>HIV</a:t>
            </a:r>
            <a:r>
              <a:rPr lang="nl-NL" sz="1500" i="1" dirty="0" smtClean="0"/>
              <a:t> </a:t>
            </a:r>
            <a:r>
              <a:rPr lang="nl-NL" sz="1500" i="1" dirty="0"/>
              <a:t>nurse consultants</a:t>
            </a:r>
            <a:r>
              <a:rPr lang="nl-NL" sz="1500" dirty="0"/>
              <a:t>: N. van Holten, D. van der Sluis. </a:t>
            </a:r>
            <a:r>
              <a:rPr lang="nl-NL" sz="1500" i="1" dirty="0"/>
              <a:t>HIV </a:t>
            </a:r>
            <a:r>
              <a:rPr lang="nl-NL" sz="1500" i="1" dirty="0" err="1"/>
              <a:t>clinical</a:t>
            </a:r>
            <a:r>
              <a:rPr lang="nl-NL" sz="1500" i="1" dirty="0"/>
              <a:t> </a:t>
            </a:r>
            <a:r>
              <a:rPr lang="nl-NL" sz="1500" i="1" dirty="0" err="1"/>
              <a:t>virologists</a:t>
            </a:r>
            <a:r>
              <a:rPr lang="nl-NL" sz="1500" i="1" dirty="0"/>
              <a:t>/</a:t>
            </a:r>
            <a:r>
              <a:rPr lang="nl-NL" sz="1500" i="1" dirty="0" err="1"/>
              <a:t>chemists</a:t>
            </a:r>
            <a:r>
              <a:rPr lang="nl-NL" sz="1500" dirty="0" smtClean="0"/>
              <a:t>: E.C.J</a:t>
            </a:r>
            <a:r>
              <a:rPr lang="nl-NL" sz="1500" dirty="0"/>
              <a:t>. Claas, E. </a:t>
            </a:r>
            <a:r>
              <a:rPr lang="nl-NL" sz="1500" dirty="0" err="1" smtClean="0"/>
              <a:t>Wessels.</a:t>
            </a:r>
            <a:r>
              <a:rPr lang="nl-NL" sz="1500" b="1" dirty="0" err="1" smtClean="0"/>
              <a:t>Maasstad</a:t>
            </a:r>
            <a:r>
              <a:rPr lang="nl-NL" sz="1500" b="1" dirty="0" smtClean="0"/>
              <a:t> </a:t>
            </a:r>
            <a:r>
              <a:rPr lang="nl-NL" sz="1500" b="1" dirty="0"/>
              <a:t>Ziekenhuis, Rotterdam</a:t>
            </a:r>
            <a:r>
              <a:rPr lang="nl-NL" sz="1500" b="1" dirty="0" smtClean="0"/>
              <a:t>: </a:t>
            </a:r>
            <a:r>
              <a:rPr lang="nl-NL" sz="1500" i="1" dirty="0" smtClean="0"/>
              <a:t>HIV </a:t>
            </a:r>
            <a:r>
              <a:rPr lang="nl-NL" sz="1500" i="1" dirty="0" err="1"/>
              <a:t>treating</a:t>
            </a:r>
            <a:r>
              <a:rPr lang="nl-NL" sz="1500" i="1" dirty="0"/>
              <a:t> </a:t>
            </a:r>
            <a:r>
              <a:rPr lang="nl-NL" sz="1500" i="1" dirty="0" err="1"/>
              <a:t>physicians</a:t>
            </a:r>
            <a:r>
              <a:rPr lang="nl-NL" sz="1500" dirty="0"/>
              <a:t>: J.G. den Hollander*, R. El </a:t>
            </a:r>
            <a:r>
              <a:rPr lang="nl-NL" sz="1500" dirty="0" err="1"/>
              <a:t>Moussaoui</a:t>
            </a:r>
            <a:r>
              <a:rPr lang="nl-NL" sz="1500" dirty="0"/>
              <a:t>, K. </a:t>
            </a:r>
            <a:r>
              <a:rPr lang="nl-NL" sz="1500" dirty="0" err="1"/>
              <a:t>Pogany</a:t>
            </a:r>
            <a:r>
              <a:rPr lang="nl-NL" sz="1500" dirty="0"/>
              <a:t>. </a:t>
            </a:r>
            <a:r>
              <a:rPr lang="nl-NL" sz="1500" i="1" dirty="0"/>
              <a:t>HIV nurse consultants</a:t>
            </a:r>
            <a:r>
              <a:rPr lang="nl-NL" sz="1500" dirty="0"/>
              <a:t>: C.J. Brouwer,  D. Heida-Peters, E. Mulder, J.V. Smit, D. Struik-Kalkman</a:t>
            </a:r>
            <a:r>
              <a:rPr lang="nl-NL" sz="1500" dirty="0" smtClean="0"/>
              <a:t>. </a:t>
            </a:r>
            <a:r>
              <a:rPr lang="nl-NL" sz="1500" i="1" dirty="0" smtClean="0"/>
              <a:t>HIV </a:t>
            </a:r>
            <a:r>
              <a:rPr lang="nl-NL" sz="1500" i="1" dirty="0"/>
              <a:t>data </a:t>
            </a:r>
            <a:r>
              <a:rPr lang="nl-NL" sz="1500" i="1" dirty="0" err="1"/>
              <a:t>collection</a:t>
            </a:r>
            <a:r>
              <a:rPr lang="nl-NL" sz="1500" dirty="0"/>
              <a:t>: T. van Niekerk. HIV </a:t>
            </a:r>
            <a:r>
              <a:rPr lang="nl-NL" sz="1500" dirty="0" err="1"/>
              <a:t>clinical</a:t>
            </a:r>
            <a:r>
              <a:rPr lang="nl-NL" sz="1500" dirty="0"/>
              <a:t> </a:t>
            </a:r>
            <a:r>
              <a:rPr lang="nl-NL" sz="1500" dirty="0" err="1"/>
              <a:t>virologists</a:t>
            </a:r>
            <a:r>
              <a:rPr lang="nl-NL" sz="1500" dirty="0"/>
              <a:t>/</a:t>
            </a:r>
            <a:r>
              <a:rPr lang="nl-NL" sz="1500" dirty="0" err="1"/>
              <a:t>chemists</a:t>
            </a:r>
            <a:r>
              <a:rPr lang="nl-NL" sz="1500" dirty="0"/>
              <a:t>: O. </a:t>
            </a:r>
            <a:r>
              <a:rPr lang="nl-NL" sz="1500" dirty="0" err="1"/>
              <a:t>Pontesilli</a:t>
            </a:r>
            <a:r>
              <a:rPr lang="nl-NL" sz="1500" dirty="0"/>
              <a:t>, C. van Tienen</a:t>
            </a:r>
            <a:r>
              <a:rPr lang="nl-NL" sz="1500" dirty="0" smtClean="0"/>
              <a:t>. </a:t>
            </a:r>
            <a:r>
              <a:rPr lang="nl-NL" sz="1500" b="1" dirty="0" smtClean="0"/>
              <a:t>Maastricht </a:t>
            </a:r>
            <a:r>
              <a:rPr lang="nl-NL" sz="1500" b="1" dirty="0"/>
              <a:t>UMC+, Maastricht</a:t>
            </a:r>
            <a:r>
              <a:rPr lang="nl-NL" sz="1500" b="1" dirty="0" smtClean="0"/>
              <a:t>: </a:t>
            </a:r>
            <a:r>
              <a:rPr lang="en-US" sz="1500" i="1" dirty="0" smtClean="0"/>
              <a:t>HIV </a:t>
            </a:r>
            <a:r>
              <a:rPr lang="en-US" sz="1500" i="1" dirty="0"/>
              <a:t>treating physicians</a:t>
            </a:r>
            <a:r>
              <a:rPr lang="en-US" sz="1500" dirty="0"/>
              <a:t>: S.H. Lowe*, A.M.L. Oude </a:t>
            </a:r>
            <a:r>
              <a:rPr lang="en-US" sz="1500" dirty="0" err="1"/>
              <a:t>Lashof</a:t>
            </a:r>
            <a:r>
              <a:rPr lang="en-US" sz="1500" dirty="0"/>
              <a:t>, D. </a:t>
            </a:r>
            <a:r>
              <a:rPr lang="en-US" sz="1500" dirty="0" err="1"/>
              <a:t>Posthouwer</a:t>
            </a:r>
            <a:r>
              <a:rPr lang="en-US" sz="1500" dirty="0"/>
              <a:t>, A. Stoop, M.E. van </a:t>
            </a:r>
            <a:r>
              <a:rPr lang="en-US" sz="1500" dirty="0" err="1"/>
              <a:t>Wolfswinkel</a:t>
            </a:r>
            <a:r>
              <a:rPr lang="en-US" sz="1500" dirty="0"/>
              <a:t>. </a:t>
            </a:r>
            <a:r>
              <a:rPr lang="en-US" sz="1500" i="1" dirty="0"/>
              <a:t>HIV nurse consultants</a:t>
            </a:r>
            <a:r>
              <a:rPr lang="en-US" sz="1500" dirty="0"/>
              <a:t>: R.P. </a:t>
            </a:r>
            <a:r>
              <a:rPr lang="en-US" sz="1500" dirty="0" err="1"/>
              <a:t>Ackens</a:t>
            </a:r>
            <a:r>
              <a:rPr lang="en-US" sz="1500" dirty="0"/>
              <a:t>, M. </a:t>
            </a:r>
            <a:r>
              <a:rPr lang="en-US" sz="1500" dirty="0" err="1"/>
              <a:t>Elasri</a:t>
            </a:r>
            <a:r>
              <a:rPr lang="en-US" sz="1500" dirty="0"/>
              <a:t>, K. </a:t>
            </a:r>
            <a:r>
              <a:rPr lang="en-US" sz="1500" dirty="0" err="1"/>
              <a:t>Houben-Pintaric</a:t>
            </a:r>
            <a:r>
              <a:rPr lang="en-US" sz="1500" dirty="0"/>
              <a:t>, J. </a:t>
            </a:r>
            <a:r>
              <a:rPr lang="en-US" sz="1500" dirty="0" err="1"/>
              <a:t>Schippers</a:t>
            </a:r>
            <a:r>
              <a:rPr lang="en-US" sz="1500" dirty="0" smtClean="0"/>
              <a:t>. </a:t>
            </a:r>
            <a:r>
              <a:rPr lang="nl-NL" sz="1500" i="1" dirty="0" smtClean="0"/>
              <a:t>HIV </a:t>
            </a:r>
            <a:r>
              <a:rPr lang="nl-NL" sz="1500" i="1" dirty="0" err="1"/>
              <a:t>clinical</a:t>
            </a:r>
            <a:r>
              <a:rPr lang="nl-NL" sz="1500" i="1" dirty="0"/>
              <a:t> </a:t>
            </a:r>
            <a:r>
              <a:rPr lang="nl-NL" sz="1500" i="1" dirty="0" err="1"/>
              <a:t>virologists</a:t>
            </a:r>
            <a:r>
              <a:rPr lang="nl-NL" sz="1500" i="1" dirty="0"/>
              <a:t>/</a:t>
            </a:r>
            <a:r>
              <a:rPr lang="nl-NL" sz="1500" i="1" dirty="0" err="1"/>
              <a:t>chemists</a:t>
            </a:r>
            <a:r>
              <a:rPr lang="nl-NL" sz="1500" dirty="0"/>
              <a:t>: T.R.A. </a:t>
            </a:r>
            <a:r>
              <a:rPr lang="nl-NL" sz="1500" dirty="0" err="1"/>
              <a:t>Havenith</a:t>
            </a:r>
            <a:r>
              <a:rPr lang="nl-NL" sz="1500" dirty="0"/>
              <a:t>, M</a:t>
            </a:r>
            <a:r>
              <a:rPr lang="en-GB" sz="1500" dirty="0"/>
              <a:t>. van Loo</a:t>
            </a:r>
            <a:r>
              <a:rPr lang="en-GB" sz="1500" dirty="0" smtClean="0"/>
              <a:t>. </a:t>
            </a:r>
            <a:r>
              <a:rPr lang="nl-NL" sz="1500" b="1" dirty="0" smtClean="0"/>
              <a:t>Medisch </a:t>
            </a:r>
            <a:r>
              <a:rPr lang="nl-NL" sz="1500" b="1" dirty="0"/>
              <a:t>Centrum Leeuwarden, Leeuwarden</a:t>
            </a:r>
            <a:r>
              <a:rPr lang="nl-NL" sz="1500" b="1" dirty="0" smtClean="0"/>
              <a:t>: </a:t>
            </a:r>
            <a:r>
              <a:rPr lang="nl-NL" sz="1500" i="1" dirty="0" smtClean="0"/>
              <a:t>HIV </a:t>
            </a:r>
            <a:r>
              <a:rPr lang="nl-NL" sz="1500" i="1" dirty="0" err="1"/>
              <a:t>treating</a:t>
            </a:r>
            <a:r>
              <a:rPr lang="nl-NL" sz="1500" i="1" dirty="0"/>
              <a:t> </a:t>
            </a:r>
            <a:r>
              <a:rPr lang="nl-NL" sz="1500" i="1" dirty="0" err="1"/>
              <a:t>physicians</a:t>
            </a:r>
            <a:r>
              <a:rPr lang="nl-NL" sz="1500" dirty="0"/>
              <a:t>: M.G.A. van </a:t>
            </a:r>
            <a:r>
              <a:rPr lang="nl-NL" sz="1500" dirty="0" err="1"/>
              <a:t>Vonderen</a:t>
            </a:r>
            <a:r>
              <a:rPr lang="nl-NL" sz="1500" dirty="0"/>
              <a:t>*, L.M. </a:t>
            </a:r>
            <a:r>
              <a:rPr lang="nl-NL" sz="1500" dirty="0" err="1"/>
              <a:t>Kampschreur</a:t>
            </a:r>
            <a:r>
              <a:rPr lang="nl-NL" sz="1500" dirty="0"/>
              <a:t>, C. Timmer. </a:t>
            </a:r>
            <a:r>
              <a:rPr lang="nl-NL" sz="1500" i="1" dirty="0"/>
              <a:t>HIV nurse consultants</a:t>
            </a:r>
            <a:r>
              <a:rPr lang="nl-NL" sz="1500" dirty="0"/>
              <a:t>: M.C. van Broekhuizen, S. Faber </a:t>
            </a:r>
            <a:r>
              <a:rPr lang="nl-NL" sz="1500" i="1" dirty="0"/>
              <a:t>HIV </a:t>
            </a:r>
            <a:r>
              <a:rPr lang="nl-NL" sz="1500" i="1" dirty="0" err="1"/>
              <a:t>clinical</a:t>
            </a:r>
            <a:r>
              <a:rPr lang="nl-NL" sz="1500" i="1" dirty="0"/>
              <a:t> </a:t>
            </a:r>
            <a:r>
              <a:rPr lang="nl-NL" sz="1500" i="1" dirty="0" err="1"/>
              <a:t>virologists</a:t>
            </a:r>
            <a:r>
              <a:rPr lang="nl-NL" sz="1500" i="1" dirty="0"/>
              <a:t>/</a:t>
            </a:r>
            <a:r>
              <a:rPr lang="nl-NL" sz="1500" i="1" dirty="0" err="1"/>
              <a:t>chemists</a:t>
            </a:r>
            <a:r>
              <a:rPr lang="nl-NL" sz="1500" dirty="0"/>
              <a:t>: A. Al </a:t>
            </a:r>
            <a:r>
              <a:rPr lang="nl-NL" sz="1500" dirty="0" err="1"/>
              <a:t>Moujahid</a:t>
            </a:r>
            <a:r>
              <a:rPr lang="nl-NL" sz="1500" dirty="0" smtClean="0"/>
              <a:t>. </a:t>
            </a:r>
            <a:r>
              <a:rPr lang="nl-NL" sz="1500" b="1" dirty="0" smtClean="0"/>
              <a:t>Medisch </a:t>
            </a:r>
            <a:r>
              <a:rPr lang="nl-NL" sz="1500" b="1" dirty="0"/>
              <a:t>Spectrum Twente, Enschede</a:t>
            </a:r>
            <a:r>
              <a:rPr lang="nl-NL" sz="1500" b="1" dirty="0" smtClean="0"/>
              <a:t>: </a:t>
            </a:r>
            <a:r>
              <a:rPr lang="nl-NL" sz="1500" i="1" dirty="0" smtClean="0"/>
              <a:t>HIV </a:t>
            </a:r>
            <a:r>
              <a:rPr lang="nl-NL" sz="1500" i="1" dirty="0" err="1"/>
              <a:t>treating</a:t>
            </a:r>
            <a:r>
              <a:rPr lang="nl-NL" sz="1500" i="1" dirty="0"/>
              <a:t> </a:t>
            </a:r>
            <a:r>
              <a:rPr lang="nl-NL" sz="1500" i="1" dirty="0" err="1"/>
              <a:t>physicians</a:t>
            </a:r>
            <a:r>
              <a:rPr lang="nl-NL" sz="1500" dirty="0"/>
              <a:t>: G.J. Kootstra*, C.E. </a:t>
            </a:r>
            <a:r>
              <a:rPr lang="nl-NL" sz="1500" dirty="0" err="1"/>
              <a:t>Delsing</a:t>
            </a:r>
            <a:r>
              <a:rPr lang="nl-NL" sz="1500" dirty="0"/>
              <a:t>. </a:t>
            </a:r>
            <a:r>
              <a:rPr lang="nl-NL" sz="1500" i="1" dirty="0"/>
              <a:t>HIV nurse consultants</a:t>
            </a:r>
            <a:r>
              <a:rPr lang="nl-NL" sz="1500" dirty="0"/>
              <a:t>: M. van der Burg-van de Plas, L. </a:t>
            </a:r>
            <a:r>
              <a:rPr lang="nl-NL" sz="1500" dirty="0" err="1"/>
              <a:t>Scheiberlich</a:t>
            </a:r>
            <a:r>
              <a:rPr lang="nl-NL" sz="1500" dirty="0" smtClean="0"/>
              <a:t>. </a:t>
            </a:r>
            <a:r>
              <a:rPr lang="nl-NL" sz="1500" b="1" dirty="0" smtClean="0"/>
              <a:t>Noordwest </a:t>
            </a:r>
            <a:r>
              <a:rPr lang="nl-NL" sz="1500" b="1" dirty="0"/>
              <a:t>Ziekenhuisgroep, Alkmaar</a:t>
            </a:r>
            <a:r>
              <a:rPr lang="nl-NL" sz="1500" b="1" dirty="0" smtClean="0"/>
              <a:t>: </a:t>
            </a:r>
            <a:r>
              <a:rPr lang="nl-NL" sz="1500" i="1" dirty="0" smtClean="0"/>
              <a:t>HIV </a:t>
            </a:r>
            <a:r>
              <a:rPr lang="nl-NL" sz="1500" i="1" dirty="0" err="1"/>
              <a:t>treating</a:t>
            </a:r>
            <a:r>
              <a:rPr lang="nl-NL" sz="1500" i="1" dirty="0"/>
              <a:t> </a:t>
            </a:r>
            <a:r>
              <a:rPr lang="nl-NL" sz="1500" i="1" dirty="0" err="1"/>
              <a:t>physicians</a:t>
            </a:r>
            <a:r>
              <a:rPr lang="nl-NL" sz="1500" dirty="0"/>
              <a:t>: W. </a:t>
            </a:r>
            <a:r>
              <a:rPr lang="nl-NL" sz="1500" dirty="0" err="1"/>
              <a:t>Kortmann</a:t>
            </a:r>
            <a:r>
              <a:rPr lang="nl-NL" sz="1500" dirty="0"/>
              <a:t>*, G. van </a:t>
            </a:r>
            <a:r>
              <a:rPr lang="nl-NL" sz="1500" dirty="0" err="1"/>
              <a:t>Twillert</a:t>
            </a:r>
            <a:r>
              <a:rPr lang="nl-NL" sz="1500" dirty="0"/>
              <a:t>*, R. </a:t>
            </a:r>
            <a:r>
              <a:rPr lang="nl-NL" sz="1500" dirty="0" err="1"/>
              <a:t>Renckens</a:t>
            </a:r>
            <a:r>
              <a:rPr lang="nl-NL" sz="1500" dirty="0"/>
              <a:t>, J. Wagenaar</a:t>
            </a:r>
            <a:r>
              <a:rPr lang="nl-NL" sz="1500" dirty="0" smtClean="0"/>
              <a:t>. </a:t>
            </a:r>
            <a:r>
              <a:rPr lang="en-US" sz="1500" i="1" dirty="0" smtClean="0"/>
              <a:t>HIV </a:t>
            </a:r>
            <a:r>
              <a:rPr lang="en-US" sz="1500" i="1" dirty="0"/>
              <a:t>nurse consultants &amp; HIV data collection</a:t>
            </a:r>
            <a:r>
              <a:rPr lang="en-US" sz="1500" dirty="0"/>
              <a:t>: D. </a:t>
            </a:r>
            <a:r>
              <a:rPr lang="en-US" sz="1500" dirty="0" err="1"/>
              <a:t>Ruiter-Pronk</a:t>
            </a:r>
            <a:r>
              <a:rPr lang="en-US" sz="1500" dirty="0"/>
              <a:t>, B. Stander</a:t>
            </a:r>
            <a:r>
              <a:rPr lang="en-US" sz="1500" dirty="0" smtClean="0"/>
              <a:t>. </a:t>
            </a:r>
            <a:r>
              <a:rPr lang="nl-NL" sz="1500" i="1" dirty="0" smtClean="0"/>
              <a:t>HIV </a:t>
            </a:r>
            <a:r>
              <a:rPr lang="nl-NL" sz="1500" i="1" dirty="0" err="1"/>
              <a:t>clinical</a:t>
            </a:r>
            <a:r>
              <a:rPr lang="nl-NL" sz="1500" i="1" dirty="0"/>
              <a:t> </a:t>
            </a:r>
            <a:r>
              <a:rPr lang="nl-NL" sz="1500" i="1" dirty="0" err="1"/>
              <a:t>virologists</a:t>
            </a:r>
            <a:r>
              <a:rPr lang="nl-NL" sz="1500" i="1" dirty="0"/>
              <a:t>/</a:t>
            </a:r>
            <a:r>
              <a:rPr lang="nl-NL" sz="1500" i="1" dirty="0" err="1"/>
              <a:t>chemists</a:t>
            </a:r>
            <a:r>
              <a:rPr lang="nl-NL" sz="1500" dirty="0"/>
              <a:t>: J.W.T. Cohen Stuart, M. Hoogewerf, W. </a:t>
            </a:r>
            <a:r>
              <a:rPr lang="nl-NL" sz="1500" dirty="0" err="1"/>
              <a:t>Rozemeijer</a:t>
            </a:r>
            <a:r>
              <a:rPr lang="nl-NL" sz="1500" dirty="0"/>
              <a:t>, J.C. Sinnige</a:t>
            </a:r>
            <a:r>
              <a:rPr lang="nl-NL" sz="1500" dirty="0" smtClean="0"/>
              <a:t>. </a:t>
            </a:r>
            <a:r>
              <a:rPr lang="nl-NL" sz="1500" b="1" dirty="0" smtClean="0"/>
              <a:t>OLVG</a:t>
            </a:r>
            <a:r>
              <a:rPr lang="nl-NL" sz="1500" b="1" dirty="0"/>
              <a:t>, Amsterdam</a:t>
            </a:r>
            <a:r>
              <a:rPr lang="nl-NL" sz="1500" b="1" dirty="0" smtClean="0"/>
              <a:t>: </a:t>
            </a:r>
            <a:r>
              <a:rPr lang="nl-NL" sz="1500" i="1" dirty="0" smtClean="0"/>
              <a:t>HIV </a:t>
            </a:r>
            <a:r>
              <a:rPr lang="nl-NL" sz="1500" i="1" dirty="0" err="1"/>
              <a:t>treating</a:t>
            </a:r>
            <a:r>
              <a:rPr lang="nl-NL" sz="1500" i="1" dirty="0"/>
              <a:t> </a:t>
            </a:r>
            <a:r>
              <a:rPr lang="nl-NL" sz="1500" i="1" dirty="0" err="1"/>
              <a:t>physicians</a:t>
            </a:r>
            <a:r>
              <a:rPr lang="nl-NL" sz="1500" dirty="0"/>
              <a:t>: K. Brinkman*, G.E.L. van den Berk, K.D. </a:t>
            </a:r>
            <a:r>
              <a:rPr lang="nl-NL" sz="1500" dirty="0" err="1"/>
              <a:t>Lettinga</a:t>
            </a:r>
            <a:r>
              <a:rPr lang="nl-NL" sz="1500" dirty="0"/>
              <a:t>, M. de Regt, W.E.M. Schouten, J.E. Stalenhoef, S.M.E. </a:t>
            </a:r>
            <a:r>
              <a:rPr lang="nl-NL" sz="1500" dirty="0" err="1"/>
              <a:t>Vrouenraets</a:t>
            </a:r>
            <a:r>
              <a:rPr lang="nl-NL" sz="1500" dirty="0"/>
              <a:t>. </a:t>
            </a:r>
            <a:r>
              <a:rPr lang="nl-NL" sz="1500" i="1" dirty="0"/>
              <a:t>HIV nurse consultants</a:t>
            </a:r>
            <a:r>
              <a:rPr lang="nl-NL" sz="1500" dirty="0"/>
              <a:t>: H. Blaauw, G.F. </a:t>
            </a:r>
            <a:r>
              <a:rPr lang="nl-NL" sz="1500" dirty="0" err="1"/>
              <a:t>Geerders</a:t>
            </a:r>
            <a:r>
              <a:rPr lang="nl-NL" sz="1500" dirty="0"/>
              <a:t>, M.J. </a:t>
            </a:r>
            <a:r>
              <a:rPr lang="nl-NL" sz="1500" dirty="0" err="1"/>
              <a:t>Kleene</a:t>
            </a:r>
            <a:r>
              <a:rPr lang="nl-NL" sz="1500" dirty="0"/>
              <a:t>, M. Knapen, M. Kok, I.B. van der </a:t>
            </a:r>
            <a:r>
              <a:rPr lang="nl-NL" sz="1500" dirty="0" err="1"/>
              <a:t>Meché</a:t>
            </a:r>
            <a:r>
              <a:rPr lang="nl-NL" sz="1500" dirty="0"/>
              <a:t>, A.J.M. Toonen, S. Wijnands, E. </a:t>
            </a:r>
            <a:r>
              <a:rPr lang="nl-NL" sz="1500" dirty="0" err="1"/>
              <a:t>Wttewaal</a:t>
            </a:r>
            <a:r>
              <a:rPr lang="nl-NL" sz="1500" dirty="0"/>
              <a:t>. </a:t>
            </a:r>
            <a:r>
              <a:rPr lang="nl-NL" sz="1500" i="1" dirty="0"/>
              <a:t>HIV </a:t>
            </a:r>
            <a:r>
              <a:rPr lang="nl-NL" sz="1500" i="1" dirty="0" err="1"/>
              <a:t>clinical</a:t>
            </a:r>
            <a:r>
              <a:rPr lang="nl-NL" sz="1500" i="1" dirty="0"/>
              <a:t> </a:t>
            </a:r>
            <a:r>
              <a:rPr lang="nl-NL" sz="1500" i="1" dirty="0" err="1"/>
              <a:t>virologists</a:t>
            </a:r>
            <a:r>
              <a:rPr lang="nl-NL" sz="1500" dirty="0"/>
              <a:t>: D. </a:t>
            </a:r>
            <a:r>
              <a:rPr lang="nl-NL" sz="1500" dirty="0" err="1"/>
              <a:t>Kwa</a:t>
            </a:r>
            <a:r>
              <a:rPr lang="nl-NL" sz="1500" dirty="0"/>
              <a:t>, T.J.W. van de Laar</a:t>
            </a:r>
            <a:r>
              <a:rPr lang="nl-NL" sz="1500" dirty="0" smtClean="0"/>
              <a:t>. </a:t>
            </a:r>
            <a:r>
              <a:rPr lang="nl-NL" sz="1500" b="1" dirty="0" err="1" smtClean="0"/>
              <a:t>Radboudumc</a:t>
            </a:r>
            <a:r>
              <a:rPr lang="nl-NL" sz="1500" b="1" dirty="0"/>
              <a:t>, Nijmegen</a:t>
            </a:r>
            <a:r>
              <a:rPr lang="nl-NL" sz="1500" b="1" dirty="0" smtClean="0"/>
              <a:t>: </a:t>
            </a:r>
            <a:r>
              <a:rPr lang="nl-NL" sz="1500" i="1" dirty="0" smtClean="0"/>
              <a:t>HIV </a:t>
            </a:r>
            <a:r>
              <a:rPr lang="nl-NL" sz="1500" i="1" dirty="0" err="1"/>
              <a:t>treating</a:t>
            </a:r>
            <a:r>
              <a:rPr lang="nl-NL" sz="1500" i="1" dirty="0"/>
              <a:t> </a:t>
            </a:r>
            <a:r>
              <a:rPr lang="nl-NL" sz="1500" i="1" dirty="0" err="1"/>
              <a:t>physicians</a:t>
            </a:r>
            <a:r>
              <a:rPr lang="nl-NL" sz="1500" dirty="0"/>
              <a:t>: R. van </a:t>
            </a:r>
            <a:r>
              <a:rPr lang="nl-NL" sz="1500" dirty="0" err="1"/>
              <a:t>Crevel</a:t>
            </a:r>
            <a:r>
              <a:rPr lang="nl-NL" sz="1500" dirty="0"/>
              <a:t>*, K. van </a:t>
            </a:r>
            <a:r>
              <a:rPr lang="nl-NL" sz="1500" dirty="0" err="1"/>
              <a:t>Aerde</a:t>
            </a:r>
            <a:r>
              <a:rPr lang="nl-NL" sz="1500" dirty="0"/>
              <a:t>, A.S.M. </a:t>
            </a:r>
            <a:r>
              <a:rPr lang="nl-NL" sz="1500" dirty="0" err="1"/>
              <a:t>Dofferhoff</a:t>
            </a:r>
            <a:r>
              <a:rPr lang="nl-NL" sz="1500" dirty="0"/>
              <a:t>, S.S.V. </a:t>
            </a:r>
            <a:r>
              <a:rPr lang="nl-NL" sz="1500" dirty="0" err="1"/>
              <a:t>Henriet</a:t>
            </a:r>
            <a:r>
              <a:rPr lang="nl-NL" sz="1500" dirty="0"/>
              <a:t>, H.J.M. ter Hofstede, J. </a:t>
            </a:r>
            <a:r>
              <a:rPr lang="nl-NL" sz="1500" dirty="0" err="1"/>
              <a:t>Hoogerwerf</a:t>
            </a:r>
            <a:r>
              <a:rPr lang="nl-NL" sz="1500" dirty="0"/>
              <a:t>, O. Richel. </a:t>
            </a:r>
            <a:r>
              <a:rPr lang="nl-NL" sz="1500" i="1" dirty="0"/>
              <a:t>HIV nurse consultants</a:t>
            </a:r>
            <a:r>
              <a:rPr lang="nl-NL" sz="1500" dirty="0"/>
              <a:t>: M. Albers, K.J.T. </a:t>
            </a:r>
            <a:r>
              <a:rPr lang="nl-NL" sz="1500" dirty="0" err="1"/>
              <a:t>Grintjes</a:t>
            </a:r>
            <a:r>
              <a:rPr lang="nl-NL" sz="1500" dirty="0"/>
              <a:t>-Huisman, M. de Haan, M. </a:t>
            </a:r>
            <a:r>
              <a:rPr lang="nl-NL" sz="1500" dirty="0" err="1"/>
              <a:t>Marneef</a:t>
            </a:r>
            <a:r>
              <a:rPr lang="nl-NL" sz="1500" dirty="0"/>
              <a:t>. </a:t>
            </a:r>
            <a:r>
              <a:rPr lang="en-GB" sz="1500" i="1" dirty="0"/>
              <a:t>HIV clinical virologists/chemists</a:t>
            </a:r>
            <a:r>
              <a:rPr lang="en-GB" sz="1500" dirty="0"/>
              <a:t>: </a:t>
            </a:r>
            <a:r>
              <a:rPr lang="en-US" sz="1500" dirty="0"/>
              <a:t>M. McCall, J. </a:t>
            </a:r>
            <a:r>
              <a:rPr lang="en-US" sz="1500" dirty="0" err="1"/>
              <a:t>Rahamat-Langendoen</a:t>
            </a:r>
            <a:r>
              <a:rPr lang="en-US" sz="1500" dirty="0"/>
              <a:t>, E. </a:t>
            </a:r>
            <a:r>
              <a:rPr lang="en-US" sz="1500" dirty="0" err="1"/>
              <a:t>Ruizendaal</a:t>
            </a:r>
            <a:r>
              <a:rPr lang="en-US" sz="1500" dirty="0"/>
              <a:t>. </a:t>
            </a:r>
            <a:r>
              <a:rPr lang="en-GB" sz="1500" i="1" dirty="0"/>
              <a:t>HIV clinical pharmacology consultant</a:t>
            </a:r>
            <a:r>
              <a:rPr lang="en-GB" sz="1500" dirty="0"/>
              <a:t>: D. Burger</a:t>
            </a:r>
            <a:r>
              <a:rPr lang="en-GB" sz="1500" dirty="0" smtClean="0"/>
              <a:t>. </a:t>
            </a:r>
            <a:r>
              <a:rPr lang="en-GB" sz="1500" b="1" dirty="0" err="1" smtClean="0"/>
              <a:t>Rijnstate</a:t>
            </a:r>
            <a:r>
              <a:rPr lang="en-GB" sz="1500" b="1" dirty="0"/>
              <a:t>, Arnhem:</a:t>
            </a:r>
            <a:r>
              <a:rPr lang="en-GB" sz="1500" dirty="0"/>
              <a:t> </a:t>
            </a:r>
            <a:r>
              <a:rPr lang="en-GB" sz="1500" i="1" dirty="0"/>
              <a:t>HIV treating physicians: </a:t>
            </a:r>
            <a:r>
              <a:rPr lang="en-GB" sz="1500" dirty="0"/>
              <a:t>E.H. </a:t>
            </a:r>
            <a:r>
              <a:rPr lang="en-GB" sz="1500" dirty="0" err="1"/>
              <a:t>Gisolf</a:t>
            </a:r>
            <a:r>
              <a:rPr lang="en-GB" sz="1500" dirty="0"/>
              <a:t>*, M. </a:t>
            </a:r>
            <a:r>
              <a:rPr lang="en-GB" sz="1500" dirty="0" err="1"/>
              <a:t>Claassen</a:t>
            </a:r>
            <a:r>
              <a:rPr lang="en-GB" sz="1500" dirty="0"/>
              <a:t>, R.J. </a:t>
            </a:r>
            <a:r>
              <a:rPr lang="en-GB" sz="1500" dirty="0" err="1"/>
              <a:t>Hassing</a:t>
            </a:r>
            <a:r>
              <a:rPr lang="en-GB" sz="1500" dirty="0"/>
              <a:t>,. </a:t>
            </a:r>
            <a:r>
              <a:rPr lang="en-GB" sz="1500" i="1" dirty="0"/>
              <a:t>HIV nurse consultants: </a:t>
            </a:r>
            <a:r>
              <a:rPr lang="en-GB" sz="1500" dirty="0"/>
              <a:t>G. </a:t>
            </a:r>
            <a:r>
              <a:rPr lang="en-GB" sz="1500" dirty="0" err="1"/>
              <a:t>ter</a:t>
            </a:r>
            <a:r>
              <a:rPr lang="en-GB" sz="1500" dirty="0"/>
              <a:t> </a:t>
            </a:r>
            <a:r>
              <a:rPr lang="en-GB" sz="1500" dirty="0" err="1"/>
              <a:t>Beest</a:t>
            </a:r>
            <a:r>
              <a:rPr lang="en-GB" sz="1500" dirty="0"/>
              <a:t>, P.H.M. van </a:t>
            </a:r>
            <a:r>
              <a:rPr lang="en-GB" sz="1500" dirty="0" err="1"/>
              <a:t>Bentum</a:t>
            </a:r>
            <a:r>
              <a:rPr lang="en-GB" sz="1500" dirty="0"/>
              <a:t>, Y. </a:t>
            </a:r>
            <a:r>
              <a:rPr lang="en-GB" sz="1500" dirty="0" err="1"/>
              <a:t>Neijland</a:t>
            </a:r>
            <a:r>
              <a:rPr lang="en-GB" sz="1500" dirty="0"/>
              <a:t>, M. </a:t>
            </a:r>
            <a:r>
              <a:rPr lang="en-GB" sz="1500" dirty="0" err="1"/>
              <a:t>Valette</a:t>
            </a:r>
            <a:r>
              <a:rPr lang="en-GB" sz="1500" dirty="0"/>
              <a:t>. </a:t>
            </a:r>
            <a:r>
              <a:rPr lang="nl-NL" sz="1500" i="1" dirty="0"/>
              <a:t>HIV </a:t>
            </a:r>
            <a:r>
              <a:rPr lang="nl-NL" sz="1500" i="1" dirty="0" err="1"/>
              <a:t>clinical</a:t>
            </a:r>
            <a:r>
              <a:rPr lang="nl-NL" sz="1500" i="1" dirty="0"/>
              <a:t> </a:t>
            </a:r>
            <a:r>
              <a:rPr lang="nl-NL" sz="1500" i="1" dirty="0" err="1"/>
              <a:t>virologists</a:t>
            </a:r>
            <a:r>
              <a:rPr lang="nl-NL" sz="1500" i="1" dirty="0"/>
              <a:t>/</a:t>
            </a:r>
            <a:r>
              <a:rPr lang="nl-NL" sz="1500" i="1" dirty="0" err="1"/>
              <a:t>chemists</a:t>
            </a:r>
            <a:r>
              <a:rPr lang="nl-NL" sz="1500" i="1" dirty="0"/>
              <a:t>:</a:t>
            </a:r>
            <a:r>
              <a:rPr lang="nl-NL" sz="1500" dirty="0"/>
              <a:t> C.M.A. </a:t>
            </a:r>
            <a:r>
              <a:rPr lang="nl-NL" sz="1500" dirty="0" err="1"/>
              <a:t>Swanink</a:t>
            </a:r>
            <a:r>
              <a:rPr lang="nl-NL" sz="1500" dirty="0"/>
              <a:t>, M. Klein </a:t>
            </a:r>
            <a:r>
              <a:rPr lang="nl-NL" sz="1500" dirty="0" err="1"/>
              <a:t>Velderman</a:t>
            </a:r>
            <a:r>
              <a:rPr lang="nl-NL" sz="1500" dirty="0"/>
              <a:t>. </a:t>
            </a:r>
            <a:r>
              <a:rPr lang="nl-NL" sz="1500" b="1" dirty="0" smtClean="0"/>
              <a:t>Spaarne </a:t>
            </a:r>
            <a:r>
              <a:rPr lang="nl-NL" sz="1500" b="1" dirty="0"/>
              <a:t>Gasthuis, Haarlem</a:t>
            </a:r>
            <a:r>
              <a:rPr lang="nl-NL" sz="1500" b="1" dirty="0" smtClean="0"/>
              <a:t>: </a:t>
            </a:r>
            <a:r>
              <a:rPr lang="nl-NL" sz="1500" i="1" dirty="0" smtClean="0"/>
              <a:t>HIV </a:t>
            </a:r>
            <a:r>
              <a:rPr lang="nl-NL" sz="1500" i="1" dirty="0" err="1"/>
              <a:t>treating</a:t>
            </a:r>
            <a:r>
              <a:rPr lang="nl-NL" sz="1500" i="1" dirty="0"/>
              <a:t> </a:t>
            </a:r>
            <a:r>
              <a:rPr lang="nl-NL" sz="1500" i="1" dirty="0" err="1"/>
              <a:t>physicians</a:t>
            </a:r>
            <a:r>
              <a:rPr lang="nl-NL" sz="1500" dirty="0"/>
              <a:t>: S.F.L. van </a:t>
            </a:r>
            <a:r>
              <a:rPr lang="nl-NL" sz="1500" dirty="0" err="1"/>
              <a:t>Lelyveld</a:t>
            </a:r>
            <a:r>
              <a:rPr lang="nl-NL" sz="1500" dirty="0"/>
              <a:t>*, R. Soetekouw. </a:t>
            </a:r>
            <a:r>
              <a:rPr lang="nl-NL" sz="1500" i="1" dirty="0"/>
              <a:t>HIV nurse consultants</a:t>
            </a:r>
            <a:r>
              <a:rPr lang="nl-NL" sz="1500" dirty="0"/>
              <a:t>: L.M.M. van der </a:t>
            </a:r>
            <a:r>
              <a:rPr lang="nl-NL" sz="1500" dirty="0" err="1"/>
              <a:t>Prijt</a:t>
            </a:r>
            <a:r>
              <a:rPr lang="nl-NL" sz="1500" dirty="0"/>
              <a:t>, J. van der </a:t>
            </a:r>
            <a:r>
              <a:rPr lang="nl-NL" sz="1500" dirty="0" err="1"/>
              <a:t>Swaluw</a:t>
            </a:r>
            <a:r>
              <a:rPr lang="nl-NL" sz="1500" dirty="0"/>
              <a:t>. </a:t>
            </a:r>
            <a:r>
              <a:rPr lang="en-GB" sz="1500" i="1" dirty="0"/>
              <a:t>HIV clinical virologists/chemists</a:t>
            </a:r>
            <a:r>
              <a:rPr lang="en-GB" sz="1500" dirty="0"/>
              <a:t>: J.S. </a:t>
            </a:r>
            <a:r>
              <a:rPr lang="en-GB" sz="1500" dirty="0" err="1"/>
              <a:t>Kalpoe</a:t>
            </a:r>
            <a:r>
              <a:rPr lang="en-GB" sz="1500" dirty="0"/>
              <a:t>, A. </a:t>
            </a:r>
            <a:r>
              <a:rPr lang="en-GB" sz="1500" dirty="0" err="1"/>
              <a:t>Wagemakers</a:t>
            </a:r>
            <a:r>
              <a:rPr lang="en-GB" sz="1500" dirty="0"/>
              <a:t>, A. </a:t>
            </a:r>
            <a:r>
              <a:rPr lang="en-GB" sz="1500" dirty="0" err="1"/>
              <a:t>Vahidnia</a:t>
            </a:r>
            <a:r>
              <a:rPr lang="en-GB" sz="1500" dirty="0" smtClean="0"/>
              <a:t>. </a:t>
            </a:r>
            <a:r>
              <a:rPr lang="nl-NL" sz="1500" b="1" dirty="0" smtClean="0"/>
              <a:t>Medisch </a:t>
            </a:r>
            <a:r>
              <a:rPr lang="nl-NL" sz="1500" b="1" dirty="0"/>
              <a:t>Centrum Jan van Goyen, Amsterdam</a:t>
            </a:r>
            <a:r>
              <a:rPr lang="nl-NL" sz="1500" b="1" dirty="0" smtClean="0"/>
              <a:t>: </a:t>
            </a:r>
            <a:r>
              <a:rPr lang="en-GB" sz="1500" dirty="0" smtClean="0"/>
              <a:t>HIV </a:t>
            </a:r>
            <a:r>
              <a:rPr lang="en-GB" sz="1500" dirty="0"/>
              <a:t>treating physicians: F.N. </a:t>
            </a:r>
            <a:r>
              <a:rPr lang="en-GB" sz="1500" dirty="0" err="1"/>
              <a:t>Lauw</a:t>
            </a:r>
            <a:r>
              <a:rPr lang="en-GB" sz="1500" dirty="0"/>
              <a:t>, </a:t>
            </a:r>
            <a:r>
              <a:rPr lang="en-US" sz="1500" dirty="0"/>
              <a:t>D.W.M. </a:t>
            </a:r>
            <a:r>
              <a:rPr lang="en-US" sz="1500" dirty="0" err="1"/>
              <a:t>Verhagen</a:t>
            </a:r>
            <a:r>
              <a:rPr lang="en-US" sz="1500" dirty="0"/>
              <a:t>. </a:t>
            </a:r>
            <a:r>
              <a:rPr lang="nl-NL" sz="1500" i="1" dirty="0"/>
              <a:t>HIV nurse consultants</a:t>
            </a:r>
            <a:r>
              <a:rPr lang="nl-NL" sz="1500" dirty="0"/>
              <a:t>: M. van Wijk</a:t>
            </a:r>
            <a:r>
              <a:rPr lang="nl-NL" sz="1500" dirty="0" smtClean="0"/>
              <a:t>. </a:t>
            </a:r>
            <a:r>
              <a:rPr lang="nl-NL" sz="1500" b="1" dirty="0" smtClean="0"/>
              <a:t>Universitair </a:t>
            </a:r>
            <a:r>
              <a:rPr lang="nl-NL" sz="1500" b="1" dirty="0"/>
              <a:t>Medisch Centrum Groningen, Groningen</a:t>
            </a:r>
            <a:r>
              <a:rPr lang="nl-NL" sz="1500" b="1" dirty="0" smtClean="0"/>
              <a:t>: </a:t>
            </a:r>
            <a:r>
              <a:rPr lang="nl-NL" sz="1500" i="1" dirty="0" smtClean="0"/>
              <a:t>HIV </a:t>
            </a:r>
            <a:r>
              <a:rPr lang="nl-NL" sz="1500" i="1" dirty="0" err="1"/>
              <a:t>treating</a:t>
            </a:r>
            <a:r>
              <a:rPr lang="nl-NL" sz="1500" i="1" dirty="0"/>
              <a:t> </a:t>
            </a:r>
            <a:r>
              <a:rPr lang="nl-NL" sz="1500" i="1" dirty="0" err="1"/>
              <a:t>physicians</a:t>
            </a:r>
            <a:r>
              <a:rPr lang="nl-NL" sz="1500" dirty="0"/>
              <a:t>: W.F.W. Bierman*, M. Bakker, R.A. van Bentum, M.A. van den Boomgaard, J. </a:t>
            </a:r>
            <a:r>
              <a:rPr lang="nl-NL" sz="1500" dirty="0" err="1"/>
              <a:t>Kleinnijenhuis</a:t>
            </a:r>
            <a:r>
              <a:rPr lang="nl-NL" sz="1500" dirty="0"/>
              <a:t>, E. Kloeze, A. Middel, D.F. Postma, H.M. Schenk, Y. Stienstra, M. </a:t>
            </a:r>
            <a:r>
              <a:rPr lang="nl-NL" sz="1500" dirty="0" err="1"/>
              <a:t>Wouthuyzen</a:t>
            </a:r>
            <a:r>
              <a:rPr lang="nl-NL" sz="1500" dirty="0"/>
              <a:t>-Bakker. </a:t>
            </a:r>
            <a:r>
              <a:rPr lang="nl-NL" sz="1500" i="1" dirty="0"/>
              <a:t>HIV nurse consultants</a:t>
            </a:r>
            <a:r>
              <a:rPr lang="nl-NL" sz="1500" dirty="0"/>
              <a:t>: A. Boonstra, M.M.M. </a:t>
            </a:r>
            <a:r>
              <a:rPr lang="nl-NL" sz="1500" dirty="0" err="1"/>
              <a:t>Maerman</a:t>
            </a:r>
            <a:r>
              <a:rPr lang="nl-NL" sz="1500" dirty="0"/>
              <a:t>,  D.A. de Weerd. </a:t>
            </a:r>
            <a:r>
              <a:rPr lang="nl-NL" sz="1500" i="1" dirty="0"/>
              <a:t>HIV </a:t>
            </a:r>
            <a:r>
              <a:rPr lang="nl-NL" sz="1500" i="1" dirty="0" err="1"/>
              <a:t>clinical</a:t>
            </a:r>
            <a:r>
              <a:rPr lang="nl-NL" sz="1500" i="1" dirty="0"/>
              <a:t> </a:t>
            </a:r>
            <a:r>
              <a:rPr lang="nl-NL" sz="1500" i="1" dirty="0" err="1"/>
              <a:t>virologists</a:t>
            </a:r>
            <a:r>
              <a:rPr lang="nl-NL" sz="1500" i="1" dirty="0"/>
              <a:t>/</a:t>
            </a:r>
            <a:r>
              <a:rPr lang="nl-NL" sz="1500" i="1" dirty="0" err="1"/>
              <a:t>chemists</a:t>
            </a:r>
            <a:r>
              <a:rPr lang="nl-NL" sz="1500" dirty="0"/>
              <a:t>: K.J. van </a:t>
            </a:r>
            <a:r>
              <a:rPr lang="nl-NL" sz="1500" dirty="0" err="1"/>
              <a:t>Eije</a:t>
            </a:r>
            <a:r>
              <a:rPr lang="nl-NL" sz="1500" dirty="0"/>
              <a:t>, M. Knoester, C.C. van Leer-Buter, H.G.M. </a:t>
            </a:r>
            <a:r>
              <a:rPr lang="nl-NL" sz="1500" dirty="0" err="1" smtClean="0"/>
              <a:t>Niesters</a:t>
            </a:r>
            <a:r>
              <a:rPr lang="nl-NL" sz="1500" dirty="0" smtClean="0"/>
              <a:t>. </a:t>
            </a:r>
            <a:r>
              <a:rPr lang="nl-NL" sz="1500" b="1" dirty="0" smtClean="0"/>
              <a:t>Universitair </a:t>
            </a:r>
            <a:r>
              <a:rPr lang="nl-NL" sz="1500" b="1" dirty="0"/>
              <a:t>Medisch Centrum Utrecht, Utrecht</a:t>
            </a:r>
            <a:r>
              <a:rPr lang="nl-NL" sz="1500" b="1" dirty="0" smtClean="0"/>
              <a:t>: </a:t>
            </a:r>
            <a:r>
              <a:rPr lang="nl-NL" sz="1500" i="1" dirty="0" smtClean="0"/>
              <a:t>HIV </a:t>
            </a:r>
            <a:r>
              <a:rPr lang="nl-NL" sz="1500" i="1" dirty="0" err="1"/>
              <a:t>treating</a:t>
            </a:r>
            <a:r>
              <a:rPr lang="nl-NL" sz="1500" i="1" dirty="0"/>
              <a:t> </a:t>
            </a:r>
            <a:r>
              <a:rPr lang="nl-NL" sz="1500" i="1" dirty="0" err="1"/>
              <a:t>physicians</a:t>
            </a:r>
            <a:r>
              <a:rPr lang="nl-NL" sz="1500" dirty="0"/>
              <a:t>: </a:t>
            </a:r>
            <a:r>
              <a:rPr lang="nl-NL" sz="1500" dirty="0" err="1"/>
              <a:t>T.Mudrikova</a:t>
            </a:r>
            <a:r>
              <a:rPr lang="nl-NL" sz="1500" dirty="0"/>
              <a:t>*, R.E. Barth, A.H.W. Bruns, P.M. </a:t>
            </a:r>
            <a:r>
              <a:rPr lang="nl-NL" sz="1500" dirty="0" err="1"/>
              <a:t>Ellerbroek</a:t>
            </a:r>
            <a:r>
              <a:rPr lang="nl-NL" sz="1500" dirty="0"/>
              <a:t>, M.P.M. </a:t>
            </a:r>
            <a:r>
              <a:rPr lang="nl-NL" sz="1500" dirty="0" err="1"/>
              <a:t>Hensgens</a:t>
            </a:r>
            <a:r>
              <a:rPr lang="nl-NL" sz="1500" dirty="0"/>
              <a:t>, J.J. </a:t>
            </a:r>
            <a:r>
              <a:rPr lang="nl-NL" sz="1500" dirty="0" err="1"/>
              <a:t>Oosterheert</a:t>
            </a:r>
            <a:r>
              <a:rPr lang="nl-NL" sz="1500" dirty="0"/>
              <a:t>, E.M. </a:t>
            </a:r>
            <a:r>
              <a:rPr lang="nl-NL" sz="1500" dirty="0" err="1"/>
              <a:t>Schadd</a:t>
            </a:r>
            <a:r>
              <a:rPr lang="nl-NL" sz="1500" dirty="0"/>
              <a:t>, A. </a:t>
            </a:r>
            <a:r>
              <a:rPr lang="nl-NL" sz="1500" dirty="0" err="1"/>
              <a:t>Verbon</a:t>
            </a:r>
            <a:r>
              <a:rPr lang="nl-NL" sz="1500" dirty="0"/>
              <a:t>, B.J. van </a:t>
            </a:r>
            <a:r>
              <a:rPr lang="nl-NL" sz="1500" dirty="0" err="1"/>
              <a:t>Welzen</a:t>
            </a:r>
            <a:r>
              <a:rPr lang="nl-NL" sz="1500" dirty="0"/>
              <a:t>. </a:t>
            </a:r>
            <a:r>
              <a:rPr lang="nl-NL" sz="1500" i="1" dirty="0"/>
              <a:t>HIV nurse consultants</a:t>
            </a:r>
            <a:r>
              <a:rPr lang="nl-NL" sz="1500" dirty="0"/>
              <a:t>: B.M.G. Griffioen-van Santen, I. de Kroon. </a:t>
            </a:r>
            <a:r>
              <a:rPr lang="en-GB" sz="1500" i="1" dirty="0"/>
              <a:t>HIV clinical virologists/chemists</a:t>
            </a:r>
            <a:r>
              <a:rPr lang="en-GB" sz="1500" dirty="0"/>
              <a:t>: R. </a:t>
            </a:r>
            <a:r>
              <a:rPr lang="en-GB" sz="1500" dirty="0" err="1"/>
              <a:t>Schuurman</a:t>
            </a:r>
            <a:r>
              <a:rPr lang="en-GB" sz="1500" dirty="0"/>
              <a:t>, F.M. </a:t>
            </a:r>
            <a:r>
              <a:rPr lang="en-GB" sz="1500" dirty="0" err="1"/>
              <a:t>Verduyn</a:t>
            </a:r>
            <a:r>
              <a:rPr lang="en-GB" sz="1500" dirty="0"/>
              <a:t> </a:t>
            </a:r>
            <a:r>
              <a:rPr lang="en-GB" sz="1500" dirty="0" err="1"/>
              <a:t>Lunel</a:t>
            </a:r>
            <a:r>
              <a:rPr lang="en-GB" sz="1500" dirty="0"/>
              <a:t>, </a:t>
            </a:r>
            <a:r>
              <a:rPr lang="en-US" sz="1500" dirty="0"/>
              <a:t>A.M.J. </a:t>
            </a:r>
            <a:r>
              <a:rPr lang="en-US" sz="1500" dirty="0" err="1"/>
              <a:t>Wensing</a:t>
            </a:r>
            <a:r>
              <a:rPr lang="en-US" sz="1500" dirty="0" smtClean="0"/>
              <a:t>. </a:t>
            </a:r>
            <a:endParaRPr lang="nl-NL" sz="1500" dirty="0"/>
          </a:p>
          <a:p>
            <a:pPr marL="0" indent="0">
              <a:buNone/>
            </a:pPr>
            <a:r>
              <a:rPr lang="en-US" sz="1500" b="1" dirty="0" smtClean="0"/>
              <a:t>Coordinating center </a:t>
            </a:r>
            <a:r>
              <a:rPr lang="en-US" sz="1500" i="1" dirty="0" smtClean="0"/>
              <a:t>Board </a:t>
            </a:r>
            <a:r>
              <a:rPr lang="en-US" sz="1500" i="1" dirty="0"/>
              <a:t>of directors</a:t>
            </a:r>
            <a:r>
              <a:rPr lang="en-US" sz="1500" dirty="0"/>
              <a:t>: M. van der Valk, S. </a:t>
            </a:r>
            <a:r>
              <a:rPr lang="en-US" sz="1500" dirty="0" err="1"/>
              <a:t>Zaheri</a:t>
            </a:r>
            <a:r>
              <a:rPr lang="en-US" sz="1500" dirty="0" smtClean="0"/>
              <a:t>. </a:t>
            </a:r>
            <a:r>
              <a:rPr lang="en-US" sz="1500" i="1" dirty="0" smtClean="0"/>
              <a:t>HIV </a:t>
            </a:r>
            <a:r>
              <a:rPr lang="en-US" sz="1500" i="1" dirty="0"/>
              <a:t>data analysis:</a:t>
            </a:r>
            <a:r>
              <a:rPr lang="en-US" sz="1500" dirty="0"/>
              <a:t> A.C. Boyd, D.O. Bezemer, V.W. Jongen, A.I. van Sighem, C. Smit, F.W.M.N. </a:t>
            </a:r>
            <a:r>
              <a:rPr lang="en-US" sz="1500" dirty="0" smtClean="0"/>
              <a:t>Wit </a:t>
            </a:r>
            <a:r>
              <a:rPr lang="en-US" sz="1500" i="1" dirty="0" smtClean="0"/>
              <a:t>Data </a:t>
            </a:r>
            <a:r>
              <a:rPr lang="en-US" sz="1500" i="1" dirty="0"/>
              <a:t>HIV data management and quality control:</a:t>
            </a:r>
            <a:r>
              <a:rPr lang="en-US" sz="1500" dirty="0"/>
              <a:t> M.M.J. </a:t>
            </a:r>
            <a:r>
              <a:rPr lang="en-US" sz="1500" dirty="0" err="1"/>
              <a:t>Hillebregt</a:t>
            </a:r>
            <a:r>
              <a:rPr lang="en-US" sz="1500" dirty="0"/>
              <a:t>, T.J. </a:t>
            </a:r>
            <a:r>
              <a:rPr lang="en-US" sz="1500" dirty="0" err="1"/>
              <a:t>Woudstra</a:t>
            </a:r>
            <a:r>
              <a:rPr lang="en-US" sz="1500" dirty="0"/>
              <a:t>, T. </a:t>
            </a:r>
            <a:r>
              <a:rPr lang="en-US" sz="1500" dirty="0" err="1" smtClean="0"/>
              <a:t>Rutkens</a:t>
            </a:r>
            <a:r>
              <a:rPr lang="en-US" sz="1500" dirty="0" smtClean="0"/>
              <a:t> </a:t>
            </a:r>
            <a:r>
              <a:rPr lang="nl-NL" sz="1500" i="1" dirty="0" smtClean="0"/>
              <a:t>HIV </a:t>
            </a:r>
            <a:r>
              <a:rPr lang="nl-NL" sz="1500" i="1" dirty="0"/>
              <a:t>data monitoring</a:t>
            </a:r>
            <a:r>
              <a:rPr lang="nl-NL" sz="1500" dirty="0"/>
              <a:t>: D. Bergsma, N.M. </a:t>
            </a:r>
            <a:r>
              <a:rPr lang="nl-NL" sz="1500" dirty="0" err="1"/>
              <a:t>Brétin</a:t>
            </a:r>
            <a:r>
              <a:rPr lang="nl-NL" sz="1500" dirty="0"/>
              <a:t>, L.E. Koster, K.J. </a:t>
            </a:r>
            <a:r>
              <a:rPr lang="nl-NL" sz="1500" dirty="0" err="1"/>
              <a:t>Lelivelt</a:t>
            </a:r>
            <a:r>
              <a:rPr lang="nl-NL" sz="1500" dirty="0"/>
              <a:t>, L. van de Sande, M.J.C. Schoorl, K.M. Visser, S.T. van der Vliet </a:t>
            </a:r>
            <a:r>
              <a:rPr lang="nl-NL" sz="1500" i="1" dirty="0" smtClean="0"/>
              <a:t>HIV </a:t>
            </a:r>
            <a:r>
              <a:rPr lang="nl-NL" sz="1500" i="1" dirty="0"/>
              <a:t>data </a:t>
            </a:r>
            <a:r>
              <a:rPr lang="nl-NL" sz="1500" i="1" dirty="0" err="1"/>
              <a:t>collection</a:t>
            </a:r>
            <a:r>
              <a:rPr lang="nl-NL" sz="1500" i="1" dirty="0"/>
              <a:t>:</a:t>
            </a:r>
            <a:r>
              <a:rPr lang="nl-NL" sz="1500" dirty="0"/>
              <a:t> F. Paling, M. van den Akker, O.M. </a:t>
            </a:r>
            <a:r>
              <a:rPr lang="nl-NL" sz="1500" dirty="0" err="1"/>
              <a:t>Akpomukai</a:t>
            </a:r>
            <a:r>
              <a:rPr lang="nl-NL" sz="1500" dirty="0"/>
              <a:t>, R. Alexander, Y.M. Bakker, L. </a:t>
            </a:r>
            <a:r>
              <a:rPr lang="nl-NL" sz="1500" dirty="0" err="1"/>
              <a:t>Bastos</a:t>
            </a:r>
            <a:r>
              <a:rPr lang="nl-NL" sz="1500" dirty="0"/>
              <a:t> Sales, A. El </a:t>
            </a:r>
            <a:r>
              <a:rPr lang="nl-NL" sz="1500" dirty="0" err="1"/>
              <a:t>Berkaoui</a:t>
            </a:r>
            <a:r>
              <a:rPr lang="nl-NL" sz="1500" dirty="0"/>
              <a:t>, M. Bezemer-Goedhart, E.A. </a:t>
            </a:r>
            <a:r>
              <a:rPr lang="nl-NL" sz="1500" dirty="0" err="1"/>
              <a:t>Djoechro</a:t>
            </a:r>
            <a:r>
              <a:rPr lang="nl-NL" sz="1500" dirty="0"/>
              <a:t>, J.M. Grolleman, I. El </a:t>
            </a:r>
            <a:r>
              <a:rPr lang="nl-NL" sz="1500" dirty="0" err="1"/>
              <a:t>Hammoud</a:t>
            </a:r>
            <a:r>
              <a:rPr lang="nl-NL" sz="1500" dirty="0"/>
              <a:t>, M.R. </a:t>
            </a:r>
            <a:r>
              <a:rPr lang="nl-NL" sz="1500" dirty="0" err="1"/>
              <a:t>Khouw</a:t>
            </a:r>
            <a:r>
              <a:rPr lang="nl-NL" sz="1500" dirty="0"/>
              <a:t>, C.R.E. Lodewijk, E.G.A. Lucas, S. van Meerveld-Derks, H.W. Mulder, L. </a:t>
            </a:r>
            <a:r>
              <a:rPr lang="nl-NL" sz="1500" dirty="0" err="1"/>
              <a:t>Munjishvili</a:t>
            </a:r>
            <a:r>
              <a:rPr lang="nl-NL" sz="1500" dirty="0"/>
              <a:t>, C.M.J. Ree, R. Regtop, A.F. van Rijk, Y.M.C. </a:t>
            </a:r>
            <a:r>
              <a:rPr lang="nl-NL" sz="1500" dirty="0" err="1"/>
              <a:t>Ruijs-Tiggelman</a:t>
            </a:r>
            <a:r>
              <a:rPr lang="nl-NL" sz="1500" dirty="0"/>
              <a:t>, P.P. </a:t>
            </a:r>
            <a:r>
              <a:rPr lang="nl-NL" sz="1500" dirty="0" err="1"/>
              <a:t>Schnörr</a:t>
            </a:r>
            <a:r>
              <a:rPr lang="nl-NL" sz="1500" dirty="0"/>
              <a:t>, R. van Veen, W.H.G. van Vliet-Klein </a:t>
            </a:r>
            <a:r>
              <a:rPr lang="nl-NL" sz="1500" dirty="0" err="1"/>
              <a:t>Gunnewiek</a:t>
            </a:r>
            <a:r>
              <a:rPr lang="nl-NL" sz="1500" dirty="0"/>
              <a:t>, E.C.M Witte</a:t>
            </a:r>
            <a:r>
              <a:rPr lang="nl-NL" sz="1500" dirty="0" smtClean="0"/>
              <a:t>. </a:t>
            </a:r>
            <a:r>
              <a:rPr lang="nl-NL" sz="1500" i="1" dirty="0" smtClean="0"/>
              <a:t>Patiënt </a:t>
            </a:r>
            <a:r>
              <a:rPr lang="nl-NL" sz="1500" i="1" dirty="0" err="1"/>
              <a:t>registration</a:t>
            </a:r>
            <a:r>
              <a:rPr lang="nl-NL" sz="1500" dirty="0"/>
              <a:t>: D. Bergsma, N.M. </a:t>
            </a:r>
            <a:r>
              <a:rPr lang="nl-NL" sz="1500" dirty="0" err="1"/>
              <a:t>Brétin</a:t>
            </a:r>
            <a:r>
              <a:rPr lang="nl-NL" sz="1500" dirty="0"/>
              <a:t>, Y.M.C. </a:t>
            </a:r>
            <a:r>
              <a:rPr lang="nl-NL" sz="1500" dirty="0" err="1"/>
              <a:t>Ruijs-Tiggelman</a:t>
            </a:r>
            <a:r>
              <a:rPr lang="nl-NL" sz="1500" dirty="0"/>
              <a:t>.</a:t>
            </a:r>
          </a:p>
          <a:p>
            <a:pPr marL="0" indent="0">
              <a:buNone/>
            </a:pPr>
            <a:endParaRPr lang="nl-NL" sz="9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Acknowledgements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750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364182" y="3651250"/>
            <a:ext cx="18246436" cy="3528483"/>
          </a:xfrm>
        </p:spPr>
        <p:txBody>
          <a:bodyPr/>
          <a:lstStyle/>
          <a:p>
            <a:r>
              <a:rPr lang="en-GB" dirty="0"/>
              <a:t>Only some information on socio-demographic factors</a:t>
            </a:r>
          </a:p>
          <a:p>
            <a:r>
              <a:rPr lang="en-GB" dirty="0"/>
              <a:t>Limited information on people with lagging progression through the HIV care continuum</a:t>
            </a:r>
          </a:p>
          <a:p>
            <a:r>
              <a:rPr lang="en-GB" dirty="0"/>
              <a:t>No information on people who disengage from HIV care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What</a:t>
            </a:r>
            <a:r>
              <a:rPr lang="nl-NL" dirty="0"/>
              <a:t> does CBS </a:t>
            </a:r>
            <a:r>
              <a:rPr lang="nl-NL" dirty="0" err="1"/>
              <a:t>add</a:t>
            </a:r>
            <a:r>
              <a:rPr lang="nl-NL" dirty="0"/>
              <a:t>?</a:t>
            </a:r>
          </a:p>
        </p:txBody>
      </p:sp>
      <p:sp>
        <p:nvSpPr>
          <p:cNvPr id="4" name="Rechthoek 3"/>
          <p:cNvSpPr/>
          <p:nvPr/>
        </p:nvSpPr>
        <p:spPr bwMode="auto">
          <a:xfrm>
            <a:off x="1828800" y="8229600"/>
            <a:ext cx="16256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l">
              <a:lnSpc>
                <a:spcPts val="6000"/>
              </a:lnSpc>
            </a:pPr>
            <a:endParaRPr lang="nl-NL" sz="6000" b="1" i="0" noProof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2" descr="News &amp; press releases | Stichting HIV Monitoring">
            <a:extLst>
              <a:ext uri="{FF2B5EF4-FFF2-40B4-BE49-F238E27FC236}">
                <a16:creationId xmlns:a16="http://schemas.microsoft.com/office/drawing/2014/main" id="{E0E0AD3D-B708-2C2D-3F42-4A34A4BDD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089" y="3850473"/>
            <a:ext cx="1744000" cy="17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entraal Bureau voor de Statistiek">
            <a:extLst>
              <a:ext uri="{FF2B5EF4-FFF2-40B4-BE49-F238E27FC236}">
                <a16:creationId xmlns:a16="http://schemas.microsoft.com/office/drawing/2014/main" id="{63741066-12D2-2C93-5EC1-1F541DE2E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907" y="8496641"/>
            <a:ext cx="1676182" cy="167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jdelijke aanduiding voor inhoud 1"/>
          <p:cNvSpPr txBox="1">
            <a:spLocks/>
          </p:cNvSpPr>
          <p:nvPr/>
        </p:nvSpPr>
        <p:spPr>
          <a:xfrm>
            <a:off x="4364182" y="8480487"/>
            <a:ext cx="18246436" cy="3528483"/>
          </a:xfrm>
          <a:prstGeom prst="rect">
            <a:avLst/>
          </a:prstGeom>
        </p:spPr>
        <p:txBody>
          <a:bodyPr/>
          <a:lstStyle>
            <a:lvl1pPr marL="457177" indent="-457177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rgbClr val="0030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rgbClr val="0030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30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0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07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Socio-economic and detailed demographic </a:t>
            </a:r>
            <a:r>
              <a:rPr lang="en-GB" dirty="0" smtClean="0"/>
              <a:t>factors</a:t>
            </a:r>
            <a:endParaRPr lang="en-GB" dirty="0"/>
          </a:p>
          <a:p>
            <a:r>
              <a:rPr lang="en-GB" dirty="0"/>
              <a:t>Data on health care consumption</a:t>
            </a:r>
          </a:p>
        </p:txBody>
      </p:sp>
    </p:spTree>
    <p:extLst>
      <p:ext uri="{BB962C8B-B14F-4D97-AF65-F5344CB8AC3E}">
        <p14:creationId xmlns:p14="http://schemas.microsoft.com/office/powerpoint/2010/main" val="156481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All</a:t>
            </a:r>
            <a:r>
              <a:rPr lang="nl-NL" dirty="0"/>
              <a:t> data of </a:t>
            </a:r>
            <a:r>
              <a:rPr lang="nl-NL" dirty="0" err="1"/>
              <a:t>individuals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HIV </a:t>
            </a:r>
            <a:r>
              <a:rPr lang="nl-NL" dirty="0" err="1"/>
              <a:t>registered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SHM </a:t>
            </a:r>
            <a:r>
              <a:rPr lang="nl-NL" dirty="0" err="1"/>
              <a:t>were</a:t>
            </a:r>
            <a:r>
              <a:rPr lang="nl-NL" dirty="0"/>
              <a:t> </a:t>
            </a:r>
            <a:r>
              <a:rPr lang="nl-NL" dirty="0" err="1"/>
              <a:t>combined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data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Statistics</a:t>
            </a:r>
            <a:r>
              <a:rPr lang="nl-NL" dirty="0"/>
              <a:t> Netherlands</a:t>
            </a:r>
          </a:p>
          <a:p>
            <a:pPr marL="0" indent="0">
              <a:buNone/>
            </a:pPr>
            <a:endParaRPr lang="nl-NL" dirty="0"/>
          </a:p>
          <a:p>
            <a:pPr lvl="1"/>
            <a:r>
              <a:rPr lang="nl-NL" dirty="0" err="1"/>
              <a:t>Combined</a:t>
            </a:r>
            <a:r>
              <a:rPr lang="nl-NL" dirty="0"/>
              <a:t> </a:t>
            </a:r>
            <a:r>
              <a:rPr lang="nl-NL" dirty="0" err="1"/>
              <a:t>using</a:t>
            </a:r>
            <a:r>
              <a:rPr lang="nl-NL" dirty="0"/>
              <a:t> date of </a:t>
            </a:r>
            <a:r>
              <a:rPr lang="nl-NL" dirty="0" err="1"/>
              <a:t>birth</a:t>
            </a:r>
            <a:r>
              <a:rPr lang="nl-NL" dirty="0"/>
              <a:t>, gender, 4 </a:t>
            </a:r>
            <a:r>
              <a:rPr lang="nl-NL" dirty="0" err="1"/>
              <a:t>numbers</a:t>
            </a:r>
            <a:r>
              <a:rPr lang="nl-NL" dirty="0"/>
              <a:t> of </a:t>
            </a:r>
            <a:r>
              <a:rPr lang="nl-NL" dirty="0" err="1"/>
              <a:t>postal</a:t>
            </a:r>
            <a:r>
              <a:rPr lang="nl-NL" dirty="0"/>
              <a:t> code</a:t>
            </a:r>
          </a:p>
          <a:p>
            <a:endParaRPr lang="nl-NL" dirty="0"/>
          </a:p>
          <a:p>
            <a:r>
              <a:rPr lang="nl-NL" dirty="0"/>
              <a:t>Data </a:t>
            </a:r>
            <a:r>
              <a:rPr lang="nl-NL" dirty="0" err="1"/>
              <a:t>used</a:t>
            </a:r>
            <a:r>
              <a:rPr lang="nl-NL" dirty="0"/>
              <a:t> </a:t>
            </a:r>
            <a:r>
              <a:rPr lang="nl-NL" dirty="0" err="1"/>
              <a:t>until</a:t>
            </a:r>
            <a:r>
              <a:rPr lang="nl-NL" dirty="0"/>
              <a:t> 31 December 2021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Methods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671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Methods</a:t>
            </a:r>
            <a:endParaRPr lang="nl-NL" dirty="0"/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5F50C985-CDE1-A0D0-073D-496C7A0C3E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72"/>
          <a:stretch/>
        </p:blipFill>
        <p:spPr>
          <a:xfrm>
            <a:off x="7558995" y="6750889"/>
            <a:ext cx="6505254" cy="2935097"/>
          </a:xfrm>
          <a:prstGeom prst="rect">
            <a:avLst/>
          </a:prstGeom>
        </p:spPr>
      </p:pic>
      <p:sp>
        <p:nvSpPr>
          <p:cNvPr id="8" name="Oval 12">
            <a:extLst>
              <a:ext uri="{FF2B5EF4-FFF2-40B4-BE49-F238E27FC236}">
                <a16:creationId xmlns:a16="http://schemas.microsoft.com/office/drawing/2014/main" id="{A8C5B761-218F-526D-4B20-02EF0D5A857A}"/>
              </a:ext>
            </a:extLst>
          </p:cNvPr>
          <p:cNvSpPr/>
          <p:nvPr/>
        </p:nvSpPr>
        <p:spPr>
          <a:xfrm>
            <a:off x="6540940" y="4441556"/>
            <a:ext cx="8541364" cy="7553762"/>
          </a:xfrm>
          <a:prstGeom prst="ellipse">
            <a:avLst/>
          </a:prstGeom>
          <a:noFill/>
          <a:ln w="1524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0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white"/>
              </a:solidFill>
              <a:latin typeface="Tahoma"/>
            </a:endParaRPr>
          </a:p>
        </p:txBody>
      </p:sp>
      <p:grpSp>
        <p:nvGrpSpPr>
          <p:cNvPr id="16" name="Group 32">
            <a:extLst>
              <a:ext uri="{FF2B5EF4-FFF2-40B4-BE49-F238E27FC236}">
                <a16:creationId xmlns:a16="http://schemas.microsoft.com/office/drawing/2014/main" id="{23F7F0D7-D85F-1E32-B3A9-C6A82C213BFB}"/>
              </a:ext>
            </a:extLst>
          </p:cNvPr>
          <p:cNvGrpSpPr/>
          <p:nvPr/>
        </p:nvGrpSpPr>
        <p:grpSpPr>
          <a:xfrm>
            <a:off x="9994905" y="3584023"/>
            <a:ext cx="1943691" cy="1828681"/>
            <a:chOff x="5124091" y="1211851"/>
            <a:chExt cx="971909" cy="914400"/>
          </a:xfrm>
        </p:grpSpPr>
        <p:sp>
          <p:nvSpPr>
            <p:cNvPr id="17" name="Oval 13">
              <a:extLst>
                <a:ext uri="{FF2B5EF4-FFF2-40B4-BE49-F238E27FC236}">
                  <a16:creationId xmlns:a16="http://schemas.microsoft.com/office/drawing/2014/main" id="{9D05F8DB-0618-863D-D6F5-1D7EA4B5C69E}"/>
                </a:ext>
              </a:extLst>
            </p:cNvPr>
            <p:cNvSpPr/>
            <p:nvPr/>
          </p:nvSpPr>
          <p:spPr>
            <a:xfrm>
              <a:off x="5124091" y="1211851"/>
              <a:ext cx="971909" cy="9144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0030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0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18" name="TextBox 25">
              <a:extLst>
                <a:ext uri="{FF2B5EF4-FFF2-40B4-BE49-F238E27FC236}">
                  <a16:creationId xmlns:a16="http://schemas.microsoft.com/office/drawing/2014/main" id="{4C0852C9-C83A-06F7-0ACC-F150B113F480}"/>
                </a:ext>
              </a:extLst>
            </p:cNvPr>
            <p:cNvSpPr txBox="1"/>
            <p:nvPr/>
          </p:nvSpPr>
          <p:spPr>
            <a:xfrm flipH="1">
              <a:off x="5124091" y="1521949"/>
              <a:ext cx="914838" cy="261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8287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>
                  <a:solidFill>
                    <a:prstClr val="white"/>
                  </a:solidFill>
                  <a:latin typeface="Verdana" panose="020B0604030504040204" pitchFamily="34" charset="0"/>
                  <a:ea typeface="MS PGothic" panose="020B0600070205080204" pitchFamily="34" charset="-128"/>
                </a:rPr>
                <a:t>Income</a:t>
              </a:r>
              <a:endParaRPr lang="en-US" sz="2200" dirty="0">
                <a:solidFill>
                  <a:prstClr val="white"/>
                </a:solidFill>
                <a:latin typeface="Verdana" panose="020B060403050404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26" name="Groep 25"/>
          <p:cNvGrpSpPr/>
          <p:nvPr/>
        </p:nvGrpSpPr>
        <p:grpSpPr>
          <a:xfrm>
            <a:off x="12869654" y="4625557"/>
            <a:ext cx="2238280" cy="1828681"/>
            <a:chOff x="12869654" y="4625557"/>
            <a:chExt cx="2238280" cy="1828681"/>
          </a:xfrm>
        </p:grpSpPr>
        <p:sp>
          <p:nvSpPr>
            <p:cNvPr id="15" name="Oval 20">
              <a:extLst>
                <a:ext uri="{FF2B5EF4-FFF2-40B4-BE49-F238E27FC236}">
                  <a16:creationId xmlns:a16="http://schemas.microsoft.com/office/drawing/2014/main" id="{DABD9E34-8C49-0B4A-A8E9-27A8C45C856D}"/>
                </a:ext>
              </a:extLst>
            </p:cNvPr>
            <p:cNvSpPr/>
            <p:nvPr/>
          </p:nvSpPr>
          <p:spPr>
            <a:xfrm>
              <a:off x="13010596" y="4625557"/>
              <a:ext cx="1943691" cy="1828681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0030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0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19" name="TextBox 25">
              <a:extLst>
                <a:ext uri="{FF2B5EF4-FFF2-40B4-BE49-F238E27FC236}">
                  <a16:creationId xmlns:a16="http://schemas.microsoft.com/office/drawing/2014/main" id="{4C0852C9-C83A-06F7-0ACC-F150B113F480}"/>
                </a:ext>
              </a:extLst>
            </p:cNvPr>
            <p:cNvSpPr txBox="1"/>
            <p:nvPr/>
          </p:nvSpPr>
          <p:spPr>
            <a:xfrm flipH="1">
              <a:off x="12869654" y="4991177"/>
              <a:ext cx="223828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8287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prstClr val="white"/>
                  </a:solidFill>
                  <a:latin typeface="Verdana" panose="020B0604030504040204" pitchFamily="34" charset="0"/>
                  <a:ea typeface="MS PGothic" panose="020B0600070205080204" pitchFamily="34" charset="-128"/>
                </a:rPr>
                <a:t>Financial</a:t>
              </a:r>
              <a:r>
                <a:rPr lang="en-US" sz="2800" dirty="0">
                  <a:solidFill>
                    <a:prstClr val="white"/>
                  </a:solidFill>
                  <a:latin typeface="Verdana" panose="020B0604030504040204" pitchFamily="34" charset="0"/>
                  <a:ea typeface="MS PGothic" panose="020B0600070205080204" pitchFamily="34" charset="-128"/>
                </a:rPr>
                <a:t> </a:t>
              </a:r>
              <a:r>
                <a:rPr lang="en-US" sz="2400" dirty="0">
                  <a:solidFill>
                    <a:prstClr val="white"/>
                  </a:solidFill>
                  <a:latin typeface="Verdana" panose="020B0604030504040204" pitchFamily="34" charset="0"/>
                  <a:ea typeface="MS PGothic" panose="020B0600070205080204" pitchFamily="34" charset="-128"/>
                </a:rPr>
                <a:t>assistance</a:t>
              </a:r>
              <a:endParaRPr lang="en-US" sz="2200" dirty="0">
                <a:solidFill>
                  <a:prstClr val="white"/>
                </a:solidFill>
                <a:latin typeface="Verdana" panose="020B060403050404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27" name="Groep 26"/>
          <p:cNvGrpSpPr/>
          <p:nvPr/>
        </p:nvGrpSpPr>
        <p:grpSpPr>
          <a:xfrm>
            <a:off x="14202687" y="7320168"/>
            <a:ext cx="1943691" cy="1828681"/>
            <a:chOff x="14202687" y="7320168"/>
            <a:chExt cx="1943691" cy="1828681"/>
          </a:xfrm>
        </p:grpSpPr>
        <p:sp>
          <p:nvSpPr>
            <p:cNvPr id="12" name="Oval 17">
              <a:extLst>
                <a:ext uri="{FF2B5EF4-FFF2-40B4-BE49-F238E27FC236}">
                  <a16:creationId xmlns:a16="http://schemas.microsoft.com/office/drawing/2014/main" id="{6F6BD1D7-5FB3-A0F8-BE9D-4743136A299E}"/>
                </a:ext>
              </a:extLst>
            </p:cNvPr>
            <p:cNvSpPr/>
            <p:nvPr/>
          </p:nvSpPr>
          <p:spPr>
            <a:xfrm>
              <a:off x="14202687" y="7320168"/>
              <a:ext cx="1943691" cy="1828681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0030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0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20" name="TextBox 25">
              <a:extLst>
                <a:ext uri="{FF2B5EF4-FFF2-40B4-BE49-F238E27FC236}">
                  <a16:creationId xmlns:a16="http://schemas.microsoft.com/office/drawing/2014/main" id="{4C0852C9-C83A-06F7-0ACC-F150B113F480}"/>
                </a:ext>
              </a:extLst>
            </p:cNvPr>
            <p:cNvSpPr txBox="1"/>
            <p:nvPr/>
          </p:nvSpPr>
          <p:spPr>
            <a:xfrm flipH="1">
              <a:off x="14230402" y="7968604"/>
              <a:ext cx="19159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8287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>
                  <a:solidFill>
                    <a:prstClr val="white"/>
                  </a:solidFill>
                  <a:latin typeface="Verdana" panose="020B0604030504040204" pitchFamily="34" charset="0"/>
                  <a:ea typeface="MS PGothic" panose="020B0600070205080204" pitchFamily="34" charset="-128"/>
                </a:rPr>
                <a:t>Migration</a:t>
              </a:r>
              <a:endParaRPr lang="en-US" sz="2200" dirty="0">
                <a:solidFill>
                  <a:prstClr val="white"/>
                </a:solidFill>
                <a:latin typeface="Verdana" panose="020B060403050404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28" name="Groep 27"/>
          <p:cNvGrpSpPr/>
          <p:nvPr/>
        </p:nvGrpSpPr>
        <p:grpSpPr>
          <a:xfrm>
            <a:off x="12978231" y="10000971"/>
            <a:ext cx="1943691" cy="1828681"/>
            <a:chOff x="12978231" y="10000971"/>
            <a:chExt cx="1943691" cy="1828681"/>
          </a:xfrm>
        </p:grpSpPr>
        <p:sp>
          <p:nvSpPr>
            <p:cNvPr id="14" name="Oval 19">
              <a:extLst>
                <a:ext uri="{FF2B5EF4-FFF2-40B4-BE49-F238E27FC236}">
                  <a16:creationId xmlns:a16="http://schemas.microsoft.com/office/drawing/2014/main" id="{C08C6055-812D-89AA-F96C-DEAABD50460D}"/>
                </a:ext>
              </a:extLst>
            </p:cNvPr>
            <p:cNvSpPr/>
            <p:nvPr/>
          </p:nvSpPr>
          <p:spPr>
            <a:xfrm>
              <a:off x="12978231" y="10000971"/>
              <a:ext cx="1943691" cy="1828681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0030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0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21" name="TextBox 25">
              <a:extLst>
                <a:ext uri="{FF2B5EF4-FFF2-40B4-BE49-F238E27FC236}">
                  <a16:creationId xmlns:a16="http://schemas.microsoft.com/office/drawing/2014/main" id="{4C0852C9-C83A-06F7-0ACC-F150B113F480}"/>
                </a:ext>
              </a:extLst>
            </p:cNvPr>
            <p:cNvSpPr txBox="1"/>
            <p:nvPr/>
          </p:nvSpPr>
          <p:spPr>
            <a:xfrm flipH="1">
              <a:off x="13053126" y="10551916"/>
              <a:ext cx="18295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8287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prstClr val="white"/>
                  </a:solidFill>
                  <a:latin typeface="Verdana" panose="020B0604030504040204" pitchFamily="34" charset="0"/>
                  <a:ea typeface="MS PGothic" panose="020B0600070205080204" pitchFamily="34" charset="-128"/>
                </a:rPr>
                <a:t>Medication use</a:t>
              </a:r>
              <a:endParaRPr lang="en-US" sz="2000" dirty="0">
                <a:solidFill>
                  <a:prstClr val="white"/>
                </a:solidFill>
                <a:latin typeface="Verdana" panose="020B060403050404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32" name="Groep 31"/>
          <p:cNvGrpSpPr/>
          <p:nvPr/>
        </p:nvGrpSpPr>
        <p:grpSpPr>
          <a:xfrm>
            <a:off x="7022300" y="4622807"/>
            <a:ext cx="1994950" cy="1828681"/>
            <a:chOff x="7022300" y="4622807"/>
            <a:chExt cx="1994950" cy="1828681"/>
          </a:xfrm>
        </p:grpSpPr>
        <p:sp>
          <p:nvSpPr>
            <p:cNvPr id="9" name="Oval 14">
              <a:extLst>
                <a:ext uri="{FF2B5EF4-FFF2-40B4-BE49-F238E27FC236}">
                  <a16:creationId xmlns:a16="http://schemas.microsoft.com/office/drawing/2014/main" id="{1BDB1EAD-58A0-E3FF-6C3F-60732DDA9F2B}"/>
                </a:ext>
              </a:extLst>
            </p:cNvPr>
            <p:cNvSpPr/>
            <p:nvPr/>
          </p:nvSpPr>
          <p:spPr>
            <a:xfrm>
              <a:off x="7022300" y="4622807"/>
              <a:ext cx="1943691" cy="1828681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0030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0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22" name="TextBox 25">
              <a:extLst>
                <a:ext uri="{FF2B5EF4-FFF2-40B4-BE49-F238E27FC236}">
                  <a16:creationId xmlns:a16="http://schemas.microsoft.com/office/drawing/2014/main" id="{4C0852C9-C83A-06F7-0ACC-F150B113F480}"/>
                </a:ext>
              </a:extLst>
            </p:cNvPr>
            <p:cNvSpPr txBox="1"/>
            <p:nvPr/>
          </p:nvSpPr>
          <p:spPr>
            <a:xfrm flipH="1">
              <a:off x="7031434" y="5272257"/>
              <a:ext cx="19858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8287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>
                  <a:solidFill>
                    <a:prstClr val="white"/>
                  </a:solidFill>
                  <a:latin typeface="Verdana" panose="020B0604030504040204" pitchFamily="34" charset="0"/>
                  <a:ea typeface="MS PGothic" panose="020B0600070205080204" pitchFamily="34" charset="-128"/>
                </a:rPr>
                <a:t>Education</a:t>
              </a:r>
              <a:endParaRPr lang="en-US" sz="2200" dirty="0">
                <a:solidFill>
                  <a:prstClr val="white"/>
                </a:solidFill>
                <a:latin typeface="Verdana" panose="020B060403050404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31" name="Groep 30"/>
          <p:cNvGrpSpPr/>
          <p:nvPr/>
        </p:nvGrpSpPr>
        <p:grpSpPr>
          <a:xfrm>
            <a:off x="5476866" y="7315874"/>
            <a:ext cx="2546534" cy="1828681"/>
            <a:chOff x="5476866" y="7315874"/>
            <a:chExt cx="2546534" cy="1828681"/>
          </a:xfrm>
        </p:grpSpPr>
        <p:sp>
          <p:nvSpPr>
            <p:cNvPr id="11" name="Oval 16">
              <a:extLst>
                <a:ext uri="{FF2B5EF4-FFF2-40B4-BE49-F238E27FC236}">
                  <a16:creationId xmlns:a16="http://schemas.microsoft.com/office/drawing/2014/main" id="{6E01D438-661B-7948-B2B0-01B40B847A27}"/>
                </a:ext>
              </a:extLst>
            </p:cNvPr>
            <p:cNvSpPr/>
            <p:nvPr/>
          </p:nvSpPr>
          <p:spPr>
            <a:xfrm>
              <a:off x="5727329" y="7315874"/>
              <a:ext cx="1943691" cy="1828681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0030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0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23" name="TextBox 25">
              <a:extLst>
                <a:ext uri="{FF2B5EF4-FFF2-40B4-BE49-F238E27FC236}">
                  <a16:creationId xmlns:a16="http://schemas.microsoft.com/office/drawing/2014/main" id="{4C0852C9-C83A-06F7-0ACC-F150B113F480}"/>
                </a:ext>
              </a:extLst>
            </p:cNvPr>
            <p:cNvSpPr txBox="1"/>
            <p:nvPr/>
          </p:nvSpPr>
          <p:spPr>
            <a:xfrm flipH="1">
              <a:off x="5476866" y="8030159"/>
              <a:ext cx="25465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8287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prstClr val="white"/>
                  </a:solidFill>
                  <a:latin typeface="Verdana" panose="020B0604030504040204" pitchFamily="34" charset="0"/>
                  <a:ea typeface="MS PGothic" panose="020B0600070205080204" pitchFamily="34" charset="-128"/>
                </a:rPr>
                <a:t>Employment</a:t>
              </a:r>
              <a:endParaRPr lang="en-US" sz="2000" dirty="0">
                <a:solidFill>
                  <a:prstClr val="white"/>
                </a:solidFill>
                <a:latin typeface="Verdana" panose="020B060403050404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30" name="Groep 29"/>
          <p:cNvGrpSpPr/>
          <p:nvPr/>
        </p:nvGrpSpPr>
        <p:grpSpPr>
          <a:xfrm>
            <a:off x="6930400" y="10022688"/>
            <a:ext cx="1949971" cy="1828681"/>
            <a:chOff x="6930400" y="10022688"/>
            <a:chExt cx="1949971" cy="1828681"/>
          </a:xfrm>
        </p:grpSpPr>
        <p:sp>
          <p:nvSpPr>
            <p:cNvPr id="13" name="Oval 18">
              <a:extLst>
                <a:ext uri="{FF2B5EF4-FFF2-40B4-BE49-F238E27FC236}">
                  <a16:creationId xmlns:a16="http://schemas.microsoft.com/office/drawing/2014/main" id="{C3A08223-CD5B-9F6E-C0A3-DCE0317AE75D}"/>
                </a:ext>
              </a:extLst>
            </p:cNvPr>
            <p:cNvSpPr/>
            <p:nvPr/>
          </p:nvSpPr>
          <p:spPr>
            <a:xfrm>
              <a:off x="6936680" y="10022688"/>
              <a:ext cx="1943691" cy="1828681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0030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0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24" name="TextBox 25">
              <a:extLst>
                <a:ext uri="{FF2B5EF4-FFF2-40B4-BE49-F238E27FC236}">
                  <a16:creationId xmlns:a16="http://schemas.microsoft.com/office/drawing/2014/main" id="{4C0852C9-C83A-06F7-0ACC-F150B113F480}"/>
                </a:ext>
              </a:extLst>
            </p:cNvPr>
            <p:cNvSpPr txBox="1"/>
            <p:nvPr/>
          </p:nvSpPr>
          <p:spPr>
            <a:xfrm flipH="1">
              <a:off x="6930400" y="10634625"/>
              <a:ext cx="1829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8287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prstClr val="white"/>
                  </a:solidFill>
                  <a:latin typeface="Verdana" panose="020B0604030504040204" pitchFamily="34" charset="0"/>
                  <a:ea typeface="MS PGothic" panose="020B0600070205080204" pitchFamily="34" charset="-128"/>
                </a:rPr>
                <a:t>Household</a:t>
              </a:r>
              <a:endParaRPr lang="en-US" sz="2200" dirty="0">
                <a:solidFill>
                  <a:prstClr val="white"/>
                </a:solidFill>
                <a:latin typeface="Verdana" panose="020B060403050404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29" name="Groep 28"/>
          <p:cNvGrpSpPr/>
          <p:nvPr/>
        </p:nvGrpSpPr>
        <p:grpSpPr>
          <a:xfrm>
            <a:off x="9994903" y="10940838"/>
            <a:ext cx="1943691" cy="1828681"/>
            <a:chOff x="9994903" y="10940838"/>
            <a:chExt cx="1943691" cy="1828681"/>
          </a:xfrm>
        </p:grpSpPr>
        <p:sp>
          <p:nvSpPr>
            <p:cNvPr id="10" name="Oval 15">
              <a:extLst>
                <a:ext uri="{FF2B5EF4-FFF2-40B4-BE49-F238E27FC236}">
                  <a16:creationId xmlns:a16="http://schemas.microsoft.com/office/drawing/2014/main" id="{E7F0BD58-66C9-52F7-23E1-B2318002BE88}"/>
                </a:ext>
              </a:extLst>
            </p:cNvPr>
            <p:cNvSpPr/>
            <p:nvPr/>
          </p:nvSpPr>
          <p:spPr>
            <a:xfrm>
              <a:off x="9994903" y="10940838"/>
              <a:ext cx="1943691" cy="1828681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0030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0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25" name="TextBox 25">
              <a:extLst>
                <a:ext uri="{FF2B5EF4-FFF2-40B4-BE49-F238E27FC236}">
                  <a16:creationId xmlns:a16="http://schemas.microsoft.com/office/drawing/2014/main" id="{4C0852C9-C83A-06F7-0ACC-F150B113F480}"/>
                </a:ext>
              </a:extLst>
            </p:cNvPr>
            <p:cNvSpPr txBox="1"/>
            <p:nvPr/>
          </p:nvSpPr>
          <p:spPr>
            <a:xfrm flipH="1">
              <a:off x="10051970" y="11251204"/>
              <a:ext cx="18295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82870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prstClr val="white"/>
                  </a:solidFill>
                  <a:latin typeface="Verdana" panose="020B0604030504040204" pitchFamily="34" charset="0"/>
                  <a:ea typeface="MS PGothic" panose="020B0600070205080204" pitchFamily="34" charset="-128"/>
                </a:rPr>
                <a:t>(Mental) health care</a:t>
              </a:r>
              <a:endParaRPr lang="en-US" sz="2200" dirty="0">
                <a:solidFill>
                  <a:prstClr val="white"/>
                </a:solidFill>
                <a:latin typeface="Verdana" panose="020B060403050404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830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2021, 22,672 individuals ever registered with SHM</a:t>
            </a:r>
          </a:p>
          <a:p>
            <a:pPr lvl="1"/>
            <a:r>
              <a:rPr lang="en-GB" dirty="0"/>
              <a:t>310 (1%) had migrated or died by </a:t>
            </a:r>
            <a:r>
              <a:rPr lang="en-GB" dirty="0" smtClean="0"/>
              <a:t>2021</a:t>
            </a:r>
            <a:r>
              <a:rPr lang="en-GB" dirty="0"/>
              <a:t>, according to CBS</a:t>
            </a:r>
          </a:p>
          <a:p>
            <a:pPr lvl="1"/>
            <a:endParaRPr lang="en-GB" dirty="0"/>
          </a:p>
          <a:p>
            <a:r>
              <a:rPr lang="en-GB" dirty="0"/>
              <a:t>Data of 20,996 individuals (94%) could be combined</a:t>
            </a:r>
          </a:p>
          <a:p>
            <a:pPr lvl="1"/>
            <a:r>
              <a:rPr lang="en-GB" dirty="0"/>
              <a:t>Data of 3,846 individuals new in care from 2015 onwards</a:t>
            </a:r>
          </a:p>
          <a:p>
            <a:pPr lvl="1"/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Results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13390260" y="13243380"/>
            <a:ext cx="10795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</a:rPr>
              <a:t>Results</a:t>
            </a:r>
            <a:r>
              <a:rPr lang="nl-NL" sz="2000" dirty="0" smtClean="0">
                <a:solidFill>
                  <a:schemeClr val="bg1"/>
                </a:solidFill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</a:rPr>
              <a:t>based</a:t>
            </a:r>
            <a:r>
              <a:rPr lang="nl-NL" sz="2000" dirty="0" smtClean="0">
                <a:solidFill>
                  <a:schemeClr val="bg1"/>
                </a:solidFill>
              </a:rPr>
              <a:t> on </a:t>
            </a:r>
            <a:r>
              <a:rPr lang="nl-NL" sz="2000" dirty="0" err="1" smtClean="0">
                <a:solidFill>
                  <a:schemeClr val="bg1"/>
                </a:solidFill>
              </a:rPr>
              <a:t>calculations</a:t>
            </a:r>
            <a:r>
              <a:rPr lang="nl-NL" sz="2000" dirty="0" smtClean="0">
                <a:solidFill>
                  <a:schemeClr val="bg1"/>
                </a:solidFill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</a:rPr>
              <a:t>by</a:t>
            </a:r>
            <a:r>
              <a:rPr lang="nl-NL" sz="2000" dirty="0" smtClean="0">
                <a:solidFill>
                  <a:schemeClr val="bg1"/>
                </a:solidFill>
              </a:rPr>
              <a:t> SHM </a:t>
            </a:r>
            <a:r>
              <a:rPr lang="nl-NL" sz="2000" dirty="0" err="1" smtClean="0">
                <a:solidFill>
                  <a:schemeClr val="bg1"/>
                </a:solidFill>
              </a:rPr>
              <a:t>using</a:t>
            </a:r>
            <a:r>
              <a:rPr lang="nl-NL" sz="2000" dirty="0" smtClean="0">
                <a:solidFill>
                  <a:schemeClr val="bg1"/>
                </a:solidFill>
              </a:rPr>
              <a:t> non-public microdata </a:t>
            </a:r>
            <a:r>
              <a:rPr lang="nl-NL" sz="2000" dirty="0" err="1" smtClean="0">
                <a:solidFill>
                  <a:schemeClr val="bg1"/>
                </a:solidFill>
              </a:rPr>
              <a:t>from</a:t>
            </a:r>
            <a:r>
              <a:rPr lang="nl-NL" sz="2000" dirty="0" smtClean="0">
                <a:solidFill>
                  <a:schemeClr val="bg1"/>
                </a:solidFill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</a:rPr>
              <a:t>Statistics</a:t>
            </a:r>
            <a:r>
              <a:rPr lang="nl-NL" sz="2000" dirty="0" smtClean="0">
                <a:solidFill>
                  <a:schemeClr val="bg1"/>
                </a:solidFill>
              </a:rPr>
              <a:t> Netherlands</a:t>
            </a:r>
            <a:endParaRPr lang="nl-N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7707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82089" y="479671"/>
            <a:ext cx="21029831" cy="2651126"/>
          </a:xfrm>
        </p:spPr>
        <p:txBody>
          <a:bodyPr/>
          <a:lstStyle/>
          <a:p>
            <a:r>
              <a:rPr lang="nl-NL" dirty="0" err="1"/>
              <a:t>Description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population</a:t>
            </a:r>
            <a:endParaRPr lang="nl-NL" dirty="0"/>
          </a:p>
        </p:txBody>
      </p:sp>
      <p:sp>
        <p:nvSpPr>
          <p:cNvPr id="6" name="Tijdelijke aanduiding voor inhoud 1"/>
          <p:cNvSpPr>
            <a:spLocks noGrp="1"/>
          </p:cNvSpPr>
          <p:nvPr>
            <p:ph idx="1"/>
          </p:nvPr>
        </p:nvSpPr>
        <p:spPr>
          <a:xfrm>
            <a:off x="2182089" y="3651250"/>
            <a:ext cx="18127216" cy="870267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Compared to the general Dutch population, individuals linked to care were more often:</a:t>
            </a:r>
          </a:p>
          <a:p>
            <a:r>
              <a:rPr lang="en-GB" dirty="0"/>
              <a:t>Younger</a:t>
            </a:r>
          </a:p>
          <a:p>
            <a:r>
              <a:rPr lang="en-GB" dirty="0" smtClean="0"/>
              <a:t>Male</a:t>
            </a:r>
          </a:p>
          <a:p>
            <a:r>
              <a:rPr lang="en-GB" dirty="0" smtClean="0"/>
              <a:t>From single-person households</a:t>
            </a:r>
          </a:p>
          <a:p>
            <a:r>
              <a:rPr lang="en-GB" dirty="0" smtClean="0"/>
              <a:t>Living in highly </a:t>
            </a:r>
            <a:r>
              <a:rPr lang="en-GB" dirty="0"/>
              <a:t>urban areas</a:t>
            </a:r>
          </a:p>
          <a:p>
            <a:r>
              <a:rPr lang="en-GB" dirty="0"/>
              <a:t>Lowest income level</a:t>
            </a:r>
          </a:p>
          <a:p>
            <a:r>
              <a:rPr lang="en-GB" dirty="0" smtClean="0"/>
              <a:t>Receiving social </a:t>
            </a:r>
            <a:r>
              <a:rPr lang="en-GB" dirty="0"/>
              <a:t>welfare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32" y="3461973"/>
            <a:ext cx="15994138" cy="9267438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3390260" y="13243380"/>
            <a:ext cx="10795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</a:rPr>
              <a:t>Results</a:t>
            </a:r>
            <a:r>
              <a:rPr lang="nl-NL" sz="2000" dirty="0" smtClean="0">
                <a:solidFill>
                  <a:schemeClr val="bg1"/>
                </a:solidFill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</a:rPr>
              <a:t>based</a:t>
            </a:r>
            <a:r>
              <a:rPr lang="nl-NL" sz="2000" dirty="0" smtClean="0">
                <a:solidFill>
                  <a:schemeClr val="bg1"/>
                </a:solidFill>
              </a:rPr>
              <a:t> on </a:t>
            </a:r>
            <a:r>
              <a:rPr lang="nl-NL" sz="2000" dirty="0" err="1" smtClean="0">
                <a:solidFill>
                  <a:schemeClr val="bg1"/>
                </a:solidFill>
              </a:rPr>
              <a:t>calculations</a:t>
            </a:r>
            <a:r>
              <a:rPr lang="nl-NL" sz="2000" dirty="0" smtClean="0">
                <a:solidFill>
                  <a:schemeClr val="bg1"/>
                </a:solidFill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</a:rPr>
              <a:t>by</a:t>
            </a:r>
            <a:r>
              <a:rPr lang="nl-NL" sz="2000" dirty="0" smtClean="0">
                <a:solidFill>
                  <a:schemeClr val="bg1"/>
                </a:solidFill>
              </a:rPr>
              <a:t> SHM </a:t>
            </a:r>
            <a:r>
              <a:rPr lang="nl-NL" sz="2000" dirty="0" err="1" smtClean="0">
                <a:solidFill>
                  <a:schemeClr val="bg1"/>
                </a:solidFill>
              </a:rPr>
              <a:t>using</a:t>
            </a:r>
            <a:r>
              <a:rPr lang="nl-NL" sz="2000" dirty="0" smtClean="0">
                <a:solidFill>
                  <a:schemeClr val="bg1"/>
                </a:solidFill>
              </a:rPr>
              <a:t> non-public microdata </a:t>
            </a:r>
            <a:r>
              <a:rPr lang="nl-NL" sz="2000" dirty="0" err="1" smtClean="0">
                <a:solidFill>
                  <a:schemeClr val="bg1"/>
                </a:solidFill>
              </a:rPr>
              <a:t>from</a:t>
            </a:r>
            <a:r>
              <a:rPr lang="nl-NL" sz="2000" dirty="0" smtClean="0">
                <a:solidFill>
                  <a:schemeClr val="bg1"/>
                </a:solidFill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</a:rPr>
              <a:t>Statistics</a:t>
            </a:r>
            <a:r>
              <a:rPr lang="nl-NL" sz="2000" dirty="0" smtClean="0">
                <a:solidFill>
                  <a:schemeClr val="bg1"/>
                </a:solidFill>
              </a:rPr>
              <a:t> Netherlands</a:t>
            </a:r>
            <a:endParaRPr lang="nl-N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5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3215E-6 2.22222E-6 L 0.30888 0.145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44" y="72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  <p:extLst mod="1">
    <p:ext uri="{6950BFC3-D8DA-4A85-94F7-54DA5524770B}">
      <p188:commentRel xmlns:p188="http://schemas.microsoft.com/office/powerpoint/2018/8/main" xmlns="" r:id="rId3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82088" y="378661"/>
            <a:ext cx="21029831" cy="2651126"/>
          </a:xfrm>
        </p:spPr>
        <p:txBody>
          <a:bodyPr/>
          <a:lstStyle/>
          <a:p>
            <a:r>
              <a:rPr lang="nl-NL" dirty="0"/>
              <a:t>Men </a:t>
            </a:r>
            <a:r>
              <a:rPr lang="nl-NL" dirty="0" err="1"/>
              <a:t>who</a:t>
            </a:r>
            <a:r>
              <a:rPr lang="nl-NL" dirty="0"/>
              <a:t> have </a:t>
            </a:r>
            <a:r>
              <a:rPr lang="nl-NL" dirty="0" err="1"/>
              <a:t>sex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men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3390260" y="13243380"/>
            <a:ext cx="10795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</a:rPr>
              <a:t>Results</a:t>
            </a:r>
            <a:r>
              <a:rPr lang="nl-NL" sz="2000" dirty="0" smtClean="0">
                <a:solidFill>
                  <a:schemeClr val="bg1"/>
                </a:solidFill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</a:rPr>
              <a:t>based</a:t>
            </a:r>
            <a:r>
              <a:rPr lang="nl-NL" sz="2000" dirty="0" smtClean="0">
                <a:solidFill>
                  <a:schemeClr val="bg1"/>
                </a:solidFill>
              </a:rPr>
              <a:t> on </a:t>
            </a:r>
            <a:r>
              <a:rPr lang="nl-NL" sz="2000" dirty="0" err="1" smtClean="0">
                <a:solidFill>
                  <a:schemeClr val="bg1"/>
                </a:solidFill>
              </a:rPr>
              <a:t>calculations</a:t>
            </a:r>
            <a:r>
              <a:rPr lang="nl-NL" sz="2000" dirty="0" smtClean="0">
                <a:solidFill>
                  <a:schemeClr val="bg1"/>
                </a:solidFill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</a:rPr>
              <a:t>by</a:t>
            </a:r>
            <a:r>
              <a:rPr lang="nl-NL" sz="2000" dirty="0" smtClean="0">
                <a:solidFill>
                  <a:schemeClr val="bg1"/>
                </a:solidFill>
              </a:rPr>
              <a:t> SHM </a:t>
            </a:r>
            <a:r>
              <a:rPr lang="nl-NL" sz="2000" dirty="0" err="1" smtClean="0">
                <a:solidFill>
                  <a:schemeClr val="bg1"/>
                </a:solidFill>
              </a:rPr>
              <a:t>using</a:t>
            </a:r>
            <a:r>
              <a:rPr lang="nl-NL" sz="2000" dirty="0" smtClean="0">
                <a:solidFill>
                  <a:schemeClr val="bg1"/>
                </a:solidFill>
              </a:rPr>
              <a:t> non-public microdata </a:t>
            </a:r>
            <a:r>
              <a:rPr lang="nl-NL" sz="2000" dirty="0" err="1" smtClean="0">
                <a:solidFill>
                  <a:schemeClr val="bg1"/>
                </a:solidFill>
              </a:rPr>
              <a:t>from</a:t>
            </a:r>
            <a:r>
              <a:rPr lang="nl-NL" sz="2000" dirty="0" smtClean="0">
                <a:solidFill>
                  <a:schemeClr val="bg1"/>
                </a:solidFill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</a:rPr>
              <a:t>Statistics</a:t>
            </a:r>
            <a:r>
              <a:rPr lang="nl-NL" sz="2000" dirty="0" smtClean="0">
                <a:solidFill>
                  <a:schemeClr val="bg1"/>
                </a:solidFill>
              </a:rPr>
              <a:t> Netherlands</a:t>
            </a:r>
            <a:endParaRPr lang="nl-N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74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82088" y="378661"/>
            <a:ext cx="21029831" cy="2651126"/>
          </a:xfrm>
        </p:spPr>
        <p:txBody>
          <a:bodyPr/>
          <a:lstStyle/>
          <a:p>
            <a:r>
              <a:rPr lang="nl-NL" dirty="0"/>
              <a:t>HIV care </a:t>
            </a:r>
            <a:r>
              <a:rPr lang="nl-NL" dirty="0" err="1"/>
              <a:t>continuum</a:t>
            </a:r>
            <a:r>
              <a:rPr lang="nl-NL" dirty="0"/>
              <a:t> – Migration &amp; </a:t>
            </a:r>
            <a:r>
              <a:rPr lang="nl-NL" dirty="0" err="1"/>
              <a:t>income</a:t>
            </a:r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087" y="3295101"/>
            <a:ext cx="20122742" cy="9724138"/>
          </a:xfrm>
          <a:prstGeom prst="rect">
            <a:avLst/>
          </a:prstGeom>
        </p:spPr>
      </p:pic>
      <p:cxnSp>
        <p:nvCxnSpPr>
          <p:cNvPr id="9" name="Rechte verbindingslijn 8"/>
          <p:cNvCxnSpPr/>
          <p:nvPr/>
        </p:nvCxnSpPr>
        <p:spPr>
          <a:xfrm>
            <a:off x="3643573" y="4787995"/>
            <a:ext cx="5510463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>
            <a:off x="9988226" y="4787995"/>
            <a:ext cx="5510463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>
            <a:off x="16356941" y="4787422"/>
            <a:ext cx="5510463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kstvak 6"/>
          <p:cNvSpPr txBox="1"/>
          <p:nvPr/>
        </p:nvSpPr>
        <p:spPr>
          <a:xfrm>
            <a:off x="13390260" y="13243380"/>
            <a:ext cx="10795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</a:rPr>
              <a:t>Results</a:t>
            </a:r>
            <a:r>
              <a:rPr lang="nl-NL" sz="2000" dirty="0" smtClean="0">
                <a:solidFill>
                  <a:schemeClr val="bg1"/>
                </a:solidFill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</a:rPr>
              <a:t>based</a:t>
            </a:r>
            <a:r>
              <a:rPr lang="nl-NL" sz="2000" dirty="0" smtClean="0">
                <a:solidFill>
                  <a:schemeClr val="bg1"/>
                </a:solidFill>
              </a:rPr>
              <a:t> on </a:t>
            </a:r>
            <a:r>
              <a:rPr lang="nl-NL" sz="2000" dirty="0" err="1" smtClean="0">
                <a:solidFill>
                  <a:schemeClr val="bg1"/>
                </a:solidFill>
              </a:rPr>
              <a:t>calculations</a:t>
            </a:r>
            <a:r>
              <a:rPr lang="nl-NL" sz="2000" dirty="0" smtClean="0">
                <a:solidFill>
                  <a:schemeClr val="bg1"/>
                </a:solidFill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</a:rPr>
              <a:t>by</a:t>
            </a:r>
            <a:r>
              <a:rPr lang="nl-NL" sz="2000" dirty="0" smtClean="0">
                <a:solidFill>
                  <a:schemeClr val="bg1"/>
                </a:solidFill>
              </a:rPr>
              <a:t> SHM </a:t>
            </a:r>
            <a:r>
              <a:rPr lang="nl-NL" sz="2000" dirty="0" err="1" smtClean="0">
                <a:solidFill>
                  <a:schemeClr val="bg1"/>
                </a:solidFill>
              </a:rPr>
              <a:t>using</a:t>
            </a:r>
            <a:r>
              <a:rPr lang="nl-NL" sz="2000" dirty="0" smtClean="0">
                <a:solidFill>
                  <a:schemeClr val="bg1"/>
                </a:solidFill>
              </a:rPr>
              <a:t> non-public microdata </a:t>
            </a:r>
            <a:r>
              <a:rPr lang="nl-NL" sz="2000" dirty="0" err="1" smtClean="0">
                <a:solidFill>
                  <a:schemeClr val="bg1"/>
                </a:solidFill>
              </a:rPr>
              <a:t>from</a:t>
            </a:r>
            <a:r>
              <a:rPr lang="nl-NL" sz="2000" dirty="0" smtClean="0">
                <a:solidFill>
                  <a:schemeClr val="bg1"/>
                </a:solidFill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</a:rPr>
              <a:t>Statistics</a:t>
            </a:r>
            <a:r>
              <a:rPr lang="nl-NL" sz="2000" dirty="0" smtClean="0">
                <a:solidFill>
                  <a:schemeClr val="bg1"/>
                </a:solidFill>
              </a:rPr>
              <a:t> Netherlands</a:t>
            </a:r>
            <a:endParaRPr lang="nl-N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5041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3"/>
    </p:ext>
  </p:extLst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0" tIns="0" rIns="0" bIns="0" numCol="1" anchor="b" anchorCtr="0" compatLnSpc="1">
        <a:prstTxWarp prst="textNoShape">
          <a:avLst/>
        </a:prstTxWarp>
      </a:bodyPr>
      <a:lstStyle>
        <a:defPPr algn="l">
          <a:lnSpc>
            <a:spcPts val="6000"/>
          </a:lnSpc>
          <a:defRPr sz="6000" b="1" i="0" noProof="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740</TotalTime>
  <Words>2375</Words>
  <Application>Microsoft Office PowerPoint</Application>
  <PresentationFormat>Aangepast</PresentationFormat>
  <Paragraphs>124</Paragraphs>
  <Slides>21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8" baseType="lpstr">
      <vt:lpstr>ＭＳ Ｐゴシック</vt:lpstr>
      <vt:lpstr>ＭＳ Ｐゴシック</vt:lpstr>
      <vt:lpstr>Arial</vt:lpstr>
      <vt:lpstr>Calibri</vt:lpstr>
      <vt:lpstr>Tahoma</vt:lpstr>
      <vt:lpstr>Verdana</vt:lpstr>
      <vt:lpstr>Kantoorthema</vt:lpstr>
      <vt:lpstr>Identifying gaps in HIV care in the Netherlands using data from Statistics Netherlands (CBS)</vt:lpstr>
      <vt:lpstr>Introduction</vt:lpstr>
      <vt:lpstr>What does CBS add?</vt:lpstr>
      <vt:lpstr>Methods</vt:lpstr>
      <vt:lpstr>Methods</vt:lpstr>
      <vt:lpstr>Results</vt:lpstr>
      <vt:lpstr>Description of the population</vt:lpstr>
      <vt:lpstr>Men who have sex with men</vt:lpstr>
      <vt:lpstr>HIV care continuum – Migration &amp; income</vt:lpstr>
      <vt:lpstr>HIV care continuum – Education</vt:lpstr>
      <vt:lpstr>New HIV diagnoses</vt:lpstr>
      <vt:lpstr>New HIV diagnoses</vt:lpstr>
      <vt:lpstr>New HIV diagnoses</vt:lpstr>
      <vt:lpstr>New HIV diagnoses</vt:lpstr>
      <vt:lpstr>Other men and women</vt:lpstr>
      <vt:lpstr>HIV care continuum – Migration &amp; income (other men)</vt:lpstr>
      <vt:lpstr>HIV care continuum – Migration &amp; income (women)</vt:lpstr>
      <vt:lpstr>HIV care continuum – Education</vt:lpstr>
      <vt:lpstr>Conclusion</vt:lpstr>
      <vt:lpstr>Acknowledgements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Leon van Leeuwen | Graficare</dc:creator>
  <cp:lastModifiedBy>Waart, Y. de</cp:lastModifiedBy>
  <cp:revision>95</cp:revision>
  <dcterms:created xsi:type="dcterms:W3CDTF">2020-10-30T15:46:04Z</dcterms:created>
  <dcterms:modified xsi:type="dcterms:W3CDTF">2023-11-27T20:39:02Z</dcterms:modified>
</cp:coreProperties>
</file>