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9" r:id="rId2"/>
    <p:sldId id="304" r:id="rId3"/>
    <p:sldId id="265" r:id="rId4"/>
    <p:sldId id="266" r:id="rId5"/>
    <p:sldId id="328" r:id="rId6"/>
    <p:sldId id="327" r:id="rId7"/>
    <p:sldId id="267" r:id="rId8"/>
    <p:sldId id="325" r:id="rId9"/>
    <p:sldId id="270" r:id="rId10"/>
    <p:sldId id="297" r:id="rId11"/>
    <p:sldId id="329" r:id="rId12"/>
    <p:sldId id="323" r:id="rId13"/>
    <p:sldId id="300" r:id="rId14"/>
    <p:sldId id="276" r:id="rId15"/>
    <p:sldId id="326" r:id="rId16"/>
    <p:sldId id="324" r:id="rId17"/>
  </p:sldIdLst>
  <p:sldSz cx="24384000" cy="13716000"/>
  <p:notesSz cx="6718300" cy="985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hem, A.I. van" initials="SAv" lastIdx="8" clrIdx="0">
    <p:extLst>
      <p:ext uri="{19B8F6BF-5375-455C-9EA6-DF929625EA0E}">
        <p15:presenceInfo xmlns:p15="http://schemas.microsoft.com/office/powerpoint/2012/main" userId="S-1-5-21-2169066342-2480738168-2466311071-28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074"/>
    <a:srgbClr val="AEB7D4"/>
    <a:srgbClr val="009900"/>
    <a:srgbClr val="F6D000"/>
    <a:srgbClr val="C13530"/>
    <a:srgbClr val="ED161E"/>
    <a:srgbClr val="ED1C24"/>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8" autoAdjust="0"/>
    <p:restoredTop sz="75298" autoAdjust="0"/>
  </p:normalViewPr>
  <p:slideViewPr>
    <p:cSldViewPr snapToGrid="0" snapToObjects="1">
      <p:cViewPr varScale="1">
        <p:scale>
          <a:sx n="39" d="100"/>
          <a:sy n="39" d="100"/>
        </p:scale>
        <p:origin x="930" y="84"/>
      </p:cViewPr>
      <p:guideLst/>
    </p:cSldViewPr>
  </p:slideViewPr>
  <p:notesTextViewPr>
    <p:cViewPr>
      <p:scale>
        <a:sx n="1" d="1"/>
        <a:sy n="1" d="1"/>
      </p:scale>
      <p:origin x="0" y="0"/>
    </p:cViewPr>
  </p:notesTextViewPr>
  <p:notesViewPr>
    <p:cSldViewPr snapToGrid="0" snapToObjects="1">
      <p:cViewPr varScale="1">
        <p:scale>
          <a:sx n="79" d="100"/>
          <a:sy n="79" d="100"/>
        </p:scale>
        <p:origin x="28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F1BA3B9-78AF-1240-A3EA-6B0E1994F6B7}"/>
              </a:ext>
            </a:extLst>
          </p:cNvPr>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4DAE691-9C1D-EA4E-95D0-E41E831BF799}"/>
              </a:ext>
            </a:extLst>
          </p:cNvPr>
          <p:cNvSpPr>
            <a:spLocks noGrp="1"/>
          </p:cNvSpPr>
          <p:nvPr>
            <p:ph type="dt" sz="quarter" idx="1"/>
          </p:nvPr>
        </p:nvSpPr>
        <p:spPr>
          <a:xfrm>
            <a:off x="3805482" y="0"/>
            <a:ext cx="2911263" cy="494472"/>
          </a:xfrm>
          <a:prstGeom prst="rect">
            <a:avLst/>
          </a:prstGeom>
        </p:spPr>
        <p:txBody>
          <a:bodyPr vert="horz" lIns="91440" tIns="45720" rIns="91440" bIns="45720" rtlCol="0"/>
          <a:lstStyle>
            <a:lvl1pPr algn="r">
              <a:defRPr sz="1200"/>
            </a:lvl1pPr>
          </a:lstStyle>
          <a:p>
            <a:fld id="{6AB41749-8879-1E42-9783-8F6A812E9FDF}" type="datetimeFigureOut">
              <a:rPr lang="nl-NL" smtClean="0"/>
              <a:t>27-11-2023</a:t>
            </a:fld>
            <a:endParaRPr lang="nl-NL"/>
          </a:p>
        </p:txBody>
      </p:sp>
      <p:sp>
        <p:nvSpPr>
          <p:cNvPr id="4" name="Tijdelijke aanduiding voor voettekst 3">
            <a:extLst>
              <a:ext uri="{FF2B5EF4-FFF2-40B4-BE49-F238E27FC236}">
                <a16:creationId xmlns:a16="http://schemas.microsoft.com/office/drawing/2014/main" id="{9C1554EC-98C3-814B-B15A-3E547138FB39}"/>
              </a:ext>
            </a:extLst>
          </p:cNvPr>
          <p:cNvSpPr>
            <a:spLocks noGrp="1"/>
          </p:cNvSpPr>
          <p:nvPr>
            <p:ph type="ftr" sz="quarter" idx="2"/>
          </p:nvPr>
        </p:nvSpPr>
        <p:spPr>
          <a:xfrm>
            <a:off x="0" y="9360730"/>
            <a:ext cx="2911263" cy="49447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78F01A5-1780-FD44-904D-2DED2CAFCFA3}"/>
              </a:ext>
            </a:extLst>
          </p:cNvPr>
          <p:cNvSpPr>
            <a:spLocks noGrp="1"/>
          </p:cNvSpPr>
          <p:nvPr>
            <p:ph type="sldNum" sz="quarter" idx="3"/>
          </p:nvPr>
        </p:nvSpPr>
        <p:spPr>
          <a:xfrm>
            <a:off x="3805482" y="9360730"/>
            <a:ext cx="2911263" cy="494470"/>
          </a:xfrm>
          <a:prstGeom prst="rect">
            <a:avLst/>
          </a:prstGeom>
        </p:spPr>
        <p:txBody>
          <a:bodyPr vert="horz" lIns="91440" tIns="45720" rIns="91440" bIns="45720" rtlCol="0" anchor="b"/>
          <a:lstStyle>
            <a:lvl1pPr algn="r">
              <a:defRPr sz="1200"/>
            </a:lvl1pPr>
          </a:lstStyle>
          <a:p>
            <a:fld id="{67422BE3-470E-D94D-9CE1-2569F8CCD344}" type="slidenum">
              <a:rPr lang="nl-NL" smtClean="0"/>
              <a:t>‹#›</a:t>
            </a:fld>
            <a:endParaRPr lang="nl-NL"/>
          </a:p>
        </p:txBody>
      </p:sp>
    </p:spTree>
    <p:extLst>
      <p:ext uri="{BB962C8B-B14F-4D97-AF65-F5344CB8AC3E}">
        <p14:creationId xmlns:p14="http://schemas.microsoft.com/office/powerpoint/2010/main" val="4149330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44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5482" y="0"/>
            <a:ext cx="2911263" cy="494472"/>
          </a:xfrm>
          <a:prstGeom prst="rect">
            <a:avLst/>
          </a:prstGeom>
        </p:spPr>
        <p:txBody>
          <a:bodyPr vert="horz" lIns="91440" tIns="45720" rIns="91440" bIns="45720" rtlCol="0"/>
          <a:lstStyle>
            <a:lvl1pPr algn="r">
              <a:defRPr sz="1200"/>
            </a:lvl1pPr>
          </a:lstStyle>
          <a:p>
            <a:fld id="{F09FE4FF-9CFE-41DB-B792-C75806F13F23}" type="datetimeFigureOut">
              <a:rPr lang="en-US" smtClean="0"/>
              <a:t>11/27/2023</a:t>
            </a:fld>
            <a:endParaRPr lang="en-US"/>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1830" y="4742815"/>
            <a:ext cx="5374640" cy="388048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60730"/>
            <a:ext cx="2911263" cy="4944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5482" y="9360730"/>
            <a:ext cx="2911263" cy="494470"/>
          </a:xfrm>
          <a:prstGeom prst="rect">
            <a:avLst/>
          </a:prstGeom>
        </p:spPr>
        <p:txBody>
          <a:bodyPr vert="horz" lIns="91440" tIns="45720" rIns="91440" bIns="45720" rtlCol="0" anchor="b"/>
          <a:lstStyle>
            <a:lvl1pPr algn="r">
              <a:defRPr sz="1200"/>
            </a:lvl1pPr>
          </a:lstStyle>
          <a:p>
            <a:fld id="{6FE4A596-28F4-4799-B832-E1F110F7E667}" type="slidenum">
              <a:rPr lang="en-US" smtClean="0"/>
              <a:t>‹#›</a:t>
            </a:fld>
            <a:endParaRPr lang="en-US"/>
          </a:p>
        </p:txBody>
      </p:sp>
    </p:spTree>
    <p:extLst>
      <p:ext uri="{BB962C8B-B14F-4D97-AF65-F5344CB8AC3E}">
        <p14:creationId xmlns:p14="http://schemas.microsoft.com/office/powerpoint/2010/main" val="259357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4A596-28F4-4799-B832-E1F110F7E667}" type="slidenum">
              <a:rPr lang="en-US" smtClean="0"/>
              <a:t>1</a:t>
            </a:fld>
            <a:endParaRPr lang="en-US"/>
          </a:p>
        </p:txBody>
      </p:sp>
    </p:spTree>
    <p:extLst>
      <p:ext uri="{BB962C8B-B14F-4D97-AF65-F5344CB8AC3E}">
        <p14:creationId xmlns:p14="http://schemas.microsoft.com/office/powerpoint/2010/main" val="110391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Verdana" panose="020B0604030504040204" pitchFamily="34" charset="0"/>
                <a:ea typeface="Verdana" panose="020B0604030504040204" pitchFamily="34" charset="0"/>
              </a:rPr>
              <a:t>The Netherlands is closing in on UNAIDS’ 95-95-95 targets for 2025, which</a:t>
            </a:r>
            <a:r>
              <a:rPr lang="en-US" sz="1100" baseline="0" dirty="0" smtClean="0">
                <a:latin typeface="Verdana" panose="020B0604030504040204" pitchFamily="34" charset="0"/>
                <a:ea typeface="Verdana" panose="020B0604030504040204" pitchFamily="34" charset="0"/>
              </a:rPr>
              <a:t> state that 95% of people with HIV should be diagnosed, 95% of those diagnosed are on treatment, and 95% of those treated have a suppressed viral load.</a:t>
            </a:r>
          </a:p>
          <a:p>
            <a:r>
              <a:rPr lang="en-US" sz="1100" baseline="0" dirty="0" smtClean="0">
                <a:latin typeface="Verdana" panose="020B0604030504040204" pitchFamily="34" charset="0"/>
                <a:ea typeface="Verdana" panose="020B0604030504040204" pitchFamily="34" charset="0"/>
              </a:rPr>
              <a:t>The current estimate for these targets stands at 94-96-96, which means that the</a:t>
            </a:r>
            <a:r>
              <a:rPr lang="en-US" sz="1100" b="0" i="0" u="none" strike="noStrike" kern="1200" baseline="0" dirty="0" smtClean="0">
                <a:solidFill>
                  <a:schemeClr val="tx1"/>
                </a:solidFill>
                <a:latin typeface="Verdana" panose="020B0604030504040204" pitchFamily="34" charset="0"/>
                <a:ea typeface="Verdana" panose="020B0604030504040204" pitchFamily="34" charset="0"/>
              </a:rPr>
              <a:t> UNAIDS’ 95-95-95 targets have almost been reached. </a:t>
            </a:r>
            <a:endParaRPr lang="en-US"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10</a:t>
            </a:fld>
            <a:endParaRPr lang="en-US"/>
          </a:p>
        </p:txBody>
      </p:sp>
    </p:spTree>
    <p:extLst>
      <p:ext uri="{BB962C8B-B14F-4D97-AF65-F5344CB8AC3E}">
        <p14:creationId xmlns:p14="http://schemas.microsoft.com/office/powerpoint/2010/main" val="1808068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Verdana" panose="020B0604030504040204" pitchFamily="34" charset="0"/>
                <a:ea typeface="Verdana" panose="020B0604030504040204" pitchFamily="34" charset="0"/>
              </a:rPr>
              <a:t>New</a:t>
            </a:r>
            <a:r>
              <a:rPr lang="en-US" sz="1100" baseline="0" dirty="0" smtClean="0">
                <a:latin typeface="Verdana" panose="020B0604030504040204" pitchFamily="34" charset="0"/>
                <a:ea typeface="Verdana" panose="020B0604030504040204" pitchFamily="34" charset="0"/>
              </a:rPr>
              <a:t> in this year’s monitoring report is that we were able to exclude 307 people who, according to Statistics Netherlands, had died or moved abroad by the end of 2022 – and should therefore not be counted in the continuum of care – but whose date of death or migration had not or not yet been recorded in the SHM database.</a:t>
            </a:r>
          </a:p>
          <a:p>
            <a:r>
              <a:rPr lang="en-US" sz="1100" baseline="0" dirty="0" smtClean="0">
                <a:latin typeface="Verdana" panose="020B0604030504040204" pitchFamily="34" charset="0"/>
                <a:ea typeface="Verdana" panose="020B0604030504040204" pitchFamily="34" charset="0"/>
              </a:rPr>
              <a:t>In the next presentation, you </a:t>
            </a:r>
            <a:r>
              <a:rPr lang="en-US" sz="1100" baseline="0" smtClean="0">
                <a:latin typeface="Verdana" panose="020B0604030504040204" pitchFamily="34" charset="0"/>
                <a:ea typeface="Verdana" panose="020B0604030504040204" pitchFamily="34" charset="0"/>
              </a:rPr>
              <a:t>will hear </a:t>
            </a:r>
            <a:r>
              <a:rPr lang="en-US" sz="1100" baseline="0" dirty="0" smtClean="0">
                <a:latin typeface="Verdana" panose="020B0604030504040204" pitchFamily="34" charset="0"/>
                <a:ea typeface="Verdana" panose="020B0604030504040204" pitchFamily="34" charset="0"/>
              </a:rPr>
              <a:t>more about how we used data from Statistics Netherlands.</a:t>
            </a:r>
            <a:endParaRPr lang="en-US"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11</a:t>
            </a:fld>
            <a:endParaRPr lang="en-US"/>
          </a:p>
        </p:txBody>
      </p:sp>
    </p:spTree>
    <p:extLst>
      <p:ext uri="{BB962C8B-B14F-4D97-AF65-F5344CB8AC3E}">
        <p14:creationId xmlns:p14="http://schemas.microsoft.com/office/powerpoint/2010/main" val="2626437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As you may know, SHM collects data on prior use of pre-exposure prophylaxis (</a:t>
            </a:r>
            <a:r>
              <a:rPr lang="en-GB" sz="1100" b="0" i="0" u="none" strike="noStrike" kern="1200" baseline="0" noProof="0" dirty="0" err="1" smtClean="0">
                <a:solidFill>
                  <a:schemeClr val="tx1"/>
                </a:solidFill>
                <a:latin typeface="Verdana" panose="020B0604030504040204" pitchFamily="34" charset="0"/>
                <a:ea typeface="Verdana" panose="020B0604030504040204" pitchFamily="34" charset="0"/>
                <a:cs typeface="+mn-cs"/>
              </a:rPr>
              <a:t>PrEP</a:t>
            </a:r>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 in all individuals newly diagnosed with HIV since 2018.</a:t>
            </a:r>
          </a:p>
          <a:p>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Among MSM and trans individuals, who are the primary target groups of the national </a:t>
            </a:r>
            <a:r>
              <a:rPr lang="en-GB" sz="1100" b="0" i="0" u="none" strike="noStrike" kern="1200" baseline="0" noProof="0" dirty="0" err="1" smtClean="0">
                <a:solidFill>
                  <a:schemeClr val="tx1"/>
                </a:solidFill>
                <a:latin typeface="Verdana" panose="020B0604030504040204" pitchFamily="34" charset="0"/>
                <a:ea typeface="Verdana" panose="020B0604030504040204" pitchFamily="34" charset="0"/>
                <a:cs typeface="+mn-cs"/>
              </a:rPr>
              <a:t>PrEP</a:t>
            </a:r>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 programme, the proportion of people reporting prior use of </a:t>
            </a:r>
            <a:r>
              <a:rPr lang="en-GB" sz="1100" b="0" i="0" u="none" strike="noStrike" kern="1200" baseline="0" noProof="0" dirty="0" err="1" smtClean="0">
                <a:solidFill>
                  <a:schemeClr val="tx1"/>
                </a:solidFill>
                <a:latin typeface="Verdana" panose="020B0604030504040204" pitchFamily="34" charset="0"/>
                <a:ea typeface="Verdana" panose="020B0604030504040204" pitchFamily="34" charset="0"/>
                <a:cs typeface="+mn-cs"/>
              </a:rPr>
              <a:t>PrEP</a:t>
            </a:r>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 has steadily increased over calendar time.</a:t>
            </a:r>
          </a:p>
          <a:p>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In 2022, 29 (13%) of the 227 observed new diagnoses in MSM and trans individuals were in people who reported prior use of </a:t>
            </a:r>
            <a:r>
              <a:rPr lang="en-GB" sz="1100" b="0" i="0" u="none" strike="noStrike" kern="1200" baseline="0" noProof="0" dirty="0" err="1" smtClean="0">
                <a:solidFill>
                  <a:schemeClr val="tx1"/>
                </a:solidFill>
                <a:latin typeface="Verdana" panose="020B0604030504040204" pitchFamily="34" charset="0"/>
                <a:ea typeface="Verdana" panose="020B0604030504040204" pitchFamily="34" charset="0"/>
                <a:cs typeface="+mn-cs"/>
              </a:rPr>
              <a:t>PrEP</a:t>
            </a:r>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 while 106 (47%) people reported never to have used </a:t>
            </a:r>
            <a:r>
              <a:rPr lang="en-GB" sz="1100" b="0" i="0" u="none" strike="noStrike" kern="1200" baseline="0" noProof="0" dirty="0" err="1" smtClean="0">
                <a:solidFill>
                  <a:schemeClr val="tx1"/>
                </a:solidFill>
                <a:latin typeface="Verdana" panose="020B0604030504040204" pitchFamily="34" charset="0"/>
                <a:ea typeface="Verdana" panose="020B0604030504040204" pitchFamily="34" charset="0"/>
                <a:cs typeface="+mn-cs"/>
              </a:rPr>
              <a:t>PrEP.</a:t>
            </a:r>
            <a:endPar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endParaRPr>
          </a:p>
          <a:p>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For 92 (41%) individuals, information on prior use of </a:t>
            </a:r>
            <a:r>
              <a:rPr lang="en-GB" sz="1100" b="0" i="0" u="none" strike="noStrike" kern="1200" baseline="0" noProof="0" dirty="0" err="1" smtClean="0">
                <a:solidFill>
                  <a:schemeClr val="tx1"/>
                </a:solidFill>
                <a:latin typeface="Verdana" panose="020B0604030504040204" pitchFamily="34" charset="0"/>
                <a:ea typeface="Verdana" panose="020B0604030504040204" pitchFamily="34" charset="0"/>
                <a:cs typeface="+mn-cs"/>
              </a:rPr>
              <a:t>PrEP</a:t>
            </a:r>
            <a:r>
              <a:rPr lang="en-GB" sz="1100" b="0" i="0" u="none" strike="noStrike" kern="1200" baseline="0" noProof="0" dirty="0" smtClean="0">
                <a:solidFill>
                  <a:schemeClr val="tx1"/>
                </a:solidFill>
                <a:latin typeface="Verdana" panose="020B0604030504040204" pitchFamily="34" charset="0"/>
                <a:ea typeface="Verdana" panose="020B0604030504040204" pitchFamily="34" charset="0"/>
                <a:cs typeface="+mn-cs"/>
              </a:rPr>
              <a:t> was not available.</a:t>
            </a:r>
            <a:endParaRPr lang="en-GB" sz="1100" noProof="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12</a:t>
            </a:fld>
            <a:endParaRPr lang="en-US"/>
          </a:p>
        </p:txBody>
      </p:sp>
    </p:spTree>
    <p:extLst>
      <p:ext uri="{BB962C8B-B14F-4D97-AF65-F5344CB8AC3E}">
        <p14:creationId xmlns:p14="http://schemas.microsoft.com/office/powerpoint/2010/main" val="172041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Verdana" panose="020B0604030504040204" pitchFamily="34" charset="0"/>
                <a:ea typeface="Verdana" panose="020B0604030504040204" pitchFamily="34" charset="0"/>
              </a:rPr>
              <a:t>Since combination treatment became available in 1996, there has been a sustained decline in the risk of death from AIDS as shown here in the red bars.</a:t>
            </a:r>
          </a:p>
          <a:p>
            <a:r>
              <a:rPr lang="en-US" sz="1100" b="0" i="0" u="none" strike="noStrike" kern="1200" baseline="0" dirty="0" smtClean="0">
                <a:solidFill>
                  <a:schemeClr val="tx1"/>
                </a:solidFill>
                <a:latin typeface="Verdana" panose="020B0604030504040204" pitchFamily="34" charset="0"/>
                <a:ea typeface="Verdana" panose="020B0604030504040204" pitchFamily="34" charset="0"/>
              </a:rPr>
              <a:t>Death is now increasingly likely to be caused by non-AIDS comorbidities, including non-AIDS-defining malignancies and cardiovascular disease.</a:t>
            </a:r>
          </a:p>
          <a:p>
            <a:r>
              <a:rPr lang="en-US" sz="1100" b="0" i="0" u="none" strike="noStrike" kern="1200" baseline="0" dirty="0" smtClean="0">
                <a:solidFill>
                  <a:schemeClr val="tx1"/>
                </a:solidFill>
                <a:latin typeface="Verdana" panose="020B0604030504040204" pitchFamily="34" charset="0"/>
                <a:ea typeface="Verdana" panose="020B0604030504040204" pitchFamily="34" charset="0"/>
              </a:rPr>
              <a:t>On average 17 people per year in 2020-2022 died of AIDS and these mainly include people presenting for care with a late-stage HIV infection.</a:t>
            </a:r>
          </a:p>
          <a:p>
            <a:r>
              <a:rPr lang="en-US" sz="1100" b="0" i="0" u="none" strike="noStrike" kern="1200" baseline="0" dirty="0" smtClean="0">
                <a:solidFill>
                  <a:schemeClr val="tx1"/>
                </a:solidFill>
                <a:latin typeface="Verdana" panose="020B0604030504040204" pitchFamily="34" charset="0"/>
                <a:ea typeface="Verdana" panose="020B0604030504040204" pitchFamily="34" charset="0"/>
              </a:rPr>
              <a:t>For 2022, 21 AIDS deaths have so far been recorded.</a:t>
            </a:r>
            <a:endParaRPr lang="en-US"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13</a:t>
            </a:fld>
            <a:endParaRPr lang="en-US"/>
          </a:p>
        </p:txBody>
      </p:sp>
    </p:spTree>
    <p:extLst>
      <p:ext uri="{BB962C8B-B14F-4D97-AF65-F5344CB8AC3E}">
        <p14:creationId xmlns:p14="http://schemas.microsoft.com/office/powerpoint/2010/main" val="265223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noProof="0" dirty="0" smtClean="0">
                <a:latin typeface="Verdana" panose="020B0604030504040204" pitchFamily="34" charset="0"/>
                <a:ea typeface="Verdana" panose="020B0604030504040204" pitchFamily="34" charset="0"/>
                <a:cs typeface="Verdana" panose="020B0604030504040204" pitchFamily="34" charset="0"/>
              </a:rPr>
              <a:t>As I just mentioned, one of the reasons</a:t>
            </a:r>
            <a:r>
              <a:rPr lang="en-GB" sz="1100" baseline="0" noProof="0" dirty="0" smtClean="0">
                <a:latin typeface="Verdana" panose="020B0604030504040204" pitchFamily="34" charset="0"/>
                <a:ea typeface="Verdana" panose="020B0604030504040204" pitchFamily="34" charset="0"/>
                <a:cs typeface="Verdana" panose="020B0604030504040204" pitchFamily="34" charset="0"/>
              </a:rPr>
              <a:t> there are still people who die of AIDS is that, u</a:t>
            </a:r>
            <a:r>
              <a:rPr lang="en-GB" sz="1100" noProof="0" dirty="0" smtClean="0">
                <a:latin typeface="Verdana" panose="020B0604030504040204" pitchFamily="34" charset="0"/>
                <a:ea typeface="Verdana" panose="020B0604030504040204" pitchFamily="34" charset="0"/>
                <a:cs typeface="Verdana" panose="020B0604030504040204" pitchFamily="34" charset="0"/>
              </a:rPr>
              <a:t>nfortunately,</a:t>
            </a:r>
            <a:r>
              <a:rPr lang="en-GB" sz="1100" baseline="0" noProof="0" dirty="0" smtClean="0">
                <a:latin typeface="Verdana" panose="020B0604030504040204" pitchFamily="34" charset="0"/>
                <a:ea typeface="Verdana" panose="020B0604030504040204" pitchFamily="34" charset="0"/>
                <a:cs typeface="Verdana" panose="020B0604030504040204" pitchFamily="34" charset="0"/>
              </a:rPr>
              <a:t> still too many people are diagnosed with late-stage HIV infection, i.e., with a CD4 count &lt;350 or with an AIDS-defining illness.</a:t>
            </a:r>
          </a:p>
          <a:p>
            <a:r>
              <a:rPr lang="en-GB" sz="1100" baseline="0" noProof="0" dirty="0" smtClean="0">
                <a:latin typeface="Verdana" panose="020B0604030504040204" pitchFamily="34" charset="0"/>
                <a:ea typeface="Verdana" panose="020B0604030504040204" pitchFamily="34" charset="0"/>
                <a:cs typeface="Verdana" panose="020B0604030504040204" pitchFamily="34" charset="0"/>
              </a:rPr>
              <a:t>Among the people diagnosed in 2022, 47% had late-stage HIV infection, with the highest proportions seen in men other than MSM (71%) and women (57%).</a:t>
            </a:r>
          </a:p>
          <a:p>
            <a:r>
              <a:rPr lang="en-GB" sz="1100" baseline="0" noProof="0" dirty="0" smtClean="0">
                <a:latin typeface="Verdana" panose="020B0604030504040204" pitchFamily="34" charset="0"/>
                <a:ea typeface="Verdana" panose="020B0604030504040204" pitchFamily="34" charset="0"/>
                <a:cs typeface="Verdana" panose="020B0604030504040204" pitchFamily="34" charset="0"/>
              </a:rPr>
              <a:t>Of note, proportions of late-stage HIV infections are lower than in previous years because people with evidence of having acquired HIV at most 12 months before diagnosis were classified as non-late, according to a new consensus definition published last year.</a:t>
            </a:r>
          </a:p>
          <a:p>
            <a:endParaRPr lang="en-GB" sz="1100" baseline="0" noProof="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14</a:t>
            </a:fld>
            <a:endParaRPr lang="en-US"/>
          </a:p>
        </p:txBody>
      </p:sp>
    </p:spTree>
    <p:extLst>
      <p:ext uri="{BB962C8B-B14F-4D97-AF65-F5344CB8AC3E}">
        <p14:creationId xmlns:p14="http://schemas.microsoft.com/office/powerpoint/2010/main" val="783453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Verdana" panose="020B0604030504040204" pitchFamily="34" charset="0"/>
                <a:ea typeface="Verdana" panose="020B0604030504040204" pitchFamily="34" charset="0"/>
              </a:rPr>
              <a:t>Older age is associated with</a:t>
            </a:r>
            <a:r>
              <a:rPr lang="en-GB" baseline="0" dirty="0" smtClean="0">
                <a:latin typeface="Verdana" panose="020B0604030504040204" pitchFamily="34" charset="0"/>
                <a:ea typeface="Verdana" panose="020B0604030504040204" pitchFamily="34" charset="0"/>
              </a:rPr>
              <a:t> a higher proportion of late-</a:t>
            </a:r>
            <a:r>
              <a:rPr lang="en-GB" dirty="0" smtClean="0">
                <a:latin typeface="Verdana" panose="020B0604030504040204" pitchFamily="34" charset="0"/>
                <a:ea typeface="Verdana" panose="020B0604030504040204" pitchFamily="34" charset="0"/>
              </a:rPr>
              <a:t>stage HIV</a:t>
            </a:r>
            <a:r>
              <a:rPr lang="en-GB" baseline="0" dirty="0" smtClean="0">
                <a:latin typeface="Verdana" panose="020B0604030504040204" pitchFamily="34" charset="0"/>
                <a:ea typeface="Verdana" panose="020B0604030504040204" pitchFamily="34" charset="0"/>
              </a:rPr>
              <a:t> infection.</a:t>
            </a:r>
          </a:p>
          <a:p>
            <a:r>
              <a:rPr lang="en-GB" baseline="0" dirty="0" smtClean="0">
                <a:latin typeface="Verdana" panose="020B0604030504040204" pitchFamily="34" charset="0"/>
                <a:ea typeface="Verdana" panose="020B0604030504040204" pitchFamily="34" charset="0"/>
              </a:rPr>
              <a:t>In the total population – here in yellow – the proportion with late-stage HIV was 30% in people between 15 and 24 years of age at the time of diagnosis and increased to 67% for people diagnosed at 60 years of age or older.</a:t>
            </a:r>
          </a:p>
          <a:p>
            <a:r>
              <a:rPr lang="en-GB" baseline="0" dirty="0" smtClean="0">
                <a:latin typeface="Verdana" panose="020B0604030504040204" pitchFamily="34" charset="0"/>
                <a:ea typeface="Verdana" panose="020B0604030504040204" pitchFamily="34" charset="0"/>
              </a:rPr>
              <a:t>In almost all age groups, the proportion with late-stage HIV was lowest for MSM and higher for other men and women.</a:t>
            </a:r>
            <a:endParaRPr lang="en-GB"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15</a:t>
            </a:fld>
            <a:endParaRPr lang="en-US"/>
          </a:p>
        </p:txBody>
      </p:sp>
    </p:spTree>
    <p:extLst>
      <p:ext uri="{BB962C8B-B14F-4D97-AF65-F5344CB8AC3E}">
        <p14:creationId xmlns:p14="http://schemas.microsoft.com/office/powerpoint/2010/main" val="428223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latin typeface="Verdana" panose="020B0604030504040204" pitchFamily="34" charset="0"/>
                <a:ea typeface="Verdana" panose="020B0604030504040204" pitchFamily="34" charset="0"/>
              </a:rPr>
              <a:t>Finally,</a:t>
            </a:r>
            <a:r>
              <a:rPr lang="en-GB" sz="1100" baseline="0" dirty="0" smtClean="0">
                <a:latin typeface="Verdana" panose="020B0604030504040204" pitchFamily="34" charset="0"/>
                <a:ea typeface="Verdana" panose="020B0604030504040204" pitchFamily="34" charset="0"/>
              </a:rPr>
              <a:t> this year we looked at HIV-related hospitalisation and mortality within a year of </a:t>
            </a:r>
            <a:r>
              <a:rPr lang="en-GB" sz="1100" baseline="0" dirty="0" smtClean="0">
                <a:latin typeface="Verdana" panose="020B0604030504040204" pitchFamily="34" charset="0"/>
                <a:ea typeface="Verdana" panose="020B0604030504040204" pitchFamily="34" charset="0"/>
              </a:rPr>
              <a:t>diagnosis </a:t>
            </a:r>
            <a:r>
              <a:rPr lang="en-GB" sz="1100" baseline="0" dirty="0" smtClean="0">
                <a:latin typeface="Verdana" panose="020B0604030504040204" pitchFamily="34" charset="0"/>
                <a:ea typeface="Verdana" panose="020B0604030504040204" pitchFamily="34" charset="0"/>
              </a:rPr>
              <a:t>among people diagnosed with late-stage HIV compared to those diagnosed with a recent or established HIV infection with CD4 counts above 350 cells/mm3.</a:t>
            </a:r>
          </a:p>
          <a:p>
            <a:r>
              <a:rPr lang="en-GB" sz="1100" baseline="0" dirty="0" smtClean="0">
                <a:latin typeface="Verdana" panose="020B0604030504040204" pitchFamily="34" charset="0"/>
                <a:ea typeface="Verdana" panose="020B0604030504040204" pitchFamily="34" charset="0"/>
              </a:rPr>
              <a:t>In the 575 </a:t>
            </a:r>
            <a:r>
              <a:rPr lang="en-GB" sz="1100" baseline="0" dirty="0" smtClean="0">
                <a:latin typeface="Verdana" panose="020B0604030504040204" pitchFamily="34" charset="0"/>
                <a:ea typeface="Verdana" panose="020B0604030504040204" pitchFamily="34" charset="0"/>
              </a:rPr>
              <a:t>people with late-stage </a:t>
            </a:r>
            <a:r>
              <a:rPr lang="en-GB" sz="1100" baseline="0" dirty="0" smtClean="0">
                <a:latin typeface="Verdana" panose="020B0604030504040204" pitchFamily="34" charset="0"/>
                <a:ea typeface="Verdana" panose="020B0604030504040204" pitchFamily="34" charset="0"/>
              </a:rPr>
              <a:t>HIV in 2020-2022, </a:t>
            </a:r>
            <a:r>
              <a:rPr lang="en-GB" sz="1100" baseline="0" dirty="0" smtClean="0">
                <a:latin typeface="Verdana" panose="020B0604030504040204" pitchFamily="34" charset="0"/>
                <a:ea typeface="Verdana" panose="020B0604030504040204" pitchFamily="34" charset="0"/>
              </a:rPr>
              <a:t>36% </a:t>
            </a:r>
            <a:r>
              <a:rPr lang="en-GB" sz="1100" baseline="0" dirty="0" smtClean="0">
                <a:latin typeface="Verdana" panose="020B0604030504040204" pitchFamily="34" charset="0"/>
                <a:ea typeface="Verdana" panose="020B0604030504040204" pitchFamily="34" charset="0"/>
              </a:rPr>
              <a:t>were </a:t>
            </a:r>
            <a:r>
              <a:rPr lang="en-GB" sz="1100" baseline="0" dirty="0" smtClean="0">
                <a:latin typeface="Verdana" panose="020B0604030504040204" pitchFamily="34" charset="0"/>
                <a:ea typeface="Verdana" panose="020B0604030504040204" pitchFamily="34" charset="0"/>
              </a:rPr>
              <a:t>admitted to a hospital for HIV-related reasons, while 3% died as a direct result of HIV.</a:t>
            </a:r>
          </a:p>
          <a:p>
            <a:r>
              <a:rPr lang="en-GB" sz="1100" baseline="0" dirty="0" smtClean="0">
                <a:latin typeface="Verdana" panose="020B0604030504040204" pitchFamily="34" charset="0"/>
                <a:ea typeface="Verdana" panose="020B0604030504040204" pitchFamily="34" charset="0"/>
              </a:rPr>
              <a:t>In contrast, among those with a non-late HIV infection, only 3% were hospitalised </a:t>
            </a:r>
            <a:r>
              <a:rPr lang="en-GB" sz="1100" baseline="0" smtClean="0">
                <a:latin typeface="Verdana" panose="020B0604030504040204" pitchFamily="34" charset="0"/>
                <a:ea typeface="Verdana" panose="020B0604030504040204" pitchFamily="34" charset="0"/>
              </a:rPr>
              <a:t>and </a:t>
            </a:r>
            <a:r>
              <a:rPr lang="en-GB" sz="1100" baseline="0" smtClean="0">
                <a:latin typeface="Verdana" panose="020B0604030504040204" pitchFamily="34" charset="0"/>
                <a:ea typeface="Verdana" panose="020B0604030504040204" pitchFamily="34" charset="0"/>
              </a:rPr>
              <a:t>no one died due to HIV.</a:t>
            </a:r>
            <a:endParaRPr lang="en-GB" sz="1100"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6FE4A596-28F4-4799-B832-E1F110F7E667}" type="slidenum">
              <a:rPr lang="en-US" smtClean="0"/>
              <a:t>16</a:t>
            </a:fld>
            <a:endParaRPr lang="en-US"/>
          </a:p>
        </p:txBody>
      </p:sp>
    </p:spTree>
    <p:extLst>
      <p:ext uri="{BB962C8B-B14F-4D97-AF65-F5344CB8AC3E}">
        <p14:creationId xmlns:p14="http://schemas.microsoft.com/office/powerpoint/2010/main" val="289228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smtClean="0">
                <a:latin typeface="Verdana" panose="020B0604030504040204" pitchFamily="34" charset="0"/>
                <a:ea typeface="Verdana" panose="020B0604030504040204" pitchFamily="34" charset="0"/>
                <a:cs typeface="Verdana" panose="020B0604030504040204" pitchFamily="34" charset="0"/>
              </a:rPr>
              <a:t>First of all, we would </a:t>
            </a:r>
            <a:r>
              <a:rPr lang="en-GB" sz="1100" baseline="0" dirty="0" smtClean="0">
                <a:latin typeface="Verdana" panose="020B0604030504040204" pitchFamily="34" charset="0"/>
                <a:ea typeface="Verdana" panose="020B0604030504040204" pitchFamily="34" charset="0"/>
                <a:cs typeface="Verdana" panose="020B0604030504040204" pitchFamily="34" charset="0"/>
              </a:rPr>
              <a:t>like to give a special thanks to the people listed on this slide for their contribution to this year’s HIV Monitoring Report, including our colleagues at SHM and all external experts who were involved in writing of the report.</a:t>
            </a:r>
          </a:p>
        </p:txBody>
      </p:sp>
      <p:sp>
        <p:nvSpPr>
          <p:cNvPr id="4" name="Slide Number Placeholder 3"/>
          <p:cNvSpPr>
            <a:spLocks noGrp="1"/>
          </p:cNvSpPr>
          <p:nvPr>
            <p:ph type="sldNum" sz="quarter" idx="10"/>
          </p:nvPr>
        </p:nvSpPr>
        <p:spPr/>
        <p:txBody>
          <a:bodyPr/>
          <a:lstStyle/>
          <a:p>
            <a:fld id="{6FE4A596-28F4-4799-B832-E1F110F7E667}" type="slidenum">
              <a:rPr lang="en-US" smtClean="0"/>
              <a:t>2</a:t>
            </a:fld>
            <a:endParaRPr lang="en-US"/>
          </a:p>
        </p:txBody>
      </p:sp>
    </p:spTree>
    <p:extLst>
      <p:ext uri="{BB962C8B-B14F-4D97-AF65-F5344CB8AC3E}">
        <p14:creationId xmlns:p14="http://schemas.microsoft.com/office/powerpoint/2010/main" val="9159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sz="1100" noProof="0" dirty="0" smtClean="0">
                <a:latin typeface="Verdana" panose="020B0604030504040204" pitchFamily="34" charset="0"/>
                <a:ea typeface="Verdana" panose="020B0604030504040204" pitchFamily="34" charset="0"/>
                <a:cs typeface="Verdana" panose="020B0604030504040204" pitchFamily="34" charset="0"/>
              </a:rPr>
              <a:t>Of course,</a:t>
            </a:r>
            <a:r>
              <a:rPr lang="en-GB" sz="1100" baseline="0" noProof="0" dirty="0" smtClean="0">
                <a:latin typeface="Verdana" panose="020B0604030504040204" pitchFamily="34" charset="0"/>
                <a:ea typeface="Verdana" panose="020B0604030504040204" pitchFamily="34" charset="0"/>
                <a:cs typeface="Verdana" panose="020B0604030504040204" pitchFamily="34" charset="0"/>
              </a:rPr>
              <a:t> the Monitoring Report wouldn’t be there without the efforts of all health care professionals in the HIV treatment centres across the country.</a:t>
            </a:r>
          </a:p>
          <a:p>
            <a:pPr eaLnBrk="1" fontAlgn="auto" hangingPunct="1">
              <a:spcBef>
                <a:spcPts val="0"/>
              </a:spcBef>
              <a:spcAft>
                <a:spcPts val="0"/>
              </a:spcAft>
              <a:defRPr/>
            </a:pPr>
            <a:r>
              <a:rPr lang="en-GB" altLang="en-US" sz="1100" dirty="0" smtClean="0">
                <a:latin typeface="Verdana" panose="020B0604030504040204" pitchFamily="34" charset="0"/>
                <a:ea typeface="Verdana" panose="020B0604030504040204" pitchFamily="34" charset="0"/>
                <a:cs typeface="Verdana" panose="020B0604030504040204" pitchFamily="34" charset="0"/>
              </a:rPr>
              <a:t>Finally, we</a:t>
            </a:r>
            <a:r>
              <a:rPr lang="en-GB" altLang="en-US" sz="1100" baseline="0" dirty="0" smtClean="0">
                <a:latin typeface="Verdana" panose="020B0604030504040204" pitchFamily="34" charset="0"/>
                <a:ea typeface="Verdana" panose="020B0604030504040204" pitchFamily="34" charset="0"/>
                <a:cs typeface="Verdana" panose="020B0604030504040204" pitchFamily="34" charset="0"/>
              </a:rPr>
              <a:t> would</a:t>
            </a:r>
            <a:r>
              <a:rPr lang="en-GB" altLang="en-US" sz="1100" dirty="0" smtClean="0">
                <a:latin typeface="Verdana" panose="020B0604030504040204" pitchFamily="34" charset="0"/>
                <a:ea typeface="Verdana" panose="020B0604030504040204" pitchFamily="34" charset="0"/>
                <a:cs typeface="Verdana" panose="020B0604030504040204" pitchFamily="34" charset="0"/>
              </a:rPr>
              <a:t> like to thank all people</a:t>
            </a:r>
            <a:r>
              <a:rPr lang="en-GB" altLang="en-US" sz="1100" baseline="0" dirty="0" smtClean="0">
                <a:latin typeface="Verdana" panose="020B0604030504040204" pitchFamily="34" charset="0"/>
                <a:ea typeface="Verdana" panose="020B0604030504040204" pitchFamily="34" charset="0"/>
                <a:cs typeface="Verdana" panose="020B0604030504040204" pitchFamily="34" charset="0"/>
              </a:rPr>
              <a:t> living with HIV</a:t>
            </a:r>
            <a:r>
              <a:rPr lang="en-GB" altLang="en-US" sz="1100" dirty="0" smtClean="0">
                <a:latin typeface="Verdana" panose="020B0604030504040204" pitchFamily="34" charset="0"/>
                <a:ea typeface="Verdana" panose="020B0604030504040204" pitchFamily="34" charset="0"/>
                <a:cs typeface="Verdana" panose="020B0604030504040204" pitchFamily="34" charset="0"/>
              </a:rPr>
              <a:t> for their trust and allowing us to collect and analyse their data.</a:t>
            </a:r>
            <a:endParaRPr lang="en-US" sz="1100" dirty="0"/>
          </a:p>
        </p:txBody>
      </p:sp>
      <p:sp>
        <p:nvSpPr>
          <p:cNvPr id="4" name="Slide Number Placeholder 3"/>
          <p:cNvSpPr>
            <a:spLocks noGrp="1"/>
          </p:cNvSpPr>
          <p:nvPr>
            <p:ph type="sldNum" sz="quarter" idx="10"/>
          </p:nvPr>
        </p:nvSpPr>
        <p:spPr/>
        <p:txBody>
          <a:bodyPr/>
          <a:lstStyle/>
          <a:p>
            <a:fld id="{6FE4A596-28F4-4799-B832-E1F110F7E667}" type="slidenum">
              <a:rPr lang="en-US" smtClean="0"/>
              <a:t>3</a:t>
            </a:fld>
            <a:endParaRPr lang="en-US"/>
          </a:p>
        </p:txBody>
      </p:sp>
    </p:spTree>
    <p:extLst>
      <p:ext uri="{BB962C8B-B14F-4D97-AF65-F5344CB8AC3E}">
        <p14:creationId xmlns:p14="http://schemas.microsoft.com/office/powerpoint/2010/main" val="17426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sz="1100" b="0" noProof="0" dirty="0" smtClean="0">
                <a:latin typeface="Verdana" panose="020B0604030504040204" pitchFamily="34" charset="0"/>
                <a:ea typeface="Verdana" panose="020B0604030504040204" pitchFamily="34" charset="0"/>
                <a:cs typeface="Verdana" panose="020B0604030504040204" pitchFamily="34" charset="0"/>
              </a:rPr>
              <a:t>Coming now to some</a:t>
            </a: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 key results of our latest monitoring report, we see that t</a:t>
            </a:r>
            <a:r>
              <a:rPr lang="en-GB" altLang="en-US" sz="1100" b="0" noProof="0" dirty="0" smtClean="0">
                <a:latin typeface="Verdana" panose="020B0604030504040204" pitchFamily="34" charset="0"/>
                <a:ea typeface="Verdana" panose="020B0604030504040204" pitchFamily="34" charset="0"/>
                <a:cs typeface="Verdana" panose="020B0604030504040204" pitchFamily="34" charset="0"/>
              </a:rPr>
              <a:t>he decreasing trend</a:t>
            </a: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 in the annual number of newly-diagnosed HIV infections has continued in 2022 but also appears to be levelling off.</a:t>
            </a:r>
          </a:p>
          <a:p>
            <a:pPr>
              <a:defRPr/>
            </a:pP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In 2022, there were 393 newly-diagnosed HIV infections compared to 410 in 2021.</a:t>
            </a:r>
          </a:p>
          <a:p>
            <a:pPr>
              <a:defRPr/>
            </a:pP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On top of that, there were 454 people born abroad who moved to the Netherlands in 2022 with a documented HIV diagnosis before arriving in the country.</a:t>
            </a:r>
          </a:p>
        </p:txBody>
      </p:sp>
      <p:sp>
        <p:nvSpPr>
          <p:cNvPr id="4" name="Slide Number Placeholder 3"/>
          <p:cNvSpPr>
            <a:spLocks noGrp="1"/>
          </p:cNvSpPr>
          <p:nvPr>
            <p:ph type="sldNum" sz="quarter" idx="10"/>
          </p:nvPr>
        </p:nvSpPr>
        <p:spPr/>
        <p:txBody>
          <a:bodyPr/>
          <a:lstStyle/>
          <a:p>
            <a:fld id="{98252206-DE23-4B6E-85C0-C9B04364B955}" type="slidenum">
              <a:rPr lang="en-US" smtClean="0"/>
              <a:t>4</a:t>
            </a:fld>
            <a:endParaRPr lang="en-US"/>
          </a:p>
        </p:txBody>
      </p:sp>
    </p:spTree>
    <p:extLst>
      <p:ext uri="{BB962C8B-B14F-4D97-AF65-F5344CB8AC3E}">
        <p14:creationId xmlns:p14="http://schemas.microsoft.com/office/powerpoint/2010/main" val="37010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100" b="0" noProof="0" dirty="0" smtClean="0">
                <a:latin typeface="Verdana" panose="020B0604030504040204" pitchFamily="34" charset="0"/>
                <a:ea typeface="Verdana" panose="020B0604030504040204" pitchFamily="34" charset="0"/>
              </a:rPr>
              <a:t>Among</a:t>
            </a:r>
            <a:r>
              <a:rPr lang="en-GB" sz="1100" b="0" baseline="0" noProof="0" dirty="0" smtClean="0">
                <a:latin typeface="Verdana" panose="020B0604030504040204" pitchFamily="34" charset="0"/>
                <a:ea typeface="Verdana" panose="020B0604030504040204" pitchFamily="34" charset="0"/>
              </a:rPr>
              <a:t> these 454 migrants, 187, or 41%, originated from Ukraine, while 33, or 7%, were from the Russian Federation.</a:t>
            </a:r>
            <a:endParaRPr lang="en-US" sz="1100" dirty="0"/>
          </a:p>
        </p:txBody>
      </p:sp>
      <p:sp>
        <p:nvSpPr>
          <p:cNvPr id="4" name="Slide Number Placeholder 3"/>
          <p:cNvSpPr>
            <a:spLocks noGrp="1"/>
          </p:cNvSpPr>
          <p:nvPr>
            <p:ph type="sldNum" sz="quarter" idx="10"/>
          </p:nvPr>
        </p:nvSpPr>
        <p:spPr/>
        <p:txBody>
          <a:bodyPr/>
          <a:lstStyle/>
          <a:p>
            <a:fld id="{98252206-DE23-4B6E-85C0-C9B04364B955}" type="slidenum">
              <a:rPr lang="en-US" smtClean="0"/>
              <a:t>5</a:t>
            </a:fld>
            <a:endParaRPr lang="en-US"/>
          </a:p>
        </p:txBody>
      </p:sp>
    </p:spTree>
    <p:extLst>
      <p:ext uri="{BB962C8B-B14F-4D97-AF65-F5344CB8AC3E}">
        <p14:creationId xmlns:p14="http://schemas.microsoft.com/office/powerpoint/2010/main" val="42256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85% of the migrants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already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had a suppressed viral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load when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they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first presented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for HIV care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after arriving in </a:t>
            </a:r>
            <a:r>
              <a:rPr lang="en-US" altLang="en-US" sz="1100" b="0" baseline="0" noProof="0" dirty="0" smtClean="0">
                <a:latin typeface="Verdana" panose="020B0604030504040204" pitchFamily="34" charset="0"/>
                <a:ea typeface="Verdana" panose="020B0604030504040204" pitchFamily="34" charset="0"/>
                <a:cs typeface="Verdana" panose="020B0604030504040204" pitchFamily="34" charset="0"/>
              </a:rPr>
              <a:t>the Netherlands.</a:t>
            </a:r>
            <a:endParaRPr lang="en-GB" altLang="en-US" sz="1100" b="0" noProof="0" dirty="0" smtClean="0">
              <a:latin typeface="Verdana" panose="020B0604030504040204" pitchFamily="34" charset="0"/>
              <a:ea typeface="Verdana" panose="020B0604030504040204" pitchFamily="34" charset="0"/>
              <a:cs typeface="Verdana" panose="020B0604030504040204" pitchFamily="34" charset="0"/>
            </a:endParaRPr>
          </a:p>
          <a:p>
            <a:endParaRPr lang="en-US" sz="1100" dirty="0"/>
          </a:p>
        </p:txBody>
      </p:sp>
      <p:sp>
        <p:nvSpPr>
          <p:cNvPr id="4" name="Slide Number Placeholder 3"/>
          <p:cNvSpPr>
            <a:spLocks noGrp="1"/>
          </p:cNvSpPr>
          <p:nvPr>
            <p:ph type="sldNum" sz="quarter" idx="10"/>
          </p:nvPr>
        </p:nvSpPr>
        <p:spPr/>
        <p:txBody>
          <a:bodyPr/>
          <a:lstStyle/>
          <a:p>
            <a:fld id="{98252206-DE23-4B6E-85C0-C9B04364B955}" type="slidenum">
              <a:rPr lang="en-US" smtClean="0"/>
              <a:t>6</a:t>
            </a:fld>
            <a:endParaRPr lang="en-US"/>
          </a:p>
        </p:txBody>
      </p:sp>
    </p:spTree>
    <p:extLst>
      <p:ext uri="{BB962C8B-B14F-4D97-AF65-F5344CB8AC3E}">
        <p14:creationId xmlns:p14="http://schemas.microsoft.com/office/powerpoint/2010/main" val="2000615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Among the 393 </a:t>
            </a: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new HIV diagnoses in 2022, </a:t>
            </a: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the majority, 54</a:t>
            </a: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 </a:t>
            </a:r>
            <a:r>
              <a:rPr lang="en-GB" altLang="en-US" sz="1100" b="0" baseline="0" noProof="0" dirty="0" smtClean="0">
                <a:latin typeface="Verdana" panose="020B0604030504040204" pitchFamily="34" charset="0"/>
                <a:ea typeface="Verdana" panose="020B0604030504040204" pitchFamily="34" charset="0"/>
                <a:cs typeface="Verdana" panose="020B0604030504040204" pitchFamily="34" charset="0"/>
              </a:rPr>
              <a:t>were in MSM, while 24% were in other men, 18% in women, and 4% in transgender men and women.</a:t>
            </a:r>
          </a:p>
        </p:txBody>
      </p:sp>
      <p:sp>
        <p:nvSpPr>
          <p:cNvPr id="4" name="Slide Number Placeholder 3"/>
          <p:cNvSpPr>
            <a:spLocks noGrp="1"/>
          </p:cNvSpPr>
          <p:nvPr>
            <p:ph type="sldNum" sz="quarter" idx="10"/>
          </p:nvPr>
        </p:nvSpPr>
        <p:spPr/>
        <p:txBody>
          <a:bodyPr/>
          <a:lstStyle/>
          <a:p>
            <a:fld id="{98252206-DE23-4B6E-85C0-C9B04364B955}" type="slidenum">
              <a:rPr lang="en-US" smtClean="0"/>
              <a:t>7</a:t>
            </a:fld>
            <a:endParaRPr lang="en-US"/>
          </a:p>
        </p:txBody>
      </p:sp>
    </p:spTree>
    <p:extLst>
      <p:ext uri="{BB962C8B-B14F-4D97-AF65-F5344CB8AC3E}">
        <p14:creationId xmlns:p14="http://schemas.microsoft.com/office/powerpoint/2010/main" val="82138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Among men who have sex with men, the steepest decrease in the annual</a:t>
            </a:r>
            <a:r>
              <a:rPr lang="en-GB" baseline="0" dirty="0" smtClean="0"/>
              <a:t> number of</a:t>
            </a:r>
            <a:r>
              <a:rPr lang="en-GB" dirty="0" smtClean="0"/>
              <a:t> new</a:t>
            </a:r>
            <a:r>
              <a:rPr lang="en-GB" baseline="0" dirty="0" smtClean="0"/>
              <a:t> HIV diagnoses was seen in men between 30 and 50 years of age.</a:t>
            </a:r>
          </a:p>
          <a:p>
            <a:r>
              <a:rPr lang="en-GB" baseline="0" dirty="0" smtClean="0"/>
              <a:t>In 2010, there were 464 diagnoses, and by 2022 the number had decreased by 82% to 85.</a:t>
            </a:r>
          </a:p>
          <a:p>
            <a:r>
              <a:rPr lang="en-GB" baseline="0" dirty="0" smtClean="0"/>
              <a:t>The decrease in number of new diagnoses was less pronounced in MSM below 30 years of age (64%) and MSM 50 years of age or older (49%).</a:t>
            </a:r>
          </a:p>
          <a:p>
            <a:r>
              <a:rPr lang="en-GB" baseline="0" dirty="0" smtClean="0"/>
              <a:t>We think this may signal that younger and </a:t>
            </a:r>
            <a:r>
              <a:rPr lang="en-GB" baseline="0" dirty="0" smtClean="0"/>
              <a:t>older MSM </a:t>
            </a:r>
            <a:r>
              <a:rPr lang="en-GB" baseline="0" dirty="0" smtClean="0"/>
              <a:t>are less aware of the various ways to prevent HIV, or that they find preventative measures more difficult to access than men between 30 and 50 years of age.</a:t>
            </a:r>
            <a:endParaRPr lang="en-GB" dirty="0"/>
          </a:p>
        </p:txBody>
      </p:sp>
      <p:sp>
        <p:nvSpPr>
          <p:cNvPr id="4" name="Slide Number Placeholder 3"/>
          <p:cNvSpPr>
            <a:spLocks noGrp="1"/>
          </p:cNvSpPr>
          <p:nvPr>
            <p:ph type="sldNum" sz="quarter" idx="10"/>
          </p:nvPr>
        </p:nvSpPr>
        <p:spPr/>
        <p:txBody>
          <a:bodyPr/>
          <a:lstStyle/>
          <a:p>
            <a:fld id="{6FE4A596-28F4-4799-B832-E1F110F7E667}" type="slidenum">
              <a:rPr lang="en-US" smtClean="0"/>
              <a:t>8</a:t>
            </a:fld>
            <a:endParaRPr lang="en-US"/>
          </a:p>
        </p:txBody>
      </p:sp>
    </p:spTree>
    <p:extLst>
      <p:ext uri="{BB962C8B-B14F-4D97-AF65-F5344CB8AC3E}">
        <p14:creationId xmlns:p14="http://schemas.microsoft.com/office/powerpoint/2010/main" val="3078456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dirty="0" smtClean="0">
                <a:solidFill>
                  <a:schemeClr val="tx1"/>
                </a:solidFill>
                <a:latin typeface="Verdana" panose="020B0604030504040204" pitchFamily="34" charset="0"/>
                <a:ea typeface="Verdana" panose="020B0604030504040204" pitchFamily="34" charset="0"/>
                <a:cs typeface="+mn-cs"/>
              </a:rPr>
              <a:t>Meanwhile, the estimated number of newly-acquired HIV infections decreased from 930 in 2010 to 140 in 2022, which is a decrease of 85%, albeit with quite a large uncertainty around the estimates.</a:t>
            </a:r>
          </a:p>
          <a:p>
            <a:r>
              <a:rPr lang="en-US" sz="1100" b="0" i="0" u="none" strike="noStrike" kern="1200" baseline="0" dirty="0" smtClean="0">
                <a:solidFill>
                  <a:schemeClr val="tx1"/>
                </a:solidFill>
                <a:latin typeface="Verdana" panose="020B0604030504040204" pitchFamily="34" charset="0"/>
                <a:ea typeface="Verdana" panose="020B0604030504040204" pitchFamily="34" charset="0"/>
                <a:cs typeface="+mn-cs"/>
              </a:rPr>
              <a:t>Overall, by the end of 2022 we estimate that there were 24,400 people with HIV in the Netherlands, of whom 1,390 remained undiagnosed.</a:t>
            </a:r>
          </a:p>
        </p:txBody>
      </p:sp>
      <p:sp>
        <p:nvSpPr>
          <p:cNvPr id="4" name="Slide Number Placeholder 3"/>
          <p:cNvSpPr>
            <a:spLocks noGrp="1"/>
          </p:cNvSpPr>
          <p:nvPr>
            <p:ph type="sldNum" sz="quarter" idx="10"/>
          </p:nvPr>
        </p:nvSpPr>
        <p:spPr/>
        <p:txBody>
          <a:bodyPr/>
          <a:lstStyle/>
          <a:p>
            <a:fld id="{6FE4A596-28F4-4799-B832-E1F110F7E667}" type="slidenum">
              <a:rPr lang="en-US" smtClean="0"/>
              <a:t>9</a:t>
            </a:fld>
            <a:endParaRPr lang="en-US"/>
          </a:p>
        </p:txBody>
      </p:sp>
    </p:spTree>
    <p:extLst>
      <p:ext uri="{BB962C8B-B14F-4D97-AF65-F5344CB8AC3E}">
        <p14:creationId xmlns:p14="http://schemas.microsoft.com/office/powerpoint/2010/main" val="371971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C66D60FC-95D6-EB4A-87B1-7BF7104163BA}"/>
              </a:ext>
            </a:extLst>
          </p:cNvPr>
          <p:cNvSpPr>
            <a:spLocks noGrp="1" noChangeArrowheads="1"/>
          </p:cNvSpPr>
          <p:nvPr>
            <p:ph type="dt" sz="half" idx="2"/>
          </p:nvPr>
        </p:nvSpPr>
        <p:spPr>
          <a:xfrm>
            <a:off x="2182230" y="6914915"/>
            <a:ext cx="3603804" cy="476250"/>
          </a:xfrm>
          <a:prstGeom prst="rect">
            <a:avLst/>
          </a:prstGeom>
        </p:spPr>
        <p:txBody>
          <a:bodyPr/>
          <a:lstStyle>
            <a:lvl1pPr>
              <a:defRPr sz="3000" b="0" i="0">
                <a:solidFill>
                  <a:srgbClr val="003074"/>
                </a:solidFill>
                <a:latin typeface="Verdana" panose="020B0604030504040204" pitchFamily="34" charset="0"/>
                <a:ea typeface="Verdana" panose="020B0604030504040204" pitchFamily="34" charset="0"/>
                <a:cs typeface="Verdana" panose="020B0604030504040204" pitchFamily="34" charset="0"/>
              </a:defRPr>
            </a:lvl1pPr>
          </a:lstStyle>
          <a:p>
            <a:fld id="{4195F20E-5BD8-6642-BA2E-CBAD3D2F7D45}" type="datetime1">
              <a:rPr lang="nl-NL" altLang="nl-NL" smtClean="0"/>
              <a:pPr/>
              <a:t>27-11-2023</a:t>
            </a:fld>
            <a:endParaRPr lang="nl-NL" altLang="nl-NL" dirty="0"/>
          </a:p>
        </p:txBody>
      </p:sp>
      <p:sp>
        <p:nvSpPr>
          <p:cNvPr id="8" name="Content Placeholder 2">
            <a:extLst>
              <a:ext uri="{FF2B5EF4-FFF2-40B4-BE49-F238E27FC236}">
                <a16:creationId xmlns:a16="http://schemas.microsoft.com/office/drawing/2014/main" id="{377572AB-9C59-BD4C-9D26-EF6964C5BDE7}"/>
              </a:ext>
            </a:extLst>
          </p:cNvPr>
          <p:cNvSpPr>
            <a:spLocks noGrp="1"/>
          </p:cNvSpPr>
          <p:nvPr>
            <p:ph idx="1"/>
          </p:nvPr>
        </p:nvSpPr>
        <p:spPr>
          <a:xfrm>
            <a:off x="2182231" y="3651250"/>
            <a:ext cx="20019534" cy="8702676"/>
          </a:xfrm>
          <a:prstGeom prst="rect">
            <a:avLst/>
          </a:prstGeom>
        </p:spPr>
        <p:txBody>
          <a:bodyPr/>
          <a:lstStyle>
            <a:lvl1pPr>
              <a:buNone/>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buNone/>
              <a:defRPr sz="18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buNone/>
              <a:defRPr sz="18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buNone/>
              <a:defRPr sz="18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buNone/>
              <a:defRPr sz="18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p:txBody>
      </p:sp>
      <p:pic>
        <p:nvPicPr>
          <p:cNvPr id="9" name="Picture 7">
            <a:extLst>
              <a:ext uri="{FF2B5EF4-FFF2-40B4-BE49-F238E27FC236}">
                <a16:creationId xmlns:a16="http://schemas.microsoft.com/office/drawing/2014/main" id="{275B9325-D070-104A-814A-C09E11028D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4291" y="9267932"/>
            <a:ext cx="2929994" cy="3593274"/>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C98D181-7787-A643-99CF-5655D9FDA0CE}"/>
              </a:ext>
            </a:extLst>
          </p:cNvPr>
          <p:cNvSpPr>
            <a:spLocks noGrp="1"/>
          </p:cNvSpPr>
          <p:nvPr>
            <p:ph type="title"/>
          </p:nvPr>
        </p:nvSpPr>
        <p:spPr>
          <a:xfrm>
            <a:off x="2182230" y="308221"/>
            <a:ext cx="21031200" cy="2651126"/>
          </a:xfrm>
          <a:prstGeom prst="rect">
            <a:avLst/>
          </a:prstGeom>
        </p:spPr>
        <p:txBody>
          <a:bodyPr anchor="b" anchorCtr="0"/>
          <a:lstStyle>
            <a:lvl1pPr>
              <a:defRPr sz="6001" b="1" i="0">
                <a:solidFill>
                  <a:srgbClr val="003074"/>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endParaRPr lang="en-US" dirty="0"/>
          </a:p>
        </p:txBody>
      </p:sp>
    </p:spTree>
    <p:extLst>
      <p:ext uri="{BB962C8B-B14F-4D97-AF65-F5344CB8AC3E}">
        <p14:creationId xmlns:p14="http://schemas.microsoft.com/office/powerpoint/2010/main" val="990256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2231" y="3651250"/>
            <a:ext cx="20019534" cy="8702676"/>
          </a:xfrm>
          <a:prstGeom prst="rect">
            <a:avLst/>
          </a:prstGeom>
        </p:spPr>
        <p:txBody>
          <a:bodyPr/>
          <a:lstStyle>
            <a:lvl1pPr>
              <a:defRPr sz="48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tle 1">
            <a:extLst>
              <a:ext uri="{FF2B5EF4-FFF2-40B4-BE49-F238E27FC236}">
                <a16:creationId xmlns:a16="http://schemas.microsoft.com/office/drawing/2014/main" id="{9D767817-3BB6-AD42-A164-705C3A60EFCD}"/>
              </a:ext>
            </a:extLst>
          </p:cNvPr>
          <p:cNvSpPr>
            <a:spLocks noGrp="1"/>
          </p:cNvSpPr>
          <p:nvPr>
            <p:ph type="title"/>
          </p:nvPr>
        </p:nvSpPr>
        <p:spPr>
          <a:xfrm>
            <a:off x="2182230" y="308221"/>
            <a:ext cx="21031200" cy="2651126"/>
          </a:xfrm>
          <a:prstGeom prst="rect">
            <a:avLst/>
          </a:prstGeom>
        </p:spPr>
        <p:txBody>
          <a:bodyPr anchor="b" anchorCtr="0"/>
          <a:lstStyle>
            <a:lvl1pPr>
              <a:defRPr sz="6001" b="1" i="0">
                <a:solidFill>
                  <a:srgbClr val="003074"/>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endParaRPr lang="en-US" dirty="0"/>
          </a:p>
        </p:txBody>
      </p:sp>
    </p:spTree>
    <p:extLst>
      <p:ext uri="{BB962C8B-B14F-4D97-AF65-F5344CB8AC3E}">
        <p14:creationId xmlns:p14="http://schemas.microsoft.com/office/powerpoint/2010/main" val="842489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82230" y="3651250"/>
            <a:ext cx="10008651" cy="8702676"/>
          </a:xfrm>
          <a:prstGeom prst="rect">
            <a:avLst/>
          </a:prstGeom>
        </p:spPr>
        <p:txBody>
          <a:bodyPr/>
          <a:lstStyle>
            <a:lvl1pPr>
              <a:defRPr sz="48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12512482" y="3651250"/>
            <a:ext cx="9720633" cy="8702676"/>
          </a:xfrm>
          <a:prstGeom prst="rect">
            <a:avLst/>
          </a:prstGeom>
        </p:spPr>
        <p:txBody>
          <a:bodyPr/>
          <a:lstStyle>
            <a:lvl1pPr>
              <a:defRPr sz="48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tle 1">
            <a:extLst>
              <a:ext uri="{FF2B5EF4-FFF2-40B4-BE49-F238E27FC236}">
                <a16:creationId xmlns:a16="http://schemas.microsoft.com/office/drawing/2014/main" id="{F0D89A02-38D1-4F40-A512-98B103A75E08}"/>
              </a:ext>
            </a:extLst>
          </p:cNvPr>
          <p:cNvSpPr>
            <a:spLocks noGrp="1"/>
          </p:cNvSpPr>
          <p:nvPr>
            <p:ph type="title"/>
          </p:nvPr>
        </p:nvSpPr>
        <p:spPr>
          <a:xfrm>
            <a:off x="2182230" y="308221"/>
            <a:ext cx="21031200" cy="2651126"/>
          </a:xfrm>
          <a:prstGeom prst="rect">
            <a:avLst/>
          </a:prstGeom>
        </p:spPr>
        <p:txBody>
          <a:bodyPr anchor="b" anchorCtr="0"/>
          <a:lstStyle>
            <a:lvl1pPr>
              <a:defRPr sz="6001" b="1" i="0">
                <a:solidFill>
                  <a:srgbClr val="003074"/>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endParaRPr lang="en-US" dirty="0"/>
          </a:p>
        </p:txBody>
      </p:sp>
    </p:spTree>
    <p:extLst>
      <p:ext uri="{BB962C8B-B14F-4D97-AF65-F5344CB8AC3E}">
        <p14:creationId xmlns:p14="http://schemas.microsoft.com/office/powerpoint/2010/main" val="28740379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82230" y="3651250"/>
            <a:ext cx="10008651" cy="8702676"/>
          </a:xfrm>
          <a:prstGeom prst="rect">
            <a:avLst/>
          </a:prstGeom>
        </p:spPr>
        <p:txBody>
          <a:bodyPr/>
          <a:lstStyle>
            <a:lvl1pPr>
              <a:defRPr sz="48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defRPr sz="32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defRPr sz="28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Content Placeholder 3"/>
          <p:cNvSpPr>
            <a:spLocks noGrp="1"/>
          </p:cNvSpPr>
          <p:nvPr>
            <p:ph sz="half" idx="2"/>
          </p:nvPr>
        </p:nvSpPr>
        <p:spPr>
          <a:xfrm>
            <a:off x="12512482" y="3651250"/>
            <a:ext cx="9720633" cy="4140000"/>
          </a:xfrm>
          <a:prstGeom prst="rect">
            <a:avLst/>
          </a:prstGeom>
        </p:spPr>
        <p:txBody>
          <a:bodyPr/>
          <a:lstStyle>
            <a:lvl1pPr>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defRPr sz="32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defRPr sz="24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defRPr sz="20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tle 1">
            <a:extLst>
              <a:ext uri="{FF2B5EF4-FFF2-40B4-BE49-F238E27FC236}">
                <a16:creationId xmlns:a16="http://schemas.microsoft.com/office/drawing/2014/main" id="{F0D89A02-38D1-4F40-A512-98B103A75E08}"/>
              </a:ext>
            </a:extLst>
          </p:cNvPr>
          <p:cNvSpPr>
            <a:spLocks noGrp="1"/>
          </p:cNvSpPr>
          <p:nvPr>
            <p:ph type="title"/>
          </p:nvPr>
        </p:nvSpPr>
        <p:spPr>
          <a:xfrm>
            <a:off x="2182230" y="308221"/>
            <a:ext cx="21031200" cy="2651126"/>
          </a:xfrm>
          <a:prstGeom prst="rect">
            <a:avLst/>
          </a:prstGeom>
        </p:spPr>
        <p:txBody>
          <a:bodyPr anchor="b" anchorCtr="0"/>
          <a:lstStyle>
            <a:lvl1pPr>
              <a:defRPr sz="6001" b="1" i="0">
                <a:solidFill>
                  <a:srgbClr val="003074"/>
                </a:solidFill>
                <a:latin typeface="Verdana" panose="020B0604030504040204" pitchFamily="34" charset="0"/>
                <a:ea typeface="Verdana" panose="020B0604030504040204" pitchFamily="34" charset="0"/>
                <a:cs typeface="Verdana" panose="020B0604030504040204" pitchFamily="34" charset="0"/>
              </a:defRPr>
            </a:lvl1pPr>
          </a:lstStyle>
          <a:p>
            <a:r>
              <a:rPr lang="nl-NL" dirty="0"/>
              <a:t>Klik om stijl te bewerken</a:t>
            </a:r>
            <a:endParaRPr lang="en-US" dirty="0"/>
          </a:p>
        </p:txBody>
      </p:sp>
      <p:sp>
        <p:nvSpPr>
          <p:cNvPr id="6" name="Content Placeholder 3">
            <a:extLst>
              <a:ext uri="{FF2B5EF4-FFF2-40B4-BE49-F238E27FC236}">
                <a16:creationId xmlns:a16="http://schemas.microsoft.com/office/drawing/2014/main" id="{FECC172B-C389-A649-BAF8-51E5B6A7F7F3}"/>
              </a:ext>
            </a:extLst>
          </p:cNvPr>
          <p:cNvSpPr>
            <a:spLocks noGrp="1"/>
          </p:cNvSpPr>
          <p:nvPr>
            <p:ph sz="half" idx="10"/>
          </p:nvPr>
        </p:nvSpPr>
        <p:spPr>
          <a:xfrm>
            <a:off x="12512482" y="8143031"/>
            <a:ext cx="9720633" cy="4140000"/>
          </a:xfrm>
          <a:prstGeom prst="rect">
            <a:avLst/>
          </a:prstGeom>
        </p:spPr>
        <p:txBody>
          <a:bodyPr/>
          <a:lstStyle>
            <a:lvl1pPr>
              <a:defRPr sz="40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a:defRPr sz="32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a:defRPr sz="24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a:defRPr sz="20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a:defRPr sz="2000">
                <a:solidFill>
                  <a:srgbClr val="003074"/>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906455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949F3CC7-BDA6-604A-9019-A10ADF641F31}"/>
              </a:ext>
            </a:extLst>
          </p:cNvPr>
          <p:cNvSpPr/>
          <p:nvPr userDrawn="1"/>
        </p:nvSpPr>
        <p:spPr>
          <a:xfrm>
            <a:off x="-1" y="13106440"/>
            <a:ext cx="24384000" cy="60956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nl-NL" sz="1800">
              <a:solidFill>
                <a:srgbClr val="FFFFFF"/>
              </a:solidFill>
            </a:endParaRPr>
          </a:p>
        </p:txBody>
      </p:sp>
      <p:cxnSp>
        <p:nvCxnSpPr>
          <p:cNvPr id="9" name="Straight Connector 13">
            <a:extLst>
              <a:ext uri="{FF2B5EF4-FFF2-40B4-BE49-F238E27FC236}">
                <a16:creationId xmlns:a16="http://schemas.microsoft.com/office/drawing/2014/main" id="{E4444256-F652-6D45-B2C1-B0741E5C07F3}"/>
              </a:ext>
            </a:extLst>
          </p:cNvPr>
          <p:cNvCxnSpPr>
            <a:cxnSpLocks/>
          </p:cNvCxnSpPr>
          <p:nvPr userDrawn="1"/>
        </p:nvCxnSpPr>
        <p:spPr>
          <a:xfrm>
            <a:off x="2182232" y="3138084"/>
            <a:ext cx="20019534" cy="0"/>
          </a:xfrm>
          <a:prstGeom prst="line">
            <a:avLst/>
          </a:prstGeom>
          <a:ln w="38100">
            <a:solidFill>
              <a:srgbClr val="ED1C00"/>
            </a:solidFill>
          </a:ln>
          <a:effectLst/>
        </p:spPr>
        <p:style>
          <a:lnRef idx="2">
            <a:schemeClr val="accent1"/>
          </a:lnRef>
          <a:fillRef idx="0">
            <a:schemeClr val="accent1"/>
          </a:fillRef>
          <a:effectRef idx="1">
            <a:schemeClr val="accent1"/>
          </a:effectRef>
          <a:fontRef idx="minor">
            <a:schemeClr val="tx1"/>
          </a:fontRef>
        </p:style>
      </p:cxnSp>
      <p:pic>
        <p:nvPicPr>
          <p:cNvPr id="5" name="Picture 7">
            <a:extLst>
              <a:ext uri="{FF2B5EF4-FFF2-40B4-BE49-F238E27FC236}">
                <a16:creationId xmlns:a16="http://schemas.microsoft.com/office/drawing/2014/main" id="{95487368-9C33-A940-9E6F-85B6DC5817B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64292" y="11046559"/>
            <a:ext cx="1479682" cy="181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90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Lst>
  <p:txStyles>
    <p:titleStyle>
      <a:lvl1pPr algn="l" defTabSz="1828892" rtl="0" eaLnBrk="1" latinLnBrk="0" hangingPunct="1">
        <a:lnSpc>
          <a:spcPct val="90000"/>
        </a:lnSpc>
        <a:spcBef>
          <a:spcPct val="0"/>
        </a:spcBef>
        <a:buNone/>
        <a:defRPr sz="8801" kern="1200">
          <a:solidFill>
            <a:schemeClr val="tx1"/>
          </a:solidFill>
          <a:latin typeface="+mj-lt"/>
          <a:ea typeface="+mj-ea"/>
          <a:cs typeface="+mj-cs"/>
        </a:defRPr>
      </a:lvl1pPr>
    </p:titleStyle>
    <p:bodyStyle>
      <a:lvl1pPr marL="457223" indent="-457223" algn="l" defTabSz="1828892" rtl="0" eaLnBrk="1" latinLnBrk="0" hangingPunct="1">
        <a:lnSpc>
          <a:spcPct val="90000"/>
        </a:lnSpc>
        <a:spcBef>
          <a:spcPts val="2000"/>
        </a:spcBef>
        <a:buFont typeface="Arial" panose="020B0604020202020204" pitchFamily="34" charset="0"/>
        <a:buChar char="•"/>
        <a:defRPr sz="5601" kern="1200">
          <a:solidFill>
            <a:schemeClr val="tx1"/>
          </a:solidFill>
          <a:latin typeface="+mn-lt"/>
          <a:ea typeface="+mn-ea"/>
          <a:cs typeface="+mn-cs"/>
        </a:defRPr>
      </a:lvl1pPr>
      <a:lvl2pPr marL="1371668" indent="-457223" algn="l" defTabSz="1828892"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115" indent="-457223" algn="l" defTabSz="1828892"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560" indent="-457223" algn="l" defTabSz="1828892"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5005" indent="-457223" algn="l" defTabSz="1828892"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452" indent="-457223" algn="l" defTabSz="1828892"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897" indent="-457223" algn="l" defTabSz="1828892"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343" indent="-457223" algn="l" defTabSz="1828892"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788" indent="-457223" algn="l" defTabSz="1828892"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92" rtl="0" eaLnBrk="1" latinLnBrk="0" hangingPunct="1">
        <a:defRPr sz="3600" kern="1200">
          <a:solidFill>
            <a:schemeClr val="tx1"/>
          </a:solidFill>
          <a:latin typeface="+mn-lt"/>
          <a:ea typeface="+mn-ea"/>
          <a:cs typeface="+mn-cs"/>
        </a:defRPr>
      </a:lvl1pPr>
      <a:lvl2pPr marL="914445" algn="l" defTabSz="1828892" rtl="0" eaLnBrk="1" latinLnBrk="0" hangingPunct="1">
        <a:defRPr sz="3600" kern="1200">
          <a:solidFill>
            <a:schemeClr val="tx1"/>
          </a:solidFill>
          <a:latin typeface="+mn-lt"/>
          <a:ea typeface="+mn-ea"/>
          <a:cs typeface="+mn-cs"/>
        </a:defRPr>
      </a:lvl2pPr>
      <a:lvl3pPr marL="1828892" algn="l" defTabSz="1828892" rtl="0" eaLnBrk="1" latinLnBrk="0" hangingPunct="1">
        <a:defRPr sz="3600" kern="1200">
          <a:solidFill>
            <a:schemeClr val="tx1"/>
          </a:solidFill>
          <a:latin typeface="+mn-lt"/>
          <a:ea typeface="+mn-ea"/>
          <a:cs typeface="+mn-cs"/>
        </a:defRPr>
      </a:lvl3pPr>
      <a:lvl4pPr marL="2743337" algn="l" defTabSz="1828892" rtl="0" eaLnBrk="1" latinLnBrk="0" hangingPunct="1">
        <a:defRPr sz="3600" kern="1200">
          <a:solidFill>
            <a:schemeClr val="tx1"/>
          </a:solidFill>
          <a:latin typeface="+mn-lt"/>
          <a:ea typeface="+mn-ea"/>
          <a:cs typeface="+mn-cs"/>
        </a:defRPr>
      </a:lvl4pPr>
      <a:lvl5pPr marL="3657783" algn="l" defTabSz="1828892" rtl="0" eaLnBrk="1" latinLnBrk="0" hangingPunct="1">
        <a:defRPr sz="3600" kern="1200">
          <a:solidFill>
            <a:schemeClr val="tx1"/>
          </a:solidFill>
          <a:latin typeface="+mn-lt"/>
          <a:ea typeface="+mn-ea"/>
          <a:cs typeface="+mn-cs"/>
        </a:defRPr>
      </a:lvl5pPr>
      <a:lvl6pPr marL="4572228" algn="l" defTabSz="1828892" rtl="0" eaLnBrk="1" latinLnBrk="0" hangingPunct="1">
        <a:defRPr sz="3600" kern="1200">
          <a:solidFill>
            <a:schemeClr val="tx1"/>
          </a:solidFill>
          <a:latin typeface="+mn-lt"/>
          <a:ea typeface="+mn-ea"/>
          <a:cs typeface="+mn-cs"/>
        </a:defRPr>
      </a:lvl6pPr>
      <a:lvl7pPr marL="5486675" algn="l" defTabSz="1828892" rtl="0" eaLnBrk="1" latinLnBrk="0" hangingPunct="1">
        <a:defRPr sz="3600" kern="1200">
          <a:solidFill>
            <a:schemeClr val="tx1"/>
          </a:solidFill>
          <a:latin typeface="+mn-lt"/>
          <a:ea typeface="+mn-ea"/>
          <a:cs typeface="+mn-cs"/>
        </a:defRPr>
      </a:lvl7pPr>
      <a:lvl8pPr marL="6401120" algn="l" defTabSz="1828892" rtl="0" eaLnBrk="1" latinLnBrk="0" hangingPunct="1">
        <a:defRPr sz="3600" kern="1200">
          <a:solidFill>
            <a:schemeClr val="tx1"/>
          </a:solidFill>
          <a:latin typeface="+mn-lt"/>
          <a:ea typeface="+mn-ea"/>
          <a:cs typeface="+mn-cs"/>
        </a:defRPr>
      </a:lvl8pPr>
      <a:lvl9pPr marL="7315565" algn="l" defTabSz="182889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5EAEAD-6565-1548-9C52-E8677F1DEAF0}"/>
              </a:ext>
            </a:extLst>
          </p:cNvPr>
          <p:cNvSpPr>
            <a:spLocks noGrp="1"/>
          </p:cNvSpPr>
          <p:nvPr>
            <p:ph idx="1"/>
          </p:nvPr>
        </p:nvSpPr>
        <p:spPr/>
        <p:txBody>
          <a:bodyPr/>
          <a:lstStyle/>
          <a:p>
            <a:endParaRPr lang="en-US" sz="3600" dirty="0"/>
          </a:p>
          <a:p>
            <a:r>
              <a:rPr lang="en-US" sz="3200" dirty="0"/>
              <a:t>16</a:t>
            </a:r>
            <a:r>
              <a:rPr lang="en-US" sz="3200" baseline="30000" dirty="0"/>
              <a:t>th</a:t>
            </a:r>
            <a:r>
              <a:rPr lang="en-US" sz="3200" dirty="0"/>
              <a:t> Netherlands Conference on HIV Pathogenesis, Epidemiology, Prevention and Treatment</a:t>
            </a:r>
            <a:endParaRPr lang="nl-NL" altLang="nl-NL" sz="3200" i="1" dirty="0"/>
          </a:p>
          <a:p>
            <a:r>
              <a:rPr lang="nl-NL" altLang="nl-NL" sz="2400" dirty="0"/>
              <a:t>28 November 2023</a:t>
            </a:r>
          </a:p>
        </p:txBody>
      </p:sp>
      <p:sp>
        <p:nvSpPr>
          <p:cNvPr id="3" name="Titel 2">
            <a:extLst>
              <a:ext uri="{FF2B5EF4-FFF2-40B4-BE49-F238E27FC236}">
                <a16:creationId xmlns:a16="http://schemas.microsoft.com/office/drawing/2014/main" id="{4BCAE108-1704-7740-9721-C6F1A37E6C31}"/>
              </a:ext>
            </a:extLst>
          </p:cNvPr>
          <p:cNvSpPr>
            <a:spLocks noGrp="1"/>
          </p:cNvSpPr>
          <p:nvPr>
            <p:ph type="title"/>
          </p:nvPr>
        </p:nvSpPr>
        <p:spPr/>
        <p:txBody>
          <a:bodyPr/>
          <a:lstStyle/>
          <a:p>
            <a:r>
              <a:rPr lang="en-GB" dirty="0"/>
              <a:t>SHM </a:t>
            </a:r>
            <a:r>
              <a:rPr lang="en-GB" dirty="0" smtClean="0"/>
              <a:t>2023 </a:t>
            </a:r>
            <a:r>
              <a:rPr lang="en-GB" dirty="0"/>
              <a:t>Monitoring </a:t>
            </a:r>
            <a:r>
              <a:rPr lang="en-GB" dirty="0" smtClean="0"/>
              <a:t>Report</a:t>
            </a:r>
            <a:endParaRPr lang="nl-NL" dirty="0"/>
          </a:p>
        </p:txBody>
      </p:sp>
      <p:sp>
        <p:nvSpPr>
          <p:cNvPr id="4" name="Rectangle 13"/>
          <p:cNvSpPr txBox="1">
            <a:spLocks noChangeArrowheads="1"/>
          </p:cNvSpPr>
          <p:nvPr/>
        </p:nvSpPr>
        <p:spPr bwMode="auto">
          <a:xfrm>
            <a:off x="15849596" y="9284677"/>
            <a:ext cx="6352169" cy="376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a:solidFill>
                  <a:srgbClr val="003074"/>
                </a:solidFill>
                <a:latin typeface="+mn-lt"/>
                <a:ea typeface="+mn-ea"/>
                <a:cs typeface="+mn-cs"/>
              </a:defRPr>
            </a:lvl1pPr>
            <a:lvl2pPr marL="742950" indent="-285750" algn="l" rtl="0" fontAlgn="base">
              <a:spcBef>
                <a:spcPct val="20000"/>
              </a:spcBef>
              <a:spcAft>
                <a:spcPct val="0"/>
              </a:spcAft>
              <a:buChar char="–"/>
              <a:defRPr>
                <a:solidFill>
                  <a:srgbClr val="003074"/>
                </a:solidFill>
                <a:latin typeface="+mn-lt"/>
                <a:ea typeface="+mn-ea"/>
              </a:defRPr>
            </a:lvl2pPr>
            <a:lvl3pPr marL="1143000" indent="-228600" algn="l" rtl="0" fontAlgn="base">
              <a:spcBef>
                <a:spcPct val="20000"/>
              </a:spcBef>
              <a:spcAft>
                <a:spcPct val="0"/>
              </a:spcAft>
              <a:buChar char="•"/>
              <a:defRPr>
                <a:solidFill>
                  <a:srgbClr val="003074"/>
                </a:solidFill>
                <a:latin typeface="+mn-lt"/>
                <a:ea typeface="+mn-ea"/>
              </a:defRPr>
            </a:lvl3pPr>
            <a:lvl4pPr marL="1600200" indent="-228600" algn="l" rtl="0" fontAlgn="base">
              <a:spcBef>
                <a:spcPct val="20000"/>
              </a:spcBef>
              <a:spcAft>
                <a:spcPct val="0"/>
              </a:spcAft>
              <a:buChar char="–"/>
              <a:defRPr>
                <a:solidFill>
                  <a:srgbClr val="003074"/>
                </a:solidFill>
                <a:latin typeface="+mn-lt"/>
                <a:ea typeface="+mn-ea"/>
              </a:defRPr>
            </a:lvl4pPr>
            <a:lvl5pPr marL="2057400" indent="-228600" algn="l" rtl="0" fontAlgn="base">
              <a:spcBef>
                <a:spcPct val="20000"/>
              </a:spcBef>
              <a:spcAft>
                <a:spcPct val="0"/>
              </a:spcAft>
              <a:buChar char="»"/>
              <a:defRPr>
                <a:solidFill>
                  <a:srgbClr val="003074"/>
                </a:solidFill>
                <a:latin typeface="+mn-lt"/>
                <a:ea typeface="+mn-ea"/>
              </a:defRPr>
            </a:lvl5pPr>
            <a:lvl6pPr marL="2514600" indent="-228600" algn="l" rtl="0" fontAlgn="base">
              <a:spcBef>
                <a:spcPct val="20000"/>
              </a:spcBef>
              <a:spcAft>
                <a:spcPct val="0"/>
              </a:spcAft>
              <a:buChar char="»"/>
              <a:defRPr>
                <a:solidFill>
                  <a:srgbClr val="003074"/>
                </a:solidFill>
                <a:latin typeface="+mn-lt"/>
                <a:ea typeface="+mn-ea"/>
              </a:defRPr>
            </a:lvl6pPr>
            <a:lvl7pPr marL="2971800" indent="-228600" algn="l" rtl="0" fontAlgn="base">
              <a:spcBef>
                <a:spcPct val="20000"/>
              </a:spcBef>
              <a:spcAft>
                <a:spcPct val="0"/>
              </a:spcAft>
              <a:buChar char="»"/>
              <a:defRPr>
                <a:solidFill>
                  <a:srgbClr val="003074"/>
                </a:solidFill>
                <a:latin typeface="+mn-lt"/>
                <a:ea typeface="+mn-ea"/>
              </a:defRPr>
            </a:lvl7pPr>
            <a:lvl8pPr marL="3429000" indent="-228600" algn="l" rtl="0" fontAlgn="base">
              <a:spcBef>
                <a:spcPct val="20000"/>
              </a:spcBef>
              <a:spcAft>
                <a:spcPct val="0"/>
              </a:spcAft>
              <a:buChar char="»"/>
              <a:defRPr>
                <a:solidFill>
                  <a:srgbClr val="003074"/>
                </a:solidFill>
                <a:latin typeface="+mn-lt"/>
                <a:ea typeface="+mn-ea"/>
              </a:defRPr>
            </a:lvl8pPr>
            <a:lvl9pPr marL="3886200" indent="-228600" algn="l" rtl="0" fontAlgn="base">
              <a:spcBef>
                <a:spcPct val="20000"/>
              </a:spcBef>
              <a:spcAft>
                <a:spcPct val="0"/>
              </a:spcAft>
              <a:buChar char="»"/>
              <a:defRPr>
                <a:solidFill>
                  <a:srgbClr val="003074"/>
                </a:solidFill>
                <a:latin typeface="+mn-lt"/>
                <a:ea typeface="+mn-ea"/>
              </a:defRPr>
            </a:lvl9pPr>
          </a:lstStyle>
          <a:p>
            <a:pPr>
              <a:lnSpc>
                <a:spcPct val="110000"/>
              </a:lnSpc>
              <a:spcBef>
                <a:spcPts val="1800"/>
              </a:spcBef>
              <a:tabLst>
                <a:tab pos="4320216" algn="l"/>
              </a:tabLst>
            </a:pPr>
            <a:r>
              <a:rPr lang="en-GB" sz="3600" b="1" kern="0" dirty="0">
                <a:latin typeface="Verdana" panose="020B0604030504040204" pitchFamily="34" charset="0"/>
                <a:ea typeface="Verdana" panose="020B0604030504040204" pitchFamily="34" charset="0"/>
              </a:rPr>
              <a:t>S</a:t>
            </a:r>
            <a:r>
              <a:rPr lang="en-GB" sz="3600" b="1" kern="0" dirty="0" smtClean="0">
                <a:latin typeface="Verdana" panose="020B0604030504040204" pitchFamily="34" charset="0"/>
                <a:ea typeface="Verdana" panose="020B0604030504040204" pitchFamily="34" charset="0"/>
              </a:rPr>
              <a:t>peakers</a:t>
            </a:r>
            <a:r>
              <a:rPr lang="en-GB" sz="3600" kern="0" dirty="0">
                <a:latin typeface="Verdana" panose="020B0604030504040204" pitchFamily="34" charset="0"/>
                <a:ea typeface="Verdana" panose="020B0604030504040204" pitchFamily="34" charset="0"/>
              </a:rPr>
              <a:t>	</a:t>
            </a:r>
            <a:endParaRPr lang="en-GB" sz="3600" kern="0" dirty="0" smtClean="0">
              <a:latin typeface="Verdana" panose="020B0604030504040204" pitchFamily="34" charset="0"/>
              <a:ea typeface="Verdana" panose="020B0604030504040204" pitchFamily="34" charset="0"/>
            </a:endParaRPr>
          </a:p>
          <a:p>
            <a:pPr>
              <a:lnSpc>
                <a:spcPct val="110000"/>
              </a:lnSpc>
              <a:spcBef>
                <a:spcPts val="1800"/>
              </a:spcBef>
              <a:tabLst>
                <a:tab pos="4320216" algn="l"/>
              </a:tabLst>
            </a:pPr>
            <a:r>
              <a:rPr lang="en-GB" sz="3600" kern="0" dirty="0" err="1" smtClean="0">
                <a:latin typeface="Verdana" panose="020B0604030504040204" pitchFamily="34" charset="0"/>
                <a:ea typeface="Verdana" panose="020B0604030504040204" pitchFamily="34" charset="0"/>
              </a:rPr>
              <a:t>Ard</a:t>
            </a:r>
            <a:r>
              <a:rPr lang="en-GB" sz="3600" kern="0" dirty="0" smtClean="0">
                <a:latin typeface="Verdana" panose="020B0604030504040204" pitchFamily="34" charset="0"/>
                <a:ea typeface="Verdana" panose="020B0604030504040204" pitchFamily="34" charset="0"/>
              </a:rPr>
              <a:t> </a:t>
            </a:r>
            <a:r>
              <a:rPr lang="en-GB" sz="3600" kern="0" dirty="0">
                <a:latin typeface="Verdana" panose="020B0604030504040204" pitchFamily="34" charset="0"/>
                <a:ea typeface="Verdana" panose="020B0604030504040204" pitchFamily="34" charset="0"/>
              </a:rPr>
              <a:t>van </a:t>
            </a:r>
            <a:r>
              <a:rPr lang="en-GB" sz="3600" kern="0" dirty="0" smtClean="0">
                <a:latin typeface="Verdana" panose="020B0604030504040204" pitchFamily="34" charset="0"/>
                <a:ea typeface="Verdana" panose="020B0604030504040204" pitchFamily="34" charset="0"/>
              </a:rPr>
              <a:t>Sighem</a:t>
            </a:r>
          </a:p>
          <a:p>
            <a:pPr>
              <a:lnSpc>
                <a:spcPct val="110000"/>
              </a:lnSpc>
              <a:spcBef>
                <a:spcPts val="1800"/>
              </a:spcBef>
              <a:tabLst>
                <a:tab pos="4320216" algn="l"/>
              </a:tabLst>
            </a:pPr>
            <a:r>
              <a:rPr lang="en-GB" sz="3600" kern="0" dirty="0" smtClean="0">
                <a:latin typeface="Verdana" panose="020B0604030504040204" pitchFamily="34" charset="0"/>
                <a:ea typeface="Verdana" panose="020B0604030504040204" pitchFamily="34" charset="0"/>
              </a:rPr>
              <a:t>Vita Jongen</a:t>
            </a:r>
          </a:p>
          <a:p>
            <a:pPr>
              <a:lnSpc>
                <a:spcPct val="110000"/>
              </a:lnSpc>
              <a:tabLst>
                <a:tab pos="4320216" algn="l"/>
              </a:tabLst>
            </a:pPr>
            <a:r>
              <a:rPr lang="en-GB" sz="3600" kern="0" dirty="0" smtClean="0">
                <a:latin typeface="Verdana" panose="020B0604030504040204" pitchFamily="34" charset="0"/>
                <a:ea typeface="Verdana" panose="020B0604030504040204" pitchFamily="34" charset="0"/>
              </a:rPr>
              <a:t>Rosan van Zoest</a:t>
            </a:r>
            <a:r>
              <a:rPr lang="en-GB" sz="3600" kern="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279316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500" b="-9500"/>
          <a:stretch/>
        </p:blipFill>
        <p:spPr>
          <a:xfrm>
            <a:off x="2880000" y="3650400"/>
            <a:ext cx="15317789" cy="7200000"/>
          </a:xfrm>
          <a:prstGeom prst="rect">
            <a:avLst/>
          </a:prstGeom>
        </p:spPr>
      </p:pic>
      <p:sp>
        <p:nvSpPr>
          <p:cNvPr id="10" name="Pentagon 9"/>
          <p:cNvSpPr/>
          <p:nvPr/>
        </p:nvSpPr>
        <p:spPr>
          <a:xfrm>
            <a:off x="8766571" y="11142279"/>
            <a:ext cx="504033" cy="972063"/>
          </a:xfrm>
          <a:prstGeom prst="homePlate">
            <a:avLst>
              <a:gd name="adj" fmla="val 29323"/>
            </a:avLst>
          </a:prstGeom>
          <a:solidFill>
            <a:srgbClr val="D0D5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entagon 15"/>
          <p:cNvSpPr/>
          <p:nvPr/>
        </p:nvSpPr>
        <p:spPr>
          <a:xfrm>
            <a:off x="12654824" y="11167862"/>
            <a:ext cx="504033" cy="972063"/>
          </a:xfrm>
          <a:prstGeom prst="homePlate">
            <a:avLst>
              <a:gd name="adj" fmla="val 29323"/>
            </a:avLst>
          </a:prstGeom>
          <a:solidFill>
            <a:srgbClr val="D0D5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a:off x="13302866" y="10440233"/>
            <a:ext cx="3384220" cy="237615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9" name="Rounded Rectangle 8"/>
          <p:cNvSpPr>
            <a:spLocks/>
          </p:cNvSpPr>
          <p:nvPr/>
        </p:nvSpPr>
        <p:spPr>
          <a:xfrm>
            <a:off x="13374871" y="10512238"/>
            <a:ext cx="3240211" cy="2232145"/>
          </a:xfrm>
          <a:prstGeom prst="roundRect">
            <a:avLst/>
          </a:prstGeom>
          <a:solidFill>
            <a:srgbClr val="F6D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3600" b="1" dirty="0">
                <a:solidFill>
                  <a:srgbClr val="003074"/>
                </a:solidFill>
                <a:latin typeface="Verdana" panose="020B0604030504040204" pitchFamily="34" charset="0"/>
                <a:ea typeface="Verdana" panose="020B0604030504040204" pitchFamily="34" charset="0"/>
              </a:rPr>
              <a:t>96%</a:t>
            </a:r>
          </a:p>
          <a:p>
            <a:pPr algn="ctr"/>
            <a:r>
              <a:rPr lang="en-GB" sz="2800" dirty="0">
                <a:solidFill>
                  <a:srgbClr val="003074"/>
                </a:solidFill>
                <a:latin typeface="Verdana" panose="020B0604030504040204" pitchFamily="34" charset="0"/>
                <a:ea typeface="Verdana" panose="020B0604030504040204" pitchFamily="34" charset="0"/>
              </a:rPr>
              <a:t>viral suppression</a:t>
            </a:r>
          </a:p>
        </p:txBody>
      </p:sp>
      <p:sp>
        <p:nvSpPr>
          <p:cNvPr id="13" name="Rounded Rectangle 12"/>
          <p:cNvSpPr/>
          <p:nvPr/>
        </p:nvSpPr>
        <p:spPr>
          <a:xfrm>
            <a:off x="9414613" y="10440233"/>
            <a:ext cx="3384220" cy="237615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5526360" y="10440233"/>
            <a:ext cx="3384220" cy="237615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a:spLocks/>
          </p:cNvSpPr>
          <p:nvPr/>
        </p:nvSpPr>
        <p:spPr>
          <a:xfrm>
            <a:off x="9485867" y="10512238"/>
            <a:ext cx="3240211" cy="2232145"/>
          </a:xfrm>
          <a:prstGeom prst="roundRect">
            <a:avLst/>
          </a:prstGeom>
          <a:solidFill>
            <a:srgbClr val="F6D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3600" b="1" dirty="0" smtClean="0">
                <a:solidFill>
                  <a:srgbClr val="003074"/>
                </a:solidFill>
                <a:latin typeface="Verdana" panose="020B0604030504040204" pitchFamily="34" charset="0"/>
                <a:ea typeface="Verdana" panose="020B0604030504040204" pitchFamily="34" charset="0"/>
              </a:rPr>
              <a:t>96%</a:t>
            </a:r>
            <a:endParaRPr lang="en-GB" sz="3600" b="1" dirty="0">
              <a:solidFill>
                <a:srgbClr val="003074"/>
              </a:solidFill>
              <a:latin typeface="Verdana" panose="020B0604030504040204" pitchFamily="34" charset="0"/>
              <a:ea typeface="Verdana" panose="020B0604030504040204" pitchFamily="34" charset="0"/>
            </a:endParaRPr>
          </a:p>
          <a:p>
            <a:pPr algn="ctr"/>
            <a:r>
              <a:rPr lang="en-GB" sz="2800" dirty="0">
                <a:solidFill>
                  <a:srgbClr val="003074"/>
                </a:solidFill>
                <a:latin typeface="Verdana" panose="020B0604030504040204" pitchFamily="34" charset="0"/>
                <a:ea typeface="Verdana" panose="020B0604030504040204" pitchFamily="34" charset="0"/>
              </a:rPr>
              <a:t>on ART</a:t>
            </a:r>
          </a:p>
        </p:txBody>
      </p:sp>
      <p:sp>
        <p:nvSpPr>
          <p:cNvPr id="11" name="Rounded Rectangle 10"/>
          <p:cNvSpPr>
            <a:spLocks/>
          </p:cNvSpPr>
          <p:nvPr/>
        </p:nvSpPr>
        <p:spPr>
          <a:xfrm>
            <a:off x="5598365" y="10512238"/>
            <a:ext cx="3240211" cy="2232145"/>
          </a:xfrm>
          <a:prstGeom prst="roundRect">
            <a:avLst/>
          </a:prstGeom>
          <a:solidFill>
            <a:srgbClr val="F6D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GB" sz="3600" b="1" dirty="0">
                <a:solidFill>
                  <a:srgbClr val="003074"/>
                </a:solidFill>
                <a:latin typeface="Verdana" panose="020B0604030504040204" pitchFamily="34" charset="0"/>
                <a:ea typeface="Verdana" panose="020B0604030504040204" pitchFamily="34" charset="0"/>
              </a:rPr>
              <a:t>94%</a:t>
            </a:r>
          </a:p>
          <a:p>
            <a:pPr algn="ctr"/>
            <a:r>
              <a:rPr lang="en-GB" sz="2800" dirty="0">
                <a:solidFill>
                  <a:srgbClr val="003074"/>
                </a:solidFill>
                <a:latin typeface="Verdana" panose="020B0604030504040204" pitchFamily="34" charset="0"/>
                <a:ea typeface="Verdana" panose="020B0604030504040204" pitchFamily="34" charset="0"/>
              </a:rPr>
              <a:t>diagnosed</a:t>
            </a:r>
          </a:p>
        </p:txBody>
      </p:sp>
      <p:sp>
        <p:nvSpPr>
          <p:cNvPr id="3" name="Title 2"/>
          <p:cNvSpPr>
            <a:spLocks noGrp="1"/>
          </p:cNvSpPr>
          <p:nvPr>
            <p:ph type="title"/>
          </p:nvPr>
        </p:nvSpPr>
        <p:spPr/>
        <p:txBody>
          <a:bodyPr/>
          <a:lstStyle/>
          <a:p>
            <a:r>
              <a:rPr lang="en-GB" dirty="0" smtClean="0"/>
              <a:t>Continuum of </a:t>
            </a:r>
            <a:r>
              <a:rPr lang="en-GB" smtClean="0"/>
              <a:t>HIV care : closing </a:t>
            </a:r>
            <a:r>
              <a:rPr lang="en-GB" dirty="0" smtClean="0"/>
              <a:t>in on UNAIDS’ 2025 95-95-95 targets</a:t>
            </a:r>
            <a:endParaRPr lang="en-GB" dirty="0"/>
          </a:p>
        </p:txBody>
      </p:sp>
      <p:cxnSp>
        <p:nvCxnSpPr>
          <p:cNvPr id="15" name="Straight Connector 14"/>
          <p:cNvCxnSpPr/>
          <p:nvPr/>
        </p:nvCxnSpPr>
        <p:spPr>
          <a:xfrm>
            <a:off x="2880188" y="3650191"/>
            <a:ext cx="15318997" cy="0"/>
          </a:xfrm>
          <a:prstGeom prst="line">
            <a:avLst/>
          </a:prstGeom>
          <a:ln w="25400">
            <a:solidFill>
              <a:srgbClr val="ED161E"/>
            </a:solidFill>
          </a:ln>
        </p:spPr>
        <p:style>
          <a:lnRef idx="1">
            <a:schemeClr val="accent1"/>
          </a:lnRef>
          <a:fillRef idx="0">
            <a:schemeClr val="accent1"/>
          </a:fillRef>
          <a:effectRef idx="0">
            <a:schemeClr val="accent1"/>
          </a:effectRef>
          <a:fontRef idx="minor">
            <a:schemeClr val="tx1"/>
          </a:fontRef>
        </p:style>
      </p:cxnSp>
      <p:pic>
        <p:nvPicPr>
          <p:cNvPr id="22" name="Afbeelding 57" descr="unaids_e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60685" y="10980268"/>
            <a:ext cx="3276213" cy="63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45055"/>
          <p:cNvSpPr txBox="1">
            <a:spLocks noChangeArrowheads="1"/>
          </p:cNvSpPr>
          <p:nvPr/>
        </p:nvSpPr>
        <p:spPr bwMode="auto">
          <a:xfrm>
            <a:off x="17183919" y="11636534"/>
            <a:ext cx="4229745" cy="5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5" rIns="72005">
            <a:spAutoFit/>
          </a:bodyPr>
          <a:lstStyle>
            <a:lvl1pPr>
              <a:spcBef>
                <a:spcPct val="20000"/>
              </a:spcBef>
              <a:buChar char="•"/>
              <a:defRPr>
                <a:solidFill>
                  <a:srgbClr val="003074"/>
                </a:solidFill>
                <a:latin typeface="Verdana" panose="020B0604030504040204" pitchFamily="34" charset="0"/>
                <a:ea typeface="MS PGothic" panose="020B0600070205080204" pitchFamily="34" charset="-128"/>
              </a:defRPr>
            </a:lvl1pPr>
            <a:lvl2pPr marL="742950" indent="-285750">
              <a:spcBef>
                <a:spcPct val="20000"/>
              </a:spcBef>
              <a:buChar char="–"/>
              <a:defRPr>
                <a:solidFill>
                  <a:srgbClr val="003074"/>
                </a:solidFill>
                <a:latin typeface="Verdana" panose="020B0604030504040204" pitchFamily="34" charset="0"/>
                <a:ea typeface="MS PGothic" panose="020B0600070205080204" pitchFamily="34" charset="-128"/>
              </a:defRPr>
            </a:lvl2pPr>
            <a:lvl3pPr marL="1143000" indent="-228600">
              <a:spcBef>
                <a:spcPct val="20000"/>
              </a:spcBef>
              <a:buChar char="•"/>
              <a:defRPr>
                <a:solidFill>
                  <a:srgbClr val="003074"/>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003074"/>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003074"/>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GB" altLang="en-US" sz="3200" b="1" dirty="0">
                <a:ea typeface="Verdana" panose="020B0604030504040204" pitchFamily="34" charset="0"/>
              </a:rPr>
              <a:t>95-95-95 in 2025</a:t>
            </a:r>
          </a:p>
        </p:txBody>
      </p:sp>
    </p:spTree>
    <p:extLst>
      <p:ext uri="{BB962C8B-B14F-4D97-AF65-F5344CB8AC3E}">
        <p14:creationId xmlns:p14="http://schemas.microsoft.com/office/powerpoint/2010/main" val="306657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500" b="-9500"/>
          <a:stretch/>
        </p:blipFill>
        <p:spPr>
          <a:xfrm>
            <a:off x="2880000" y="3650400"/>
            <a:ext cx="15317789" cy="7200000"/>
          </a:xfrm>
          <a:prstGeom prst="rect">
            <a:avLst/>
          </a:prstGeom>
        </p:spPr>
      </p:pic>
      <p:sp>
        <p:nvSpPr>
          <p:cNvPr id="10" name="Pentagon 9"/>
          <p:cNvSpPr/>
          <p:nvPr/>
        </p:nvSpPr>
        <p:spPr>
          <a:xfrm>
            <a:off x="8766571" y="11142279"/>
            <a:ext cx="504033" cy="972063"/>
          </a:xfrm>
          <a:prstGeom prst="homePlate">
            <a:avLst>
              <a:gd name="adj" fmla="val 29323"/>
            </a:avLst>
          </a:prstGeom>
          <a:solidFill>
            <a:srgbClr val="D0D5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Pentagon 15"/>
          <p:cNvSpPr/>
          <p:nvPr/>
        </p:nvSpPr>
        <p:spPr>
          <a:xfrm>
            <a:off x="12654824" y="11167862"/>
            <a:ext cx="504033" cy="972063"/>
          </a:xfrm>
          <a:prstGeom prst="homePlate">
            <a:avLst>
              <a:gd name="adj" fmla="val 29323"/>
            </a:avLst>
          </a:prstGeom>
          <a:solidFill>
            <a:srgbClr val="D0D5E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ounded Rectangle 13"/>
          <p:cNvSpPr/>
          <p:nvPr/>
        </p:nvSpPr>
        <p:spPr>
          <a:xfrm>
            <a:off x="13302866" y="10440233"/>
            <a:ext cx="3384220" cy="237615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9" name="Rounded Rectangle 8"/>
          <p:cNvSpPr>
            <a:spLocks/>
          </p:cNvSpPr>
          <p:nvPr/>
        </p:nvSpPr>
        <p:spPr>
          <a:xfrm>
            <a:off x="13374871" y="10512238"/>
            <a:ext cx="3240211" cy="2232145"/>
          </a:xfrm>
          <a:prstGeom prst="roundRect">
            <a:avLst/>
          </a:prstGeom>
          <a:solidFill>
            <a:srgbClr val="F6D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3600" b="1" dirty="0">
                <a:solidFill>
                  <a:srgbClr val="003074"/>
                </a:solidFill>
                <a:latin typeface="Verdana" panose="020B0604030504040204" pitchFamily="34" charset="0"/>
                <a:ea typeface="Verdana" panose="020B0604030504040204" pitchFamily="34" charset="0"/>
              </a:rPr>
              <a:t>96%</a:t>
            </a:r>
          </a:p>
          <a:p>
            <a:pPr algn="ctr"/>
            <a:r>
              <a:rPr lang="en-GB" sz="2800" dirty="0">
                <a:solidFill>
                  <a:srgbClr val="003074"/>
                </a:solidFill>
                <a:latin typeface="Verdana" panose="020B0604030504040204" pitchFamily="34" charset="0"/>
                <a:ea typeface="Verdana" panose="020B0604030504040204" pitchFamily="34" charset="0"/>
              </a:rPr>
              <a:t>viral suppression</a:t>
            </a:r>
          </a:p>
        </p:txBody>
      </p:sp>
      <p:sp>
        <p:nvSpPr>
          <p:cNvPr id="13" name="Rounded Rectangle 12"/>
          <p:cNvSpPr/>
          <p:nvPr/>
        </p:nvSpPr>
        <p:spPr>
          <a:xfrm>
            <a:off x="9414613" y="10440233"/>
            <a:ext cx="3384220" cy="237615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ounded Rectangle 11"/>
          <p:cNvSpPr/>
          <p:nvPr/>
        </p:nvSpPr>
        <p:spPr>
          <a:xfrm>
            <a:off x="5526360" y="10440233"/>
            <a:ext cx="3384220" cy="2376155"/>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ounded Rectangle 7"/>
          <p:cNvSpPr>
            <a:spLocks/>
          </p:cNvSpPr>
          <p:nvPr/>
        </p:nvSpPr>
        <p:spPr>
          <a:xfrm>
            <a:off x="9485867" y="10512238"/>
            <a:ext cx="3240211" cy="2232145"/>
          </a:xfrm>
          <a:prstGeom prst="roundRect">
            <a:avLst/>
          </a:prstGeom>
          <a:solidFill>
            <a:srgbClr val="F6D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GB" sz="3600" b="1" dirty="0" smtClean="0">
                <a:solidFill>
                  <a:srgbClr val="003074"/>
                </a:solidFill>
                <a:latin typeface="Verdana" panose="020B0604030504040204" pitchFamily="34" charset="0"/>
                <a:ea typeface="Verdana" panose="020B0604030504040204" pitchFamily="34" charset="0"/>
              </a:rPr>
              <a:t>96%</a:t>
            </a:r>
            <a:endParaRPr lang="en-GB" sz="3600" b="1" dirty="0">
              <a:solidFill>
                <a:srgbClr val="003074"/>
              </a:solidFill>
              <a:latin typeface="Verdana" panose="020B0604030504040204" pitchFamily="34" charset="0"/>
              <a:ea typeface="Verdana" panose="020B0604030504040204" pitchFamily="34" charset="0"/>
            </a:endParaRPr>
          </a:p>
          <a:p>
            <a:pPr algn="ctr"/>
            <a:r>
              <a:rPr lang="en-GB" sz="2800" dirty="0">
                <a:solidFill>
                  <a:srgbClr val="003074"/>
                </a:solidFill>
                <a:latin typeface="Verdana" panose="020B0604030504040204" pitchFamily="34" charset="0"/>
                <a:ea typeface="Verdana" panose="020B0604030504040204" pitchFamily="34" charset="0"/>
              </a:rPr>
              <a:t>on ART</a:t>
            </a:r>
          </a:p>
        </p:txBody>
      </p:sp>
      <p:sp>
        <p:nvSpPr>
          <p:cNvPr id="11" name="Rounded Rectangle 10"/>
          <p:cNvSpPr>
            <a:spLocks/>
          </p:cNvSpPr>
          <p:nvPr/>
        </p:nvSpPr>
        <p:spPr>
          <a:xfrm>
            <a:off x="5598365" y="10512238"/>
            <a:ext cx="3240211" cy="2232145"/>
          </a:xfrm>
          <a:prstGeom prst="roundRect">
            <a:avLst/>
          </a:prstGeom>
          <a:solidFill>
            <a:srgbClr val="F6D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GB" sz="3600" b="1" dirty="0">
                <a:solidFill>
                  <a:srgbClr val="003074"/>
                </a:solidFill>
                <a:latin typeface="Verdana" panose="020B0604030504040204" pitchFamily="34" charset="0"/>
                <a:ea typeface="Verdana" panose="020B0604030504040204" pitchFamily="34" charset="0"/>
              </a:rPr>
              <a:t>94%</a:t>
            </a:r>
          </a:p>
          <a:p>
            <a:pPr algn="ctr"/>
            <a:r>
              <a:rPr lang="en-GB" sz="2800" dirty="0">
                <a:solidFill>
                  <a:srgbClr val="003074"/>
                </a:solidFill>
                <a:latin typeface="Verdana" panose="020B0604030504040204" pitchFamily="34" charset="0"/>
                <a:ea typeface="Verdana" panose="020B0604030504040204" pitchFamily="34" charset="0"/>
              </a:rPr>
              <a:t>diagnosed</a:t>
            </a:r>
          </a:p>
        </p:txBody>
      </p:sp>
      <p:sp>
        <p:nvSpPr>
          <p:cNvPr id="3" name="Title 2"/>
          <p:cNvSpPr>
            <a:spLocks noGrp="1"/>
          </p:cNvSpPr>
          <p:nvPr>
            <p:ph type="title"/>
          </p:nvPr>
        </p:nvSpPr>
        <p:spPr/>
        <p:txBody>
          <a:bodyPr/>
          <a:lstStyle/>
          <a:p>
            <a:r>
              <a:rPr lang="en-GB" dirty="0" smtClean="0"/>
              <a:t>Continuum of </a:t>
            </a:r>
            <a:r>
              <a:rPr lang="en-GB" smtClean="0"/>
              <a:t>HIV care : closing </a:t>
            </a:r>
            <a:r>
              <a:rPr lang="en-GB" dirty="0" smtClean="0"/>
              <a:t>in on UNAIDS’ 2025 95-95-95 targets</a:t>
            </a:r>
            <a:endParaRPr lang="en-GB" dirty="0"/>
          </a:p>
        </p:txBody>
      </p:sp>
      <p:cxnSp>
        <p:nvCxnSpPr>
          <p:cNvPr id="15" name="Straight Connector 14"/>
          <p:cNvCxnSpPr/>
          <p:nvPr/>
        </p:nvCxnSpPr>
        <p:spPr>
          <a:xfrm>
            <a:off x="2880188" y="3650191"/>
            <a:ext cx="15318997" cy="0"/>
          </a:xfrm>
          <a:prstGeom prst="line">
            <a:avLst/>
          </a:prstGeom>
          <a:ln w="25400">
            <a:solidFill>
              <a:srgbClr val="ED161E"/>
            </a:solidFill>
          </a:ln>
        </p:spPr>
        <p:style>
          <a:lnRef idx="1">
            <a:schemeClr val="accent1"/>
          </a:lnRef>
          <a:fillRef idx="0">
            <a:schemeClr val="accent1"/>
          </a:fillRef>
          <a:effectRef idx="0">
            <a:schemeClr val="accent1"/>
          </a:effectRef>
          <a:fontRef idx="minor">
            <a:schemeClr val="tx1"/>
          </a:fontRef>
        </p:style>
      </p:cxnSp>
      <p:pic>
        <p:nvPicPr>
          <p:cNvPr id="22" name="Afbeelding 57" descr="unaids_e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60685" y="10980268"/>
            <a:ext cx="3276213" cy="638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45055"/>
          <p:cNvSpPr txBox="1">
            <a:spLocks noChangeArrowheads="1"/>
          </p:cNvSpPr>
          <p:nvPr/>
        </p:nvSpPr>
        <p:spPr bwMode="auto">
          <a:xfrm>
            <a:off x="17183919" y="11636534"/>
            <a:ext cx="4229745" cy="5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5" rIns="72005">
            <a:spAutoFit/>
          </a:bodyPr>
          <a:lstStyle>
            <a:lvl1pPr>
              <a:spcBef>
                <a:spcPct val="20000"/>
              </a:spcBef>
              <a:buChar char="•"/>
              <a:defRPr>
                <a:solidFill>
                  <a:srgbClr val="003074"/>
                </a:solidFill>
                <a:latin typeface="Verdana" panose="020B0604030504040204" pitchFamily="34" charset="0"/>
                <a:ea typeface="MS PGothic" panose="020B0600070205080204" pitchFamily="34" charset="-128"/>
              </a:defRPr>
            </a:lvl1pPr>
            <a:lvl2pPr marL="742950" indent="-285750">
              <a:spcBef>
                <a:spcPct val="20000"/>
              </a:spcBef>
              <a:buChar char="–"/>
              <a:defRPr>
                <a:solidFill>
                  <a:srgbClr val="003074"/>
                </a:solidFill>
                <a:latin typeface="Verdana" panose="020B0604030504040204" pitchFamily="34" charset="0"/>
                <a:ea typeface="MS PGothic" panose="020B0600070205080204" pitchFamily="34" charset="-128"/>
              </a:defRPr>
            </a:lvl2pPr>
            <a:lvl3pPr marL="1143000" indent="-228600">
              <a:spcBef>
                <a:spcPct val="20000"/>
              </a:spcBef>
              <a:buChar char="•"/>
              <a:defRPr>
                <a:solidFill>
                  <a:srgbClr val="003074"/>
                </a:solidFill>
                <a:latin typeface="Verdana" panose="020B0604030504040204" pitchFamily="34" charset="0"/>
                <a:ea typeface="MS PGothic" panose="020B0600070205080204" pitchFamily="34" charset="-128"/>
              </a:defRPr>
            </a:lvl3pPr>
            <a:lvl4pPr marL="1600200" indent="-228600">
              <a:spcBef>
                <a:spcPct val="20000"/>
              </a:spcBef>
              <a:buChar char="–"/>
              <a:defRPr>
                <a:solidFill>
                  <a:srgbClr val="003074"/>
                </a:solidFill>
                <a:latin typeface="Verdana" panose="020B0604030504040204" pitchFamily="34" charset="0"/>
                <a:ea typeface="MS PGothic" panose="020B0600070205080204" pitchFamily="34" charset="-128"/>
              </a:defRPr>
            </a:lvl4pPr>
            <a:lvl5pPr marL="2057400" indent="-228600">
              <a:spcBef>
                <a:spcPct val="20000"/>
              </a:spcBef>
              <a:buChar char="»"/>
              <a:defRPr>
                <a:solidFill>
                  <a:srgbClr val="003074"/>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rgbClr val="003074"/>
                </a:solidFill>
                <a:latin typeface="Verdana" panose="020B0604030504040204" pitchFamily="34" charset="0"/>
                <a:ea typeface="MS PGothic" panose="020B0600070205080204" pitchFamily="34" charset="-128"/>
              </a:defRPr>
            </a:lvl9pPr>
          </a:lstStyle>
          <a:p>
            <a:pPr algn="ctr" eaLnBrk="1" hangingPunct="1">
              <a:spcBef>
                <a:spcPct val="0"/>
              </a:spcBef>
              <a:buFontTx/>
              <a:buNone/>
            </a:pPr>
            <a:r>
              <a:rPr lang="en-GB" altLang="en-US" sz="3200" b="1" dirty="0">
                <a:ea typeface="Verdana" panose="020B0604030504040204" pitchFamily="34" charset="0"/>
              </a:rPr>
              <a:t>95-95-95 in 2025</a:t>
            </a:r>
          </a:p>
        </p:txBody>
      </p:sp>
      <p:sp>
        <p:nvSpPr>
          <p:cNvPr id="17" name="TextBox 16"/>
          <p:cNvSpPr txBox="1"/>
          <p:nvPr/>
        </p:nvSpPr>
        <p:spPr>
          <a:xfrm>
            <a:off x="6235919" y="6386770"/>
            <a:ext cx="9740106" cy="1166075"/>
          </a:xfrm>
          <a:prstGeom prst="rect">
            <a:avLst/>
          </a:prstGeom>
          <a:solidFill>
            <a:srgbClr val="F6D000"/>
          </a:solidFill>
          <a:effectLst>
            <a:outerShdw blurRad="292100" dist="139700" dir="2700000" algn="tl" rotWithShape="0">
              <a:prstClr val="black">
                <a:alpha val="40000"/>
              </a:prstClr>
            </a:outerShdw>
          </a:effectLst>
        </p:spPr>
        <p:txBody>
          <a:bodyPr wrap="square" lIns="108007" tIns="108007" rIns="108007" bIns="108007" rtlCol="0">
            <a:spAutoFit/>
          </a:bodyPr>
          <a:lstStyle/>
          <a:p>
            <a:pPr algn="ctr">
              <a:lnSpc>
                <a:spcPct val="110000"/>
              </a:lnSpc>
            </a:pPr>
            <a:r>
              <a:rPr lang="en-GB" sz="2800" b="1" dirty="0">
                <a:solidFill>
                  <a:srgbClr val="003074"/>
                </a:solidFill>
                <a:latin typeface="Verdana" panose="020B0604030504040204" pitchFamily="34" charset="0"/>
                <a:ea typeface="Verdana" panose="020B0604030504040204" pitchFamily="34" charset="0"/>
              </a:rPr>
              <a:t>Statistics </a:t>
            </a:r>
            <a:r>
              <a:rPr lang="en-GB" sz="2800" b="1" dirty="0" smtClean="0">
                <a:solidFill>
                  <a:srgbClr val="003074"/>
                </a:solidFill>
                <a:latin typeface="Verdana" panose="020B0604030504040204" pitchFamily="34" charset="0"/>
                <a:ea typeface="Verdana" panose="020B0604030504040204" pitchFamily="34" charset="0"/>
              </a:rPr>
              <a:t>Netherlands: 307 people who had died or moved abroad by the end of 2022</a:t>
            </a:r>
            <a:endParaRPr lang="en-GB" sz="2800" b="1" dirty="0">
              <a:solidFill>
                <a:srgbClr val="00307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867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Growing proportion of MSM and trans men and women report prior use of </a:t>
            </a:r>
            <a:r>
              <a:rPr lang="en-GB" dirty="0" err="1" smtClean="0"/>
              <a:t>PrEP</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3650400"/>
            <a:ext cx="15251539" cy="8701200"/>
          </a:xfrm>
          <a:prstGeom prst="rect">
            <a:avLst/>
          </a:prstGeom>
        </p:spPr>
      </p:pic>
      <p:sp>
        <p:nvSpPr>
          <p:cNvPr id="7" name="Rectangle 6"/>
          <p:cNvSpPr/>
          <p:nvPr/>
        </p:nvSpPr>
        <p:spPr>
          <a:xfrm>
            <a:off x="16524352" y="3761515"/>
            <a:ext cx="1269378"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8" name="TextBox 7"/>
          <p:cNvSpPr txBox="1"/>
          <p:nvPr/>
        </p:nvSpPr>
        <p:spPr>
          <a:xfrm>
            <a:off x="18057398" y="5926763"/>
            <a:ext cx="5673314" cy="1640051"/>
          </a:xfrm>
          <a:prstGeom prst="rect">
            <a:avLst/>
          </a:prstGeom>
          <a:solidFill>
            <a:srgbClr val="F6D000"/>
          </a:solidFill>
          <a:effectLst>
            <a:outerShdw blurRad="292100" dist="139700" dir="2700000" algn="tl" rotWithShape="0">
              <a:prstClr val="black">
                <a:alpha val="40000"/>
              </a:prstClr>
            </a:outerShdw>
          </a:effectLst>
        </p:spPr>
        <p:txBody>
          <a:bodyPr wrap="square" lIns="108007" tIns="108007" rIns="108007" bIns="108007" rtlCol="0">
            <a:spAutoFit/>
          </a:bodyPr>
          <a:lstStyle/>
          <a:p>
            <a:pPr algn="ctr">
              <a:lnSpc>
                <a:spcPct val="110000"/>
              </a:lnSpc>
            </a:pPr>
            <a:r>
              <a:rPr lang="en-GB" sz="2800" b="1" dirty="0" smtClean="0">
                <a:solidFill>
                  <a:srgbClr val="003074"/>
                </a:solidFill>
                <a:latin typeface="Verdana" panose="020B0604030504040204" pitchFamily="34" charset="0"/>
                <a:ea typeface="Verdana" panose="020B0604030504040204" pitchFamily="34" charset="0"/>
              </a:rPr>
              <a:t>29 (13</a:t>
            </a:r>
            <a:r>
              <a:rPr lang="en-GB" sz="2800" b="1" dirty="0">
                <a:solidFill>
                  <a:srgbClr val="003074"/>
                </a:solidFill>
                <a:latin typeface="Verdana" panose="020B0604030504040204" pitchFamily="34" charset="0"/>
                <a:ea typeface="Verdana" panose="020B0604030504040204" pitchFamily="34" charset="0"/>
              </a:rPr>
              <a:t>%) </a:t>
            </a:r>
            <a:r>
              <a:rPr lang="en-GB" sz="2800" b="1" dirty="0" smtClean="0">
                <a:solidFill>
                  <a:srgbClr val="003074"/>
                </a:solidFill>
                <a:latin typeface="Verdana" panose="020B0604030504040204" pitchFamily="34" charset="0"/>
                <a:ea typeface="Verdana" panose="020B0604030504040204" pitchFamily="34" charset="0"/>
              </a:rPr>
              <a:t>diagnoses in 2022 were in people who reported prior use of </a:t>
            </a:r>
            <a:r>
              <a:rPr lang="en-GB" sz="2800" b="1" dirty="0" err="1" smtClean="0">
                <a:solidFill>
                  <a:srgbClr val="003074"/>
                </a:solidFill>
                <a:latin typeface="Verdana" panose="020B0604030504040204" pitchFamily="34" charset="0"/>
                <a:ea typeface="Verdana" panose="020B0604030504040204" pitchFamily="34" charset="0"/>
              </a:rPr>
              <a:t>PrEP</a:t>
            </a:r>
            <a:endParaRPr lang="en-GB" sz="2800" b="1" dirty="0">
              <a:solidFill>
                <a:srgbClr val="003074"/>
              </a:solidFill>
              <a:latin typeface="Verdana" panose="020B0604030504040204" pitchFamily="34" charset="0"/>
              <a:ea typeface="Verdana" panose="020B0604030504040204" pitchFamily="34" charset="0"/>
            </a:endParaRPr>
          </a:p>
        </p:txBody>
      </p:sp>
      <p:cxnSp>
        <p:nvCxnSpPr>
          <p:cNvPr id="9" name="Straight Arrow Connector 8"/>
          <p:cNvCxnSpPr/>
          <p:nvPr/>
        </p:nvCxnSpPr>
        <p:spPr>
          <a:xfrm flipH="1">
            <a:off x="16653225" y="6722076"/>
            <a:ext cx="1214646" cy="502925"/>
          </a:xfrm>
          <a:prstGeom prst="straightConnector1">
            <a:avLst/>
          </a:prstGeom>
          <a:ln w="508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497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3650191"/>
            <a:ext cx="11827721" cy="8701200"/>
          </a:xfrm>
          <a:prstGeom prst="rect">
            <a:avLst/>
          </a:prstGeom>
        </p:spPr>
      </p:pic>
      <p:sp>
        <p:nvSpPr>
          <p:cNvPr id="3" name="Title 2"/>
          <p:cNvSpPr>
            <a:spLocks noGrp="1"/>
          </p:cNvSpPr>
          <p:nvPr>
            <p:ph type="title"/>
          </p:nvPr>
        </p:nvSpPr>
        <p:spPr/>
        <p:txBody>
          <a:bodyPr/>
          <a:lstStyle/>
          <a:p>
            <a:r>
              <a:rPr lang="en-US" dirty="0" smtClean="0"/>
              <a:t>Downward trend in the proportion of deaths due to HIV continued in 2022</a:t>
            </a:r>
            <a:endParaRPr lang="en-US" dirty="0"/>
          </a:p>
        </p:txBody>
      </p:sp>
      <p:sp>
        <p:nvSpPr>
          <p:cNvPr id="7" name="Content Placeholder 2"/>
          <p:cNvSpPr txBox="1">
            <a:spLocks/>
          </p:cNvSpPr>
          <p:nvPr/>
        </p:nvSpPr>
        <p:spPr>
          <a:xfrm>
            <a:off x="14968258" y="3675320"/>
            <a:ext cx="7243484" cy="5101860"/>
          </a:xfrm>
          <a:prstGeom prst="rect">
            <a:avLst/>
          </a:prstGeom>
        </p:spPr>
        <p:txBody>
          <a:bodyPr/>
          <a:lstStyle>
            <a:lvl1pPr marL="228589" indent="-228589" algn="l" defTabSz="914355" rtl="0" eaLnBrk="1" latinLnBrk="0" hangingPunct="1">
              <a:lnSpc>
                <a:spcPct val="90000"/>
              </a:lnSpc>
              <a:spcBef>
                <a:spcPts val="1000"/>
              </a:spcBef>
              <a:buFont typeface="Arial" panose="020B0604020202020204" pitchFamily="34" charset="0"/>
              <a:buChar char="•"/>
              <a:defRPr sz="2400" kern="12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000" kern="12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1600" kern="12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400" kern="12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400" kern="1200">
                <a:solidFill>
                  <a:srgbClr val="003074"/>
                </a:solidFill>
                <a:latin typeface="Verdana" panose="020B0604030504040204" pitchFamily="34" charset="0"/>
                <a:ea typeface="Verdana" panose="020B0604030504040204" pitchFamily="34" charset="0"/>
                <a:cs typeface="Verdana" panose="020B060403050404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46" indent="-457246">
              <a:lnSpc>
                <a:spcPct val="110000"/>
              </a:lnSpc>
              <a:buFont typeface="Wingdings" panose="05000000000000000000" pitchFamily="2" charset="2"/>
              <a:buChar char="§"/>
            </a:pPr>
            <a:r>
              <a:rPr lang="en-GB" sz="3600" dirty="0"/>
              <a:t>ca. 17 AIDS-related deaths per year in </a:t>
            </a:r>
            <a:r>
              <a:rPr lang="en-GB" sz="3600" dirty="0" smtClean="0"/>
              <a:t>2020-2022, </a:t>
            </a:r>
            <a:r>
              <a:rPr lang="en-GB" sz="3600" dirty="0"/>
              <a:t>driven largely by late entry into care.</a:t>
            </a:r>
          </a:p>
          <a:p>
            <a:pPr marL="457246" indent="-457246">
              <a:lnSpc>
                <a:spcPct val="110000"/>
              </a:lnSpc>
              <a:buFont typeface="Wingdings" panose="05000000000000000000" pitchFamily="2" charset="2"/>
              <a:buChar char="§"/>
            </a:pPr>
            <a:r>
              <a:rPr lang="en-GB" sz="3600" dirty="0" smtClean="0"/>
              <a:t>21 </a:t>
            </a:r>
            <a:r>
              <a:rPr lang="en-GB" sz="3600" dirty="0"/>
              <a:t>AIDS deaths in </a:t>
            </a:r>
            <a:r>
              <a:rPr lang="en-GB" sz="3600" dirty="0" smtClean="0"/>
              <a:t>2022</a:t>
            </a:r>
            <a:endParaRPr lang="en-GB" sz="3600" dirty="0"/>
          </a:p>
        </p:txBody>
      </p:sp>
    </p:spTree>
    <p:extLst>
      <p:ext uri="{BB962C8B-B14F-4D97-AF65-F5344CB8AC3E}">
        <p14:creationId xmlns:p14="http://schemas.microsoft.com/office/powerpoint/2010/main" val="393336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4859870"/>
            <a:ext cx="15359670" cy="7200000"/>
          </a:xfrm>
          <a:prstGeom prst="rect">
            <a:avLst/>
          </a:prstGeom>
        </p:spPr>
      </p:pic>
      <p:sp>
        <p:nvSpPr>
          <p:cNvPr id="3" name="Title 2"/>
          <p:cNvSpPr>
            <a:spLocks noGrp="1"/>
          </p:cNvSpPr>
          <p:nvPr>
            <p:ph type="title"/>
          </p:nvPr>
        </p:nvSpPr>
        <p:spPr/>
        <p:txBody>
          <a:bodyPr/>
          <a:lstStyle/>
          <a:p>
            <a:r>
              <a:rPr lang="en-US" dirty="0" smtClean="0"/>
              <a:t>Diagnosis with late-stage HIV remains common</a:t>
            </a:r>
            <a:endParaRPr lang="en-US" dirty="0"/>
          </a:p>
        </p:txBody>
      </p:sp>
      <p:sp>
        <p:nvSpPr>
          <p:cNvPr id="4" name="Content Placeholder 2"/>
          <p:cNvSpPr txBox="1">
            <a:spLocks/>
          </p:cNvSpPr>
          <p:nvPr/>
        </p:nvSpPr>
        <p:spPr>
          <a:xfrm>
            <a:off x="2880188" y="3650401"/>
            <a:ext cx="19322458" cy="1188077"/>
          </a:xfrm>
          <a:prstGeom prst="rect">
            <a:avLst/>
          </a:prstGeom>
        </p:spPr>
        <p:txBody>
          <a:bodyPr/>
          <a:lstStyle>
            <a:lvl1pPr marL="228589" indent="-228589" algn="l" defTabSz="914355" rtl="0" eaLnBrk="1" latinLnBrk="0" hangingPunct="1">
              <a:lnSpc>
                <a:spcPct val="90000"/>
              </a:lnSpc>
              <a:spcBef>
                <a:spcPts val="1000"/>
              </a:spcBef>
              <a:buFont typeface="Arial" panose="020B0604020202020204" pitchFamily="34" charset="0"/>
              <a:buChar char="•"/>
              <a:defRPr sz="2400" kern="1200">
                <a:solidFill>
                  <a:srgbClr val="003074"/>
                </a:solidFill>
                <a:latin typeface="Verdana" panose="020B0604030504040204" pitchFamily="34" charset="0"/>
                <a:ea typeface="Verdana" panose="020B0604030504040204" pitchFamily="34" charset="0"/>
                <a:cs typeface="Verdana" panose="020B060403050404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000" kern="1200">
                <a:solidFill>
                  <a:srgbClr val="003074"/>
                </a:solidFill>
                <a:latin typeface="Verdana" panose="020B0604030504040204" pitchFamily="34" charset="0"/>
                <a:ea typeface="Verdana" panose="020B0604030504040204" pitchFamily="34" charset="0"/>
                <a:cs typeface="Verdana" panose="020B060403050404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1600" kern="1200">
                <a:solidFill>
                  <a:srgbClr val="003074"/>
                </a:solidFill>
                <a:latin typeface="Verdana" panose="020B0604030504040204" pitchFamily="34" charset="0"/>
                <a:ea typeface="Verdana" panose="020B0604030504040204" pitchFamily="34" charset="0"/>
                <a:cs typeface="Verdana" panose="020B060403050404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400" kern="1200">
                <a:solidFill>
                  <a:srgbClr val="003074"/>
                </a:solidFill>
                <a:latin typeface="Verdana" panose="020B0604030504040204" pitchFamily="34" charset="0"/>
                <a:ea typeface="Verdana" panose="020B0604030504040204" pitchFamily="34" charset="0"/>
                <a:cs typeface="Verdana" panose="020B060403050404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400" kern="1200">
                <a:solidFill>
                  <a:srgbClr val="003074"/>
                </a:solidFill>
                <a:latin typeface="Verdana" panose="020B0604030504040204" pitchFamily="34" charset="0"/>
                <a:ea typeface="Verdana" panose="020B0604030504040204" pitchFamily="34" charset="0"/>
                <a:cs typeface="Verdana" panose="020B060403050404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46" indent="-457246">
              <a:lnSpc>
                <a:spcPct val="110000"/>
              </a:lnSpc>
              <a:buFont typeface="Wingdings" panose="05000000000000000000" pitchFamily="2" charset="2"/>
              <a:buChar char="§"/>
            </a:pPr>
            <a:r>
              <a:rPr lang="en-GB" sz="3600" dirty="0" smtClean="0"/>
              <a:t>47% </a:t>
            </a:r>
            <a:r>
              <a:rPr lang="en-GB" sz="3600" dirty="0"/>
              <a:t>of people diagnosed in </a:t>
            </a:r>
            <a:r>
              <a:rPr lang="en-GB" sz="3600" dirty="0" smtClean="0"/>
              <a:t>2022 </a:t>
            </a:r>
            <a:r>
              <a:rPr lang="en-GB" sz="3600" dirty="0"/>
              <a:t>had late-stage HIV infection.</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8956" y="6338617"/>
            <a:ext cx="1440094" cy="1440094"/>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8956" y="5352060"/>
            <a:ext cx="1440094" cy="1440094"/>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8956" y="7325174"/>
            <a:ext cx="1440094" cy="1440094"/>
          </a:xfrm>
          <a:prstGeom prst="rect">
            <a:avLst/>
          </a:prstGeom>
          <a:effectLst>
            <a:outerShdw blurRad="50800" dist="38100" dir="2700000" algn="tl" rotWithShape="0">
              <a:prstClr val="black">
                <a:alpha val="40000"/>
              </a:prstClr>
            </a:outerShdw>
          </a:effectLst>
        </p:spPr>
      </p:pic>
      <p:cxnSp>
        <p:nvCxnSpPr>
          <p:cNvPr id="18" name="Rechte verbindingslijn met pijl 6"/>
          <p:cNvCxnSpPr>
            <a:cxnSpLocks noChangeShapeType="1"/>
          </p:cNvCxnSpPr>
          <p:nvPr/>
        </p:nvCxnSpPr>
        <p:spPr bwMode="auto">
          <a:xfrm flipH="1">
            <a:off x="10584000" y="6235969"/>
            <a:ext cx="1116000" cy="360000"/>
          </a:xfrm>
          <a:prstGeom prst="straightConnector1">
            <a:avLst/>
          </a:prstGeom>
          <a:noFill/>
          <a:ln w="50800">
            <a:solidFill>
              <a:srgbClr val="009900"/>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22" name="TextBox 21"/>
          <p:cNvSpPr txBox="1"/>
          <p:nvPr/>
        </p:nvSpPr>
        <p:spPr>
          <a:xfrm>
            <a:off x="14364936" y="5748921"/>
            <a:ext cx="1080070" cy="646373"/>
          </a:xfrm>
          <a:prstGeom prst="rect">
            <a:avLst/>
          </a:prstGeom>
          <a:noFill/>
        </p:spPr>
        <p:txBody>
          <a:bodyPr wrap="square" rtlCol="0" anchor="ctr">
            <a:spAutoFit/>
          </a:bodyPr>
          <a:lstStyle/>
          <a:p>
            <a:pPr algn="r"/>
            <a:r>
              <a:rPr lang="en-US" sz="3600" dirty="0" smtClean="0">
                <a:solidFill>
                  <a:srgbClr val="003074"/>
                </a:solidFill>
                <a:latin typeface="Verdana" panose="020B0604030504040204" pitchFamily="34" charset="0"/>
                <a:ea typeface="Verdana" panose="020B0604030504040204" pitchFamily="34" charset="0"/>
              </a:rPr>
              <a:t>67</a:t>
            </a:r>
            <a:endParaRPr lang="en-US" sz="3600" dirty="0">
              <a:solidFill>
                <a:srgbClr val="003074"/>
              </a:solidFill>
              <a:latin typeface="Verdana" panose="020B0604030504040204" pitchFamily="34" charset="0"/>
              <a:ea typeface="Verdana" panose="020B0604030504040204" pitchFamily="34" charset="0"/>
            </a:endParaRPr>
          </a:p>
        </p:txBody>
      </p:sp>
      <p:sp>
        <p:nvSpPr>
          <p:cNvPr id="23" name="TextBox 22"/>
          <p:cNvSpPr txBox="1"/>
          <p:nvPr/>
        </p:nvSpPr>
        <p:spPr>
          <a:xfrm>
            <a:off x="14364936" y="6735478"/>
            <a:ext cx="1080070" cy="646373"/>
          </a:xfrm>
          <a:prstGeom prst="rect">
            <a:avLst/>
          </a:prstGeom>
          <a:noFill/>
        </p:spPr>
        <p:txBody>
          <a:bodyPr wrap="square" rtlCol="0" anchor="ctr">
            <a:spAutoFit/>
          </a:bodyPr>
          <a:lstStyle/>
          <a:p>
            <a:pPr algn="r"/>
            <a:r>
              <a:rPr lang="en-US" sz="3600" dirty="0" smtClean="0">
                <a:solidFill>
                  <a:srgbClr val="003074"/>
                </a:solidFill>
                <a:latin typeface="Verdana" panose="020B0604030504040204" pitchFamily="34" charset="0"/>
                <a:ea typeface="Verdana" panose="020B0604030504040204" pitchFamily="34" charset="0"/>
              </a:rPr>
              <a:t>39</a:t>
            </a:r>
            <a:endParaRPr lang="en-US" sz="3600" dirty="0">
              <a:solidFill>
                <a:srgbClr val="003074"/>
              </a:solidFill>
              <a:latin typeface="Verdana" panose="020B0604030504040204" pitchFamily="34" charset="0"/>
              <a:ea typeface="Verdana" panose="020B0604030504040204" pitchFamily="34" charset="0"/>
            </a:endParaRPr>
          </a:p>
        </p:txBody>
      </p:sp>
      <p:sp>
        <p:nvSpPr>
          <p:cNvPr id="24" name="TextBox 23"/>
          <p:cNvSpPr txBox="1"/>
          <p:nvPr/>
        </p:nvSpPr>
        <p:spPr>
          <a:xfrm>
            <a:off x="14364936" y="7722035"/>
            <a:ext cx="1080070" cy="646373"/>
          </a:xfrm>
          <a:prstGeom prst="rect">
            <a:avLst/>
          </a:prstGeom>
          <a:noFill/>
        </p:spPr>
        <p:txBody>
          <a:bodyPr wrap="square" rtlCol="0" anchor="ctr">
            <a:spAutoFit/>
          </a:bodyPr>
          <a:lstStyle/>
          <a:p>
            <a:pPr algn="r"/>
            <a:r>
              <a:rPr lang="en-US" sz="3600" dirty="0" smtClean="0">
                <a:solidFill>
                  <a:srgbClr val="003074"/>
                </a:solidFill>
                <a:latin typeface="Verdana" panose="020B0604030504040204" pitchFamily="34" charset="0"/>
                <a:ea typeface="Verdana" panose="020B0604030504040204" pitchFamily="34" charset="0"/>
              </a:rPr>
              <a:t>72</a:t>
            </a:r>
            <a:endParaRPr lang="en-US" sz="3600" dirty="0">
              <a:solidFill>
                <a:srgbClr val="003074"/>
              </a:solidFill>
              <a:latin typeface="Verdana" panose="020B0604030504040204" pitchFamily="34" charset="0"/>
              <a:ea typeface="Verdana" panose="020B0604030504040204" pitchFamily="34" charset="0"/>
            </a:endParaRPr>
          </a:p>
        </p:txBody>
      </p:sp>
      <p:sp>
        <p:nvSpPr>
          <p:cNvPr id="25" name="TextBox 24"/>
          <p:cNvSpPr txBox="1"/>
          <p:nvPr/>
        </p:nvSpPr>
        <p:spPr>
          <a:xfrm>
            <a:off x="11842883" y="5748942"/>
            <a:ext cx="1440094" cy="646331"/>
          </a:xfrm>
          <a:prstGeom prst="rect">
            <a:avLst/>
          </a:prstGeom>
          <a:noFill/>
        </p:spPr>
        <p:txBody>
          <a:bodyPr wrap="square" rtlCol="0" anchor="ctr">
            <a:spAutoFit/>
          </a:bodyPr>
          <a:lstStyle/>
          <a:p>
            <a:r>
              <a:rPr lang="en-US" sz="3600" dirty="0" smtClean="0">
                <a:solidFill>
                  <a:srgbClr val="003074"/>
                </a:solidFill>
                <a:latin typeface="Verdana" panose="020B0604030504040204" pitchFamily="34" charset="0"/>
                <a:ea typeface="Verdana" panose="020B0604030504040204" pitchFamily="34" charset="0"/>
              </a:rPr>
              <a:t>71%</a:t>
            </a:r>
            <a:endParaRPr lang="en-US" sz="3600" dirty="0">
              <a:solidFill>
                <a:srgbClr val="003074"/>
              </a:solidFill>
              <a:latin typeface="Verdana" panose="020B0604030504040204" pitchFamily="34" charset="0"/>
              <a:ea typeface="Verdana" panose="020B0604030504040204" pitchFamily="34" charset="0"/>
            </a:endParaRPr>
          </a:p>
        </p:txBody>
      </p:sp>
      <p:sp>
        <p:nvSpPr>
          <p:cNvPr id="26" name="TextBox 25"/>
          <p:cNvSpPr txBox="1"/>
          <p:nvPr/>
        </p:nvSpPr>
        <p:spPr>
          <a:xfrm>
            <a:off x="11842883" y="6735478"/>
            <a:ext cx="1440094" cy="646373"/>
          </a:xfrm>
          <a:prstGeom prst="rect">
            <a:avLst/>
          </a:prstGeom>
          <a:noFill/>
        </p:spPr>
        <p:txBody>
          <a:bodyPr wrap="square" rtlCol="0" anchor="ctr">
            <a:spAutoFit/>
          </a:bodyPr>
          <a:lstStyle/>
          <a:p>
            <a:r>
              <a:rPr lang="en-US" sz="3600" dirty="0" smtClean="0">
                <a:solidFill>
                  <a:srgbClr val="003074"/>
                </a:solidFill>
                <a:latin typeface="Verdana" panose="020B0604030504040204" pitchFamily="34" charset="0"/>
                <a:ea typeface="Verdana" panose="020B0604030504040204" pitchFamily="34" charset="0"/>
              </a:rPr>
              <a:t>57%</a:t>
            </a:r>
            <a:endParaRPr lang="en-US" sz="3600" dirty="0">
              <a:solidFill>
                <a:srgbClr val="003074"/>
              </a:solidFill>
              <a:latin typeface="Verdana" panose="020B0604030504040204" pitchFamily="34" charset="0"/>
              <a:ea typeface="Verdana" panose="020B0604030504040204" pitchFamily="34" charset="0"/>
            </a:endParaRPr>
          </a:p>
        </p:txBody>
      </p:sp>
      <p:sp>
        <p:nvSpPr>
          <p:cNvPr id="27" name="TextBox 26"/>
          <p:cNvSpPr txBox="1"/>
          <p:nvPr/>
        </p:nvSpPr>
        <p:spPr>
          <a:xfrm>
            <a:off x="11842883" y="7722035"/>
            <a:ext cx="1440094" cy="646373"/>
          </a:xfrm>
          <a:prstGeom prst="rect">
            <a:avLst/>
          </a:prstGeom>
          <a:noFill/>
        </p:spPr>
        <p:txBody>
          <a:bodyPr wrap="square" rtlCol="0" anchor="ctr">
            <a:spAutoFit/>
          </a:bodyPr>
          <a:lstStyle/>
          <a:p>
            <a:r>
              <a:rPr lang="en-US" sz="3600" dirty="0" smtClean="0">
                <a:solidFill>
                  <a:srgbClr val="003074"/>
                </a:solidFill>
                <a:latin typeface="Verdana" panose="020B0604030504040204" pitchFamily="34" charset="0"/>
                <a:ea typeface="Verdana" panose="020B0604030504040204" pitchFamily="34" charset="0"/>
              </a:rPr>
              <a:t>34%</a:t>
            </a:r>
            <a:endParaRPr lang="en-US" sz="3600" dirty="0">
              <a:solidFill>
                <a:srgbClr val="003074"/>
              </a:solidFill>
              <a:latin typeface="Verdana" panose="020B0604030504040204" pitchFamily="34" charset="0"/>
              <a:ea typeface="Verdana" panose="020B0604030504040204" pitchFamily="34" charset="0"/>
            </a:endParaRPr>
          </a:p>
        </p:txBody>
      </p:sp>
      <p:cxnSp>
        <p:nvCxnSpPr>
          <p:cNvPr id="29" name="Rechte verbindingslijn met pijl 6"/>
          <p:cNvCxnSpPr>
            <a:cxnSpLocks noChangeShapeType="1"/>
          </p:cNvCxnSpPr>
          <p:nvPr/>
        </p:nvCxnSpPr>
        <p:spPr bwMode="auto">
          <a:xfrm flipH="1">
            <a:off x="10584000" y="7170839"/>
            <a:ext cx="1116000" cy="360000"/>
          </a:xfrm>
          <a:prstGeom prst="straightConnector1">
            <a:avLst/>
          </a:prstGeom>
          <a:noFill/>
          <a:ln w="50800">
            <a:solidFill>
              <a:srgbClr val="009900"/>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cxnSp>
        <p:nvCxnSpPr>
          <p:cNvPr id="30" name="Rechte verbindingslijn met pijl 6"/>
          <p:cNvCxnSpPr>
            <a:cxnSpLocks noChangeShapeType="1"/>
          </p:cNvCxnSpPr>
          <p:nvPr/>
        </p:nvCxnSpPr>
        <p:spPr bwMode="auto">
          <a:xfrm flipH="1">
            <a:off x="10584000" y="8105709"/>
            <a:ext cx="1116000" cy="360000"/>
          </a:xfrm>
          <a:prstGeom prst="straightConnector1">
            <a:avLst/>
          </a:prstGeom>
          <a:noFill/>
          <a:ln w="50800">
            <a:solidFill>
              <a:srgbClr val="009900"/>
            </a:solidFill>
            <a:round/>
            <a:headEnd/>
            <a:tailEnd type="arrow"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cxnSp>
      <p:sp>
        <p:nvSpPr>
          <p:cNvPr id="31" name="TextBox 30"/>
          <p:cNvSpPr txBox="1"/>
          <p:nvPr/>
        </p:nvSpPr>
        <p:spPr>
          <a:xfrm>
            <a:off x="2879999" y="12492367"/>
            <a:ext cx="14400000" cy="400110"/>
          </a:xfrm>
          <a:prstGeom prst="rect">
            <a:avLst/>
          </a:prstGeom>
          <a:noFill/>
        </p:spPr>
        <p:txBody>
          <a:bodyPr wrap="square" rtlCol="0">
            <a:spAutoFit/>
          </a:bodyPr>
          <a:lstStyle/>
          <a:p>
            <a:r>
              <a:rPr lang="en-GB" sz="2000" i="1" dirty="0" smtClean="0">
                <a:solidFill>
                  <a:srgbClr val="194A84"/>
                </a:solidFill>
                <a:latin typeface="Verdana" panose="020B0604030504040204" pitchFamily="34" charset="0"/>
                <a:ea typeface="Verdana" panose="020B0604030504040204" pitchFamily="34" charset="0"/>
              </a:rPr>
              <a:t>Late-stage </a:t>
            </a:r>
            <a:r>
              <a:rPr lang="en-GB" sz="2000" i="1" dirty="0">
                <a:solidFill>
                  <a:srgbClr val="194A84"/>
                </a:solidFill>
                <a:latin typeface="Verdana" panose="020B0604030504040204" pitchFamily="34" charset="0"/>
                <a:ea typeface="Verdana" panose="020B0604030504040204" pitchFamily="34" charset="0"/>
              </a:rPr>
              <a:t>HIV: CD4 &lt;350 cells/mm</a:t>
            </a:r>
            <a:r>
              <a:rPr lang="en-GB" sz="2000" i="1" baseline="30000" dirty="0">
                <a:solidFill>
                  <a:srgbClr val="194A84"/>
                </a:solidFill>
                <a:latin typeface="Verdana" panose="020B0604030504040204" pitchFamily="34" charset="0"/>
                <a:ea typeface="Verdana" panose="020B0604030504040204" pitchFamily="34" charset="0"/>
              </a:rPr>
              <a:t>3</a:t>
            </a:r>
            <a:r>
              <a:rPr lang="en-GB" sz="2000" i="1" dirty="0">
                <a:solidFill>
                  <a:srgbClr val="194A84"/>
                </a:solidFill>
                <a:latin typeface="Verdana" panose="020B0604030504040204" pitchFamily="34" charset="0"/>
                <a:ea typeface="Verdana" panose="020B0604030504040204" pitchFamily="34" charset="0"/>
              </a:rPr>
              <a:t> or </a:t>
            </a:r>
            <a:r>
              <a:rPr lang="en-GB" sz="2000" i="1" dirty="0" smtClean="0">
                <a:solidFill>
                  <a:srgbClr val="194A84"/>
                </a:solidFill>
                <a:latin typeface="Verdana" panose="020B0604030504040204" pitchFamily="34" charset="0"/>
                <a:ea typeface="Verdana" panose="020B0604030504040204" pitchFamily="34" charset="0"/>
              </a:rPr>
              <a:t>AIDS, </a:t>
            </a:r>
            <a:r>
              <a:rPr lang="en-GB" sz="2000" i="1" dirty="0" smtClean="0">
                <a:solidFill>
                  <a:srgbClr val="009900"/>
                </a:solidFill>
                <a:latin typeface="Verdana" panose="020B0604030504040204" pitchFamily="34" charset="0"/>
                <a:ea typeface="Verdana" panose="020B0604030504040204" pitchFamily="34" charset="0"/>
              </a:rPr>
              <a:t>no evidence of recent HIV infection</a:t>
            </a:r>
            <a:r>
              <a:rPr lang="en-GB" sz="2000" i="1" dirty="0" smtClean="0">
                <a:solidFill>
                  <a:srgbClr val="003074"/>
                </a:solidFill>
                <a:latin typeface="Verdana" panose="020B0604030504040204" pitchFamily="34" charset="0"/>
                <a:ea typeface="Verdana" panose="020B0604030504040204" pitchFamily="34" charset="0"/>
              </a:rPr>
              <a:t> (</a:t>
            </a:r>
            <a:r>
              <a:rPr lang="en-GB" sz="2000" i="1" dirty="0" err="1" smtClean="0">
                <a:solidFill>
                  <a:srgbClr val="003074"/>
                </a:solidFill>
                <a:latin typeface="Verdana" panose="020B0604030504040204" pitchFamily="34" charset="0"/>
                <a:ea typeface="Verdana" panose="020B0604030504040204" pitchFamily="34" charset="0"/>
              </a:rPr>
              <a:t>C</a:t>
            </a:r>
            <a:r>
              <a:rPr lang="en-GB" sz="2000" i="1" dirty="0" err="1" smtClean="0">
                <a:solidFill>
                  <a:srgbClr val="194A84"/>
                </a:solidFill>
                <a:latin typeface="Verdana" panose="020B0604030504040204" pitchFamily="34" charset="0"/>
                <a:ea typeface="Verdana" panose="020B0604030504040204" pitchFamily="34" charset="0"/>
              </a:rPr>
              <a:t>roxford</a:t>
            </a:r>
            <a:r>
              <a:rPr lang="en-GB" sz="2000" i="1" dirty="0" smtClean="0">
                <a:solidFill>
                  <a:srgbClr val="194A84"/>
                </a:solidFill>
                <a:latin typeface="Verdana" panose="020B0604030504040204" pitchFamily="34" charset="0"/>
                <a:ea typeface="Verdana" panose="020B0604030504040204" pitchFamily="34" charset="0"/>
              </a:rPr>
              <a:t> 2022)</a:t>
            </a:r>
            <a:endParaRPr lang="en-GB" sz="2000" i="1" dirty="0">
              <a:solidFill>
                <a:srgbClr val="009900"/>
              </a:solidFill>
              <a:latin typeface="Verdana" panose="020B0604030504040204" pitchFamily="34" charset="0"/>
              <a:ea typeface="Verdana" panose="020B0604030504040204" pitchFamily="34" charset="0"/>
            </a:endParaRPr>
          </a:p>
        </p:txBody>
      </p:sp>
      <p:sp>
        <p:nvSpPr>
          <p:cNvPr id="32" name="Rectangle 31"/>
          <p:cNvSpPr/>
          <p:nvPr/>
        </p:nvSpPr>
        <p:spPr>
          <a:xfrm>
            <a:off x="8972036" y="4984555"/>
            <a:ext cx="1564781" cy="540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Tree>
    <p:extLst>
      <p:ext uri="{BB962C8B-B14F-4D97-AF65-F5344CB8AC3E}">
        <p14:creationId xmlns:p14="http://schemas.microsoft.com/office/powerpoint/2010/main" val="41161612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Older age is associated with a higher proportion of late-stage HIV</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999" y="3650400"/>
            <a:ext cx="15242976" cy="8701200"/>
          </a:xfrm>
          <a:prstGeom prst="rect">
            <a:avLst/>
          </a:prstGeom>
        </p:spPr>
      </p:pic>
      <p:sp>
        <p:nvSpPr>
          <p:cNvPr id="5" name="TextBox 4"/>
          <p:cNvSpPr txBox="1"/>
          <p:nvPr/>
        </p:nvSpPr>
        <p:spPr>
          <a:xfrm>
            <a:off x="2879999" y="12492367"/>
            <a:ext cx="14400000" cy="400110"/>
          </a:xfrm>
          <a:prstGeom prst="rect">
            <a:avLst/>
          </a:prstGeom>
          <a:noFill/>
        </p:spPr>
        <p:txBody>
          <a:bodyPr wrap="square" rtlCol="0">
            <a:spAutoFit/>
          </a:bodyPr>
          <a:lstStyle/>
          <a:p>
            <a:r>
              <a:rPr lang="en-GB" sz="2000" i="1" dirty="0" smtClean="0">
                <a:solidFill>
                  <a:srgbClr val="194A84"/>
                </a:solidFill>
                <a:latin typeface="Verdana" panose="020B0604030504040204" pitchFamily="34" charset="0"/>
                <a:ea typeface="Verdana" panose="020B0604030504040204" pitchFamily="34" charset="0"/>
              </a:rPr>
              <a:t>Late-stage </a:t>
            </a:r>
            <a:r>
              <a:rPr lang="en-GB" sz="2000" i="1" dirty="0">
                <a:solidFill>
                  <a:srgbClr val="194A84"/>
                </a:solidFill>
                <a:latin typeface="Verdana" panose="020B0604030504040204" pitchFamily="34" charset="0"/>
                <a:ea typeface="Verdana" panose="020B0604030504040204" pitchFamily="34" charset="0"/>
              </a:rPr>
              <a:t>HIV: CD4 &lt;350 cells/mm</a:t>
            </a:r>
            <a:r>
              <a:rPr lang="en-GB" sz="2000" i="1" baseline="30000" dirty="0">
                <a:solidFill>
                  <a:srgbClr val="194A84"/>
                </a:solidFill>
                <a:latin typeface="Verdana" panose="020B0604030504040204" pitchFamily="34" charset="0"/>
                <a:ea typeface="Verdana" panose="020B0604030504040204" pitchFamily="34" charset="0"/>
              </a:rPr>
              <a:t>3</a:t>
            </a:r>
            <a:r>
              <a:rPr lang="en-GB" sz="2000" i="1" dirty="0">
                <a:solidFill>
                  <a:srgbClr val="194A84"/>
                </a:solidFill>
                <a:latin typeface="Verdana" panose="020B0604030504040204" pitchFamily="34" charset="0"/>
                <a:ea typeface="Verdana" panose="020B0604030504040204" pitchFamily="34" charset="0"/>
              </a:rPr>
              <a:t> or </a:t>
            </a:r>
            <a:r>
              <a:rPr lang="en-GB" sz="2000" i="1" dirty="0" smtClean="0">
                <a:solidFill>
                  <a:srgbClr val="194A84"/>
                </a:solidFill>
                <a:latin typeface="Verdana" panose="020B0604030504040204" pitchFamily="34" charset="0"/>
                <a:ea typeface="Verdana" panose="020B0604030504040204" pitchFamily="34" charset="0"/>
              </a:rPr>
              <a:t>AID</a:t>
            </a:r>
            <a:r>
              <a:rPr lang="en-GB" sz="2000" i="1" dirty="0" smtClean="0">
                <a:solidFill>
                  <a:srgbClr val="003074"/>
                </a:solidFill>
                <a:latin typeface="Verdana" panose="020B0604030504040204" pitchFamily="34" charset="0"/>
                <a:ea typeface="Verdana" panose="020B0604030504040204" pitchFamily="34" charset="0"/>
              </a:rPr>
              <a:t>S, no evidence of recent HIV infection (</a:t>
            </a:r>
            <a:r>
              <a:rPr lang="en-GB" sz="2000" i="1" dirty="0" err="1" smtClean="0">
                <a:solidFill>
                  <a:srgbClr val="003074"/>
                </a:solidFill>
                <a:latin typeface="Verdana" panose="020B0604030504040204" pitchFamily="34" charset="0"/>
                <a:ea typeface="Verdana" panose="020B0604030504040204" pitchFamily="34" charset="0"/>
              </a:rPr>
              <a:t>C</a:t>
            </a:r>
            <a:r>
              <a:rPr lang="en-GB" sz="2000" i="1" dirty="0" err="1" smtClean="0">
                <a:solidFill>
                  <a:srgbClr val="194A84"/>
                </a:solidFill>
                <a:latin typeface="Verdana" panose="020B0604030504040204" pitchFamily="34" charset="0"/>
                <a:ea typeface="Verdana" panose="020B0604030504040204" pitchFamily="34" charset="0"/>
              </a:rPr>
              <a:t>roxford</a:t>
            </a:r>
            <a:r>
              <a:rPr lang="en-GB" sz="2000" i="1" dirty="0" smtClean="0">
                <a:solidFill>
                  <a:srgbClr val="194A84"/>
                </a:solidFill>
                <a:latin typeface="Verdana" panose="020B0604030504040204" pitchFamily="34" charset="0"/>
                <a:ea typeface="Verdana" panose="020B0604030504040204" pitchFamily="34" charset="0"/>
              </a:rPr>
              <a:t> 2022)</a:t>
            </a:r>
            <a:endParaRPr lang="en-GB" sz="2000" i="1" dirty="0">
              <a:solidFill>
                <a:srgbClr val="0099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74069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HIV-related hospitalisation and death within a year of diagnosis, 2020-2022</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4144" y="4288472"/>
            <a:ext cx="7200000" cy="7200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97051268"/>
              </p:ext>
            </p:extLst>
          </p:nvPr>
        </p:nvGraphicFramePr>
        <p:xfrm>
          <a:off x="3088288" y="4744129"/>
          <a:ext cx="5400000" cy="628868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800000">
                  <a:extLst>
                    <a:ext uri="{9D8B030D-6E8A-4147-A177-3AD203B41FA5}">
                      <a16:colId xmlns:a16="http://schemas.microsoft.com/office/drawing/2014/main" val="1493523618"/>
                    </a:ext>
                  </a:extLst>
                </a:gridCol>
                <a:gridCol w="1800000">
                  <a:extLst>
                    <a:ext uri="{9D8B030D-6E8A-4147-A177-3AD203B41FA5}">
                      <a16:colId xmlns:a16="http://schemas.microsoft.com/office/drawing/2014/main" val="1218764832"/>
                    </a:ext>
                  </a:extLst>
                </a:gridCol>
                <a:gridCol w="1800000">
                  <a:extLst>
                    <a:ext uri="{9D8B030D-6E8A-4147-A177-3AD203B41FA5}">
                      <a16:colId xmlns:a16="http://schemas.microsoft.com/office/drawing/2014/main" val="249043935"/>
                    </a:ext>
                  </a:extLst>
                </a:gridCol>
              </a:tblGrid>
              <a:tr h="2096229">
                <a:tc gridSpan="3">
                  <a:txBody>
                    <a:bodyPr/>
                    <a:lstStyle/>
                    <a:p>
                      <a:pPr algn="ctr"/>
                      <a:r>
                        <a:rPr lang="en-GB" b="1" dirty="0" smtClean="0">
                          <a:solidFill>
                            <a:srgbClr val="003074"/>
                          </a:solidFill>
                          <a:latin typeface="Verdana" panose="020B0604030504040204" pitchFamily="34" charset="0"/>
                          <a:ea typeface="Verdana" panose="020B0604030504040204" pitchFamily="34" charset="0"/>
                        </a:rPr>
                        <a:t>Recent</a:t>
                      </a:r>
                      <a:r>
                        <a:rPr lang="en-GB" b="1" baseline="0" dirty="0" smtClean="0">
                          <a:solidFill>
                            <a:srgbClr val="003074"/>
                          </a:solidFill>
                          <a:latin typeface="Verdana" panose="020B0604030504040204" pitchFamily="34" charset="0"/>
                          <a:ea typeface="Verdana" panose="020B0604030504040204" pitchFamily="34" charset="0"/>
                        </a:rPr>
                        <a:t> or </a:t>
                      </a:r>
                      <a:r>
                        <a:rPr lang="en-GB" b="1" dirty="0" smtClean="0">
                          <a:solidFill>
                            <a:srgbClr val="003074"/>
                          </a:solidFill>
                          <a:latin typeface="Verdana" panose="020B0604030504040204" pitchFamily="34" charset="0"/>
                          <a:ea typeface="Verdana" panose="020B0604030504040204" pitchFamily="34" charset="0"/>
                        </a:rPr>
                        <a:t>established HIV</a:t>
                      </a:r>
                      <a:endParaRPr lang="en-GB" b="1" dirty="0">
                        <a:solidFill>
                          <a:srgbClr val="003074"/>
                        </a:solidFill>
                        <a:latin typeface="Verdana" panose="020B0604030504040204" pitchFamily="34" charset="0"/>
                        <a:ea typeface="Verdana" panose="020B0604030504040204" pitchFamily="34" charset="0"/>
                      </a:endParaRPr>
                    </a:p>
                  </a:txBody>
                  <a:tcPr anchor="ctr">
                    <a:solidFill>
                      <a:schemeClr val="bg1"/>
                    </a:solidFill>
                  </a:tcPr>
                </a:tc>
                <a:tc hMerge="1">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tc>
                <a:tc hMerge="1">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718899652"/>
                  </a:ext>
                </a:extLst>
              </a:tr>
              <a:tr h="2096229">
                <a:tc>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19</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3%</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extLst>
                  <a:ext uri="{0D108BD9-81ED-4DB2-BD59-A6C34878D82A}">
                    <a16:rowId xmlns:a16="http://schemas.microsoft.com/office/drawing/2014/main" val="2893579831"/>
                  </a:ext>
                </a:extLst>
              </a:tr>
              <a:tr h="2096229">
                <a:tc>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0</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0%</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extLst>
                  <a:ext uri="{0D108BD9-81ED-4DB2-BD59-A6C34878D82A}">
                    <a16:rowId xmlns:a16="http://schemas.microsoft.com/office/drawing/2014/main" val="4216144297"/>
                  </a:ext>
                </a:extLst>
              </a:tr>
            </a:tbl>
          </a:graphicData>
        </a:graphic>
      </p:graphicFrame>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4000" y="7290000"/>
            <a:ext cx="1260000" cy="1260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4000" y="9446756"/>
            <a:ext cx="1260000" cy="12600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23434205"/>
              </p:ext>
            </p:extLst>
          </p:nvPr>
        </p:nvGraphicFramePr>
        <p:xfrm>
          <a:off x="16920000" y="4744129"/>
          <a:ext cx="5400000" cy="628868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800000">
                  <a:extLst>
                    <a:ext uri="{9D8B030D-6E8A-4147-A177-3AD203B41FA5}">
                      <a16:colId xmlns:a16="http://schemas.microsoft.com/office/drawing/2014/main" val="1493523618"/>
                    </a:ext>
                  </a:extLst>
                </a:gridCol>
                <a:gridCol w="1800000">
                  <a:extLst>
                    <a:ext uri="{9D8B030D-6E8A-4147-A177-3AD203B41FA5}">
                      <a16:colId xmlns:a16="http://schemas.microsoft.com/office/drawing/2014/main" val="1218764832"/>
                    </a:ext>
                  </a:extLst>
                </a:gridCol>
                <a:gridCol w="1800000">
                  <a:extLst>
                    <a:ext uri="{9D8B030D-6E8A-4147-A177-3AD203B41FA5}">
                      <a16:colId xmlns:a16="http://schemas.microsoft.com/office/drawing/2014/main" val="249043935"/>
                    </a:ext>
                  </a:extLst>
                </a:gridCol>
              </a:tblGrid>
              <a:tr h="2096229">
                <a:tc gridSpan="3">
                  <a:txBody>
                    <a:bodyPr/>
                    <a:lstStyle/>
                    <a:p>
                      <a:pPr algn="ctr"/>
                      <a:r>
                        <a:rPr lang="en-GB" b="1" dirty="0" smtClean="0">
                          <a:solidFill>
                            <a:srgbClr val="C13530"/>
                          </a:solidFill>
                          <a:latin typeface="Verdana" panose="020B0604030504040204" pitchFamily="34" charset="0"/>
                          <a:ea typeface="Verdana" panose="020B0604030504040204" pitchFamily="34" charset="0"/>
                        </a:rPr>
                        <a:t>Late-stage HIV</a:t>
                      </a:r>
                      <a:endParaRPr lang="en-GB" b="1" dirty="0">
                        <a:solidFill>
                          <a:srgbClr val="C13530"/>
                        </a:solidFill>
                        <a:latin typeface="Verdana" panose="020B0604030504040204" pitchFamily="34" charset="0"/>
                        <a:ea typeface="Verdana" panose="020B0604030504040204" pitchFamily="34" charset="0"/>
                      </a:endParaRPr>
                    </a:p>
                  </a:txBody>
                  <a:tcPr anchor="ctr">
                    <a:solidFill>
                      <a:schemeClr val="bg1"/>
                    </a:solidFill>
                  </a:tcPr>
                </a:tc>
                <a:tc hMerge="1">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tc>
                <a:tc hMerge="1">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3718899652"/>
                  </a:ext>
                </a:extLst>
              </a:tr>
              <a:tr h="2096229">
                <a:tc>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206</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36%</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extLst>
                  <a:ext uri="{0D108BD9-81ED-4DB2-BD59-A6C34878D82A}">
                    <a16:rowId xmlns:a16="http://schemas.microsoft.com/office/drawing/2014/main" val="2893579831"/>
                  </a:ext>
                </a:extLst>
              </a:tr>
              <a:tr h="2096229">
                <a:tc>
                  <a:txBody>
                    <a:bodyPr/>
                    <a:lstStyle/>
                    <a:p>
                      <a:pPr algn="r"/>
                      <a:endParaRPr lang="en-GB" dirty="0">
                        <a:solidFill>
                          <a:srgbClr val="003074"/>
                        </a:solidFill>
                        <a:latin typeface="Verdana" panose="020B0604030504040204" pitchFamily="34" charset="0"/>
                        <a:ea typeface="Verdana" panose="020B0604030504040204" pitchFamily="34" charset="0"/>
                      </a:endParaRPr>
                    </a:p>
                  </a:txBody>
                  <a:tcPr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16</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tc>
                  <a:txBody>
                    <a:bodyPr/>
                    <a:lstStyle/>
                    <a:p>
                      <a:pPr algn="r"/>
                      <a:r>
                        <a:rPr lang="en-GB" dirty="0" smtClean="0">
                          <a:solidFill>
                            <a:srgbClr val="003074"/>
                          </a:solidFill>
                          <a:latin typeface="Verdana" panose="020B0604030504040204" pitchFamily="34" charset="0"/>
                          <a:ea typeface="Verdana" panose="020B0604030504040204" pitchFamily="34" charset="0"/>
                        </a:rPr>
                        <a:t>3%</a:t>
                      </a:r>
                      <a:endParaRPr lang="en-GB" dirty="0">
                        <a:solidFill>
                          <a:srgbClr val="003074"/>
                        </a:solidFill>
                        <a:latin typeface="Verdana" panose="020B0604030504040204" pitchFamily="34" charset="0"/>
                        <a:ea typeface="Verdana" panose="020B0604030504040204" pitchFamily="34" charset="0"/>
                      </a:endParaRPr>
                    </a:p>
                  </a:txBody>
                  <a:tcPr marR="360000" anchor="ctr">
                    <a:solidFill>
                      <a:schemeClr val="bg1"/>
                    </a:solidFill>
                  </a:tcPr>
                </a:tc>
                <a:extLst>
                  <a:ext uri="{0D108BD9-81ED-4DB2-BD59-A6C34878D82A}">
                    <a16:rowId xmlns:a16="http://schemas.microsoft.com/office/drawing/2014/main" val="4216144297"/>
                  </a:ext>
                </a:extLst>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44000" y="7290000"/>
            <a:ext cx="1260000" cy="1260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4000" y="9446756"/>
            <a:ext cx="1260000" cy="1260000"/>
          </a:xfrm>
          <a:prstGeom prst="rect">
            <a:avLst/>
          </a:prstGeom>
        </p:spPr>
      </p:pic>
      <p:sp>
        <p:nvSpPr>
          <p:cNvPr id="12" name="TextBox 11"/>
          <p:cNvSpPr txBox="1"/>
          <p:nvPr/>
        </p:nvSpPr>
        <p:spPr>
          <a:xfrm>
            <a:off x="2879999" y="12492367"/>
            <a:ext cx="14400000" cy="400110"/>
          </a:xfrm>
          <a:prstGeom prst="rect">
            <a:avLst/>
          </a:prstGeom>
          <a:noFill/>
        </p:spPr>
        <p:txBody>
          <a:bodyPr wrap="square" rtlCol="0">
            <a:spAutoFit/>
          </a:bodyPr>
          <a:lstStyle/>
          <a:p>
            <a:r>
              <a:rPr lang="en-GB" sz="2000" i="1" dirty="0" smtClean="0">
                <a:solidFill>
                  <a:srgbClr val="194A84"/>
                </a:solidFill>
                <a:latin typeface="Verdana" panose="020B0604030504040204" pitchFamily="34" charset="0"/>
                <a:ea typeface="Verdana" panose="020B0604030504040204" pitchFamily="34" charset="0"/>
              </a:rPr>
              <a:t>Late-stage </a:t>
            </a:r>
            <a:r>
              <a:rPr lang="en-GB" sz="2000" i="1" dirty="0">
                <a:solidFill>
                  <a:srgbClr val="194A84"/>
                </a:solidFill>
                <a:latin typeface="Verdana" panose="020B0604030504040204" pitchFamily="34" charset="0"/>
                <a:ea typeface="Verdana" panose="020B0604030504040204" pitchFamily="34" charset="0"/>
              </a:rPr>
              <a:t>HIV: CD4 &lt;350 cells/mm</a:t>
            </a:r>
            <a:r>
              <a:rPr lang="en-GB" sz="2000" i="1" baseline="30000" dirty="0">
                <a:solidFill>
                  <a:srgbClr val="194A84"/>
                </a:solidFill>
                <a:latin typeface="Verdana" panose="020B0604030504040204" pitchFamily="34" charset="0"/>
                <a:ea typeface="Verdana" panose="020B0604030504040204" pitchFamily="34" charset="0"/>
              </a:rPr>
              <a:t>3</a:t>
            </a:r>
            <a:r>
              <a:rPr lang="en-GB" sz="2000" i="1" dirty="0">
                <a:solidFill>
                  <a:srgbClr val="194A84"/>
                </a:solidFill>
                <a:latin typeface="Verdana" panose="020B0604030504040204" pitchFamily="34" charset="0"/>
                <a:ea typeface="Verdana" panose="020B0604030504040204" pitchFamily="34" charset="0"/>
              </a:rPr>
              <a:t> or </a:t>
            </a:r>
            <a:r>
              <a:rPr lang="en-GB" sz="2000" i="1" dirty="0" smtClean="0">
                <a:solidFill>
                  <a:srgbClr val="194A84"/>
                </a:solidFill>
                <a:latin typeface="Verdana" panose="020B0604030504040204" pitchFamily="34" charset="0"/>
                <a:ea typeface="Verdana" panose="020B0604030504040204" pitchFamily="34" charset="0"/>
              </a:rPr>
              <a:t>AID</a:t>
            </a:r>
            <a:r>
              <a:rPr lang="en-GB" sz="2000" i="1" dirty="0" smtClean="0">
                <a:solidFill>
                  <a:srgbClr val="003074"/>
                </a:solidFill>
                <a:latin typeface="Verdana" panose="020B0604030504040204" pitchFamily="34" charset="0"/>
                <a:ea typeface="Verdana" panose="020B0604030504040204" pitchFamily="34" charset="0"/>
              </a:rPr>
              <a:t>S, no evidence of recent HIV infection (</a:t>
            </a:r>
            <a:r>
              <a:rPr lang="en-GB" sz="2000" i="1" dirty="0" err="1" smtClean="0">
                <a:solidFill>
                  <a:srgbClr val="003074"/>
                </a:solidFill>
                <a:latin typeface="Verdana" panose="020B0604030504040204" pitchFamily="34" charset="0"/>
                <a:ea typeface="Verdana" panose="020B0604030504040204" pitchFamily="34" charset="0"/>
              </a:rPr>
              <a:t>C</a:t>
            </a:r>
            <a:r>
              <a:rPr lang="en-GB" sz="2000" i="1" dirty="0" err="1" smtClean="0">
                <a:solidFill>
                  <a:srgbClr val="194A84"/>
                </a:solidFill>
                <a:latin typeface="Verdana" panose="020B0604030504040204" pitchFamily="34" charset="0"/>
                <a:ea typeface="Verdana" panose="020B0604030504040204" pitchFamily="34" charset="0"/>
              </a:rPr>
              <a:t>roxford</a:t>
            </a:r>
            <a:r>
              <a:rPr lang="en-GB" sz="2000" i="1" dirty="0" smtClean="0">
                <a:solidFill>
                  <a:srgbClr val="194A84"/>
                </a:solidFill>
                <a:latin typeface="Verdana" panose="020B0604030504040204" pitchFamily="34" charset="0"/>
                <a:ea typeface="Verdana" panose="020B0604030504040204" pitchFamily="34" charset="0"/>
              </a:rPr>
              <a:t> 2022)</a:t>
            </a:r>
            <a:endParaRPr lang="en-GB" sz="2000" i="1" dirty="0">
              <a:solidFill>
                <a:srgbClr val="0099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89321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600"/>
              </a:spcBef>
              <a:buNone/>
              <a:tabLst>
                <a:tab pos="6642764" algn="l"/>
                <a:tab pos="13283941" algn="l"/>
              </a:tabLst>
              <a:defRPr/>
            </a:pPr>
            <a:r>
              <a:rPr lang="en-GB" altLang="nl-NL" sz="3600" b="1" kern="0" dirty="0">
                <a:ea typeface="ＭＳ Ｐゴシック"/>
              </a:rPr>
              <a:t>SHM		Co-authors</a:t>
            </a:r>
          </a:p>
          <a:p>
            <a:pPr marL="0" indent="0">
              <a:spcBef>
                <a:spcPts val="600"/>
              </a:spcBef>
              <a:buNone/>
              <a:tabLst>
                <a:tab pos="6642764" algn="l"/>
                <a:tab pos="13283941" algn="l"/>
              </a:tabLst>
              <a:defRPr/>
            </a:pPr>
            <a:r>
              <a:rPr lang="en-GB" altLang="nl-NL" sz="3200" kern="0" dirty="0" err="1">
                <a:ea typeface="ＭＳ Ｐゴシック"/>
              </a:rPr>
              <a:t>Ard</a:t>
            </a:r>
            <a:r>
              <a:rPr lang="en-GB" altLang="nl-NL" sz="3200" kern="0" dirty="0">
                <a:ea typeface="ＭＳ Ｐゴシック"/>
              </a:rPr>
              <a:t> van Sighem	</a:t>
            </a:r>
            <a:r>
              <a:rPr lang="en-GB" altLang="nl-NL" sz="3200" kern="0" dirty="0" smtClean="0">
                <a:ea typeface="ＭＳ Ｐゴシック"/>
              </a:rPr>
              <a:t>Daniela Bezemer</a:t>
            </a:r>
            <a:r>
              <a:rPr lang="en-GB" altLang="nl-NL" sz="3200" kern="0" dirty="0">
                <a:ea typeface="ＭＳ Ｐゴシック"/>
              </a:rPr>
              <a:t>	</a:t>
            </a:r>
            <a:r>
              <a:rPr lang="en-GB" altLang="en-US" sz="3200" dirty="0" smtClean="0"/>
              <a:t>Judith </a:t>
            </a:r>
            <a:r>
              <a:rPr lang="en-GB" altLang="en-US" sz="3200" dirty="0" err="1"/>
              <a:t>Branger</a:t>
            </a:r>
            <a:endParaRPr lang="en-GB" altLang="en-US" sz="3200" dirty="0"/>
          </a:p>
          <a:p>
            <a:pPr marL="0" indent="0">
              <a:spcBef>
                <a:spcPts val="600"/>
              </a:spcBef>
              <a:buNone/>
              <a:tabLst>
                <a:tab pos="6642764" algn="l"/>
                <a:tab pos="13283941" algn="l"/>
              </a:tabLst>
              <a:defRPr/>
            </a:pPr>
            <a:r>
              <a:rPr lang="en-GB" altLang="nl-NL" sz="3200" kern="0" dirty="0">
                <a:ea typeface="ＭＳ Ｐゴシック"/>
              </a:rPr>
              <a:t>Ferdinand Wit	</a:t>
            </a:r>
            <a:r>
              <a:rPr lang="en-GB" altLang="nl-NL" sz="3200" kern="0" dirty="0" smtClean="0">
                <a:ea typeface="ＭＳ Ｐゴシック"/>
              </a:rPr>
              <a:t>Sacha Boucherie</a:t>
            </a:r>
            <a:r>
              <a:rPr lang="en-GB" altLang="nl-NL" sz="3200" kern="0" dirty="0">
                <a:ea typeface="ＭＳ Ｐゴシック"/>
              </a:rPr>
              <a:t>	</a:t>
            </a:r>
            <a:r>
              <a:rPr lang="en-GB" altLang="nl-NL" sz="3200" kern="0" dirty="0" err="1" smtClean="0">
                <a:ea typeface="ＭＳ Ｐゴシック"/>
              </a:rPr>
              <a:t>Kees</a:t>
            </a:r>
            <a:r>
              <a:rPr lang="en-GB" altLang="nl-NL" sz="3200" kern="0" dirty="0" smtClean="0">
                <a:ea typeface="ＭＳ Ｐゴシック"/>
              </a:rPr>
              <a:t> </a:t>
            </a:r>
            <a:r>
              <a:rPr lang="en-GB" altLang="nl-NL" sz="3200" kern="0" dirty="0">
                <a:ea typeface="ＭＳ Ｐゴシック"/>
              </a:rPr>
              <a:t>Brinkman</a:t>
            </a:r>
          </a:p>
          <a:p>
            <a:pPr marL="0" indent="0">
              <a:spcBef>
                <a:spcPts val="600"/>
              </a:spcBef>
              <a:buNone/>
              <a:tabLst>
                <a:tab pos="6642764" algn="l"/>
                <a:tab pos="13283941" algn="l"/>
              </a:tabLst>
              <a:defRPr/>
            </a:pPr>
            <a:r>
              <a:rPr lang="en-GB" altLang="nl-NL" sz="3200" kern="0" dirty="0">
                <a:ea typeface="ＭＳ Ｐゴシック"/>
              </a:rPr>
              <a:t>Colette Smit	</a:t>
            </a:r>
            <a:r>
              <a:rPr lang="en-GB" altLang="nl-NL" sz="3200" kern="0" dirty="0" err="1" smtClean="0">
                <a:ea typeface="ＭＳ Ｐゴシック"/>
              </a:rPr>
              <a:t>Yunka</a:t>
            </a:r>
            <a:r>
              <a:rPr lang="en-GB" altLang="nl-NL" sz="3200" kern="0" dirty="0" smtClean="0">
                <a:ea typeface="ＭＳ Ｐゴシック"/>
              </a:rPr>
              <a:t> </a:t>
            </a:r>
            <a:r>
              <a:rPr lang="en-GB" altLang="nl-NL" sz="3200" kern="0" dirty="0">
                <a:ea typeface="ＭＳ Ｐゴシック"/>
              </a:rPr>
              <a:t>de Waart 	</a:t>
            </a:r>
            <a:r>
              <a:rPr lang="en-GB" altLang="en-US" sz="3200" dirty="0" smtClean="0"/>
              <a:t>Mark </a:t>
            </a:r>
            <a:r>
              <a:rPr lang="en-GB" altLang="en-US" sz="3200" dirty="0" err="1"/>
              <a:t>Claassen</a:t>
            </a:r>
            <a:endParaRPr lang="en-GB" altLang="en-US" sz="3200" dirty="0"/>
          </a:p>
          <a:p>
            <a:pPr marL="0" indent="0">
              <a:spcBef>
                <a:spcPts val="600"/>
              </a:spcBef>
              <a:buNone/>
              <a:tabLst>
                <a:tab pos="6642764" algn="l"/>
                <a:tab pos="13283941" algn="l"/>
              </a:tabLst>
              <a:defRPr/>
            </a:pPr>
            <a:r>
              <a:rPr lang="en-GB" altLang="nl-NL" sz="3200" kern="0" dirty="0">
                <a:ea typeface="ＭＳ Ｐゴシック"/>
              </a:rPr>
              <a:t>Anders Boyd	</a:t>
            </a:r>
            <a:r>
              <a:rPr lang="en-GB" altLang="nl-NL" sz="3200" kern="0" dirty="0" smtClean="0">
                <a:ea typeface="ＭＳ Ｐゴシック"/>
              </a:rPr>
              <a:t>Wim </a:t>
            </a:r>
            <a:r>
              <a:rPr lang="en-GB" altLang="nl-NL" sz="3200" kern="0" dirty="0">
                <a:ea typeface="ＭＳ Ｐゴシック"/>
              </a:rPr>
              <a:t>Don 	</a:t>
            </a:r>
            <a:r>
              <a:rPr lang="en-US" sz="3200" dirty="0" smtClean="0"/>
              <a:t>Suzanne </a:t>
            </a:r>
            <a:r>
              <a:rPr lang="en-US" sz="3200" dirty="0"/>
              <a:t>Geerlings</a:t>
            </a:r>
          </a:p>
          <a:p>
            <a:pPr marL="0" indent="0">
              <a:spcBef>
                <a:spcPts val="600"/>
              </a:spcBef>
              <a:buNone/>
              <a:tabLst>
                <a:tab pos="6642764" algn="l"/>
                <a:tab pos="13283941" algn="l"/>
              </a:tabLst>
              <a:defRPr/>
            </a:pPr>
            <a:r>
              <a:rPr lang="en-GB" altLang="nl-NL" sz="3200" kern="0" dirty="0" smtClean="0">
                <a:ea typeface="ＭＳ Ｐゴシック"/>
              </a:rPr>
              <a:t>Vita Jongen </a:t>
            </a:r>
            <a:r>
              <a:rPr lang="en-GB" altLang="nl-NL" sz="3200" kern="0" dirty="0">
                <a:ea typeface="ＭＳ Ｐゴシック"/>
              </a:rPr>
              <a:t>	</a:t>
            </a:r>
            <a:r>
              <a:rPr lang="en-GB" altLang="nl-NL" sz="3200" kern="0" dirty="0" smtClean="0">
                <a:ea typeface="ＭＳ Ｐゴシック"/>
              </a:rPr>
              <a:t>Mireille </a:t>
            </a:r>
            <a:r>
              <a:rPr lang="en-GB" altLang="nl-NL" sz="3200" kern="0" dirty="0">
                <a:ea typeface="ＭＳ Ｐゴシック"/>
              </a:rPr>
              <a:t>Koenen 	</a:t>
            </a:r>
            <a:r>
              <a:rPr lang="en-GB" altLang="nl-NL" sz="3200" kern="0" dirty="0" smtClean="0">
                <a:ea typeface="ＭＳ Ｐゴシック"/>
              </a:rPr>
              <a:t>L</a:t>
            </a:r>
            <a:r>
              <a:rPr lang="en-US" sz="3200" dirty="0" err="1" smtClean="0"/>
              <a:t>iesbeth</a:t>
            </a:r>
            <a:r>
              <a:rPr lang="en-US" sz="3200" dirty="0" smtClean="0"/>
              <a:t> </a:t>
            </a:r>
            <a:r>
              <a:rPr lang="en-US" sz="3200" dirty="0"/>
              <a:t>van </a:t>
            </a:r>
            <a:r>
              <a:rPr lang="en-US" sz="3200" dirty="0" err="1"/>
              <a:t>Leeuwen</a:t>
            </a:r>
            <a:endParaRPr lang="en-US" sz="3200" dirty="0"/>
          </a:p>
          <a:p>
            <a:pPr marL="0" indent="0">
              <a:spcBef>
                <a:spcPts val="600"/>
              </a:spcBef>
              <a:buNone/>
              <a:tabLst>
                <a:tab pos="6642764" algn="l"/>
                <a:tab pos="13283941" algn="l"/>
              </a:tabLst>
              <a:defRPr/>
            </a:pPr>
            <a:r>
              <a:rPr lang="en-GB" altLang="nl-NL" sz="3200" kern="0" dirty="0">
                <a:ea typeface="ＭＳ Ｐゴシック"/>
              </a:rPr>
              <a:t>Marc van der Valk	</a:t>
            </a:r>
            <a:r>
              <a:rPr lang="en-GB" altLang="nl-NL" sz="3200" kern="0" dirty="0" smtClean="0">
                <a:ea typeface="ＭＳ Ｐゴシック"/>
              </a:rPr>
              <a:t>Sima </a:t>
            </a:r>
            <a:r>
              <a:rPr lang="en-GB" altLang="nl-NL" sz="3200" kern="0" dirty="0">
                <a:ea typeface="ＭＳ Ｐゴシック"/>
              </a:rPr>
              <a:t>Zaheri 	</a:t>
            </a:r>
            <a:r>
              <a:rPr lang="en-US" sz="3200" dirty="0" smtClean="0"/>
              <a:t>Tania </a:t>
            </a:r>
            <a:r>
              <a:rPr lang="en-US" sz="3200" dirty="0" err="1"/>
              <a:t>Mudrikova</a:t>
            </a:r>
            <a:endParaRPr lang="en-US" sz="3200" dirty="0"/>
          </a:p>
          <a:p>
            <a:pPr marL="0" indent="0">
              <a:spcBef>
                <a:spcPts val="600"/>
              </a:spcBef>
              <a:buNone/>
              <a:tabLst>
                <a:tab pos="6642764" algn="l"/>
                <a:tab pos="13283941" algn="l"/>
              </a:tabLst>
              <a:defRPr/>
            </a:pPr>
            <a:r>
              <a:rPr lang="en-US" sz="3200" dirty="0"/>
              <a:t>		</a:t>
            </a:r>
            <a:r>
              <a:rPr lang="en-US" sz="3200" dirty="0" smtClean="0"/>
              <a:t>Jeannine </a:t>
            </a:r>
            <a:r>
              <a:rPr lang="en-US" sz="3200" dirty="0" err="1"/>
              <a:t>Nellen</a:t>
            </a:r>
            <a:endParaRPr lang="en-US" sz="3200" dirty="0"/>
          </a:p>
          <a:p>
            <a:pPr marL="0" indent="0">
              <a:spcBef>
                <a:spcPts val="600"/>
              </a:spcBef>
              <a:buNone/>
              <a:tabLst>
                <a:tab pos="6642764" algn="l"/>
                <a:tab pos="13283941" algn="l"/>
              </a:tabLst>
              <a:defRPr/>
            </a:pPr>
            <a:r>
              <a:rPr lang="en-GB" altLang="nl-NL" sz="3600" b="1" kern="0" dirty="0">
                <a:ea typeface="ＭＳ Ｐゴシック"/>
              </a:rPr>
              <a:t>ACS</a:t>
            </a:r>
            <a:r>
              <a:rPr lang="en-GB" altLang="nl-NL" sz="3600" i="1" kern="0" dirty="0">
                <a:ea typeface="ＭＳ Ｐゴシック"/>
              </a:rPr>
              <a:t>	</a:t>
            </a:r>
            <a:r>
              <a:rPr lang="en-GB" altLang="nl-NL" sz="3600" b="1" kern="0" dirty="0" err="1">
                <a:ea typeface="ＭＳ Ｐゴシック"/>
              </a:rPr>
              <a:t>Curaçao</a:t>
            </a:r>
            <a:r>
              <a:rPr lang="en-GB" altLang="nl-NL" sz="3600" b="1" kern="0" dirty="0">
                <a:ea typeface="ＭＳ Ｐゴシック"/>
              </a:rPr>
              <a:t>	</a:t>
            </a:r>
            <a:r>
              <a:rPr lang="en-US" sz="3200" dirty="0" err="1" smtClean="0"/>
              <a:t>Kees</a:t>
            </a:r>
            <a:r>
              <a:rPr lang="en-US" sz="3200" dirty="0" smtClean="0"/>
              <a:t> </a:t>
            </a:r>
            <a:r>
              <a:rPr lang="en-US" sz="3200" dirty="0"/>
              <a:t>van </a:t>
            </a:r>
            <a:r>
              <a:rPr lang="en-US" sz="3200" dirty="0" err="1"/>
              <a:t>Nieuwkoop</a:t>
            </a:r>
            <a:endParaRPr lang="en-US" sz="3200" dirty="0"/>
          </a:p>
          <a:p>
            <a:pPr marL="0" indent="0">
              <a:spcBef>
                <a:spcPts val="600"/>
              </a:spcBef>
              <a:buNone/>
              <a:tabLst>
                <a:tab pos="6642764" algn="l"/>
                <a:tab pos="13283941" algn="l"/>
              </a:tabLst>
              <a:defRPr/>
            </a:pPr>
            <a:r>
              <a:rPr lang="en-GB" altLang="nl-NL" sz="3200" kern="0" dirty="0">
                <a:ea typeface="ＭＳ Ｐゴシック"/>
              </a:rPr>
              <a:t>Jeffrey </a:t>
            </a:r>
            <a:r>
              <a:rPr lang="en-GB" altLang="nl-NL" sz="3200" kern="0" dirty="0" err="1" smtClean="0">
                <a:ea typeface="ＭＳ Ｐゴシック"/>
              </a:rPr>
              <a:t>Koole</a:t>
            </a:r>
            <a:r>
              <a:rPr lang="en-GB" altLang="nl-NL" sz="3200" kern="0" dirty="0">
                <a:ea typeface="ＭＳ Ｐゴシック"/>
              </a:rPr>
              <a:t>	</a:t>
            </a:r>
            <a:r>
              <a:rPr lang="en-GB" sz="3200" kern="0" dirty="0"/>
              <a:t>Diederik van de Wetering	</a:t>
            </a:r>
            <a:r>
              <a:rPr lang="en-US" sz="3200" dirty="0" smtClean="0"/>
              <a:t>Eline </a:t>
            </a:r>
            <a:r>
              <a:rPr lang="en-US" sz="3200" dirty="0"/>
              <a:t>Op de </a:t>
            </a:r>
            <a:r>
              <a:rPr lang="en-US" sz="3200" dirty="0" err="1" smtClean="0"/>
              <a:t>Coul</a:t>
            </a:r>
            <a:endParaRPr lang="en-US" sz="3200" dirty="0"/>
          </a:p>
          <a:p>
            <a:pPr marL="0" indent="0">
              <a:spcBef>
                <a:spcPts val="600"/>
              </a:spcBef>
              <a:buNone/>
              <a:tabLst>
                <a:tab pos="6642764" algn="l"/>
                <a:tab pos="13283941" algn="l"/>
              </a:tabLst>
              <a:defRPr/>
            </a:pPr>
            <a:r>
              <a:rPr lang="en-GB" altLang="nl-NL" sz="3200" kern="0" dirty="0" smtClean="0">
                <a:ea typeface="ＭＳ Ｐゴシック"/>
              </a:rPr>
              <a:t>Sonia </a:t>
            </a:r>
            <a:r>
              <a:rPr lang="en-GB" altLang="nl-NL" sz="3200" kern="0" dirty="0" err="1" smtClean="0">
                <a:ea typeface="ＭＳ Ｐゴシック"/>
              </a:rPr>
              <a:t>Boender</a:t>
            </a:r>
            <a:r>
              <a:rPr lang="en-GB" altLang="nl-NL" sz="3200" kern="0" dirty="0">
                <a:ea typeface="ＭＳ Ｐゴシック"/>
              </a:rPr>
              <a:t>	</a:t>
            </a:r>
            <a:r>
              <a:rPr lang="en-GB" sz="3200" kern="0" dirty="0"/>
              <a:t>Esther Rooijakkers	</a:t>
            </a:r>
            <a:r>
              <a:rPr lang="en-US" sz="3200" dirty="0" smtClean="0"/>
              <a:t>Bart </a:t>
            </a:r>
            <a:r>
              <a:rPr lang="en-US" sz="3200" dirty="0" err="1"/>
              <a:t>Rijnders</a:t>
            </a:r>
            <a:endParaRPr lang="en-US" sz="3200" dirty="0"/>
          </a:p>
          <a:p>
            <a:pPr marL="0" indent="0">
              <a:spcBef>
                <a:spcPts val="600"/>
              </a:spcBef>
              <a:buNone/>
              <a:tabLst>
                <a:tab pos="6642764" algn="l"/>
                <a:tab pos="13283941" algn="l"/>
              </a:tabLst>
              <a:defRPr/>
            </a:pPr>
            <a:r>
              <a:rPr lang="en-GB" altLang="nl-NL" sz="3200" kern="0" dirty="0" err="1" smtClean="0">
                <a:ea typeface="ＭＳ Ｐゴシック"/>
              </a:rPr>
              <a:t>Neeltje</a:t>
            </a:r>
            <a:r>
              <a:rPr lang="en-GB" altLang="nl-NL" sz="3200" kern="0" dirty="0" smtClean="0">
                <a:ea typeface="ＭＳ Ｐゴシック"/>
              </a:rPr>
              <a:t> </a:t>
            </a:r>
            <a:r>
              <a:rPr lang="en-GB" altLang="nl-NL" sz="3200" kern="0" dirty="0" err="1" smtClean="0">
                <a:ea typeface="ＭＳ Ｐゴシック"/>
              </a:rPr>
              <a:t>Kootstra</a:t>
            </a:r>
            <a:r>
              <a:rPr lang="en-GB" altLang="nl-NL" sz="3200" kern="0" dirty="0">
                <a:ea typeface="ＭＳ Ｐゴシック"/>
              </a:rPr>
              <a:t>	</a:t>
            </a:r>
            <a:r>
              <a:rPr lang="en-GB" sz="3200" kern="0" dirty="0" err="1"/>
              <a:t>Gonneke</a:t>
            </a:r>
            <a:r>
              <a:rPr lang="en-GB" sz="3200" kern="0" dirty="0"/>
              <a:t> </a:t>
            </a:r>
            <a:r>
              <a:rPr lang="en-GB" sz="3200" kern="0" dirty="0" err="1"/>
              <a:t>Hermanides</a:t>
            </a:r>
            <a:r>
              <a:rPr lang="en-GB" sz="3200" kern="0" dirty="0"/>
              <a:t>	</a:t>
            </a:r>
            <a:r>
              <a:rPr lang="en-US" sz="3200" dirty="0" smtClean="0"/>
              <a:t>Casper </a:t>
            </a:r>
            <a:r>
              <a:rPr lang="en-US" sz="3200" dirty="0" err="1"/>
              <a:t>Rokx</a:t>
            </a:r>
            <a:endParaRPr lang="en-US" sz="3200" dirty="0"/>
          </a:p>
          <a:p>
            <a:pPr marL="0" indent="0">
              <a:spcBef>
                <a:spcPts val="600"/>
              </a:spcBef>
              <a:buNone/>
              <a:tabLst>
                <a:tab pos="6642764" algn="l"/>
                <a:tab pos="13283941" algn="l"/>
              </a:tabLst>
              <a:defRPr/>
            </a:pPr>
            <a:r>
              <a:rPr lang="en-GB" altLang="nl-NL" sz="3200" kern="0" dirty="0">
                <a:ea typeface="ＭＳ Ｐゴシック"/>
              </a:rPr>
              <a:t>Lia van der Hoek 	</a:t>
            </a:r>
            <a:r>
              <a:rPr lang="en-GB" sz="3200" kern="0" dirty="0" err="1"/>
              <a:t>Marije</a:t>
            </a:r>
            <a:r>
              <a:rPr lang="en-GB" sz="3200" kern="0" dirty="0"/>
              <a:t> </a:t>
            </a:r>
            <a:r>
              <a:rPr lang="en-GB" sz="3200" kern="0" dirty="0" err="1"/>
              <a:t>Hofstra</a:t>
            </a:r>
            <a:r>
              <a:rPr lang="en-GB" sz="3200" kern="0" dirty="0"/>
              <a:t>	</a:t>
            </a:r>
            <a:r>
              <a:rPr lang="en-US" sz="3200" dirty="0" smtClean="0"/>
              <a:t>Annemarie </a:t>
            </a:r>
            <a:r>
              <a:rPr lang="en-US" sz="3200" dirty="0"/>
              <a:t>van Rossum</a:t>
            </a:r>
          </a:p>
          <a:p>
            <a:pPr marL="0" indent="0">
              <a:spcBef>
                <a:spcPts val="600"/>
              </a:spcBef>
              <a:buNone/>
              <a:tabLst>
                <a:tab pos="6642764" algn="l"/>
                <a:tab pos="13283941" algn="l"/>
              </a:tabLst>
              <a:defRPr/>
            </a:pPr>
            <a:r>
              <a:rPr lang="en-GB" altLang="nl-NL" sz="3200" kern="0" dirty="0">
                <a:ea typeface="ＭＳ Ｐゴシック"/>
              </a:rPr>
              <a:t>Maria Prins 	</a:t>
            </a:r>
            <a:r>
              <a:rPr lang="en-GB" sz="3200" kern="0" dirty="0"/>
              <a:t>Ashley </a:t>
            </a:r>
            <a:r>
              <a:rPr lang="en-GB" sz="3200" kern="0" dirty="0" err="1"/>
              <a:t>Duits</a:t>
            </a:r>
            <a:r>
              <a:rPr lang="en-GB" sz="3200" kern="0" dirty="0"/>
              <a:t>	</a:t>
            </a:r>
            <a:r>
              <a:rPr lang="en-US" sz="3200" dirty="0" smtClean="0"/>
              <a:t>Mark </a:t>
            </a:r>
            <a:r>
              <a:rPr lang="en-US" sz="3200" dirty="0"/>
              <a:t>Verhagen</a:t>
            </a:r>
          </a:p>
          <a:p>
            <a:pPr marL="0" indent="0">
              <a:spcBef>
                <a:spcPts val="600"/>
              </a:spcBef>
              <a:buNone/>
              <a:tabLst>
                <a:tab pos="6642764" algn="l"/>
                <a:tab pos="13283941" algn="l"/>
              </a:tabLst>
              <a:defRPr/>
            </a:pPr>
            <a:r>
              <a:rPr lang="en-US" altLang="nl-NL" sz="3200" dirty="0"/>
              <a:t>J</a:t>
            </a:r>
            <a:r>
              <a:rPr lang="en-US" altLang="nl-NL" sz="3200" dirty="0" smtClean="0"/>
              <a:t>anneke Heijne</a:t>
            </a:r>
            <a:r>
              <a:rPr lang="en-US" altLang="nl-NL" sz="3200" dirty="0"/>
              <a:t>		</a:t>
            </a:r>
            <a:r>
              <a:rPr lang="en-US" sz="3200" dirty="0" err="1" smtClean="0"/>
              <a:t>Berend</a:t>
            </a:r>
            <a:r>
              <a:rPr lang="en-US" sz="3200" dirty="0" smtClean="0"/>
              <a:t> </a:t>
            </a:r>
            <a:r>
              <a:rPr lang="en-US" sz="3200" dirty="0"/>
              <a:t>van </a:t>
            </a:r>
            <a:r>
              <a:rPr lang="en-US" sz="3200" dirty="0" err="1"/>
              <a:t>Welzen</a:t>
            </a:r>
            <a:endParaRPr lang="en-US" altLang="nl-NL" sz="3200" dirty="0"/>
          </a:p>
          <a:p>
            <a:pPr marL="0" indent="0">
              <a:spcBef>
                <a:spcPts val="600"/>
              </a:spcBef>
              <a:buNone/>
              <a:tabLst>
                <a:tab pos="6642764" algn="l"/>
                <a:tab pos="13283941" algn="l"/>
              </a:tabLst>
              <a:defRPr/>
            </a:pPr>
            <a:r>
              <a:rPr lang="en-US" sz="3200" dirty="0"/>
              <a:t>		</a:t>
            </a:r>
            <a:r>
              <a:rPr lang="en-US" sz="3200" dirty="0" smtClean="0"/>
              <a:t>Anne </a:t>
            </a:r>
            <a:r>
              <a:rPr lang="en-US" sz="3200" dirty="0" err="1"/>
              <a:t>Wensing</a:t>
            </a:r>
            <a:endParaRPr lang="en-US" sz="3200" dirty="0"/>
          </a:p>
          <a:p>
            <a:pPr marL="0" indent="0">
              <a:spcBef>
                <a:spcPts val="600"/>
              </a:spcBef>
              <a:buNone/>
              <a:tabLst>
                <a:tab pos="6642764" algn="l"/>
                <a:tab pos="13283941" algn="l"/>
              </a:tabLst>
              <a:defRPr/>
            </a:pPr>
            <a:r>
              <a:rPr lang="en-US" sz="3200" dirty="0"/>
              <a:t>		</a:t>
            </a:r>
            <a:r>
              <a:rPr lang="en-US" sz="3200" dirty="0" smtClean="0"/>
              <a:t>Tom Wolfs</a:t>
            </a:r>
          </a:p>
          <a:p>
            <a:pPr marL="0" indent="0">
              <a:spcBef>
                <a:spcPts val="600"/>
              </a:spcBef>
              <a:buNone/>
              <a:tabLst>
                <a:tab pos="6642764" algn="l"/>
                <a:tab pos="13283941" algn="l"/>
              </a:tabLst>
              <a:defRPr/>
            </a:pPr>
            <a:r>
              <a:rPr lang="en-US" sz="3200" dirty="0"/>
              <a:t>	</a:t>
            </a:r>
            <a:r>
              <a:rPr lang="en-US" sz="3200" dirty="0" smtClean="0"/>
              <a:t>	Rosan van Zoest</a:t>
            </a:r>
          </a:p>
        </p:txBody>
      </p:sp>
      <p:sp>
        <p:nvSpPr>
          <p:cNvPr id="3" name="Title 2"/>
          <p:cNvSpPr>
            <a:spLocks noGrp="1"/>
          </p:cNvSpPr>
          <p:nvPr>
            <p:ph type="title"/>
          </p:nvPr>
        </p:nvSpPr>
        <p:spPr/>
        <p:txBody>
          <a:bodyPr/>
          <a:lstStyle/>
          <a:p>
            <a:r>
              <a:rPr lang="en-US" dirty="0"/>
              <a:t>A special thank you to…</a:t>
            </a:r>
          </a:p>
        </p:txBody>
      </p:sp>
    </p:spTree>
    <p:extLst>
      <p:ext uri="{BB962C8B-B14F-4D97-AF65-F5344CB8AC3E}">
        <p14:creationId xmlns:p14="http://schemas.microsoft.com/office/powerpoint/2010/main" val="114236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2232" y="3651041"/>
            <a:ext cx="20019534" cy="8703243"/>
          </a:xfrm>
          <a:solidFill>
            <a:schemeClr val="bg1">
              <a:alpha val="80000"/>
            </a:schemeClr>
          </a:solidFill>
        </p:spPr>
        <p:txBody>
          <a:bodyPr lIns="36002" tIns="36002" rIns="36002" bIns="36002"/>
          <a:lstStyle/>
          <a:p>
            <a:pPr marL="0" indent="0" algn="just">
              <a:spcBef>
                <a:spcPts val="1000"/>
              </a:spcBef>
              <a:buNone/>
            </a:pPr>
            <a:r>
              <a:rPr lang="en-GB" sz="1400" b="1" cap="all" dirty="0"/>
              <a:t>Clinical centres: </a:t>
            </a:r>
            <a:r>
              <a:rPr lang="en-US" sz="1400" b="1" dirty="0"/>
              <a:t>Amsterdam UMC, AMC site, Amsterdam: </a:t>
            </a:r>
            <a:r>
              <a:rPr lang="en-US" sz="1400" i="1" dirty="0"/>
              <a:t>HIV treating physicians</a:t>
            </a:r>
            <a:r>
              <a:rPr lang="en-US" sz="1400" dirty="0"/>
              <a:t>: M. van der Valk, M.A. van </a:t>
            </a:r>
            <a:r>
              <a:rPr lang="en-US" sz="1400" dirty="0" err="1"/>
              <a:t>Agtmael</a:t>
            </a:r>
            <a:r>
              <a:rPr lang="en-US" sz="1400" dirty="0"/>
              <a:t>, M. </a:t>
            </a:r>
            <a:r>
              <a:rPr lang="en-US" sz="1400" dirty="0" err="1"/>
              <a:t>Bomers</a:t>
            </a:r>
            <a:r>
              <a:rPr lang="en-US" sz="1400" dirty="0"/>
              <a:t>, S.E. Geerlings, A. </a:t>
            </a:r>
            <a:r>
              <a:rPr lang="en-US" sz="1400" dirty="0" err="1"/>
              <a:t>Goorhuis</a:t>
            </a:r>
            <a:r>
              <a:rPr lang="en-US" sz="1400" dirty="0"/>
              <a:t>, V.C. Harris, J.W. </a:t>
            </a:r>
            <a:r>
              <a:rPr lang="en-US" sz="1400" dirty="0" err="1"/>
              <a:t>Hovius</a:t>
            </a:r>
            <a:r>
              <a:rPr lang="en-US" sz="1400" dirty="0"/>
              <a:t>, B. </a:t>
            </a:r>
            <a:r>
              <a:rPr lang="en-US" sz="1400" dirty="0" err="1"/>
              <a:t>Lemkes</a:t>
            </a:r>
            <a:r>
              <a:rPr lang="en-US" sz="1400" dirty="0"/>
              <a:t>, F.J.B. </a:t>
            </a:r>
            <a:r>
              <a:rPr lang="en-US" sz="1400" dirty="0" err="1"/>
              <a:t>Nellen</a:t>
            </a:r>
            <a:r>
              <a:rPr lang="en-US" sz="1400" dirty="0"/>
              <a:t>, E.J.G. Peters, T. van der Poll, J.M. Prins, K.C.E. </a:t>
            </a:r>
            <a:r>
              <a:rPr lang="en-US" sz="1400" dirty="0" err="1"/>
              <a:t>Sigaloff</a:t>
            </a:r>
            <a:r>
              <a:rPr lang="en-US" sz="1400" dirty="0"/>
              <a:t>, V. </a:t>
            </a:r>
            <a:r>
              <a:rPr lang="en-US" sz="1400" dirty="0" err="1"/>
              <a:t>Spoorenberg</a:t>
            </a:r>
            <a:r>
              <a:rPr lang="en-US" sz="1400" dirty="0"/>
              <a:t>, M. van </a:t>
            </a:r>
            <a:r>
              <a:rPr lang="en-US" sz="1400" dirty="0" err="1"/>
              <a:t>Vugt</a:t>
            </a:r>
            <a:r>
              <a:rPr lang="en-US" sz="1400" dirty="0"/>
              <a:t>, W.J. </a:t>
            </a:r>
            <a:r>
              <a:rPr lang="en-US" sz="1400" dirty="0" err="1"/>
              <a:t>Wiersinga</a:t>
            </a:r>
            <a:r>
              <a:rPr lang="en-US" sz="1400" dirty="0"/>
              <a:t>, F.W.M.N. Wit. </a:t>
            </a:r>
            <a:r>
              <a:rPr lang="nl-NL" sz="1400" i="1" dirty="0"/>
              <a:t>HIV nurse consultants</a:t>
            </a:r>
            <a:r>
              <a:rPr lang="nl-NL" sz="1400" dirty="0"/>
              <a:t>: H. Berends, C. Bruins, J. van Eden, I.J. Hylkema-van den Bout, L.M. Laan, F.J.J. Pijnappel, S.Y. </a:t>
            </a:r>
            <a:r>
              <a:rPr lang="nl-NL" sz="1400" dirty="0" err="1"/>
              <a:t>Smalhout</a:t>
            </a:r>
            <a:r>
              <a:rPr lang="nl-NL" sz="1400" dirty="0"/>
              <a:t>, M.E. Spelbrink, A.M. </a:t>
            </a:r>
            <a:r>
              <a:rPr lang="nl-NL" sz="1400" dirty="0" err="1"/>
              <a:t>Weijsenfeld</a:t>
            </a:r>
            <a:r>
              <a:rPr lang="nl-NL" sz="1400" dirty="0"/>
              <a:t>.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i="1" dirty="0"/>
              <a:t>: </a:t>
            </a:r>
            <a:r>
              <a:rPr lang="nl-NL" sz="1400" dirty="0"/>
              <a:t>N.K.T. Back, M.T.E. Cornelissen, R. van Houdt, M. </a:t>
            </a:r>
            <a:r>
              <a:rPr lang="nl-NL" sz="1400" dirty="0" err="1"/>
              <a:t>Jonges</a:t>
            </a:r>
            <a:r>
              <a:rPr lang="nl-NL" sz="1400" dirty="0"/>
              <a:t>, S. Jurriaans, C.J. Schinkel, M.R.A. </a:t>
            </a:r>
            <a:r>
              <a:rPr lang="nl-NL" sz="1400" dirty="0" err="1"/>
              <a:t>Welkers</a:t>
            </a:r>
            <a:r>
              <a:rPr lang="nl-NL" sz="1400" dirty="0"/>
              <a:t>, K.C. </a:t>
            </a:r>
            <a:r>
              <a:rPr lang="nl-NL" sz="1400" dirty="0" err="1"/>
              <a:t>Wolthers</a:t>
            </a:r>
            <a:r>
              <a:rPr lang="nl-NL" sz="1400" dirty="0"/>
              <a:t>. </a:t>
            </a:r>
            <a:r>
              <a:rPr lang="nl-NL" sz="1400" b="1" dirty="0"/>
              <a:t>Emma Kinderziekenhuis (Amsterdam UMC, AMC site), Amsterdam: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M. van der Kuip, D. </a:t>
            </a:r>
            <a:r>
              <a:rPr lang="nl-NL" sz="1400" dirty="0" err="1"/>
              <a:t>Pajkrt</a:t>
            </a:r>
            <a:r>
              <a:rPr lang="nl-NL" sz="1400" dirty="0"/>
              <a:t>. </a:t>
            </a:r>
            <a:r>
              <a:rPr lang="en-US" sz="1400" i="1" dirty="0"/>
              <a:t>HIV nurse consultants</a:t>
            </a:r>
            <a:r>
              <a:rPr lang="en-US" sz="1400" dirty="0"/>
              <a:t>: F.M. </a:t>
            </a:r>
            <a:r>
              <a:rPr lang="en-US" sz="1400" dirty="0" err="1"/>
              <a:t>Hessing</a:t>
            </a:r>
            <a:r>
              <a:rPr lang="en-US" sz="1400" dirty="0"/>
              <a:t>, A.M. </a:t>
            </a:r>
            <a:r>
              <a:rPr lang="en-US" sz="1400" dirty="0" err="1"/>
              <a:t>Weijsenfeld</a:t>
            </a:r>
            <a:r>
              <a:rPr lang="en-US" sz="1400" dirty="0"/>
              <a:t>. </a:t>
            </a:r>
            <a:r>
              <a:rPr lang="nl-NL" sz="1400" b="1" dirty="0"/>
              <a:t>Admiraal De Ruyter Ziekenhuis, Goes:</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M. van den Berge, A. Stegeman. </a:t>
            </a:r>
            <a:r>
              <a:rPr lang="nl-NL" sz="1400" i="1" dirty="0"/>
              <a:t>HIV nurse consultants</a:t>
            </a:r>
            <a:r>
              <a:rPr lang="nl-NL" sz="1400" dirty="0"/>
              <a:t>: S. Baas, L. Hage de </a:t>
            </a:r>
            <a:r>
              <a:rPr lang="nl-NL" sz="1400" dirty="0" err="1"/>
              <a:t>Looff</a:t>
            </a:r>
            <a:r>
              <a:rPr lang="nl-NL" sz="1400" dirty="0"/>
              <a:t>.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A. van Arkel, J. </a:t>
            </a:r>
            <a:r>
              <a:rPr lang="nl-NL" sz="1400" dirty="0" err="1"/>
              <a:t>Stohr</a:t>
            </a:r>
            <a:r>
              <a:rPr lang="nl-NL" sz="1400" dirty="0"/>
              <a:t>, B. Wintermans. </a:t>
            </a:r>
            <a:r>
              <a:rPr lang="nl-NL" sz="1400" b="1" dirty="0"/>
              <a:t>Catharina Ziekenhuis, Eindhoven:</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M.J.H. Pronk, H.S.M. </a:t>
            </a:r>
            <a:r>
              <a:rPr lang="nl-NL" sz="1400" dirty="0" err="1"/>
              <a:t>Ammerlaan</a:t>
            </a:r>
            <a:r>
              <a:rPr lang="nl-NL" sz="1400" dirty="0"/>
              <a:t>, C. de Bree. </a:t>
            </a:r>
            <a:r>
              <a:rPr lang="en-GB" sz="1400" i="1" dirty="0"/>
              <a:t>HIV nurse consultants</a:t>
            </a:r>
            <a:r>
              <a:rPr lang="en-GB" sz="1400" dirty="0"/>
              <a:t>: E.S. de </a:t>
            </a:r>
            <a:r>
              <a:rPr lang="en-GB" sz="1400" dirty="0" err="1"/>
              <a:t>Munnik</a:t>
            </a:r>
            <a:r>
              <a:rPr lang="en-GB" sz="1400" dirty="0"/>
              <a:t>, S. </a:t>
            </a:r>
            <a:r>
              <a:rPr lang="en-GB" sz="1400" dirty="0" err="1"/>
              <a:t>Phaf</a:t>
            </a:r>
            <a:r>
              <a:rPr lang="en-GB" sz="1400" dirty="0"/>
              <a:t>.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B. </a:t>
            </a:r>
            <a:r>
              <a:rPr lang="nl-NL" sz="1400" dirty="0" err="1"/>
              <a:t>Deiman</a:t>
            </a:r>
            <a:r>
              <a:rPr lang="nl-NL" sz="1400" dirty="0"/>
              <a:t>, A.R. Jansz, V. </a:t>
            </a:r>
            <a:r>
              <a:rPr lang="nl-NL" sz="1400" dirty="0" err="1"/>
              <a:t>Scharnhorst</a:t>
            </a:r>
            <a:r>
              <a:rPr lang="nl-NL" sz="1400" dirty="0"/>
              <a:t>, J. </a:t>
            </a:r>
            <a:r>
              <a:rPr lang="nl-NL" sz="1400" dirty="0" err="1"/>
              <a:t>Tjhie</a:t>
            </a:r>
            <a:r>
              <a:rPr lang="nl-NL" sz="1400" dirty="0"/>
              <a:t>, M.C.A. </a:t>
            </a:r>
            <a:r>
              <a:rPr lang="nl-NL" sz="1400" dirty="0" err="1"/>
              <a:t>Wegdam</a:t>
            </a:r>
            <a:r>
              <a:rPr lang="nl-NL" sz="1400" dirty="0"/>
              <a:t>. </a:t>
            </a:r>
            <a:r>
              <a:rPr lang="nl-NL" sz="1400" b="1" dirty="0"/>
              <a:t>DC Klinieken </a:t>
            </a:r>
            <a:r>
              <a:rPr lang="nl-NL" sz="1400" b="1" dirty="0" err="1"/>
              <a:t>Lairesse</a:t>
            </a:r>
            <a:r>
              <a:rPr lang="nl-NL" sz="1400" b="1" dirty="0"/>
              <a:t> – Hiv Focus Centrum, Amsterdam: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J. Nellen, A. van Eeden, E. Hoornenborg, S de Stoppelaar. </a:t>
            </a:r>
            <a:r>
              <a:rPr lang="en-GB" sz="1400" i="1" dirty="0"/>
              <a:t>HIV nurse consultants</a:t>
            </a:r>
            <a:r>
              <a:rPr lang="en-GB" sz="1400" dirty="0"/>
              <a:t>: W. </a:t>
            </a:r>
            <a:r>
              <a:rPr lang="en-GB" sz="1400" dirty="0" err="1"/>
              <a:t>Alers</a:t>
            </a:r>
            <a:r>
              <a:rPr lang="en-GB" sz="1400" dirty="0"/>
              <a:t>, L.J.M. </a:t>
            </a:r>
            <a:r>
              <a:rPr lang="en-GB" sz="1400" dirty="0" err="1"/>
              <a:t>Elsenburg</a:t>
            </a:r>
            <a:r>
              <a:rPr lang="en-GB" sz="1400" dirty="0"/>
              <a:t>, H. Nobel.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smtClean="0"/>
              <a:t>: C.J</a:t>
            </a:r>
            <a:r>
              <a:rPr lang="nl-NL" sz="1400" dirty="0"/>
              <a:t>. Schinkel. </a:t>
            </a:r>
            <a:r>
              <a:rPr lang="nl-NL" sz="1400" b="1" dirty="0"/>
              <a:t>ETZ (Elisabeth-</a:t>
            </a:r>
            <a:r>
              <a:rPr lang="nl-NL" sz="1400" b="1" dirty="0" err="1"/>
              <a:t>TweeSteden</a:t>
            </a:r>
            <a:r>
              <a:rPr lang="nl-NL" sz="1400" b="1" dirty="0"/>
              <a:t> Ziekenhuis), Tilburg:</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M.E.E. van Kasteren, M.A.H. </a:t>
            </a:r>
            <a:r>
              <a:rPr lang="nl-NL" sz="1400" dirty="0" err="1"/>
              <a:t>Berrevoets</a:t>
            </a:r>
            <a:r>
              <a:rPr lang="nl-NL" sz="1400" dirty="0"/>
              <a:t>, A.E. Brouwer. </a:t>
            </a:r>
            <a:r>
              <a:rPr lang="nl-NL" sz="1400" i="1" dirty="0"/>
              <a:t>HIV nurse specialist</a:t>
            </a:r>
            <a:r>
              <a:rPr lang="nl-NL" sz="1400" dirty="0"/>
              <a:t>: B.A.F.M. de Kruijf-van de Wiel. </a:t>
            </a:r>
            <a:r>
              <a:rPr lang="nl-NL" sz="1400" i="1" dirty="0"/>
              <a:t>HIV nurse consultants</a:t>
            </a:r>
            <a:r>
              <a:rPr lang="nl-NL" sz="1400" dirty="0"/>
              <a:t>: A. Adams, M. </a:t>
            </a:r>
            <a:r>
              <a:rPr lang="nl-NL" sz="1400" dirty="0" err="1"/>
              <a:t>Pawels</a:t>
            </a:r>
            <a:r>
              <a:rPr lang="nl-NL" sz="1400" dirty="0"/>
              <a:t>-van </a:t>
            </a:r>
            <a:r>
              <a:rPr lang="nl-NL" sz="1400" dirty="0" err="1"/>
              <a:t>Rijkevoorsel</a:t>
            </a:r>
            <a:r>
              <a:rPr lang="nl-NL" sz="1400" dirty="0"/>
              <a:t>. </a:t>
            </a:r>
            <a:r>
              <a:rPr lang="nl-NL" sz="1400" i="1" dirty="0"/>
              <a:t>HIV data </a:t>
            </a:r>
            <a:r>
              <a:rPr lang="nl-NL" sz="1400" i="1" dirty="0" err="1"/>
              <a:t>collection</a:t>
            </a:r>
            <a:r>
              <a:rPr lang="nl-NL" sz="1400" dirty="0"/>
              <a:t>: B.A.F.M. de Kruijf-van de Wiel. </a:t>
            </a:r>
            <a:r>
              <a:rPr lang="en-GB" sz="1400" i="1" dirty="0"/>
              <a:t>HIV clinical virologists/chemists</a:t>
            </a:r>
            <a:r>
              <a:rPr lang="en-GB" sz="1400" dirty="0"/>
              <a:t>: A.G.M. </a:t>
            </a:r>
            <a:r>
              <a:rPr lang="en-GB" sz="1400" dirty="0" err="1"/>
              <a:t>Buiting</a:t>
            </a:r>
            <a:r>
              <a:rPr lang="en-GB" sz="1400" dirty="0"/>
              <a:t>, J.L. </a:t>
            </a:r>
            <a:r>
              <a:rPr lang="en-GB" sz="1400" dirty="0" err="1"/>
              <a:t>Murck</a:t>
            </a:r>
            <a:r>
              <a:rPr lang="en-GB" sz="1400" dirty="0"/>
              <a:t>. </a:t>
            </a:r>
            <a:r>
              <a:rPr lang="en-GB" sz="1400" b="1" dirty="0"/>
              <a:t>Erasmus MC, Rotterdam:</a:t>
            </a:r>
            <a:r>
              <a:rPr lang="en-GB" sz="1400" dirty="0"/>
              <a:t> </a:t>
            </a:r>
            <a:r>
              <a:rPr lang="en-GB" sz="1400" i="1" dirty="0"/>
              <a:t>HIV treating physicians</a:t>
            </a:r>
            <a:r>
              <a:rPr lang="en-GB" sz="1400" dirty="0"/>
              <a:t>: C. </a:t>
            </a:r>
            <a:r>
              <a:rPr lang="en-GB" sz="1400" dirty="0" err="1"/>
              <a:t>Rokx</a:t>
            </a:r>
            <a:r>
              <a:rPr lang="en-GB" sz="1400" dirty="0"/>
              <a:t>, A.A. </a:t>
            </a:r>
            <a:r>
              <a:rPr lang="en-GB" sz="1400" dirty="0" err="1"/>
              <a:t>Anas</a:t>
            </a:r>
            <a:r>
              <a:rPr lang="en-GB" sz="1400" dirty="0"/>
              <a:t>, H.I. </a:t>
            </a:r>
            <a:r>
              <a:rPr lang="en-GB" sz="1400" dirty="0" err="1"/>
              <a:t>Bax</a:t>
            </a:r>
            <a:r>
              <a:rPr lang="en-GB" sz="1400" dirty="0"/>
              <a:t>, E.C.M. van </a:t>
            </a:r>
            <a:r>
              <a:rPr lang="en-GB" sz="1400" dirty="0" err="1"/>
              <a:t>Gorp</a:t>
            </a:r>
            <a:r>
              <a:rPr lang="en-GB" sz="1400" dirty="0"/>
              <a:t>, M. de </a:t>
            </a:r>
            <a:r>
              <a:rPr lang="en-GB" sz="1400" dirty="0" err="1"/>
              <a:t>Mendonça</a:t>
            </a:r>
            <a:r>
              <a:rPr lang="en-GB" sz="1400" dirty="0"/>
              <a:t> </a:t>
            </a:r>
            <a:r>
              <a:rPr lang="en-GB" sz="1400" dirty="0" err="1"/>
              <a:t>Melo</a:t>
            </a:r>
            <a:r>
              <a:rPr lang="en-GB" sz="1400" dirty="0"/>
              <a:t>, E. van </a:t>
            </a:r>
            <a:r>
              <a:rPr lang="en-GB" sz="1400" dirty="0" err="1"/>
              <a:t>Nood</a:t>
            </a:r>
            <a:r>
              <a:rPr lang="en-GB" sz="1400" dirty="0"/>
              <a:t>, J.L. </a:t>
            </a:r>
            <a:r>
              <a:rPr lang="en-GB" sz="1400" dirty="0" err="1"/>
              <a:t>Nouwen</a:t>
            </a:r>
            <a:r>
              <a:rPr lang="en-GB" sz="1400" dirty="0"/>
              <a:t>, B.J.A. </a:t>
            </a:r>
            <a:r>
              <a:rPr lang="en-GB" sz="1400" dirty="0" err="1"/>
              <a:t>Rijnders</a:t>
            </a:r>
            <a:r>
              <a:rPr lang="en-GB" sz="1400" dirty="0"/>
              <a:t>, C.A.M. </a:t>
            </a:r>
            <a:r>
              <a:rPr lang="en-GB" sz="1400" dirty="0" err="1"/>
              <a:t>Schurink</a:t>
            </a:r>
            <a:r>
              <a:rPr lang="en-GB" sz="1400" dirty="0"/>
              <a:t>, L. </a:t>
            </a:r>
            <a:r>
              <a:rPr lang="en-GB" sz="1400" dirty="0" err="1"/>
              <a:t>Slobbe</a:t>
            </a:r>
            <a:r>
              <a:rPr lang="en-GB" sz="1400" dirty="0"/>
              <a:t>, T.E.M.S. de </a:t>
            </a:r>
            <a:r>
              <a:rPr lang="en-GB" sz="1400" dirty="0" err="1"/>
              <a:t>Vries-Sluijs</a:t>
            </a:r>
            <a:r>
              <a:rPr lang="en-GB" sz="1400" dirty="0"/>
              <a:t>. </a:t>
            </a:r>
            <a:r>
              <a:rPr lang="nl-NL" sz="1400" i="1" dirty="0"/>
              <a:t>HIV nurse consultants</a:t>
            </a:r>
            <a:r>
              <a:rPr lang="nl-NL" sz="1400" dirty="0"/>
              <a:t>: N. </a:t>
            </a:r>
            <a:r>
              <a:rPr lang="nl-NL" sz="1400" dirty="0" err="1"/>
              <a:t>Bassant</a:t>
            </a:r>
            <a:r>
              <a:rPr lang="nl-NL" sz="1400" dirty="0"/>
              <a:t>, J.E.A. van Beek, M. Vriesde, L.M. van Zonneveld. </a:t>
            </a:r>
            <a:r>
              <a:rPr lang="nl-NL" sz="1400" i="1" dirty="0"/>
              <a:t>HIV data </a:t>
            </a:r>
            <a:r>
              <a:rPr lang="nl-NL" sz="1400" i="1" dirty="0" err="1"/>
              <a:t>collection</a:t>
            </a:r>
            <a:r>
              <a:rPr lang="nl-NL" sz="1400" dirty="0"/>
              <a:t>: J. de Groot.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J.J.A. van Kampen, M.P.G Koopmans, J.C. </a:t>
            </a:r>
            <a:r>
              <a:rPr lang="nl-NL" sz="1400" dirty="0" err="1"/>
              <a:t>Rahamat</a:t>
            </a:r>
            <a:r>
              <a:rPr lang="nl-NL" sz="1400" dirty="0"/>
              <a:t>-Langendoen. </a:t>
            </a:r>
            <a:r>
              <a:rPr lang="nl-NL" sz="1400" b="1" dirty="0"/>
              <a:t>Erasmus MC Sophia Kinderziekenhuis, Rotterdam: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P.L.A. </a:t>
            </a:r>
            <a:r>
              <a:rPr lang="nl-NL" sz="1400" dirty="0" err="1"/>
              <a:t>Fraaij</a:t>
            </a:r>
            <a:r>
              <a:rPr lang="nl-NL" sz="1400" dirty="0"/>
              <a:t>, A.M.C. van Rossum, C.L. Vermont. </a:t>
            </a:r>
            <a:r>
              <a:rPr lang="nl-NL" sz="1400" i="1" dirty="0"/>
              <a:t>HIV nurse consultants</a:t>
            </a:r>
            <a:r>
              <a:rPr lang="nl-NL" sz="1400" dirty="0"/>
              <a:t>: L.C. van der Knaap. </a:t>
            </a:r>
            <a:r>
              <a:rPr lang="en-GB" sz="1400" b="1" dirty="0" err="1"/>
              <a:t>Flevoziekenhuis</a:t>
            </a:r>
            <a:r>
              <a:rPr lang="en-GB" sz="1400" b="1" dirty="0"/>
              <a:t>, Almere:</a:t>
            </a:r>
            <a:r>
              <a:rPr lang="en-GB" sz="1400" dirty="0"/>
              <a:t> </a:t>
            </a:r>
            <a:r>
              <a:rPr lang="en-GB" sz="1400" i="1" dirty="0"/>
              <a:t>HIV treating physicians</a:t>
            </a:r>
            <a:r>
              <a:rPr lang="en-GB" sz="1400" dirty="0"/>
              <a:t>: J. </a:t>
            </a:r>
            <a:r>
              <a:rPr lang="en-GB" sz="1400" dirty="0" err="1"/>
              <a:t>Branger</a:t>
            </a:r>
            <a:r>
              <a:rPr lang="en-GB" sz="1400" dirty="0"/>
              <a:t>, R.A. </a:t>
            </a:r>
            <a:r>
              <a:rPr lang="en-GB" sz="1400" dirty="0" err="1"/>
              <a:t>Douma</a:t>
            </a:r>
            <a:r>
              <a:rPr lang="en-GB" sz="1400" dirty="0"/>
              <a:t>. </a:t>
            </a:r>
            <a:r>
              <a:rPr lang="en-US" sz="1400" i="1" dirty="0"/>
              <a:t>HIV nurse consultant</a:t>
            </a:r>
            <a:r>
              <a:rPr lang="en-US" sz="1400" dirty="0"/>
              <a:t>: A.S. Cents-</a:t>
            </a:r>
            <a:r>
              <a:rPr lang="en-US" sz="1400" dirty="0" err="1"/>
              <a:t>Bosma</a:t>
            </a:r>
            <a:r>
              <a:rPr lang="en-US" sz="1400" dirty="0"/>
              <a:t>, M.A. Mulder. </a:t>
            </a:r>
            <a:r>
              <a:rPr lang="nl-NL" sz="1400" b="1" dirty="0" err="1"/>
              <a:t>HagaZiekenhuis</a:t>
            </a:r>
            <a:r>
              <a:rPr lang="nl-NL" sz="1400" b="1" dirty="0"/>
              <a:t>, Den Haag:</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E.F. Schippers, C. van Nieuwkoop. </a:t>
            </a:r>
            <a:r>
              <a:rPr lang="nl-NL" sz="1400" i="1" dirty="0"/>
              <a:t>HIV nurse consultants</a:t>
            </a:r>
            <a:r>
              <a:rPr lang="nl-NL" sz="1400" dirty="0"/>
              <a:t>: J. </a:t>
            </a:r>
            <a:r>
              <a:rPr lang="nl-NL" sz="1400" dirty="0" err="1"/>
              <a:t>Geilings</a:t>
            </a:r>
            <a:r>
              <a:rPr lang="nl-NL" sz="1400" dirty="0"/>
              <a:t>, E. van de Ven. </a:t>
            </a:r>
            <a:r>
              <a:rPr lang="nl-NL" sz="1400" i="1" dirty="0"/>
              <a:t>HIV data </a:t>
            </a:r>
            <a:r>
              <a:rPr lang="nl-NL" sz="1400" i="1" dirty="0" err="1"/>
              <a:t>collection</a:t>
            </a:r>
            <a:r>
              <a:rPr lang="nl-NL" sz="1400" dirty="0"/>
              <a:t>: G. van der Hut.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N.D. van </a:t>
            </a:r>
            <a:r>
              <a:rPr lang="nl-NL" sz="1400" dirty="0" err="1"/>
              <a:t>Burgel</a:t>
            </a:r>
            <a:r>
              <a:rPr lang="nl-NL" sz="1400" dirty="0"/>
              <a:t>. </a:t>
            </a:r>
            <a:r>
              <a:rPr lang="nl-NL" sz="1400" b="1" dirty="0"/>
              <a:t>HMC (Haaglanden Medisch Centrum), Den Haag:</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E.M.S. </a:t>
            </a:r>
            <a:r>
              <a:rPr lang="nl-NL" sz="1400" dirty="0" err="1"/>
              <a:t>Leyten</a:t>
            </a:r>
            <a:r>
              <a:rPr lang="nl-NL" sz="1400" dirty="0"/>
              <a:t>, L.B.S. </a:t>
            </a:r>
            <a:r>
              <a:rPr lang="nl-NL" sz="1400" dirty="0" err="1"/>
              <a:t>Gelinck</a:t>
            </a:r>
            <a:r>
              <a:rPr lang="nl-NL" sz="1400" dirty="0"/>
              <a:t>, F. </a:t>
            </a:r>
            <a:r>
              <a:rPr lang="nl-NL" sz="1400" dirty="0" err="1"/>
              <a:t>Mollema</a:t>
            </a:r>
            <a:r>
              <a:rPr lang="nl-NL" sz="1400" dirty="0"/>
              <a:t>. </a:t>
            </a:r>
            <a:r>
              <a:rPr lang="en-GB" sz="1400" i="1" dirty="0"/>
              <a:t>HIV nurse consultants</a:t>
            </a:r>
            <a:r>
              <a:rPr lang="en-GB" sz="1400" dirty="0"/>
              <a:t>: M. </a:t>
            </a:r>
            <a:r>
              <a:rPr lang="en-GB" sz="1400" dirty="0" err="1"/>
              <a:t>Langbein</a:t>
            </a:r>
            <a:r>
              <a:rPr lang="en-GB" sz="1400" dirty="0"/>
              <a:t>, G.S. </a:t>
            </a:r>
            <a:r>
              <a:rPr lang="en-GB" sz="1400" dirty="0" err="1"/>
              <a:t>Wildenbeest</a:t>
            </a:r>
            <a:r>
              <a:rPr lang="en-GB" sz="1400" dirty="0"/>
              <a:t>. </a:t>
            </a:r>
            <a:r>
              <a:rPr lang="en-GB" sz="1400" i="1" dirty="0"/>
              <a:t>HIV clinical virologists/chemists</a:t>
            </a:r>
            <a:r>
              <a:rPr lang="en-GB" sz="1400" dirty="0"/>
              <a:t>: T. Nguyen. </a:t>
            </a:r>
            <a:r>
              <a:rPr lang="en-GB" sz="1400" b="1" dirty="0" err="1"/>
              <a:t>Isala</a:t>
            </a:r>
            <a:r>
              <a:rPr lang="en-GB" sz="1400" b="1" dirty="0"/>
              <a:t>, Zwolle:</a:t>
            </a:r>
            <a:r>
              <a:rPr lang="en-GB" sz="1400" dirty="0"/>
              <a:t> </a:t>
            </a:r>
            <a:r>
              <a:rPr lang="en-GB" sz="1400" i="1" dirty="0"/>
              <a:t>HIV treating physicians</a:t>
            </a:r>
            <a:r>
              <a:rPr lang="en-GB" sz="1400" dirty="0"/>
              <a:t>: </a:t>
            </a:r>
            <a:r>
              <a:rPr lang="en-US" sz="1400" dirty="0"/>
              <a:t>P.H.P. </a:t>
            </a:r>
            <a:r>
              <a:rPr lang="en-US" sz="1400" dirty="0" err="1"/>
              <a:t>Groeneveld</a:t>
            </a:r>
            <a:r>
              <a:rPr lang="en-US" sz="1400" dirty="0"/>
              <a:t>, J.W. </a:t>
            </a:r>
            <a:r>
              <a:rPr lang="en-US" sz="1400" dirty="0" err="1"/>
              <a:t>Bouwhuis</a:t>
            </a:r>
            <a:r>
              <a:rPr lang="en-US" sz="1400" dirty="0"/>
              <a:t>, A.J.J. </a:t>
            </a:r>
            <a:r>
              <a:rPr lang="en-US" sz="1400" dirty="0" err="1"/>
              <a:t>Lammers</a:t>
            </a:r>
            <a:r>
              <a:rPr lang="en-US" sz="1400" dirty="0"/>
              <a:t>. </a:t>
            </a:r>
            <a:r>
              <a:rPr lang="en-GB" sz="1400" i="1" dirty="0"/>
              <a:t>HIV nurse consultants</a:t>
            </a:r>
            <a:r>
              <a:rPr lang="en-GB" sz="1400" dirty="0"/>
              <a:t>: A.G.W. van Hu</a:t>
            </a:r>
            <a:r>
              <a:rPr lang="nl-NL" sz="1400" dirty="0" err="1"/>
              <a:t>lzen</a:t>
            </a:r>
            <a:r>
              <a:rPr lang="nl-NL" sz="1400" dirty="0"/>
              <a:t>, S. Kraan, M.S.M. Kruiper. </a:t>
            </a:r>
            <a:r>
              <a:rPr lang="en-GB" sz="1400" i="1" dirty="0"/>
              <a:t>HIV clinical virologists/chemists</a:t>
            </a:r>
            <a:r>
              <a:rPr lang="en-GB" sz="1400" dirty="0"/>
              <a:t>: S.B. </a:t>
            </a:r>
            <a:r>
              <a:rPr lang="en-GB" sz="1400" dirty="0" err="1"/>
              <a:t>Debast</a:t>
            </a:r>
            <a:r>
              <a:rPr lang="en-GB" sz="1400" dirty="0"/>
              <a:t>, G.H.J. </a:t>
            </a:r>
            <a:r>
              <a:rPr lang="en-GB" sz="1400" dirty="0" err="1"/>
              <a:t>Wagenvoort</a:t>
            </a:r>
            <a:r>
              <a:rPr lang="en-GB" sz="1400" dirty="0"/>
              <a:t>. </a:t>
            </a:r>
            <a:r>
              <a:rPr lang="nl-NL" sz="1400" b="1" dirty="0"/>
              <a:t>Leids Universitair Medisch Centrum, Leiden:</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A.H.E. </a:t>
            </a:r>
            <a:r>
              <a:rPr lang="nl-NL" sz="1400" dirty="0" err="1"/>
              <a:t>Roukens</a:t>
            </a:r>
            <a:r>
              <a:rPr lang="nl-NL" sz="1400" dirty="0"/>
              <a:t>, M.G.J. de Boer, H. Jolink, M.M.C. </a:t>
            </a:r>
            <a:r>
              <a:rPr lang="nl-NL" sz="1400" dirty="0" err="1"/>
              <a:t>Lambregts</a:t>
            </a:r>
            <a:r>
              <a:rPr lang="nl-NL" sz="1400" dirty="0"/>
              <a:t>, H. Scheper. </a:t>
            </a:r>
            <a:r>
              <a:rPr lang="nl-NL" sz="1400" i="1" dirty="0"/>
              <a:t>HIV nurse consultants</a:t>
            </a:r>
            <a:r>
              <a:rPr lang="nl-NL" sz="1400" dirty="0"/>
              <a:t>: N. van Holten, D. van der Sluis. </a:t>
            </a:r>
            <a:r>
              <a:rPr lang="en-GB" sz="1400" i="1" dirty="0"/>
              <a:t>HIV clinical virologists/chemists</a:t>
            </a:r>
            <a:r>
              <a:rPr lang="en-GB" sz="1400" dirty="0"/>
              <a:t>: E.C.J. </a:t>
            </a:r>
            <a:r>
              <a:rPr lang="en-GB" sz="1400" dirty="0" err="1"/>
              <a:t>Claas</a:t>
            </a:r>
            <a:r>
              <a:rPr lang="en-GB" sz="1400" dirty="0"/>
              <a:t>, E. </a:t>
            </a:r>
            <a:r>
              <a:rPr lang="en-GB" sz="1400" dirty="0" err="1"/>
              <a:t>Wessels</a:t>
            </a:r>
            <a:r>
              <a:rPr lang="en-GB" sz="1400" dirty="0"/>
              <a:t>. </a:t>
            </a:r>
            <a:r>
              <a:rPr lang="nl-NL" sz="1400" b="1" dirty="0"/>
              <a:t>Maasstad Ziekenhuis, Rotterdam: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J.G. den Hollander, R. El </a:t>
            </a:r>
            <a:r>
              <a:rPr lang="nl-NL" sz="1400" dirty="0" err="1"/>
              <a:t>Moussaoui</a:t>
            </a:r>
            <a:r>
              <a:rPr lang="nl-NL" sz="1400" dirty="0"/>
              <a:t>, K. </a:t>
            </a:r>
            <a:r>
              <a:rPr lang="nl-NL" sz="1400" dirty="0" err="1"/>
              <a:t>Pogany</a:t>
            </a:r>
            <a:r>
              <a:rPr lang="nl-NL" sz="1400" dirty="0"/>
              <a:t>. </a:t>
            </a:r>
            <a:r>
              <a:rPr lang="nl-NL" sz="1400" i="1" dirty="0"/>
              <a:t>HIV nurse consultants</a:t>
            </a:r>
            <a:r>
              <a:rPr lang="nl-NL" sz="1400" dirty="0"/>
              <a:t>: C.J. Brouwer, D. Heida-Peters, E. Mulder, J.V. Smit, D. Struik-Kalkman. </a:t>
            </a:r>
            <a:r>
              <a:rPr lang="nl-NL" sz="1400" i="1" dirty="0"/>
              <a:t>HIV data </a:t>
            </a:r>
            <a:r>
              <a:rPr lang="nl-NL" sz="1400" i="1" dirty="0" err="1"/>
              <a:t>collection</a:t>
            </a:r>
            <a:r>
              <a:rPr lang="nl-NL" sz="1400" dirty="0"/>
              <a:t>: T. van Niekerk. HIV </a:t>
            </a:r>
            <a:r>
              <a:rPr lang="nl-NL" sz="1400" dirty="0" err="1"/>
              <a:t>clinical</a:t>
            </a:r>
            <a:r>
              <a:rPr lang="nl-NL" sz="1400" dirty="0"/>
              <a:t> </a:t>
            </a:r>
            <a:r>
              <a:rPr lang="nl-NL" sz="1400" dirty="0" err="1"/>
              <a:t>virologists</a:t>
            </a:r>
            <a:r>
              <a:rPr lang="nl-NL" sz="1400" dirty="0"/>
              <a:t>/</a:t>
            </a:r>
            <a:r>
              <a:rPr lang="nl-NL" sz="1400" dirty="0" err="1"/>
              <a:t>chemists</a:t>
            </a:r>
            <a:r>
              <a:rPr lang="nl-NL" sz="1400" dirty="0"/>
              <a:t>: O. </a:t>
            </a:r>
            <a:r>
              <a:rPr lang="nl-NL" sz="1400" dirty="0" err="1"/>
              <a:t>Pontesilli</a:t>
            </a:r>
            <a:r>
              <a:rPr lang="nl-NL" sz="1400" dirty="0"/>
              <a:t>, C. van Tienen. </a:t>
            </a:r>
            <a:r>
              <a:rPr lang="nl-NL" sz="1400" b="1" dirty="0"/>
              <a:t>Maastricht UMC+, Maastricht:</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S.H. Lowe, A.M.L. Oude </a:t>
            </a:r>
            <a:r>
              <a:rPr lang="nl-NL" sz="1400" dirty="0" err="1"/>
              <a:t>Lashof</a:t>
            </a:r>
            <a:r>
              <a:rPr lang="nl-NL" sz="1400" dirty="0"/>
              <a:t>, D. Posthouwer, A. Stoop, M.E. van </a:t>
            </a:r>
            <a:r>
              <a:rPr lang="nl-NL" sz="1400" dirty="0" err="1"/>
              <a:t>Wolfswinkel</a:t>
            </a:r>
            <a:r>
              <a:rPr lang="nl-NL" sz="1400" dirty="0"/>
              <a:t>. </a:t>
            </a:r>
            <a:r>
              <a:rPr lang="en-US" sz="1400" i="1" dirty="0"/>
              <a:t>HIV nurse consultants</a:t>
            </a:r>
            <a:r>
              <a:rPr lang="en-US" sz="1400" dirty="0"/>
              <a:t>: R.P. </a:t>
            </a:r>
            <a:r>
              <a:rPr lang="en-US" sz="1400" dirty="0" err="1"/>
              <a:t>Ackens</a:t>
            </a:r>
            <a:r>
              <a:rPr lang="en-US" sz="1400" dirty="0"/>
              <a:t>, M. </a:t>
            </a:r>
            <a:r>
              <a:rPr lang="en-US" sz="1400" dirty="0" err="1"/>
              <a:t>Elasri</a:t>
            </a:r>
            <a:r>
              <a:rPr lang="en-US" sz="1400" dirty="0"/>
              <a:t>, K. </a:t>
            </a:r>
            <a:r>
              <a:rPr lang="en-US" sz="1400" dirty="0" err="1"/>
              <a:t>Houben-Pintaric</a:t>
            </a:r>
            <a:r>
              <a:rPr lang="en-US" sz="1400" dirty="0"/>
              <a:t>, J. </a:t>
            </a:r>
            <a:r>
              <a:rPr lang="en-US" sz="1400" dirty="0" err="1"/>
              <a:t>Schippers</a:t>
            </a:r>
            <a:r>
              <a:rPr lang="en-US" sz="1400" dirty="0"/>
              <a:t>. </a:t>
            </a:r>
            <a:r>
              <a:rPr lang="en-GB" sz="1400" i="1" dirty="0"/>
              <a:t>HIV clinical virologists/chemists</a:t>
            </a:r>
            <a:r>
              <a:rPr lang="en-GB" sz="1400" dirty="0"/>
              <a:t>: T.R.A. </a:t>
            </a:r>
            <a:r>
              <a:rPr lang="en-GB" sz="1400" dirty="0" err="1"/>
              <a:t>Havenith</a:t>
            </a:r>
            <a:r>
              <a:rPr lang="en-GB" sz="1400" dirty="0"/>
              <a:t>, M. van Loo. </a:t>
            </a:r>
            <a:r>
              <a:rPr lang="nl-NL" sz="1400" b="1" dirty="0"/>
              <a:t>Medisch Centrum Leeuwarden, Leeuwarden:</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M.G.A. van </a:t>
            </a:r>
            <a:r>
              <a:rPr lang="nl-NL" sz="1400" dirty="0" err="1"/>
              <a:t>Vonderen</a:t>
            </a:r>
            <a:r>
              <a:rPr lang="nl-NL" sz="1400" dirty="0"/>
              <a:t>, L.M. </a:t>
            </a:r>
            <a:r>
              <a:rPr lang="nl-NL" sz="1400" dirty="0" err="1"/>
              <a:t>Kampschreur</a:t>
            </a:r>
            <a:r>
              <a:rPr lang="nl-NL" sz="1400" dirty="0"/>
              <a:t>, C. Timmer. </a:t>
            </a:r>
            <a:r>
              <a:rPr lang="nl-NL" sz="1400" i="1" dirty="0"/>
              <a:t>HIV nurse consultants</a:t>
            </a:r>
            <a:r>
              <a:rPr lang="nl-NL" sz="1400" dirty="0"/>
              <a:t>: M.C. van Broekhuizen, S. Faber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A. Al </a:t>
            </a:r>
            <a:r>
              <a:rPr lang="nl-NL" sz="1400" dirty="0" err="1"/>
              <a:t>Moujahid</a:t>
            </a:r>
            <a:r>
              <a:rPr lang="nl-NL" sz="1400" dirty="0"/>
              <a:t>. </a:t>
            </a:r>
            <a:r>
              <a:rPr lang="nl-NL" sz="1400" b="1" dirty="0"/>
              <a:t>Medisch Spectrum Twente, Enschede:</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G.J. Kootstra, C.E. </a:t>
            </a:r>
            <a:r>
              <a:rPr lang="nl-NL" sz="1400" dirty="0" err="1"/>
              <a:t>Delsing</a:t>
            </a:r>
            <a:r>
              <a:rPr lang="nl-NL" sz="1400" dirty="0"/>
              <a:t>. </a:t>
            </a:r>
            <a:r>
              <a:rPr lang="nl-NL" sz="1400" i="1" dirty="0"/>
              <a:t>HIV nurse consultants</a:t>
            </a:r>
            <a:r>
              <a:rPr lang="nl-NL" sz="1400" dirty="0"/>
              <a:t>: M. van der Burg-van de Plas, L. </a:t>
            </a:r>
            <a:r>
              <a:rPr lang="nl-NL" sz="1400" dirty="0" err="1"/>
              <a:t>Scheiberlich</a:t>
            </a:r>
            <a:r>
              <a:rPr lang="nl-NL" sz="1400" dirty="0"/>
              <a:t>. </a:t>
            </a:r>
            <a:r>
              <a:rPr lang="nl-NL" sz="1400" b="1" dirty="0"/>
              <a:t>Noordwest Ziekenhuisgroep, Alkmaar:</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W. </a:t>
            </a:r>
            <a:r>
              <a:rPr lang="nl-NL" sz="1400" dirty="0" err="1"/>
              <a:t>Kortmann</a:t>
            </a:r>
            <a:r>
              <a:rPr lang="nl-NL" sz="1400" dirty="0"/>
              <a:t>, G. van </a:t>
            </a:r>
            <a:r>
              <a:rPr lang="nl-NL" sz="1400" dirty="0" err="1"/>
              <a:t>Twillert</a:t>
            </a:r>
            <a:r>
              <a:rPr lang="nl-NL" sz="1400" dirty="0"/>
              <a:t>, R. </a:t>
            </a:r>
            <a:r>
              <a:rPr lang="nl-NL" sz="1400" dirty="0" err="1"/>
              <a:t>Renckens</a:t>
            </a:r>
            <a:r>
              <a:rPr lang="nl-NL" sz="1400" dirty="0"/>
              <a:t>, J. Wagenaar. </a:t>
            </a:r>
            <a:r>
              <a:rPr lang="en-US" sz="1400" i="1" dirty="0"/>
              <a:t>HIV nurse consultants &amp; HIV data collection</a:t>
            </a:r>
            <a:r>
              <a:rPr lang="en-US" sz="1400" dirty="0"/>
              <a:t>: D. </a:t>
            </a:r>
            <a:r>
              <a:rPr lang="en-US" sz="1400" dirty="0" err="1"/>
              <a:t>Ruiter-Pronk</a:t>
            </a:r>
            <a:r>
              <a:rPr lang="en-US" sz="1400" dirty="0"/>
              <a:t>, B. Stander. </a:t>
            </a:r>
            <a:r>
              <a:rPr lang="en-US" sz="1400" i="1" dirty="0"/>
              <a:t>HIV clinical virologists/chemists</a:t>
            </a:r>
            <a:r>
              <a:rPr lang="en-US" sz="1400" dirty="0"/>
              <a:t>: J.W.T. Cohen Stuart, M. </a:t>
            </a:r>
            <a:r>
              <a:rPr lang="en-US" sz="1400" dirty="0" err="1"/>
              <a:t>Hoogewerf</a:t>
            </a:r>
            <a:r>
              <a:rPr lang="en-US" sz="1400" dirty="0"/>
              <a:t>, W. </a:t>
            </a:r>
            <a:r>
              <a:rPr lang="en-US" sz="1400" dirty="0" err="1"/>
              <a:t>Rozemeijer</a:t>
            </a:r>
            <a:r>
              <a:rPr lang="en-US" sz="1400" dirty="0"/>
              <a:t>, J.C. </a:t>
            </a:r>
            <a:r>
              <a:rPr lang="en-US" sz="1400" dirty="0" err="1"/>
              <a:t>Sinnige</a:t>
            </a:r>
            <a:r>
              <a:rPr lang="en-US" sz="1400" dirty="0"/>
              <a:t>. </a:t>
            </a:r>
            <a:r>
              <a:rPr lang="nl-NL" sz="1400" b="1" dirty="0"/>
              <a:t>OLVG, Amsterdam: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K. Brinkman, G.E.L. van den Berk, K.D. </a:t>
            </a:r>
            <a:r>
              <a:rPr lang="nl-NL" sz="1400" dirty="0" err="1"/>
              <a:t>Lettinga</a:t>
            </a:r>
            <a:r>
              <a:rPr lang="nl-NL" sz="1400" dirty="0"/>
              <a:t>, M. de Regt, W.E.M. Schouten, J.E. Stalenhoef, S.M.E. </a:t>
            </a:r>
            <a:r>
              <a:rPr lang="nl-NL" sz="1400" dirty="0" err="1"/>
              <a:t>Vrouenraets</a:t>
            </a:r>
            <a:r>
              <a:rPr lang="nl-NL" sz="1400" dirty="0"/>
              <a:t>. </a:t>
            </a:r>
            <a:r>
              <a:rPr lang="nl-NL" sz="1400" i="1" dirty="0"/>
              <a:t>HIV nurse consultants</a:t>
            </a:r>
            <a:r>
              <a:rPr lang="nl-NL" sz="1400" dirty="0"/>
              <a:t>: H. Blaauw, G.F. </a:t>
            </a:r>
            <a:r>
              <a:rPr lang="nl-NL" sz="1400" dirty="0" err="1"/>
              <a:t>Geerders</a:t>
            </a:r>
            <a:r>
              <a:rPr lang="nl-NL" sz="1400" dirty="0"/>
              <a:t>, M.J. </a:t>
            </a:r>
            <a:r>
              <a:rPr lang="nl-NL" sz="1400" dirty="0" err="1"/>
              <a:t>Kleene</a:t>
            </a:r>
            <a:r>
              <a:rPr lang="nl-NL" sz="1400" dirty="0"/>
              <a:t>, M. Knapen, M. Kok, I.B. van der </a:t>
            </a:r>
            <a:r>
              <a:rPr lang="nl-NL" sz="1400" dirty="0" err="1"/>
              <a:t>Meché</a:t>
            </a:r>
            <a:r>
              <a:rPr lang="nl-NL" sz="1400" dirty="0"/>
              <a:t>, A.J.M. Toonen, S. Wijnands, E. </a:t>
            </a:r>
            <a:r>
              <a:rPr lang="nl-NL" sz="1400" dirty="0" err="1"/>
              <a:t>Wttewaal</a:t>
            </a:r>
            <a:r>
              <a:rPr lang="nl-NL" sz="1400" dirty="0"/>
              <a:t>. </a:t>
            </a:r>
            <a:r>
              <a:rPr lang="nl-NL" sz="1400" i="1" dirty="0"/>
              <a:t>HIV </a:t>
            </a:r>
            <a:r>
              <a:rPr lang="nl-NL" sz="1400" i="1" dirty="0" err="1"/>
              <a:t>clinical</a:t>
            </a:r>
            <a:r>
              <a:rPr lang="nl-NL" sz="1400" i="1" dirty="0"/>
              <a:t> </a:t>
            </a:r>
            <a:r>
              <a:rPr lang="nl-NL" sz="1400" i="1" dirty="0" err="1"/>
              <a:t>virologists</a:t>
            </a:r>
            <a:r>
              <a:rPr lang="nl-NL" sz="1400" dirty="0"/>
              <a:t>: D. </a:t>
            </a:r>
            <a:r>
              <a:rPr lang="nl-NL" sz="1400" dirty="0" err="1"/>
              <a:t>Kwa</a:t>
            </a:r>
            <a:r>
              <a:rPr lang="nl-NL" sz="1400" dirty="0"/>
              <a:t>, T.J.W. van de Laar. </a:t>
            </a:r>
            <a:r>
              <a:rPr lang="nl-NL" sz="1400" b="1" dirty="0" err="1"/>
              <a:t>Radboudumc</a:t>
            </a:r>
            <a:r>
              <a:rPr lang="nl-NL" sz="1400" b="1" dirty="0"/>
              <a:t>, Nijmegen:</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R. van </a:t>
            </a:r>
            <a:r>
              <a:rPr lang="nl-NL" sz="1400" dirty="0" err="1"/>
              <a:t>Crevel</a:t>
            </a:r>
            <a:r>
              <a:rPr lang="nl-NL" sz="1400" dirty="0"/>
              <a:t>, K. van </a:t>
            </a:r>
            <a:r>
              <a:rPr lang="nl-NL" sz="1400" dirty="0" err="1"/>
              <a:t>Aerde</a:t>
            </a:r>
            <a:r>
              <a:rPr lang="nl-NL" sz="1400" dirty="0"/>
              <a:t>, A.S.M. </a:t>
            </a:r>
            <a:r>
              <a:rPr lang="nl-NL" sz="1400" dirty="0" err="1"/>
              <a:t>Dofferhoff</a:t>
            </a:r>
            <a:r>
              <a:rPr lang="nl-NL" sz="1400" dirty="0"/>
              <a:t>, S.S.V. </a:t>
            </a:r>
            <a:r>
              <a:rPr lang="nl-NL" sz="1400" dirty="0" err="1"/>
              <a:t>Henriet</a:t>
            </a:r>
            <a:r>
              <a:rPr lang="nl-NL" sz="1400" dirty="0"/>
              <a:t>, H.J.M. ter Hofstede, J. </a:t>
            </a:r>
            <a:r>
              <a:rPr lang="nl-NL" sz="1400" dirty="0" err="1"/>
              <a:t>Hoogerwerf</a:t>
            </a:r>
            <a:r>
              <a:rPr lang="nl-NL" sz="1400" dirty="0"/>
              <a:t>, O. Richel. </a:t>
            </a:r>
            <a:r>
              <a:rPr lang="nl-NL" sz="1400" i="1" dirty="0"/>
              <a:t>HIV nurse consultants</a:t>
            </a:r>
            <a:r>
              <a:rPr lang="nl-NL" sz="1400" dirty="0"/>
              <a:t>: M. Albers, K.J.T. </a:t>
            </a:r>
            <a:r>
              <a:rPr lang="nl-NL" sz="1400" dirty="0" err="1"/>
              <a:t>Grintjes</a:t>
            </a:r>
            <a:r>
              <a:rPr lang="nl-NL" sz="1400" dirty="0"/>
              <a:t>-Huisman, M. de Haan, M. </a:t>
            </a:r>
            <a:r>
              <a:rPr lang="nl-NL" sz="1400" dirty="0" err="1"/>
              <a:t>Marneef</a:t>
            </a:r>
            <a:r>
              <a:rPr lang="nl-NL" sz="1400" dirty="0"/>
              <a:t>. </a:t>
            </a:r>
            <a:r>
              <a:rPr lang="en-GB" sz="1400" i="1" dirty="0"/>
              <a:t>HIV clinical virologists/chemists</a:t>
            </a:r>
            <a:r>
              <a:rPr lang="en-GB" sz="1400" dirty="0"/>
              <a:t>: </a:t>
            </a:r>
            <a:r>
              <a:rPr lang="en-US" sz="1400" dirty="0"/>
              <a:t>M. McCall, J. </a:t>
            </a:r>
            <a:r>
              <a:rPr lang="en-US" sz="1400" dirty="0" err="1"/>
              <a:t>Rahamat-Langendoen</a:t>
            </a:r>
            <a:r>
              <a:rPr lang="en-US" sz="1400" dirty="0"/>
              <a:t>, E. </a:t>
            </a:r>
            <a:r>
              <a:rPr lang="en-US" sz="1400" dirty="0" err="1"/>
              <a:t>Ruizendaal</a:t>
            </a:r>
            <a:r>
              <a:rPr lang="en-US" sz="1400" dirty="0"/>
              <a:t>. </a:t>
            </a:r>
            <a:r>
              <a:rPr lang="en-GB" sz="1400" i="1" dirty="0"/>
              <a:t>HIV clinical pharmacology consultant</a:t>
            </a:r>
            <a:r>
              <a:rPr lang="en-GB" sz="1400" dirty="0"/>
              <a:t>: D. Burger. </a:t>
            </a:r>
            <a:r>
              <a:rPr lang="en-GB" sz="1400" b="1" dirty="0" err="1"/>
              <a:t>Rijnstate</a:t>
            </a:r>
            <a:r>
              <a:rPr lang="en-GB" sz="1400" b="1" dirty="0"/>
              <a:t>, Arnhem:</a:t>
            </a:r>
            <a:r>
              <a:rPr lang="en-GB" sz="1400" dirty="0"/>
              <a:t> </a:t>
            </a:r>
            <a:r>
              <a:rPr lang="en-GB" sz="1400" i="1" dirty="0"/>
              <a:t>HIV treating physicians: </a:t>
            </a:r>
            <a:r>
              <a:rPr lang="en-GB" sz="1400" dirty="0"/>
              <a:t>E.H. </a:t>
            </a:r>
            <a:r>
              <a:rPr lang="en-GB" sz="1400" dirty="0" err="1"/>
              <a:t>Gisolf</a:t>
            </a:r>
            <a:r>
              <a:rPr lang="en-GB" sz="1400" dirty="0"/>
              <a:t>, M. </a:t>
            </a:r>
            <a:r>
              <a:rPr lang="en-GB" sz="1400" dirty="0" err="1"/>
              <a:t>Claassen</a:t>
            </a:r>
            <a:r>
              <a:rPr lang="en-GB" sz="1400" dirty="0"/>
              <a:t>, R.J. </a:t>
            </a:r>
            <a:r>
              <a:rPr lang="en-GB" sz="1400" dirty="0" err="1" smtClean="0"/>
              <a:t>Hassing</a:t>
            </a:r>
            <a:r>
              <a:rPr lang="en-GB" sz="1400" dirty="0" smtClean="0"/>
              <a:t>. </a:t>
            </a:r>
            <a:r>
              <a:rPr lang="en-GB" sz="1400" i="1" dirty="0"/>
              <a:t>HIV nurse consultants: </a:t>
            </a:r>
            <a:r>
              <a:rPr lang="en-GB" sz="1400" dirty="0"/>
              <a:t>G. </a:t>
            </a:r>
            <a:r>
              <a:rPr lang="en-GB" sz="1400" dirty="0" err="1"/>
              <a:t>ter</a:t>
            </a:r>
            <a:r>
              <a:rPr lang="en-GB" sz="1400" dirty="0"/>
              <a:t> </a:t>
            </a:r>
            <a:r>
              <a:rPr lang="en-GB" sz="1400" dirty="0" err="1"/>
              <a:t>Beest</a:t>
            </a:r>
            <a:r>
              <a:rPr lang="en-GB" sz="1400" dirty="0"/>
              <a:t>, P.H.M. van </a:t>
            </a:r>
            <a:r>
              <a:rPr lang="en-GB" sz="1400" dirty="0" err="1"/>
              <a:t>Bentum</a:t>
            </a:r>
            <a:r>
              <a:rPr lang="en-GB" sz="1400" dirty="0"/>
              <a:t>, Y. </a:t>
            </a:r>
            <a:r>
              <a:rPr lang="en-GB" sz="1400" dirty="0" err="1"/>
              <a:t>Neijland</a:t>
            </a:r>
            <a:r>
              <a:rPr lang="en-GB" sz="1400" dirty="0"/>
              <a:t>, M. </a:t>
            </a:r>
            <a:r>
              <a:rPr lang="en-GB" sz="1400" dirty="0" err="1"/>
              <a:t>Valette</a:t>
            </a:r>
            <a:r>
              <a:rPr lang="en-GB" sz="1400" dirty="0"/>
              <a:t>.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i="1" dirty="0"/>
              <a:t>:</a:t>
            </a:r>
            <a:r>
              <a:rPr lang="nl-NL" sz="1400" dirty="0"/>
              <a:t> C.M.A. </a:t>
            </a:r>
            <a:r>
              <a:rPr lang="nl-NL" sz="1400" dirty="0" err="1"/>
              <a:t>Swanink</a:t>
            </a:r>
            <a:r>
              <a:rPr lang="nl-NL" sz="1400" dirty="0"/>
              <a:t>, M. Klein </a:t>
            </a:r>
            <a:r>
              <a:rPr lang="nl-NL" sz="1400" dirty="0" err="1"/>
              <a:t>Velderman</a:t>
            </a:r>
            <a:r>
              <a:rPr lang="nl-NL" sz="1400" dirty="0"/>
              <a:t>. </a:t>
            </a:r>
            <a:r>
              <a:rPr lang="nl-NL" sz="1400" b="1" dirty="0"/>
              <a:t>Spaarne Gasthuis, Haarlem: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S.F.L. van </a:t>
            </a:r>
            <a:r>
              <a:rPr lang="nl-NL" sz="1400" dirty="0" err="1"/>
              <a:t>Lelyveld</a:t>
            </a:r>
            <a:r>
              <a:rPr lang="nl-NL" sz="1400" dirty="0"/>
              <a:t>, R. Soetekouw. </a:t>
            </a:r>
            <a:r>
              <a:rPr lang="nl-NL" sz="1400" i="1" dirty="0"/>
              <a:t>HIV nurse consultants</a:t>
            </a:r>
            <a:r>
              <a:rPr lang="nl-NL" sz="1400" dirty="0"/>
              <a:t>: L.M.M. van der </a:t>
            </a:r>
            <a:r>
              <a:rPr lang="nl-NL" sz="1400" dirty="0" err="1"/>
              <a:t>Prijt</a:t>
            </a:r>
            <a:r>
              <a:rPr lang="nl-NL" sz="1400" dirty="0"/>
              <a:t>, J. van der </a:t>
            </a:r>
            <a:r>
              <a:rPr lang="nl-NL" sz="1400" dirty="0" err="1"/>
              <a:t>Swaluw</a:t>
            </a:r>
            <a:r>
              <a:rPr lang="nl-NL" sz="1400" dirty="0"/>
              <a:t>. </a:t>
            </a:r>
            <a:r>
              <a:rPr lang="en-GB" sz="1400" i="1" dirty="0"/>
              <a:t>HIV clinical virologists/chemists</a:t>
            </a:r>
            <a:r>
              <a:rPr lang="en-GB" sz="1400" dirty="0"/>
              <a:t>: J.S. </a:t>
            </a:r>
            <a:r>
              <a:rPr lang="en-GB" sz="1400" dirty="0" err="1"/>
              <a:t>Kalpoe</a:t>
            </a:r>
            <a:r>
              <a:rPr lang="en-GB" sz="1400" dirty="0"/>
              <a:t>, A. </a:t>
            </a:r>
            <a:r>
              <a:rPr lang="en-GB" sz="1400" dirty="0" err="1"/>
              <a:t>Wagemakers</a:t>
            </a:r>
            <a:r>
              <a:rPr lang="en-GB" sz="1400" dirty="0"/>
              <a:t>, A. </a:t>
            </a:r>
            <a:r>
              <a:rPr lang="en-GB" sz="1400" dirty="0" err="1"/>
              <a:t>Vahidnia</a:t>
            </a:r>
            <a:r>
              <a:rPr lang="en-GB" sz="1400" dirty="0"/>
              <a:t>. </a:t>
            </a:r>
            <a:r>
              <a:rPr lang="nl-NL" sz="1400" b="1" dirty="0"/>
              <a:t>Medisch Centrum Jan van Goyen, Amsterdam:</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F.N. Lauw, D.W.M. Verhagen. </a:t>
            </a:r>
            <a:r>
              <a:rPr lang="nl-NL" sz="1400" i="1" dirty="0"/>
              <a:t>HIV nurse consultants</a:t>
            </a:r>
            <a:r>
              <a:rPr lang="nl-NL" sz="1400" dirty="0"/>
              <a:t>: M. van Wijk. </a:t>
            </a:r>
            <a:r>
              <a:rPr lang="nl-NL" sz="1400" b="1" dirty="0"/>
              <a:t>Universitair Medisch Centrum Groningen, Groningen:</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W.F.W. Bierman, M. Bakker, R.A. van Bentum, M.A. van den Boomgaard, J. </a:t>
            </a:r>
            <a:r>
              <a:rPr lang="nl-NL" sz="1400" dirty="0" err="1"/>
              <a:t>Kleinnijenhuis</a:t>
            </a:r>
            <a:r>
              <a:rPr lang="nl-NL" sz="1400" dirty="0"/>
              <a:t>, E. Kloeze, A. Middel, D.F. Postma, H.M. Schenk, Y. Stienstra, M. </a:t>
            </a:r>
            <a:r>
              <a:rPr lang="nl-NL" sz="1400" dirty="0" err="1"/>
              <a:t>Wouthuyzen</a:t>
            </a:r>
            <a:r>
              <a:rPr lang="nl-NL" sz="1400" dirty="0"/>
              <a:t>-Bakker. </a:t>
            </a:r>
            <a:r>
              <a:rPr lang="nl-NL" sz="1400" i="1" dirty="0"/>
              <a:t>HIV nurse consultants</a:t>
            </a:r>
            <a:r>
              <a:rPr lang="nl-NL" sz="1400" dirty="0"/>
              <a:t>: A. Boonstra, M.M.M. </a:t>
            </a:r>
            <a:r>
              <a:rPr lang="nl-NL" sz="1400" dirty="0" err="1"/>
              <a:t>Maerman</a:t>
            </a:r>
            <a:r>
              <a:rPr lang="nl-NL" sz="1400" dirty="0"/>
              <a:t>, D.A. de Weerd.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K.J. van </a:t>
            </a:r>
            <a:r>
              <a:rPr lang="nl-NL" sz="1400" dirty="0" err="1"/>
              <a:t>Eije</a:t>
            </a:r>
            <a:r>
              <a:rPr lang="nl-NL" sz="1400" dirty="0"/>
              <a:t>, M. Knoester, C.C. van Leer-Buter, H.G.M. </a:t>
            </a:r>
            <a:r>
              <a:rPr lang="nl-NL" sz="1400" dirty="0" err="1"/>
              <a:t>Niesters</a:t>
            </a:r>
            <a:r>
              <a:rPr lang="nl-NL" sz="1400" dirty="0"/>
              <a:t>. </a:t>
            </a:r>
            <a:r>
              <a:rPr lang="nl-NL" sz="1400" b="1" dirty="0"/>
              <a:t>Beatrix Kinderziekenhuis (Universitair Medisch Centrum Groningen), Groningen:</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B.R. Brandsema, E.H. </a:t>
            </a:r>
            <a:r>
              <a:rPr lang="nl-NL" sz="1400" dirty="0" err="1"/>
              <a:t>Schölvinck</a:t>
            </a:r>
            <a:r>
              <a:rPr lang="nl-NL" sz="1400" dirty="0"/>
              <a:t>, A.R. Verhage. </a:t>
            </a:r>
            <a:r>
              <a:rPr lang="nl-NL" sz="1400" i="1" dirty="0"/>
              <a:t>HIV nurse consultants:</a:t>
            </a:r>
            <a:r>
              <a:rPr lang="nl-NL" sz="1400" dirty="0"/>
              <a:t> N. van der Woude.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M. Knoester, C.C. van Leer-Buter, H.G.M. </a:t>
            </a:r>
            <a:r>
              <a:rPr lang="nl-NL" sz="1400" dirty="0" err="1"/>
              <a:t>Niesters</a:t>
            </a:r>
            <a:r>
              <a:rPr lang="nl-NL" sz="1400" dirty="0"/>
              <a:t>. </a:t>
            </a:r>
            <a:r>
              <a:rPr lang="nl-NL" sz="1400" b="1" dirty="0"/>
              <a:t>Universitair Medisch Centrum Utrecht, Utrecht:</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a:t>
            </a:r>
            <a:r>
              <a:rPr lang="nl-NL" sz="1400" dirty="0" err="1"/>
              <a:t>T.Mudrikova</a:t>
            </a:r>
            <a:r>
              <a:rPr lang="nl-NL" sz="1400" dirty="0"/>
              <a:t>, R.E. Barth, A.H.W. Bruns, P.M. </a:t>
            </a:r>
            <a:r>
              <a:rPr lang="nl-NL" sz="1400" dirty="0" err="1"/>
              <a:t>Ellerbroek</a:t>
            </a:r>
            <a:r>
              <a:rPr lang="nl-NL" sz="1400" dirty="0"/>
              <a:t>, M.P.M. </a:t>
            </a:r>
            <a:r>
              <a:rPr lang="nl-NL" sz="1400" dirty="0" err="1"/>
              <a:t>Hensgens</a:t>
            </a:r>
            <a:r>
              <a:rPr lang="nl-NL" sz="1400" dirty="0"/>
              <a:t>, J.J. </a:t>
            </a:r>
            <a:r>
              <a:rPr lang="nl-NL" sz="1400" dirty="0" err="1"/>
              <a:t>Oosterheert</a:t>
            </a:r>
            <a:r>
              <a:rPr lang="nl-NL" sz="1400" dirty="0"/>
              <a:t>, E.M. </a:t>
            </a:r>
            <a:r>
              <a:rPr lang="nl-NL" sz="1400" dirty="0" err="1"/>
              <a:t>Schadd</a:t>
            </a:r>
            <a:r>
              <a:rPr lang="nl-NL" sz="1400" dirty="0"/>
              <a:t>, A. Verbon, B.J. van </a:t>
            </a:r>
            <a:r>
              <a:rPr lang="nl-NL" sz="1400" dirty="0" err="1"/>
              <a:t>Welzen</a:t>
            </a:r>
            <a:r>
              <a:rPr lang="nl-NL" sz="1400" dirty="0"/>
              <a:t>. </a:t>
            </a:r>
            <a:r>
              <a:rPr lang="nl-NL" sz="1400" i="1" dirty="0"/>
              <a:t>HIV nurse consultants</a:t>
            </a:r>
            <a:r>
              <a:rPr lang="nl-NL" sz="1400" dirty="0"/>
              <a:t>: B.M.G. Griffioen-van Santen, I. de Kroon. </a:t>
            </a:r>
            <a:r>
              <a:rPr lang="nl-NL" sz="1400" i="1" dirty="0"/>
              <a:t>HIV </a:t>
            </a:r>
            <a:r>
              <a:rPr lang="nl-NL" sz="1400" i="1" dirty="0" err="1"/>
              <a:t>clinical</a:t>
            </a:r>
            <a:r>
              <a:rPr lang="nl-NL" sz="1400" i="1" dirty="0"/>
              <a:t> </a:t>
            </a:r>
            <a:r>
              <a:rPr lang="nl-NL" sz="1400" i="1" dirty="0" err="1"/>
              <a:t>virologists</a:t>
            </a:r>
            <a:r>
              <a:rPr lang="nl-NL" sz="1400" i="1" dirty="0"/>
              <a:t>/</a:t>
            </a:r>
            <a:r>
              <a:rPr lang="nl-NL" sz="1400" i="1" dirty="0" err="1"/>
              <a:t>chemists</a:t>
            </a:r>
            <a:r>
              <a:rPr lang="nl-NL" sz="1400" dirty="0"/>
              <a:t>: R. Schuurman, F.M. Verduyn </a:t>
            </a:r>
            <a:r>
              <a:rPr lang="nl-NL" sz="1400" dirty="0" err="1"/>
              <a:t>Lunel</a:t>
            </a:r>
            <a:r>
              <a:rPr lang="nl-NL" sz="1400" dirty="0"/>
              <a:t>, A.M.J. Wensing. </a:t>
            </a:r>
            <a:r>
              <a:rPr lang="nl-NL" sz="1400" b="1" dirty="0"/>
              <a:t>Wilhelmina Kinderziekenhuis, UMC Utrecht, Utrecht:</a:t>
            </a:r>
            <a:r>
              <a:rPr lang="nl-NL" sz="1400" dirty="0"/>
              <a:t> </a:t>
            </a:r>
            <a:r>
              <a:rPr lang="nl-NL" sz="1400" i="1" dirty="0"/>
              <a:t>HIV </a:t>
            </a:r>
            <a:r>
              <a:rPr lang="nl-NL" sz="1400" i="1" dirty="0" err="1"/>
              <a:t>treating</a:t>
            </a:r>
            <a:r>
              <a:rPr lang="nl-NL" sz="1400" i="1" dirty="0"/>
              <a:t> </a:t>
            </a:r>
            <a:r>
              <a:rPr lang="nl-NL" sz="1400" i="1" dirty="0" err="1"/>
              <a:t>physicians</a:t>
            </a:r>
            <a:r>
              <a:rPr lang="nl-NL" sz="1400" dirty="0"/>
              <a:t>: Y.G.T. Loeffen, T.F.W. Wolfs. </a:t>
            </a:r>
            <a:r>
              <a:rPr lang="en-GB" sz="1400" i="1" dirty="0"/>
              <a:t>HIV nurse consultants</a:t>
            </a:r>
            <a:r>
              <a:rPr lang="en-GB" sz="1400" dirty="0"/>
              <a:t>: M. </a:t>
            </a:r>
            <a:r>
              <a:rPr lang="en-GB" sz="1400" dirty="0" err="1"/>
              <a:t>Kok</a:t>
            </a:r>
            <a:r>
              <a:rPr lang="en-GB" sz="1400" dirty="0"/>
              <a:t>. </a:t>
            </a:r>
            <a:r>
              <a:rPr lang="en-GB" sz="1400" i="1" dirty="0"/>
              <a:t>HIV clinical virologists/chemists</a:t>
            </a:r>
            <a:r>
              <a:rPr lang="en-GB" sz="1400" dirty="0"/>
              <a:t>: F.M. </a:t>
            </a:r>
            <a:r>
              <a:rPr lang="en-GB" sz="1400" dirty="0" err="1"/>
              <a:t>Verduyn</a:t>
            </a:r>
            <a:r>
              <a:rPr lang="en-GB" sz="1400" dirty="0"/>
              <a:t> </a:t>
            </a:r>
            <a:r>
              <a:rPr lang="en-GB" sz="1400" dirty="0" err="1"/>
              <a:t>Lunel</a:t>
            </a:r>
            <a:r>
              <a:rPr lang="en-GB" sz="1400" dirty="0"/>
              <a:t>, </a:t>
            </a:r>
            <a:r>
              <a:rPr lang="en-US" sz="1400" dirty="0"/>
              <a:t>A.M.J. </a:t>
            </a:r>
            <a:r>
              <a:rPr lang="en-US" sz="1400" dirty="0" err="1"/>
              <a:t>Wensing</a:t>
            </a:r>
            <a:r>
              <a:rPr lang="en-US" sz="1400" dirty="0"/>
              <a:t>. </a:t>
            </a:r>
            <a:r>
              <a:rPr lang="en-GB" sz="1400" b="1" dirty="0" err="1"/>
              <a:t>Curaçao</a:t>
            </a:r>
            <a:r>
              <a:rPr lang="en-GB" sz="1400" b="1" dirty="0"/>
              <a:t> Medical </a:t>
            </a:r>
            <a:r>
              <a:rPr lang="en-GB" sz="1400" b="1" dirty="0" err="1"/>
              <a:t>Center</a:t>
            </a:r>
            <a:r>
              <a:rPr lang="en-GB" sz="1400" b="1" dirty="0"/>
              <a:t>, Willemstad (</a:t>
            </a:r>
            <a:r>
              <a:rPr lang="en-GB" sz="1400" b="1" dirty="0" err="1"/>
              <a:t>Curaçao</a:t>
            </a:r>
            <a:r>
              <a:rPr lang="en-GB" sz="1400" b="1" dirty="0"/>
              <a:t>)</a:t>
            </a:r>
            <a:r>
              <a:rPr lang="en-GB" sz="1400" dirty="0"/>
              <a:t>: </a:t>
            </a:r>
            <a:r>
              <a:rPr lang="en-GB" sz="1400" i="1" dirty="0"/>
              <a:t>HIV treating physicians</a:t>
            </a:r>
            <a:r>
              <a:rPr lang="en-GB" sz="1400" dirty="0"/>
              <a:t>: </a:t>
            </a:r>
            <a:r>
              <a:rPr lang="nl-NL" sz="1400" dirty="0"/>
              <a:t>E.O.W. Rooijakkers, D. van de Wetering. </a:t>
            </a:r>
            <a:r>
              <a:rPr lang="en-GB" sz="1400" i="1" dirty="0"/>
              <a:t>HIV nurse consultants</a:t>
            </a:r>
            <a:r>
              <a:rPr lang="en-GB" sz="1400" dirty="0"/>
              <a:t>: A. Alberto. </a:t>
            </a:r>
            <a:r>
              <a:rPr lang="en-GB" sz="1400" i="1" dirty="0"/>
              <a:t>Data collection</a:t>
            </a:r>
            <a:r>
              <a:rPr lang="en-GB" sz="1400" dirty="0"/>
              <a:t>: I. der Meer.</a:t>
            </a:r>
          </a:p>
          <a:p>
            <a:pPr marL="0" indent="0" algn="just">
              <a:spcBef>
                <a:spcPts val="1000"/>
              </a:spcBef>
              <a:buNone/>
            </a:pPr>
            <a:r>
              <a:rPr lang="en-GB" sz="1400" b="1" dirty="0"/>
              <a:t>COORDINATING CENTRE</a:t>
            </a:r>
            <a:r>
              <a:rPr lang="en-GB" sz="1400" dirty="0"/>
              <a:t>: </a:t>
            </a:r>
            <a:r>
              <a:rPr lang="nl-NL" sz="1400" i="1" dirty="0"/>
              <a:t>Board of directors</a:t>
            </a:r>
            <a:r>
              <a:rPr lang="nl-NL" sz="1400" dirty="0"/>
              <a:t>: M. van der Valk, S. Zaheri. </a:t>
            </a:r>
            <a:r>
              <a:rPr lang="nl-NL" sz="1400" i="1" dirty="0"/>
              <a:t>HIV data analysis:</a:t>
            </a:r>
            <a:r>
              <a:rPr lang="nl-NL" sz="1400" dirty="0"/>
              <a:t> A.C. Boyd, D.O. Bezemer, V.W. Jongen, A.I. van Sighem, C. Smit, F.W.M.N. Wit. </a:t>
            </a:r>
            <a:r>
              <a:rPr lang="en-US" sz="1400" i="1" dirty="0"/>
              <a:t>Data HIV data management and quality control:</a:t>
            </a:r>
            <a:r>
              <a:rPr lang="en-US" sz="1400" dirty="0"/>
              <a:t> M.M.J. Hillebregt, T.J. Woudstra, T. Rutkens. </a:t>
            </a:r>
            <a:r>
              <a:rPr lang="nl-NL" sz="1400" i="1" dirty="0"/>
              <a:t>HIV data monitoring</a:t>
            </a:r>
            <a:r>
              <a:rPr lang="nl-NL" sz="1400" dirty="0"/>
              <a:t>: D. Bergsma, N.M. Brétin, L.E. Koster, K.J. Lelivelt, L. van de Sande, M.J.C. Schoorl, K.M. Visser, S.T. van der Vliet. </a:t>
            </a:r>
            <a:r>
              <a:rPr lang="nl-NL" sz="1400" i="1" dirty="0"/>
              <a:t>HIV data </a:t>
            </a:r>
            <a:r>
              <a:rPr lang="nl-NL" sz="1400" i="1" dirty="0" err="1"/>
              <a:t>collection</a:t>
            </a:r>
            <a:r>
              <a:rPr lang="nl-NL" sz="1400" i="1" dirty="0"/>
              <a:t>:</a:t>
            </a:r>
            <a:r>
              <a:rPr lang="nl-NL" sz="1400" dirty="0"/>
              <a:t> F. Paling, M. van den Akker, O.M. </a:t>
            </a:r>
            <a:r>
              <a:rPr lang="nl-NL" sz="1400" dirty="0" err="1"/>
              <a:t>Akpomukai</a:t>
            </a:r>
            <a:r>
              <a:rPr lang="nl-NL" sz="1400" dirty="0"/>
              <a:t>, R. Alexander, Y.M. Bakker, L. </a:t>
            </a:r>
            <a:r>
              <a:rPr lang="nl-NL" sz="1400" dirty="0" err="1"/>
              <a:t>Bastos</a:t>
            </a:r>
            <a:r>
              <a:rPr lang="nl-NL" sz="1400" dirty="0"/>
              <a:t> Sales, A. El </a:t>
            </a:r>
            <a:r>
              <a:rPr lang="nl-NL" sz="1400" dirty="0" err="1"/>
              <a:t>Berkaoui</a:t>
            </a:r>
            <a:r>
              <a:rPr lang="nl-NL" sz="1400" dirty="0"/>
              <a:t>, M. Bezemer-Goedhart, E.A. </a:t>
            </a:r>
            <a:r>
              <a:rPr lang="nl-NL" sz="1400" dirty="0" err="1"/>
              <a:t>Djoechro</a:t>
            </a:r>
            <a:r>
              <a:rPr lang="nl-NL" sz="1400" dirty="0"/>
              <a:t>, J.M. Grolleman, I. El </a:t>
            </a:r>
            <a:r>
              <a:rPr lang="nl-NL" sz="1400" dirty="0" err="1"/>
              <a:t>Hammoud</a:t>
            </a:r>
            <a:r>
              <a:rPr lang="nl-NL" sz="1400" dirty="0"/>
              <a:t>, M.R. </a:t>
            </a:r>
            <a:r>
              <a:rPr lang="nl-NL" sz="1400" dirty="0" err="1"/>
              <a:t>Khouw</a:t>
            </a:r>
            <a:r>
              <a:rPr lang="nl-NL" sz="1400" dirty="0"/>
              <a:t>, C.R.E. Lodewijk, E.G.A. Lucas, S. van Meerveld-Derks, H.W. Mulder, L. </a:t>
            </a:r>
            <a:r>
              <a:rPr lang="nl-NL" sz="1400" dirty="0" err="1"/>
              <a:t>Munjishvili</a:t>
            </a:r>
            <a:r>
              <a:rPr lang="nl-NL" sz="1400" dirty="0"/>
              <a:t>, C.M.J. Ree, R. Regtop, A.F. van Rijk, Y.M.C. </a:t>
            </a:r>
            <a:r>
              <a:rPr lang="nl-NL" sz="1400" dirty="0" err="1"/>
              <a:t>Ruijs</a:t>
            </a:r>
            <a:r>
              <a:rPr lang="nl-NL" sz="1400" dirty="0"/>
              <a:t>-Tiggelman, P.P. </a:t>
            </a:r>
            <a:r>
              <a:rPr lang="nl-NL" sz="1400" dirty="0" err="1"/>
              <a:t>Schnörr</a:t>
            </a:r>
            <a:r>
              <a:rPr lang="nl-NL" sz="1400" dirty="0"/>
              <a:t>, R. van Veen, W.H.G. van Vliet-Klein </a:t>
            </a:r>
            <a:r>
              <a:rPr lang="nl-NL" sz="1400" dirty="0" err="1"/>
              <a:t>Gunnewiek</a:t>
            </a:r>
            <a:r>
              <a:rPr lang="nl-NL" sz="1400" dirty="0"/>
              <a:t>, E.C.M Witte. </a:t>
            </a:r>
            <a:r>
              <a:rPr lang="nl-NL" sz="1400" i="1" dirty="0" err="1"/>
              <a:t>Patient</a:t>
            </a:r>
            <a:r>
              <a:rPr lang="nl-NL" sz="1400" i="1" dirty="0"/>
              <a:t> </a:t>
            </a:r>
            <a:r>
              <a:rPr lang="nl-NL" sz="1400" i="1" dirty="0" err="1"/>
              <a:t>registration</a:t>
            </a:r>
            <a:r>
              <a:rPr lang="nl-NL" sz="1400" dirty="0"/>
              <a:t>: D. Bergsma, N.M. Brétin, Y.M.C. </a:t>
            </a:r>
            <a:r>
              <a:rPr lang="nl-NL" sz="1400" dirty="0" err="1" smtClean="0"/>
              <a:t>Ruijs</a:t>
            </a:r>
            <a:r>
              <a:rPr lang="nl-NL" sz="1400" dirty="0" smtClean="0"/>
              <a:t>-Tiggelman</a:t>
            </a:r>
            <a:r>
              <a:rPr lang="en-GB" sz="1400" dirty="0" smtClean="0"/>
              <a:t>.</a:t>
            </a:r>
            <a:endParaRPr lang="en-GB" sz="1400" dirty="0"/>
          </a:p>
        </p:txBody>
      </p:sp>
      <p:sp>
        <p:nvSpPr>
          <p:cNvPr id="2" name="Title 1"/>
          <p:cNvSpPr>
            <a:spLocks noGrp="1"/>
          </p:cNvSpPr>
          <p:nvPr>
            <p:ph type="title"/>
          </p:nvPr>
        </p:nvSpPr>
        <p:spPr/>
        <p:txBody>
          <a:bodyPr/>
          <a:lstStyle/>
          <a:p>
            <a:r>
              <a:rPr lang="en-US" dirty="0" smtClean="0"/>
              <a:t>Acknowledgements</a:t>
            </a:r>
            <a:endParaRPr lang="en-US" dirty="0"/>
          </a:p>
        </p:txBody>
      </p:sp>
      <p:sp>
        <p:nvSpPr>
          <p:cNvPr id="4" name="TextBox 3"/>
          <p:cNvSpPr txBox="1"/>
          <p:nvPr/>
        </p:nvSpPr>
        <p:spPr>
          <a:xfrm>
            <a:off x="2182232" y="11700315"/>
            <a:ext cx="20020903" cy="523254"/>
          </a:xfrm>
          <a:prstGeom prst="rect">
            <a:avLst/>
          </a:prstGeom>
          <a:noFill/>
        </p:spPr>
        <p:txBody>
          <a:bodyPr wrap="square" rtlCol="0">
            <a:spAutoFit/>
          </a:bodyPr>
          <a:lstStyle/>
          <a:p>
            <a:pPr algn="ctr"/>
            <a:r>
              <a:rPr lang="en-GB" sz="2800" b="1" dirty="0">
                <a:solidFill>
                  <a:srgbClr val="194A84"/>
                </a:solidFill>
                <a:latin typeface="Verdana" panose="020B0604030504040204" pitchFamily="34" charset="0"/>
                <a:ea typeface="Verdana" panose="020B0604030504040204" pitchFamily="34" charset="0"/>
              </a:rPr>
              <a:t>All people with HIV who allow us to collect and analyse their data</a:t>
            </a:r>
          </a:p>
        </p:txBody>
      </p:sp>
    </p:spTree>
    <p:extLst>
      <p:ext uri="{BB962C8B-B14F-4D97-AF65-F5344CB8AC3E}">
        <p14:creationId xmlns:p14="http://schemas.microsoft.com/office/powerpoint/2010/main" val="379365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88" y="3650400"/>
            <a:ext cx="16510804" cy="7200000"/>
          </a:xfrm>
          <a:prstGeom prst="rect">
            <a:avLst/>
          </a:prstGeom>
        </p:spPr>
      </p:pic>
      <p:sp>
        <p:nvSpPr>
          <p:cNvPr id="21" name="Rectangle 20"/>
          <p:cNvSpPr/>
          <p:nvPr/>
        </p:nvSpPr>
        <p:spPr>
          <a:xfrm>
            <a:off x="18119460" y="3771832"/>
            <a:ext cx="1070268" cy="80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 name="Title 1"/>
          <p:cNvSpPr>
            <a:spLocks noGrp="1"/>
          </p:cNvSpPr>
          <p:nvPr>
            <p:ph type="title"/>
          </p:nvPr>
        </p:nvSpPr>
        <p:spPr>
          <a:xfrm>
            <a:off x="2182231" y="308224"/>
            <a:ext cx="21031200" cy="2651126"/>
          </a:xfrm>
        </p:spPr>
        <p:txBody>
          <a:bodyPr/>
          <a:lstStyle/>
          <a:p>
            <a:r>
              <a:rPr lang="en-GB" dirty="0" smtClean="0"/>
              <a:t>Decreasing trend in annual number of new HIV diagnoses appears to be levelling off in 2022</a:t>
            </a:r>
            <a:endParaRPr lang="en-GB" dirty="0"/>
          </a:p>
        </p:txBody>
      </p:sp>
      <p:sp>
        <p:nvSpPr>
          <p:cNvPr id="12" name="TextBox 11"/>
          <p:cNvSpPr txBox="1"/>
          <p:nvPr/>
        </p:nvSpPr>
        <p:spPr>
          <a:xfrm>
            <a:off x="2880001" y="12492367"/>
            <a:ext cx="14759443" cy="400136"/>
          </a:xfrm>
          <a:prstGeom prst="rect">
            <a:avLst/>
          </a:prstGeom>
          <a:noFill/>
        </p:spPr>
        <p:txBody>
          <a:bodyPr wrap="square" rtlCol="0">
            <a:spAutoFit/>
          </a:bodyPr>
          <a:lstStyle/>
          <a:p>
            <a:r>
              <a:rPr lang="en-GB" sz="2000" i="1" dirty="0">
                <a:solidFill>
                  <a:srgbClr val="194A84"/>
                </a:solidFill>
                <a:latin typeface="Verdana" panose="020B0604030504040204" pitchFamily="34" charset="0"/>
                <a:ea typeface="Verdana" panose="020B0604030504040204" pitchFamily="34" charset="0"/>
              </a:rPr>
              <a:t>NB: information on diagnosis abroad and date of arrival has been part of SHM data collection since early 2018.</a:t>
            </a:r>
          </a:p>
        </p:txBody>
      </p:sp>
      <p:grpSp>
        <p:nvGrpSpPr>
          <p:cNvPr id="4" name="Group 3"/>
          <p:cNvGrpSpPr/>
          <p:nvPr/>
        </p:nvGrpSpPr>
        <p:grpSpPr>
          <a:xfrm>
            <a:off x="13127457" y="3860891"/>
            <a:ext cx="5923057" cy="3771066"/>
            <a:chOff x="12999859" y="4092942"/>
            <a:chExt cx="5922671" cy="3770820"/>
          </a:xfrm>
        </p:grpSpPr>
        <p:sp>
          <p:nvSpPr>
            <p:cNvPr id="6" name="TextBox 5"/>
            <p:cNvSpPr txBox="1"/>
            <p:nvPr/>
          </p:nvSpPr>
          <p:spPr>
            <a:xfrm>
              <a:off x="15261216" y="5256787"/>
              <a:ext cx="1080000" cy="646331"/>
            </a:xfrm>
            <a:prstGeom prst="rect">
              <a:avLst/>
            </a:prstGeom>
            <a:noFill/>
          </p:spPr>
          <p:txBody>
            <a:bodyPr wrap="square" rtlCol="0">
              <a:spAutoFit/>
            </a:bodyPr>
            <a:lstStyle/>
            <a:p>
              <a:pPr algn="ctr"/>
              <a:r>
                <a:rPr lang="en-GB" sz="3600" dirty="0">
                  <a:solidFill>
                    <a:srgbClr val="003074"/>
                  </a:solidFill>
                  <a:latin typeface="Verdana" panose="020B0604030504040204" pitchFamily="34" charset="0"/>
                  <a:ea typeface="Verdana" panose="020B0604030504040204" pitchFamily="34" charset="0"/>
                </a:rPr>
                <a:t>393</a:t>
              </a:r>
            </a:p>
          </p:txBody>
        </p:sp>
        <p:sp>
          <p:nvSpPr>
            <p:cNvPr id="9" name="TextBox 8"/>
            <p:cNvSpPr txBox="1"/>
            <p:nvPr/>
          </p:nvSpPr>
          <p:spPr>
            <a:xfrm>
              <a:off x="15261216" y="6819856"/>
              <a:ext cx="1080000" cy="646331"/>
            </a:xfrm>
            <a:prstGeom prst="rect">
              <a:avLst/>
            </a:prstGeom>
            <a:no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454</a:t>
              </a:r>
              <a:endParaRPr lang="en-GB" sz="3600" dirty="0">
                <a:solidFill>
                  <a:srgbClr val="003074"/>
                </a:solidFill>
                <a:latin typeface="Verdana" panose="020B0604030504040204" pitchFamily="34" charset="0"/>
                <a:ea typeface="Verdana" panose="020B0604030504040204" pitchFamily="34" charset="0"/>
              </a:endParaRPr>
            </a:p>
          </p:txBody>
        </p:sp>
        <p:pic>
          <p:nvPicPr>
            <p:cNvPr id="13" name="Afbeelding 18">
              <a:extLst>
                <a:ext uri="{FF2B5EF4-FFF2-40B4-BE49-F238E27FC236}">
                  <a16:creationId xmlns:a16="http://schemas.microsoft.com/office/drawing/2014/main" id="{82673B40-39F9-2145-A5B8-E991EF5E0B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999859" y="4860000"/>
              <a:ext cx="1439906" cy="1439906"/>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999859" y="6423856"/>
              <a:ext cx="1439906" cy="1439906"/>
            </a:xfrm>
            <a:prstGeom prst="rect">
              <a:avLst/>
            </a:prstGeom>
            <a:noFill/>
            <a:effectLst>
              <a:outerShdw blurRad="50800" dist="38100" dir="2700000" algn="tl" rotWithShape="0">
                <a:prstClr val="black">
                  <a:alpha val="40000"/>
                </a:prstClr>
              </a:outerShdw>
            </a:effectLst>
          </p:spPr>
        </p:pic>
        <p:sp>
          <p:nvSpPr>
            <p:cNvPr id="18" name="TextBox 17"/>
            <p:cNvSpPr txBox="1"/>
            <p:nvPr/>
          </p:nvSpPr>
          <p:spPr>
            <a:xfrm>
              <a:off x="15005285" y="4092942"/>
              <a:ext cx="1591862" cy="646332"/>
            </a:xfrm>
            <a:prstGeom prst="rect">
              <a:avLst/>
            </a:prstGeom>
            <a:no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2022</a:t>
              </a:r>
            </a:p>
          </p:txBody>
        </p:sp>
        <p:sp>
          <p:nvSpPr>
            <p:cNvPr id="14" name="TextBox 13"/>
            <p:cNvSpPr txBox="1"/>
            <p:nvPr/>
          </p:nvSpPr>
          <p:spPr>
            <a:xfrm>
              <a:off x="17586599" y="5256787"/>
              <a:ext cx="1080000" cy="648000"/>
            </a:xfrm>
            <a:prstGeom prst="rect">
              <a:avLst/>
            </a:prstGeom>
            <a:noFill/>
          </p:spPr>
          <p:txBody>
            <a:bodyPr wrap="square" rtlCol="0">
              <a:spAutoFit/>
            </a:bodyPr>
            <a:lstStyle/>
            <a:p>
              <a:pPr algn="ctr"/>
              <a:r>
                <a:rPr lang="en-US" sz="3600" dirty="0" smtClean="0">
                  <a:solidFill>
                    <a:srgbClr val="003074"/>
                  </a:solidFill>
                  <a:latin typeface="Verdana" panose="020B0604030504040204" pitchFamily="34" charset="0"/>
                  <a:ea typeface="Verdana" panose="020B0604030504040204" pitchFamily="34" charset="0"/>
                </a:rPr>
                <a:t>410</a:t>
              </a:r>
              <a:endParaRPr lang="en-GB" sz="3600" dirty="0">
                <a:solidFill>
                  <a:srgbClr val="003074"/>
                </a:solidFill>
                <a:latin typeface="Verdana" panose="020B0604030504040204" pitchFamily="34" charset="0"/>
                <a:ea typeface="Verdana" panose="020B0604030504040204" pitchFamily="34" charset="0"/>
              </a:endParaRPr>
            </a:p>
          </p:txBody>
        </p:sp>
        <p:sp>
          <p:nvSpPr>
            <p:cNvPr id="15" name="TextBox 14"/>
            <p:cNvSpPr txBox="1"/>
            <p:nvPr/>
          </p:nvSpPr>
          <p:spPr>
            <a:xfrm>
              <a:off x="17586599" y="6819856"/>
              <a:ext cx="1080000" cy="646331"/>
            </a:xfrm>
            <a:prstGeom prst="rect">
              <a:avLst/>
            </a:prstGeom>
            <a:no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280</a:t>
              </a:r>
              <a:endParaRPr lang="en-GB" sz="3600" dirty="0">
                <a:solidFill>
                  <a:srgbClr val="003074"/>
                </a:solidFill>
                <a:latin typeface="Verdana" panose="020B0604030504040204" pitchFamily="34" charset="0"/>
                <a:ea typeface="Verdana" panose="020B0604030504040204" pitchFamily="34" charset="0"/>
              </a:endParaRPr>
            </a:p>
          </p:txBody>
        </p:sp>
        <p:sp>
          <p:nvSpPr>
            <p:cNvPr id="17" name="TextBox 16"/>
            <p:cNvSpPr txBox="1"/>
            <p:nvPr/>
          </p:nvSpPr>
          <p:spPr>
            <a:xfrm>
              <a:off x="17330668" y="4092942"/>
              <a:ext cx="1591862" cy="646331"/>
            </a:xfrm>
            <a:prstGeom prst="rect">
              <a:avLst/>
            </a:prstGeom>
            <a:no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2021</a:t>
              </a:r>
            </a:p>
          </p:txBody>
        </p:sp>
      </p:grpSp>
    </p:spTree>
    <p:extLst>
      <p:ext uri="{BB962C8B-B14F-4D97-AF65-F5344CB8AC3E}">
        <p14:creationId xmlns:p14="http://schemas.microsoft.com/office/powerpoint/2010/main" val="4021910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88" y="3650400"/>
            <a:ext cx="16510804" cy="7200000"/>
          </a:xfrm>
          <a:prstGeom prst="rect">
            <a:avLst/>
          </a:prstGeom>
        </p:spPr>
      </p:pic>
      <p:sp>
        <p:nvSpPr>
          <p:cNvPr id="21" name="Rectangle 20"/>
          <p:cNvSpPr/>
          <p:nvPr/>
        </p:nvSpPr>
        <p:spPr>
          <a:xfrm>
            <a:off x="18119460" y="3771832"/>
            <a:ext cx="1070268" cy="80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 name="Title 1"/>
          <p:cNvSpPr>
            <a:spLocks noGrp="1"/>
          </p:cNvSpPr>
          <p:nvPr>
            <p:ph type="title"/>
          </p:nvPr>
        </p:nvSpPr>
        <p:spPr>
          <a:xfrm>
            <a:off x="2182231" y="308224"/>
            <a:ext cx="21031200" cy="2651126"/>
          </a:xfrm>
        </p:spPr>
        <p:txBody>
          <a:bodyPr/>
          <a:lstStyle/>
          <a:p>
            <a:r>
              <a:rPr lang="en-GB" dirty="0" smtClean="0"/>
              <a:t>Decreasing trend in annual number of new HIV diagnoses appears to be levelling off in 2022</a:t>
            </a:r>
            <a:endParaRPr lang="en-GB" dirty="0"/>
          </a:p>
        </p:txBody>
      </p:sp>
      <p:sp>
        <p:nvSpPr>
          <p:cNvPr id="12" name="TextBox 11"/>
          <p:cNvSpPr txBox="1"/>
          <p:nvPr/>
        </p:nvSpPr>
        <p:spPr>
          <a:xfrm>
            <a:off x="2880001" y="12492367"/>
            <a:ext cx="14759443" cy="400136"/>
          </a:xfrm>
          <a:prstGeom prst="rect">
            <a:avLst/>
          </a:prstGeom>
          <a:noFill/>
        </p:spPr>
        <p:txBody>
          <a:bodyPr wrap="square" rtlCol="0">
            <a:spAutoFit/>
          </a:bodyPr>
          <a:lstStyle/>
          <a:p>
            <a:r>
              <a:rPr lang="en-GB" sz="2000" i="1" dirty="0">
                <a:solidFill>
                  <a:srgbClr val="194A84"/>
                </a:solidFill>
                <a:latin typeface="Verdana" panose="020B0604030504040204" pitchFamily="34" charset="0"/>
                <a:ea typeface="Verdana" panose="020B0604030504040204" pitchFamily="34" charset="0"/>
              </a:rPr>
              <a:t>NB: information on diagnosis abroad and date of arrival has been part of SHM data collection since early 2018.</a:t>
            </a:r>
          </a:p>
        </p:txBody>
      </p:sp>
      <p:grpSp>
        <p:nvGrpSpPr>
          <p:cNvPr id="4" name="Group 3"/>
          <p:cNvGrpSpPr/>
          <p:nvPr/>
        </p:nvGrpSpPr>
        <p:grpSpPr>
          <a:xfrm>
            <a:off x="13127457" y="3860891"/>
            <a:ext cx="5923057" cy="3771066"/>
            <a:chOff x="12999859" y="4092942"/>
            <a:chExt cx="5922671" cy="3770820"/>
          </a:xfrm>
        </p:grpSpPr>
        <p:sp>
          <p:nvSpPr>
            <p:cNvPr id="6" name="TextBox 5"/>
            <p:cNvSpPr txBox="1"/>
            <p:nvPr/>
          </p:nvSpPr>
          <p:spPr>
            <a:xfrm>
              <a:off x="15261216" y="5256787"/>
              <a:ext cx="1080000" cy="646331"/>
            </a:xfrm>
            <a:prstGeom prst="rect">
              <a:avLst/>
            </a:prstGeom>
            <a:noFill/>
          </p:spPr>
          <p:txBody>
            <a:bodyPr wrap="square" rtlCol="0">
              <a:spAutoFit/>
            </a:bodyPr>
            <a:lstStyle/>
            <a:p>
              <a:pPr algn="ctr"/>
              <a:r>
                <a:rPr lang="en-GB" sz="3600" dirty="0">
                  <a:solidFill>
                    <a:srgbClr val="003074"/>
                  </a:solidFill>
                  <a:latin typeface="Verdana" panose="020B0604030504040204" pitchFamily="34" charset="0"/>
                  <a:ea typeface="Verdana" panose="020B0604030504040204" pitchFamily="34" charset="0"/>
                </a:rPr>
                <a:t>393</a:t>
              </a:r>
            </a:p>
          </p:txBody>
        </p:sp>
        <p:sp>
          <p:nvSpPr>
            <p:cNvPr id="9" name="TextBox 8"/>
            <p:cNvSpPr txBox="1"/>
            <p:nvPr/>
          </p:nvSpPr>
          <p:spPr>
            <a:xfrm>
              <a:off x="15261216" y="6819856"/>
              <a:ext cx="1080000" cy="646331"/>
            </a:xfrm>
            <a:prstGeom prst="rect">
              <a:avLst/>
            </a:prstGeom>
            <a:no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454</a:t>
              </a:r>
              <a:endParaRPr lang="en-GB" sz="3600" dirty="0">
                <a:solidFill>
                  <a:srgbClr val="003074"/>
                </a:solidFill>
                <a:latin typeface="Verdana" panose="020B0604030504040204" pitchFamily="34" charset="0"/>
                <a:ea typeface="Verdana" panose="020B0604030504040204" pitchFamily="34" charset="0"/>
              </a:endParaRPr>
            </a:p>
          </p:txBody>
        </p:sp>
        <p:pic>
          <p:nvPicPr>
            <p:cNvPr id="13" name="Afbeelding 18">
              <a:extLst>
                <a:ext uri="{FF2B5EF4-FFF2-40B4-BE49-F238E27FC236}">
                  <a16:creationId xmlns:a16="http://schemas.microsoft.com/office/drawing/2014/main" id="{82673B40-39F9-2145-A5B8-E991EF5E0B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999859" y="4860000"/>
              <a:ext cx="1439906" cy="1439906"/>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999859" y="6423856"/>
              <a:ext cx="1439906" cy="1439906"/>
            </a:xfrm>
            <a:prstGeom prst="rect">
              <a:avLst/>
            </a:prstGeom>
            <a:noFill/>
            <a:effectLst>
              <a:outerShdw blurRad="50800" dist="38100" dir="2700000" algn="tl" rotWithShape="0">
                <a:prstClr val="black">
                  <a:alpha val="40000"/>
                </a:prstClr>
              </a:outerShdw>
            </a:effectLst>
          </p:spPr>
        </p:pic>
        <p:sp>
          <p:nvSpPr>
            <p:cNvPr id="18" name="TextBox 17"/>
            <p:cNvSpPr txBox="1"/>
            <p:nvPr/>
          </p:nvSpPr>
          <p:spPr>
            <a:xfrm>
              <a:off x="15005285" y="4092942"/>
              <a:ext cx="1591862" cy="646332"/>
            </a:xfrm>
            <a:prstGeom prst="rect">
              <a:avLst/>
            </a:prstGeom>
            <a:no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2022</a:t>
              </a:r>
            </a:p>
          </p:txBody>
        </p:sp>
        <p:sp>
          <p:nvSpPr>
            <p:cNvPr id="14" name="TextBox 13"/>
            <p:cNvSpPr txBox="1"/>
            <p:nvPr/>
          </p:nvSpPr>
          <p:spPr>
            <a:xfrm>
              <a:off x="17586599" y="5256787"/>
              <a:ext cx="1080000" cy="648000"/>
            </a:xfrm>
            <a:prstGeom prst="rect">
              <a:avLst/>
            </a:prstGeom>
            <a:noFill/>
          </p:spPr>
          <p:txBody>
            <a:bodyPr wrap="square" rtlCol="0">
              <a:spAutoFit/>
            </a:bodyPr>
            <a:lstStyle/>
            <a:p>
              <a:pPr algn="ctr"/>
              <a:r>
                <a:rPr lang="en-US" sz="3600" dirty="0" smtClean="0">
                  <a:solidFill>
                    <a:srgbClr val="003074"/>
                  </a:solidFill>
                  <a:latin typeface="Verdana" panose="020B0604030504040204" pitchFamily="34" charset="0"/>
                  <a:ea typeface="Verdana" panose="020B0604030504040204" pitchFamily="34" charset="0"/>
                </a:rPr>
                <a:t>410</a:t>
              </a:r>
              <a:endParaRPr lang="en-GB" sz="3600" dirty="0">
                <a:solidFill>
                  <a:srgbClr val="003074"/>
                </a:solidFill>
                <a:latin typeface="Verdana" panose="020B0604030504040204" pitchFamily="34" charset="0"/>
                <a:ea typeface="Verdana" panose="020B0604030504040204" pitchFamily="34" charset="0"/>
              </a:endParaRPr>
            </a:p>
          </p:txBody>
        </p:sp>
        <p:sp>
          <p:nvSpPr>
            <p:cNvPr id="15" name="TextBox 14"/>
            <p:cNvSpPr txBox="1"/>
            <p:nvPr/>
          </p:nvSpPr>
          <p:spPr>
            <a:xfrm>
              <a:off x="17586599" y="6819856"/>
              <a:ext cx="1080000" cy="646331"/>
            </a:xfrm>
            <a:prstGeom prst="rect">
              <a:avLst/>
            </a:prstGeom>
            <a:no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280</a:t>
              </a:r>
              <a:endParaRPr lang="en-GB" sz="3600" dirty="0">
                <a:solidFill>
                  <a:srgbClr val="003074"/>
                </a:solidFill>
                <a:latin typeface="Verdana" panose="020B0604030504040204" pitchFamily="34" charset="0"/>
                <a:ea typeface="Verdana" panose="020B0604030504040204" pitchFamily="34" charset="0"/>
              </a:endParaRPr>
            </a:p>
          </p:txBody>
        </p:sp>
        <p:sp>
          <p:nvSpPr>
            <p:cNvPr id="17" name="TextBox 16"/>
            <p:cNvSpPr txBox="1"/>
            <p:nvPr/>
          </p:nvSpPr>
          <p:spPr>
            <a:xfrm>
              <a:off x="17330668" y="4092942"/>
              <a:ext cx="1591862" cy="646331"/>
            </a:xfrm>
            <a:prstGeom prst="rect">
              <a:avLst/>
            </a:prstGeom>
            <a:no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2021</a:t>
              </a:r>
            </a:p>
          </p:txBody>
        </p:sp>
      </p:grpSp>
      <p:graphicFrame>
        <p:nvGraphicFramePr>
          <p:cNvPr id="5" name="Table 4"/>
          <p:cNvGraphicFramePr>
            <a:graphicFrameLocks noGrp="1"/>
          </p:cNvGraphicFramePr>
          <p:nvPr>
            <p:extLst>
              <p:ext uri="{D42A27DB-BD31-4B8C-83A1-F6EECF244321}">
                <p14:modId xmlns:p14="http://schemas.microsoft.com/office/powerpoint/2010/main" val="572422441"/>
              </p:ext>
            </p:extLst>
          </p:nvPr>
        </p:nvGraphicFramePr>
        <p:xfrm>
          <a:off x="14149262" y="8635857"/>
          <a:ext cx="9290607" cy="2042862"/>
        </p:xfrm>
        <a:graphic>
          <a:graphicData uri="http://schemas.openxmlformats.org/drawingml/2006/table">
            <a:tbl>
              <a:tblPr>
                <a:effectLst>
                  <a:outerShdw blurRad="292100" dist="139700" dir="2700000" algn="tl" rotWithShape="0">
                    <a:prstClr val="black">
                      <a:alpha val="40000"/>
                    </a:prstClr>
                  </a:outerShdw>
                </a:effectLst>
                <a:tableStyleId>{5C22544A-7EE6-4342-B048-85BDC9FD1C3A}</a:tableStyleId>
              </a:tblPr>
              <a:tblGrid>
                <a:gridCol w="5274668">
                  <a:extLst>
                    <a:ext uri="{9D8B030D-6E8A-4147-A177-3AD203B41FA5}">
                      <a16:colId xmlns:a16="http://schemas.microsoft.com/office/drawing/2014/main" val="575197514"/>
                    </a:ext>
                  </a:extLst>
                </a:gridCol>
                <a:gridCol w="1716645">
                  <a:extLst>
                    <a:ext uri="{9D8B030D-6E8A-4147-A177-3AD203B41FA5}">
                      <a16:colId xmlns:a16="http://schemas.microsoft.com/office/drawing/2014/main" val="3486034026"/>
                    </a:ext>
                  </a:extLst>
                </a:gridCol>
                <a:gridCol w="2299294">
                  <a:extLst>
                    <a:ext uri="{9D8B030D-6E8A-4147-A177-3AD203B41FA5}">
                      <a16:colId xmlns:a16="http://schemas.microsoft.com/office/drawing/2014/main" val="2359645573"/>
                    </a:ext>
                  </a:extLst>
                </a:gridCol>
              </a:tblGrid>
              <a:tr h="1021431">
                <a:tc>
                  <a:txBody>
                    <a:bodyPr/>
                    <a:lstStyle/>
                    <a:p>
                      <a:r>
                        <a:rPr lang="en-GB" sz="3600" b="1" dirty="0" smtClean="0">
                          <a:solidFill>
                            <a:srgbClr val="003074"/>
                          </a:solidFill>
                          <a:latin typeface="Verdana" panose="020B0604030504040204" pitchFamily="34" charset="0"/>
                          <a:ea typeface="Verdana" panose="020B0604030504040204" pitchFamily="34" charset="0"/>
                        </a:rPr>
                        <a:t>Ukraine</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187</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41%</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extLst>
                  <a:ext uri="{0D108BD9-81ED-4DB2-BD59-A6C34878D82A}">
                    <a16:rowId xmlns:a16="http://schemas.microsoft.com/office/drawing/2014/main" val="2643566699"/>
                  </a:ext>
                </a:extLst>
              </a:tr>
              <a:tr h="1021431">
                <a:tc>
                  <a:txBody>
                    <a:bodyPr/>
                    <a:lstStyle/>
                    <a:p>
                      <a:r>
                        <a:rPr lang="en-GB" sz="3600" b="1" dirty="0" smtClean="0">
                          <a:solidFill>
                            <a:srgbClr val="003074"/>
                          </a:solidFill>
                          <a:latin typeface="Verdana" panose="020B0604030504040204" pitchFamily="34" charset="0"/>
                          <a:ea typeface="Verdana" panose="020B0604030504040204" pitchFamily="34" charset="0"/>
                        </a:rPr>
                        <a:t>Russian Federation</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33</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7%</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extLst>
                  <a:ext uri="{0D108BD9-81ED-4DB2-BD59-A6C34878D82A}">
                    <a16:rowId xmlns:a16="http://schemas.microsoft.com/office/drawing/2014/main" val="2849994106"/>
                  </a:ext>
                </a:extLst>
              </a:tr>
            </a:tbl>
          </a:graphicData>
        </a:graphic>
      </p:graphicFrame>
      <p:cxnSp>
        <p:nvCxnSpPr>
          <p:cNvPr id="20" name="Straight Arrow Connector 19"/>
          <p:cNvCxnSpPr/>
          <p:nvPr/>
        </p:nvCxnSpPr>
        <p:spPr>
          <a:xfrm>
            <a:off x="16379055" y="7250400"/>
            <a:ext cx="1130753" cy="1213777"/>
          </a:xfrm>
          <a:prstGeom prst="straightConnector1">
            <a:avLst/>
          </a:prstGeom>
          <a:ln w="508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96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188" y="3650400"/>
            <a:ext cx="16510804" cy="7200000"/>
          </a:xfrm>
          <a:prstGeom prst="rect">
            <a:avLst/>
          </a:prstGeom>
        </p:spPr>
      </p:pic>
      <p:sp>
        <p:nvSpPr>
          <p:cNvPr id="21" name="Rectangle 20"/>
          <p:cNvSpPr/>
          <p:nvPr/>
        </p:nvSpPr>
        <p:spPr>
          <a:xfrm>
            <a:off x="18119460" y="3771832"/>
            <a:ext cx="1070268" cy="80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2" name="Title 1"/>
          <p:cNvSpPr>
            <a:spLocks noGrp="1"/>
          </p:cNvSpPr>
          <p:nvPr>
            <p:ph type="title"/>
          </p:nvPr>
        </p:nvSpPr>
        <p:spPr>
          <a:xfrm>
            <a:off x="2182231" y="308224"/>
            <a:ext cx="21031200" cy="2651126"/>
          </a:xfrm>
        </p:spPr>
        <p:txBody>
          <a:bodyPr/>
          <a:lstStyle/>
          <a:p>
            <a:r>
              <a:rPr lang="en-GB" dirty="0" smtClean="0"/>
              <a:t>Decreasing trend in annual number of new HIV diagnoses appears to be levelling off in 2022</a:t>
            </a:r>
            <a:endParaRPr lang="en-GB" dirty="0"/>
          </a:p>
        </p:txBody>
      </p:sp>
      <p:sp>
        <p:nvSpPr>
          <p:cNvPr id="12" name="TextBox 11"/>
          <p:cNvSpPr txBox="1"/>
          <p:nvPr/>
        </p:nvSpPr>
        <p:spPr>
          <a:xfrm>
            <a:off x="2880001" y="12492367"/>
            <a:ext cx="14759443" cy="400136"/>
          </a:xfrm>
          <a:prstGeom prst="rect">
            <a:avLst/>
          </a:prstGeom>
          <a:noFill/>
        </p:spPr>
        <p:txBody>
          <a:bodyPr wrap="square" rtlCol="0">
            <a:spAutoFit/>
          </a:bodyPr>
          <a:lstStyle/>
          <a:p>
            <a:r>
              <a:rPr lang="en-GB" sz="2000" i="1" dirty="0">
                <a:solidFill>
                  <a:srgbClr val="194A84"/>
                </a:solidFill>
                <a:latin typeface="Verdana" panose="020B0604030504040204" pitchFamily="34" charset="0"/>
                <a:ea typeface="Verdana" panose="020B0604030504040204" pitchFamily="34" charset="0"/>
              </a:rPr>
              <a:t>NB: information on diagnosis abroad and date of arrival has been part of SHM data collection since early 2018.</a:t>
            </a:r>
          </a:p>
        </p:txBody>
      </p:sp>
      <p:grpSp>
        <p:nvGrpSpPr>
          <p:cNvPr id="4" name="Group 3"/>
          <p:cNvGrpSpPr/>
          <p:nvPr/>
        </p:nvGrpSpPr>
        <p:grpSpPr>
          <a:xfrm>
            <a:off x="13127457" y="3860891"/>
            <a:ext cx="5923057" cy="3771066"/>
            <a:chOff x="12999859" y="4092942"/>
            <a:chExt cx="5922671" cy="3770820"/>
          </a:xfrm>
        </p:grpSpPr>
        <p:sp>
          <p:nvSpPr>
            <p:cNvPr id="6" name="TextBox 5"/>
            <p:cNvSpPr txBox="1"/>
            <p:nvPr/>
          </p:nvSpPr>
          <p:spPr>
            <a:xfrm>
              <a:off x="15261216" y="5256787"/>
              <a:ext cx="1080000" cy="646331"/>
            </a:xfrm>
            <a:prstGeom prst="rect">
              <a:avLst/>
            </a:prstGeom>
            <a:noFill/>
          </p:spPr>
          <p:txBody>
            <a:bodyPr wrap="square" rtlCol="0">
              <a:spAutoFit/>
            </a:bodyPr>
            <a:lstStyle/>
            <a:p>
              <a:pPr algn="ctr"/>
              <a:r>
                <a:rPr lang="en-GB" sz="3600" dirty="0">
                  <a:solidFill>
                    <a:srgbClr val="003074"/>
                  </a:solidFill>
                  <a:latin typeface="Verdana" panose="020B0604030504040204" pitchFamily="34" charset="0"/>
                  <a:ea typeface="Verdana" panose="020B0604030504040204" pitchFamily="34" charset="0"/>
                </a:rPr>
                <a:t>393</a:t>
              </a:r>
            </a:p>
          </p:txBody>
        </p:sp>
        <p:sp>
          <p:nvSpPr>
            <p:cNvPr id="9" name="TextBox 8"/>
            <p:cNvSpPr txBox="1"/>
            <p:nvPr/>
          </p:nvSpPr>
          <p:spPr>
            <a:xfrm>
              <a:off x="15261216" y="6819856"/>
              <a:ext cx="1080000" cy="646331"/>
            </a:xfrm>
            <a:prstGeom prst="rect">
              <a:avLst/>
            </a:prstGeom>
            <a:no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454</a:t>
              </a:r>
              <a:endParaRPr lang="en-GB" sz="3600" dirty="0">
                <a:solidFill>
                  <a:srgbClr val="003074"/>
                </a:solidFill>
                <a:latin typeface="Verdana" panose="020B0604030504040204" pitchFamily="34" charset="0"/>
                <a:ea typeface="Verdana" panose="020B0604030504040204" pitchFamily="34" charset="0"/>
              </a:endParaRPr>
            </a:p>
          </p:txBody>
        </p:sp>
        <p:pic>
          <p:nvPicPr>
            <p:cNvPr id="13" name="Afbeelding 18">
              <a:extLst>
                <a:ext uri="{FF2B5EF4-FFF2-40B4-BE49-F238E27FC236}">
                  <a16:creationId xmlns:a16="http://schemas.microsoft.com/office/drawing/2014/main" id="{82673B40-39F9-2145-A5B8-E991EF5E0B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999859" y="4860000"/>
              <a:ext cx="1439906" cy="1439906"/>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2999859" y="6423856"/>
              <a:ext cx="1439906" cy="1439906"/>
            </a:xfrm>
            <a:prstGeom prst="rect">
              <a:avLst/>
            </a:prstGeom>
            <a:noFill/>
            <a:effectLst>
              <a:outerShdw blurRad="50800" dist="38100" dir="2700000" algn="tl" rotWithShape="0">
                <a:prstClr val="black">
                  <a:alpha val="40000"/>
                </a:prstClr>
              </a:outerShdw>
            </a:effectLst>
          </p:spPr>
        </p:pic>
        <p:sp>
          <p:nvSpPr>
            <p:cNvPr id="18" name="TextBox 17"/>
            <p:cNvSpPr txBox="1"/>
            <p:nvPr/>
          </p:nvSpPr>
          <p:spPr>
            <a:xfrm>
              <a:off x="15005285" y="4092942"/>
              <a:ext cx="1591862" cy="646332"/>
            </a:xfrm>
            <a:prstGeom prst="rect">
              <a:avLst/>
            </a:prstGeom>
            <a:no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2022</a:t>
              </a:r>
            </a:p>
          </p:txBody>
        </p:sp>
        <p:sp>
          <p:nvSpPr>
            <p:cNvPr id="14" name="TextBox 13"/>
            <p:cNvSpPr txBox="1"/>
            <p:nvPr/>
          </p:nvSpPr>
          <p:spPr>
            <a:xfrm>
              <a:off x="17586599" y="5256787"/>
              <a:ext cx="1080000" cy="648000"/>
            </a:xfrm>
            <a:prstGeom prst="rect">
              <a:avLst/>
            </a:prstGeom>
            <a:noFill/>
          </p:spPr>
          <p:txBody>
            <a:bodyPr wrap="square" rtlCol="0">
              <a:spAutoFit/>
            </a:bodyPr>
            <a:lstStyle/>
            <a:p>
              <a:pPr algn="ctr"/>
              <a:r>
                <a:rPr lang="en-US" sz="3600" dirty="0" smtClean="0">
                  <a:solidFill>
                    <a:srgbClr val="003074"/>
                  </a:solidFill>
                  <a:latin typeface="Verdana" panose="020B0604030504040204" pitchFamily="34" charset="0"/>
                  <a:ea typeface="Verdana" panose="020B0604030504040204" pitchFamily="34" charset="0"/>
                </a:rPr>
                <a:t>410</a:t>
              </a:r>
              <a:endParaRPr lang="en-GB" sz="3600" dirty="0">
                <a:solidFill>
                  <a:srgbClr val="003074"/>
                </a:solidFill>
                <a:latin typeface="Verdana" panose="020B0604030504040204" pitchFamily="34" charset="0"/>
                <a:ea typeface="Verdana" panose="020B0604030504040204" pitchFamily="34" charset="0"/>
              </a:endParaRPr>
            </a:p>
          </p:txBody>
        </p:sp>
        <p:sp>
          <p:nvSpPr>
            <p:cNvPr id="15" name="TextBox 14"/>
            <p:cNvSpPr txBox="1"/>
            <p:nvPr/>
          </p:nvSpPr>
          <p:spPr>
            <a:xfrm>
              <a:off x="17586599" y="6819856"/>
              <a:ext cx="1080000" cy="646331"/>
            </a:xfrm>
            <a:prstGeom prst="rect">
              <a:avLst/>
            </a:prstGeom>
            <a:no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280</a:t>
              </a:r>
              <a:endParaRPr lang="en-GB" sz="3600" dirty="0">
                <a:solidFill>
                  <a:srgbClr val="003074"/>
                </a:solidFill>
                <a:latin typeface="Verdana" panose="020B0604030504040204" pitchFamily="34" charset="0"/>
                <a:ea typeface="Verdana" panose="020B0604030504040204" pitchFamily="34" charset="0"/>
              </a:endParaRPr>
            </a:p>
          </p:txBody>
        </p:sp>
        <p:sp>
          <p:nvSpPr>
            <p:cNvPr id="17" name="TextBox 16"/>
            <p:cNvSpPr txBox="1"/>
            <p:nvPr/>
          </p:nvSpPr>
          <p:spPr>
            <a:xfrm>
              <a:off x="17330668" y="4092942"/>
              <a:ext cx="1591862" cy="646331"/>
            </a:xfrm>
            <a:prstGeom prst="rect">
              <a:avLst/>
            </a:prstGeom>
            <a:no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2021</a:t>
              </a:r>
            </a:p>
          </p:txBody>
        </p:sp>
      </p:grpSp>
      <p:cxnSp>
        <p:nvCxnSpPr>
          <p:cNvPr id="20" name="Straight Arrow Connector 19"/>
          <p:cNvCxnSpPr/>
          <p:nvPr/>
        </p:nvCxnSpPr>
        <p:spPr>
          <a:xfrm>
            <a:off x="16379055" y="7250400"/>
            <a:ext cx="1130753" cy="1213777"/>
          </a:xfrm>
          <a:prstGeom prst="straightConnector1">
            <a:avLst/>
          </a:prstGeom>
          <a:ln w="508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44995" y="10504714"/>
            <a:ext cx="6785421" cy="692099"/>
          </a:xfrm>
          <a:prstGeom prst="rect">
            <a:avLst/>
          </a:prstGeom>
          <a:solidFill>
            <a:srgbClr val="F6D000"/>
          </a:solidFill>
          <a:effectLst>
            <a:outerShdw blurRad="292100" dist="139700" dir="2700000" algn="tl" rotWithShape="0">
              <a:prstClr val="black">
                <a:alpha val="40000"/>
              </a:prstClr>
            </a:outerShdw>
          </a:effectLst>
        </p:spPr>
        <p:txBody>
          <a:bodyPr wrap="square" lIns="108007" tIns="108007" rIns="108007" bIns="108007" rtlCol="0">
            <a:spAutoFit/>
          </a:bodyPr>
          <a:lstStyle/>
          <a:p>
            <a:pPr algn="ctr">
              <a:lnSpc>
                <a:spcPct val="110000"/>
              </a:lnSpc>
            </a:pPr>
            <a:r>
              <a:rPr lang="en-GB" sz="2800" b="1" dirty="0" smtClean="0">
                <a:solidFill>
                  <a:srgbClr val="003074"/>
                </a:solidFill>
                <a:latin typeface="Verdana" panose="020B0604030504040204" pitchFamily="34" charset="0"/>
                <a:ea typeface="Verdana" panose="020B0604030504040204" pitchFamily="34" charset="0"/>
              </a:rPr>
              <a:t>85% with RNA &lt;200 copies/ml</a:t>
            </a:r>
            <a:endParaRPr lang="en-GB" sz="2800" b="1" dirty="0">
              <a:solidFill>
                <a:srgbClr val="003074"/>
              </a:solidFill>
              <a:latin typeface="Verdana" panose="020B0604030504040204" pitchFamily="34" charset="0"/>
              <a:ea typeface="Verdana" panose="020B0604030504040204" pitchFamily="34" charset="0"/>
            </a:endParaRPr>
          </a:p>
        </p:txBody>
      </p:sp>
      <p:cxnSp>
        <p:nvCxnSpPr>
          <p:cNvPr id="22" name="Straight Arrow Connector 21"/>
          <p:cNvCxnSpPr/>
          <p:nvPr/>
        </p:nvCxnSpPr>
        <p:spPr>
          <a:xfrm flipV="1">
            <a:off x="9366422" y="8862748"/>
            <a:ext cx="893300" cy="1438654"/>
          </a:xfrm>
          <a:prstGeom prst="straightConnector1">
            <a:avLst/>
          </a:prstGeom>
          <a:ln w="508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719625946"/>
              </p:ext>
            </p:extLst>
          </p:nvPr>
        </p:nvGraphicFramePr>
        <p:xfrm>
          <a:off x="14149262" y="8635857"/>
          <a:ext cx="9290607" cy="2042862"/>
        </p:xfrm>
        <a:graphic>
          <a:graphicData uri="http://schemas.openxmlformats.org/drawingml/2006/table">
            <a:tbl>
              <a:tblPr>
                <a:effectLst>
                  <a:outerShdw blurRad="292100" dist="139700" dir="2700000" algn="tl" rotWithShape="0">
                    <a:prstClr val="black">
                      <a:alpha val="40000"/>
                    </a:prstClr>
                  </a:outerShdw>
                </a:effectLst>
                <a:tableStyleId>{5C22544A-7EE6-4342-B048-85BDC9FD1C3A}</a:tableStyleId>
              </a:tblPr>
              <a:tblGrid>
                <a:gridCol w="5274668">
                  <a:extLst>
                    <a:ext uri="{9D8B030D-6E8A-4147-A177-3AD203B41FA5}">
                      <a16:colId xmlns:a16="http://schemas.microsoft.com/office/drawing/2014/main" val="575197514"/>
                    </a:ext>
                  </a:extLst>
                </a:gridCol>
                <a:gridCol w="1716645">
                  <a:extLst>
                    <a:ext uri="{9D8B030D-6E8A-4147-A177-3AD203B41FA5}">
                      <a16:colId xmlns:a16="http://schemas.microsoft.com/office/drawing/2014/main" val="3486034026"/>
                    </a:ext>
                  </a:extLst>
                </a:gridCol>
                <a:gridCol w="2299294">
                  <a:extLst>
                    <a:ext uri="{9D8B030D-6E8A-4147-A177-3AD203B41FA5}">
                      <a16:colId xmlns:a16="http://schemas.microsoft.com/office/drawing/2014/main" val="2359645573"/>
                    </a:ext>
                  </a:extLst>
                </a:gridCol>
              </a:tblGrid>
              <a:tr h="1021431">
                <a:tc>
                  <a:txBody>
                    <a:bodyPr/>
                    <a:lstStyle/>
                    <a:p>
                      <a:r>
                        <a:rPr lang="en-GB" sz="3600" b="1" dirty="0" smtClean="0">
                          <a:solidFill>
                            <a:srgbClr val="003074"/>
                          </a:solidFill>
                          <a:latin typeface="Verdana" panose="020B0604030504040204" pitchFamily="34" charset="0"/>
                          <a:ea typeface="Verdana" panose="020B0604030504040204" pitchFamily="34" charset="0"/>
                        </a:rPr>
                        <a:t>Ukraine</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187</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41%</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extLst>
                  <a:ext uri="{0D108BD9-81ED-4DB2-BD59-A6C34878D82A}">
                    <a16:rowId xmlns:a16="http://schemas.microsoft.com/office/drawing/2014/main" val="2643566699"/>
                  </a:ext>
                </a:extLst>
              </a:tr>
              <a:tr h="1021431">
                <a:tc>
                  <a:txBody>
                    <a:bodyPr/>
                    <a:lstStyle/>
                    <a:p>
                      <a:r>
                        <a:rPr lang="en-GB" sz="3600" b="1" dirty="0" smtClean="0">
                          <a:solidFill>
                            <a:srgbClr val="003074"/>
                          </a:solidFill>
                          <a:latin typeface="Verdana" panose="020B0604030504040204" pitchFamily="34" charset="0"/>
                          <a:ea typeface="Verdana" panose="020B0604030504040204" pitchFamily="34" charset="0"/>
                        </a:rPr>
                        <a:t>Russian Federation</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33</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tc>
                  <a:txBody>
                    <a:bodyPr/>
                    <a:lstStyle/>
                    <a:p>
                      <a:pPr algn="r"/>
                      <a:r>
                        <a:rPr lang="en-GB" sz="3600" b="1" dirty="0" smtClean="0">
                          <a:solidFill>
                            <a:srgbClr val="003074"/>
                          </a:solidFill>
                          <a:latin typeface="Verdana" panose="020B0604030504040204" pitchFamily="34" charset="0"/>
                          <a:ea typeface="Verdana" panose="020B0604030504040204" pitchFamily="34" charset="0"/>
                        </a:rPr>
                        <a:t>7%</a:t>
                      </a:r>
                      <a:endParaRPr lang="en-GB" sz="3600" b="1" dirty="0">
                        <a:solidFill>
                          <a:srgbClr val="003074"/>
                        </a:solidFill>
                        <a:latin typeface="Verdana" panose="020B0604030504040204" pitchFamily="34" charset="0"/>
                        <a:ea typeface="Verdana" panose="020B0604030504040204" pitchFamily="34" charset="0"/>
                      </a:endParaRPr>
                    </a:p>
                  </a:txBody>
                  <a:tcPr marL="108000" marR="108000" marT="108000" marB="10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D000"/>
                    </a:solidFill>
                  </a:tcPr>
                </a:tc>
                <a:extLst>
                  <a:ext uri="{0D108BD9-81ED-4DB2-BD59-A6C34878D82A}">
                    <a16:rowId xmlns:a16="http://schemas.microsoft.com/office/drawing/2014/main" val="2849994106"/>
                  </a:ext>
                </a:extLst>
              </a:tr>
            </a:tbl>
          </a:graphicData>
        </a:graphic>
      </p:graphicFrame>
    </p:spTree>
    <p:extLst>
      <p:ext uri="{BB962C8B-B14F-4D97-AF65-F5344CB8AC3E}">
        <p14:creationId xmlns:p14="http://schemas.microsoft.com/office/powerpoint/2010/main" val="679733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474" y="3650400"/>
            <a:ext cx="16505514" cy="7200000"/>
          </a:xfrm>
          <a:prstGeom prst="rect">
            <a:avLst/>
          </a:prstGeom>
        </p:spPr>
      </p:pic>
      <p:sp>
        <p:nvSpPr>
          <p:cNvPr id="2" name="Title 1"/>
          <p:cNvSpPr>
            <a:spLocks noGrp="1"/>
          </p:cNvSpPr>
          <p:nvPr>
            <p:ph type="title"/>
          </p:nvPr>
        </p:nvSpPr>
        <p:spPr/>
        <p:txBody>
          <a:bodyPr/>
          <a:lstStyle/>
          <a:p>
            <a:r>
              <a:rPr lang="en-GB" dirty="0"/>
              <a:t>Decreasing trend in annual number of new HIV diagnoses appears to be levelling off in 2022</a:t>
            </a:r>
            <a:endParaRPr lang="en-US" dirty="0"/>
          </a:p>
        </p:txBody>
      </p:sp>
      <p:sp>
        <p:nvSpPr>
          <p:cNvPr id="5" name="Rectangle 4"/>
          <p:cNvSpPr/>
          <p:nvPr/>
        </p:nvSpPr>
        <p:spPr>
          <a:xfrm>
            <a:off x="18119460" y="3771832"/>
            <a:ext cx="1070268" cy="800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grpSp>
        <p:nvGrpSpPr>
          <p:cNvPr id="12" name="Group 11"/>
          <p:cNvGrpSpPr/>
          <p:nvPr/>
        </p:nvGrpSpPr>
        <p:grpSpPr>
          <a:xfrm>
            <a:off x="15456454" y="3830400"/>
            <a:ext cx="5807676" cy="6840000"/>
            <a:chOff x="15223524" y="3895542"/>
            <a:chExt cx="5807676" cy="6840000"/>
          </a:xfrm>
        </p:grpSpPr>
        <p:sp>
          <p:nvSpPr>
            <p:cNvPr id="10" name="Rectangle 9"/>
            <p:cNvSpPr/>
            <p:nvPr/>
          </p:nvSpPr>
          <p:spPr bwMode="auto">
            <a:xfrm>
              <a:off x="15223524" y="3895542"/>
              <a:ext cx="5807676" cy="6840000"/>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0" tIns="0" rIns="0" bIns="0" numCol="1" rtlCol="0" anchor="b" anchorCtr="0" compatLnSpc="1">
              <a:prstTxWarp prst="textNoShape">
                <a:avLst/>
              </a:prstTxWarp>
            </a:bodyPr>
            <a:lstStyle/>
            <a:p>
              <a:pPr algn="l">
                <a:lnSpc>
                  <a:spcPts val="6000"/>
                </a:lnSpc>
              </a:pPr>
              <a:endParaRPr lang="en-GB" sz="6000" b="1" i="0" noProof="0"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15456454" y="4085986"/>
              <a:ext cx="5341817" cy="6459113"/>
              <a:chOff x="15539334" y="3991883"/>
              <a:chExt cx="5341817" cy="6459113"/>
            </a:xfrm>
            <a:solidFill>
              <a:schemeClr val="bg1"/>
            </a:solidFill>
          </p:grpSpPr>
          <p:sp>
            <p:nvSpPr>
              <p:cNvPr id="7" name="TextBox 6"/>
              <p:cNvSpPr txBox="1"/>
              <p:nvPr/>
            </p:nvSpPr>
            <p:spPr>
              <a:xfrm>
                <a:off x="17405751" y="4388695"/>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393</a:t>
                </a:r>
                <a:endParaRPr lang="en-GB" sz="3600" dirty="0">
                  <a:solidFill>
                    <a:srgbClr val="003074"/>
                  </a:solidFill>
                  <a:latin typeface="Verdana" panose="020B0604030504040204" pitchFamily="34" charset="0"/>
                  <a:ea typeface="Verdana" panose="020B0604030504040204" pitchFamily="34" charset="0"/>
                </a:endParaRPr>
              </a:p>
            </p:txBody>
          </p:sp>
          <p:sp>
            <p:nvSpPr>
              <p:cNvPr id="8" name="TextBox 7"/>
              <p:cNvSpPr txBox="1"/>
              <p:nvPr/>
            </p:nvSpPr>
            <p:spPr>
              <a:xfrm>
                <a:off x="19441151" y="7078252"/>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24%</a:t>
                </a:r>
                <a:endParaRPr lang="en-GB" sz="3600" dirty="0">
                  <a:solidFill>
                    <a:srgbClr val="003074"/>
                  </a:solidFill>
                  <a:latin typeface="Verdana" panose="020B0604030504040204" pitchFamily="34" charset="0"/>
                  <a:ea typeface="Verdana" panose="020B0604030504040204" pitchFamily="34" charset="0"/>
                </a:endParaRPr>
              </a:p>
            </p:txBody>
          </p:sp>
          <p:sp>
            <p:nvSpPr>
              <p:cNvPr id="9" name="TextBox 8"/>
              <p:cNvSpPr txBox="1"/>
              <p:nvPr/>
            </p:nvSpPr>
            <p:spPr>
              <a:xfrm>
                <a:off x="19441151" y="8423030"/>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18%</a:t>
                </a:r>
                <a:endParaRPr lang="en-GB" sz="3600" dirty="0">
                  <a:solidFill>
                    <a:srgbClr val="003074"/>
                  </a:solidFill>
                  <a:latin typeface="Verdana" panose="020B0604030504040204" pitchFamily="34" charset="0"/>
                  <a:ea typeface="Verdana" panose="020B0604030504040204" pitchFamily="34" charset="0"/>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539334" y="5364000"/>
                <a:ext cx="1440000" cy="1440000"/>
              </a:xfrm>
              <a:prstGeom prst="rect">
                <a:avLst/>
              </a:prstGeom>
              <a:grpFill/>
              <a:effectLst/>
            </p:spPr>
          </p:pic>
          <p:pic>
            <p:nvPicPr>
              <p:cNvPr id="14" name="Afbeelding 18">
                <a:extLst>
                  <a:ext uri="{FF2B5EF4-FFF2-40B4-BE49-F238E27FC236}">
                    <a16:creationId xmlns:a16="http://schemas.microsoft.com/office/drawing/2014/main" id="{82673B40-39F9-2145-A5B8-E991EF5E0B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5539334" y="3991883"/>
                <a:ext cx="1440000" cy="1440000"/>
              </a:xfrm>
              <a:prstGeom prst="rect">
                <a:avLst/>
              </a:prstGeom>
              <a:grpFill/>
              <a:effectLst/>
            </p:spPr>
          </p:pic>
          <p:sp>
            <p:nvSpPr>
              <p:cNvPr id="17" name="TextBox 16"/>
              <p:cNvSpPr txBox="1"/>
              <p:nvPr/>
            </p:nvSpPr>
            <p:spPr>
              <a:xfrm>
                <a:off x="19441151" y="5733474"/>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54%</a:t>
                </a:r>
                <a:endParaRPr lang="en-GB" sz="3600" dirty="0">
                  <a:solidFill>
                    <a:srgbClr val="003074"/>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99334" y="9730996"/>
                <a:ext cx="720000" cy="720000"/>
              </a:xfrm>
              <a:prstGeom prst="rect">
                <a:avLst/>
              </a:prstGeom>
              <a:grpFill/>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39334" y="8064000"/>
                <a:ext cx="1440000" cy="1440000"/>
              </a:xfrm>
              <a:prstGeom prst="rect">
                <a:avLst/>
              </a:prstGeom>
              <a:grpFill/>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39334" y="6696000"/>
                <a:ext cx="1440000" cy="1440000"/>
              </a:xfrm>
              <a:prstGeom prst="rect">
                <a:avLst/>
              </a:prstGeom>
              <a:grpFill/>
            </p:spPr>
          </p:pic>
          <p:sp>
            <p:nvSpPr>
              <p:cNvPr id="19" name="TextBox 18"/>
              <p:cNvSpPr txBox="1"/>
              <p:nvPr/>
            </p:nvSpPr>
            <p:spPr>
              <a:xfrm>
                <a:off x="19441151" y="9767809"/>
                <a:ext cx="1440000" cy="646374"/>
              </a:xfrm>
              <a:prstGeom prst="rect">
                <a:avLst/>
              </a:prstGeom>
              <a:grpFill/>
            </p:spPr>
            <p:txBody>
              <a:bodyPr wrap="square" rtlCol="0">
                <a:spAutoFit/>
              </a:bodyPr>
              <a:lstStyle/>
              <a:p>
                <a:pPr algn="r"/>
                <a:r>
                  <a:rPr lang="en-GB" sz="3600" dirty="0">
                    <a:solidFill>
                      <a:srgbClr val="003074"/>
                    </a:solidFill>
                    <a:latin typeface="Verdana" panose="020B0604030504040204" pitchFamily="34" charset="0"/>
                    <a:ea typeface="Verdana" panose="020B0604030504040204" pitchFamily="34" charset="0"/>
                  </a:rPr>
                  <a:t>4</a:t>
                </a:r>
                <a:r>
                  <a:rPr lang="en-GB" sz="3600" dirty="0" smtClean="0">
                    <a:solidFill>
                      <a:srgbClr val="003074"/>
                    </a:solidFill>
                    <a:latin typeface="Verdana" panose="020B0604030504040204" pitchFamily="34" charset="0"/>
                    <a:ea typeface="Verdana" panose="020B0604030504040204" pitchFamily="34" charset="0"/>
                  </a:rPr>
                  <a:t>%</a:t>
                </a:r>
                <a:endParaRPr lang="en-GB" sz="3600" dirty="0">
                  <a:solidFill>
                    <a:srgbClr val="003074"/>
                  </a:solidFill>
                  <a:latin typeface="Verdana" panose="020B0604030504040204" pitchFamily="34" charset="0"/>
                  <a:ea typeface="Verdana" panose="020B0604030504040204" pitchFamily="34" charset="0"/>
                </a:endParaRPr>
              </a:p>
            </p:txBody>
          </p:sp>
          <p:sp>
            <p:nvSpPr>
              <p:cNvPr id="21" name="TextBox 20"/>
              <p:cNvSpPr txBox="1"/>
              <p:nvPr/>
            </p:nvSpPr>
            <p:spPr>
              <a:xfrm>
                <a:off x="17405751" y="5733474"/>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213</a:t>
                </a:r>
                <a:endParaRPr lang="en-GB" sz="3600" dirty="0">
                  <a:solidFill>
                    <a:srgbClr val="003074"/>
                  </a:solidFill>
                  <a:latin typeface="Verdana" panose="020B0604030504040204" pitchFamily="34" charset="0"/>
                  <a:ea typeface="Verdana" panose="020B0604030504040204" pitchFamily="34" charset="0"/>
                </a:endParaRPr>
              </a:p>
            </p:txBody>
          </p:sp>
          <p:sp>
            <p:nvSpPr>
              <p:cNvPr id="22" name="TextBox 21"/>
              <p:cNvSpPr txBox="1"/>
              <p:nvPr/>
            </p:nvSpPr>
            <p:spPr>
              <a:xfrm>
                <a:off x="17405751" y="7078253"/>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96</a:t>
                </a:r>
                <a:endParaRPr lang="en-GB" sz="3600" dirty="0">
                  <a:solidFill>
                    <a:srgbClr val="003074"/>
                  </a:solidFill>
                  <a:latin typeface="Verdana" panose="020B0604030504040204" pitchFamily="34" charset="0"/>
                  <a:ea typeface="Verdana" panose="020B0604030504040204" pitchFamily="34" charset="0"/>
                </a:endParaRPr>
              </a:p>
            </p:txBody>
          </p:sp>
          <p:sp>
            <p:nvSpPr>
              <p:cNvPr id="23" name="TextBox 22"/>
              <p:cNvSpPr txBox="1"/>
              <p:nvPr/>
            </p:nvSpPr>
            <p:spPr>
              <a:xfrm>
                <a:off x="17405751" y="8423032"/>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70</a:t>
                </a:r>
                <a:endParaRPr lang="en-GB" sz="3600" dirty="0">
                  <a:solidFill>
                    <a:srgbClr val="003074"/>
                  </a:solidFill>
                  <a:latin typeface="Verdana" panose="020B0604030504040204" pitchFamily="34" charset="0"/>
                  <a:ea typeface="Verdana" panose="020B0604030504040204" pitchFamily="34" charset="0"/>
                </a:endParaRPr>
              </a:p>
            </p:txBody>
          </p:sp>
          <p:sp>
            <p:nvSpPr>
              <p:cNvPr id="24" name="TextBox 23"/>
              <p:cNvSpPr txBox="1"/>
              <p:nvPr/>
            </p:nvSpPr>
            <p:spPr>
              <a:xfrm>
                <a:off x="17405751" y="9767809"/>
                <a:ext cx="1440000" cy="646374"/>
              </a:xfrm>
              <a:prstGeom prst="rect">
                <a:avLst/>
              </a:prstGeom>
              <a:grpFill/>
            </p:spPr>
            <p:txBody>
              <a:bodyPr wrap="square" rtlCol="0">
                <a:spAutoFit/>
              </a:bodyPr>
              <a:lstStyle/>
              <a:p>
                <a:pPr algn="r"/>
                <a:r>
                  <a:rPr lang="en-GB" sz="3600" dirty="0" smtClean="0">
                    <a:solidFill>
                      <a:srgbClr val="003074"/>
                    </a:solidFill>
                    <a:latin typeface="Verdana" panose="020B0604030504040204" pitchFamily="34" charset="0"/>
                    <a:ea typeface="Verdana" panose="020B0604030504040204" pitchFamily="34" charset="0"/>
                  </a:rPr>
                  <a:t>14</a:t>
                </a:r>
                <a:endParaRPr lang="en-GB" sz="3600" dirty="0">
                  <a:solidFill>
                    <a:srgbClr val="003074"/>
                  </a:solidFill>
                  <a:latin typeface="Verdana" panose="020B0604030504040204" pitchFamily="34" charset="0"/>
                  <a:ea typeface="Verdana" panose="020B0604030504040204" pitchFamily="34" charset="0"/>
                </a:endParaRPr>
              </a:p>
            </p:txBody>
          </p:sp>
        </p:grpSp>
      </p:grpSp>
    </p:spTree>
    <p:extLst>
      <p:ext uri="{BB962C8B-B14F-4D97-AF65-F5344CB8AC3E}">
        <p14:creationId xmlns:p14="http://schemas.microsoft.com/office/powerpoint/2010/main" val="416712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Decrease in new HIV diagnoses among MSM strongest in 30-49 years old</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3650400"/>
            <a:ext cx="10876501" cy="8701200"/>
          </a:xfrm>
          <a:prstGeom prst="rect">
            <a:avLst/>
          </a:prstGeom>
        </p:spPr>
      </p:pic>
      <p:sp>
        <p:nvSpPr>
          <p:cNvPr id="6" name="Rectangle 5"/>
          <p:cNvSpPr/>
          <p:nvPr/>
        </p:nvSpPr>
        <p:spPr>
          <a:xfrm>
            <a:off x="11915439" y="3650400"/>
            <a:ext cx="1564781" cy="3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sp>
        <p:nvSpPr>
          <p:cNvPr id="7" name="TextBox 6"/>
          <p:cNvSpPr txBox="1"/>
          <p:nvPr/>
        </p:nvSpPr>
        <p:spPr>
          <a:xfrm>
            <a:off x="6973327" y="7834093"/>
            <a:ext cx="2001795" cy="646331"/>
          </a:xfrm>
          <a:prstGeom prst="rect">
            <a:avLst/>
          </a:prstGeom>
          <a:noFill/>
        </p:spPr>
        <p:txBody>
          <a:bodyPr wrap="square" rtlCol="0">
            <a:spAutoFit/>
          </a:bodyPr>
          <a:lstStyle/>
          <a:p>
            <a:pPr algn="ctr"/>
            <a:r>
              <a:rPr lang="en-GB" sz="3600" b="1" dirty="0" smtClean="0">
                <a:solidFill>
                  <a:srgbClr val="003074"/>
                </a:solidFill>
                <a:latin typeface="Verdana" panose="020B0604030504040204" pitchFamily="34" charset="0"/>
                <a:ea typeface="Verdana" panose="020B0604030504040204" pitchFamily="34" charset="0"/>
              </a:rPr>
              <a:t>-64%</a:t>
            </a:r>
            <a:endParaRPr lang="en-GB" sz="3600" dirty="0">
              <a:solidFill>
                <a:srgbClr val="003074"/>
              </a:solidFill>
              <a:latin typeface="Verdana" panose="020B0604030504040204" pitchFamily="34" charset="0"/>
              <a:ea typeface="Verdana" panose="020B0604030504040204" pitchFamily="34" charset="0"/>
            </a:endParaRPr>
          </a:p>
        </p:txBody>
      </p:sp>
      <p:sp>
        <p:nvSpPr>
          <p:cNvPr id="8" name="TextBox 7"/>
          <p:cNvSpPr txBox="1"/>
          <p:nvPr/>
        </p:nvSpPr>
        <p:spPr>
          <a:xfrm>
            <a:off x="6973327" y="5580000"/>
            <a:ext cx="2001795" cy="646331"/>
          </a:xfrm>
          <a:prstGeom prst="rect">
            <a:avLst/>
          </a:prstGeom>
          <a:noFill/>
        </p:spPr>
        <p:txBody>
          <a:bodyPr wrap="square" rtlCol="0">
            <a:spAutoFit/>
          </a:bodyPr>
          <a:lstStyle/>
          <a:p>
            <a:pPr algn="ctr"/>
            <a:r>
              <a:rPr lang="en-GB" sz="3600" b="1" dirty="0" smtClean="0">
                <a:solidFill>
                  <a:srgbClr val="C13530"/>
                </a:solidFill>
                <a:latin typeface="Verdana" panose="020B0604030504040204" pitchFamily="34" charset="0"/>
                <a:ea typeface="Verdana" panose="020B0604030504040204" pitchFamily="34" charset="0"/>
              </a:rPr>
              <a:t>-82%</a:t>
            </a:r>
            <a:endParaRPr lang="en-GB" sz="3600" dirty="0">
              <a:latin typeface="Verdana" panose="020B0604030504040204" pitchFamily="34" charset="0"/>
              <a:ea typeface="Verdana" panose="020B0604030504040204" pitchFamily="34" charset="0"/>
            </a:endParaRPr>
          </a:p>
        </p:txBody>
      </p:sp>
      <p:sp>
        <p:nvSpPr>
          <p:cNvPr id="9" name="TextBox 8"/>
          <p:cNvSpPr txBox="1"/>
          <p:nvPr/>
        </p:nvSpPr>
        <p:spPr>
          <a:xfrm>
            <a:off x="6973327" y="9432000"/>
            <a:ext cx="2001795" cy="646331"/>
          </a:xfrm>
          <a:prstGeom prst="rect">
            <a:avLst/>
          </a:prstGeom>
          <a:noFill/>
        </p:spPr>
        <p:txBody>
          <a:bodyPr wrap="square" rtlCol="0">
            <a:spAutoFit/>
          </a:bodyPr>
          <a:lstStyle/>
          <a:p>
            <a:pPr algn="ctr"/>
            <a:r>
              <a:rPr lang="en-GB" sz="3600" b="1" dirty="0" smtClean="0">
                <a:solidFill>
                  <a:srgbClr val="AEB7D4"/>
                </a:solidFill>
                <a:latin typeface="Verdana" panose="020B0604030504040204" pitchFamily="34" charset="0"/>
                <a:ea typeface="Verdana" panose="020B0604030504040204" pitchFamily="34" charset="0"/>
              </a:rPr>
              <a:t>-49%</a:t>
            </a:r>
            <a:endParaRPr lang="en-GB" sz="3600" dirty="0">
              <a:solidFill>
                <a:srgbClr val="AEB7D4"/>
              </a:solidFill>
              <a:latin typeface="Verdana" panose="020B0604030504040204" pitchFamily="34" charset="0"/>
              <a:ea typeface="Verdana" panose="020B0604030504040204" pitchFamily="34" charset="0"/>
            </a:endParaRPr>
          </a:p>
        </p:txBody>
      </p:sp>
      <p:sp>
        <p:nvSpPr>
          <p:cNvPr id="10" name="TextBox 9"/>
          <p:cNvSpPr txBox="1"/>
          <p:nvPr/>
        </p:nvSpPr>
        <p:spPr>
          <a:xfrm>
            <a:off x="14234984" y="5095915"/>
            <a:ext cx="8056605" cy="4301499"/>
          </a:xfrm>
          <a:prstGeom prst="rect">
            <a:avLst/>
          </a:prstGeom>
          <a:noFill/>
        </p:spPr>
        <p:txBody>
          <a:bodyPr wrap="square" rtlCol="0">
            <a:spAutoFit/>
          </a:bodyPr>
          <a:lstStyle/>
          <a:p>
            <a:pPr>
              <a:lnSpc>
                <a:spcPct val="110000"/>
              </a:lnSpc>
            </a:pPr>
            <a:r>
              <a:rPr lang="en-US" sz="3600" dirty="0">
                <a:solidFill>
                  <a:srgbClr val="003074"/>
                </a:solidFill>
                <a:latin typeface="Verdana" panose="020B0604030504040204" pitchFamily="34" charset="0"/>
                <a:ea typeface="Verdana" panose="020B0604030504040204" pitchFamily="34" charset="0"/>
              </a:rPr>
              <a:t>“This could signal that younger and older men who have sex with men are less aware of the various ways to prevent HIV, or that they find preventative measures more difficult to access than men aged 30 to 50 years </a:t>
            </a:r>
            <a:r>
              <a:rPr lang="en-US" sz="3600" dirty="0" smtClean="0">
                <a:solidFill>
                  <a:srgbClr val="003074"/>
                </a:solidFill>
                <a:latin typeface="Verdana" panose="020B0604030504040204" pitchFamily="34" charset="0"/>
                <a:ea typeface="Verdana" panose="020B0604030504040204" pitchFamily="34" charset="0"/>
              </a:rPr>
              <a:t>old”</a:t>
            </a:r>
            <a:endParaRPr lang="en-GB" sz="3600" dirty="0">
              <a:solidFill>
                <a:srgbClr val="00307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78021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000" y="4193826"/>
            <a:ext cx="15255395" cy="7200000"/>
          </a:xfrm>
          <a:prstGeom prst="rect">
            <a:avLst/>
          </a:prstGeom>
        </p:spPr>
      </p:pic>
      <p:sp>
        <p:nvSpPr>
          <p:cNvPr id="3" name="Title 2"/>
          <p:cNvSpPr>
            <a:spLocks noGrp="1"/>
          </p:cNvSpPr>
          <p:nvPr>
            <p:ph type="title"/>
          </p:nvPr>
        </p:nvSpPr>
        <p:spPr/>
        <p:txBody>
          <a:bodyPr/>
          <a:lstStyle/>
          <a:p>
            <a:r>
              <a:rPr lang="en-US" dirty="0" smtClean="0"/>
              <a:t>Decline in newly-acquired HIV infections continued in 2022</a:t>
            </a:r>
            <a:endParaRPr lang="en-US" dirty="0"/>
          </a:p>
        </p:txBody>
      </p:sp>
      <p:cxnSp>
        <p:nvCxnSpPr>
          <p:cNvPr id="6" name="Straight Arrow Connector 5"/>
          <p:cNvCxnSpPr/>
          <p:nvPr/>
        </p:nvCxnSpPr>
        <p:spPr>
          <a:xfrm>
            <a:off x="10584689" y="6803997"/>
            <a:ext cx="0" cy="2520164"/>
          </a:xfrm>
          <a:prstGeom prst="straightConnector1">
            <a:avLst/>
          </a:prstGeom>
          <a:ln w="50800">
            <a:solidFill>
              <a:srgbClr val="0099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36295" y="6731992"/>
            <a:ext cx="6048394" cy="0"/>
          </a:xfrm>
          <a:prstGeom prst="line">
            <a:avLst/>
          </a:prstGeom>
          <a:ln w="50800">
            <a:solidFill>
              <a:srgbClr val="0099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947971" y="7590802"/>
            <a:ext cx="1975793" cy="1077288"/>
          </a:xfrm>
          <a:prstGeom prst="rect">
            <a:avLst/>
          </a:prstGeom>
          <a:noFill/>
        </p:spPr>
        <p:txBody>
          <a:bodyPr wrap="square" rtlCol="0">
            <a:spAutoFit/>
          </a:bodyPr>
          <a:lstStyle/>
          <a:p>
            <a:pPr algn="ctr"/>
            <a:r>
              <a:rPr lang="en-US" sz="3600" dirty="0">
                <a:solidFill>
                  <a:srgbClr val="003074"/>
                </a:solidFill>
                <a:latin typeface="Verdana" panose="020B0604030504040204" pitchFamily="34" charset="0"/>
                <a:ea typeface="Verdana" panose="020B0604030504040204" pitchFamily="34" charset="0"/>
              </a:rPr>
              <a:t>-</a:t>
            </a:r>
            <a:r>
              <a:rPr lang="en-US" sz="3600" dirty="0" smtClean="0">
                <a:solidFill>
                  <a:srgbClr val="003074"/>
                </a:solidFill>
                <a:latin typeface="Verdana" panose="020B0604030504040204" pitchFamily="34" charset="0"/>
                <a:ea typeface="Verdana" panose="020B0604030504040204" pitchFamily="34" charset="0"/>
              </a:rPr>
              <a:t>85%</a:t>
            </a:r>
            <a:endParaRPr lang="en-US" sz="3600" dirty="0">
              <a:solidFill>
                <a:srgbClr val="003074"/>
              </a:solidFill>
              <a:latin typeface="Verdana" panose="020B0604030504040204" pitchFamily="34" charset="0"/>
              <a:ea typeface="Verdana" panose="020B0604030504040204" pitchFamily="34" charset="0"/>
            </a:endParaRPr>
          </a:p>
          <a:p>
            <a:pPr algn="ctr"/>
            <a:r>
              <a:rPr lang="en-US" sz="2800" dirty="0" smtClean="0">
                <a:solidFill>
                  <a:srgbClr val="003074"/>
                </a:solidFill>
                <a:latin typeface="Verdana" panose="020B0604030504040204" pitchFamily="34" charset="0"/>
                <a:ea typeface="Verdana" panose="020B0604030504040204" pitchFamily="34" charset="0"/>
              </a:rPr>
              <a:t>(73</a:t>
            </a:r>
            <a:r>
              <a:rPr lang="en-US" sz="2800" dirty="0">
                <a:solidFill>
                  <a:srgbClr val="003074"/>
                </a:solidFill>
                <a:latin typeface="Verdana" panose="020B0604030504040204" pitchFamily="34" charset="0"/>
                <a:ea typeface="Verdana" panose="020B0604030504040204" pitchFamily="34" charset="0"/>
              </a:rPr>
              <a:t> – </a:t>
            </a:r>
            <a:r>
              <a:rPr lang="en-US" sz="2800" dirty="0" smtClean="0">
                <a:solidFill>
                  <a:srgbClr val="003074"/>
                </a:solidFill>
                <a:latin typeface="Verdana" panose="020B0604030504040204" pitchFamily="34" charset="0"/>
                <a:ea typeface="Verdana" panose="020B0604030504040204" pitchFamily="34" charset="0"/>
              </a:rPr>
              <a:t>91)</a:t>
            </a:r>
            <a:endParaRPr lang="en-US" sz="2800" dirty="0">
              <a:solidFill>
                <a:srgbClr val="003074"/>
              </a:solidFill>
              <a:latin typeface="Verdana" panose="020B0604030504040204" pitchFamily="34" charset="0"/>
              <a:ea typeface="Verdana" panose="020B0604030504040204" pitchFamily="34" charset="0"/>
            </a:endParaRPr>
          </a:p>
        </p:txBody>
      </p:sp>
      <p:sp>
        <p:nvSpPr>
          <p:cNvPr id="9" name="Rectangle 8"/>
          <p:cNvSpPr/>
          <p:nvPr/>
        </p:nvSpPr>
        <p:spPr>
          <a:xfrm>
            <a:off x="9019909" y="4263277"/>
            <a:ext cx="1564781" cy="540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p>
        </p:txBody>
      </p:sp>
      <p:grpSp>
        <p:nvGrpSpPr>
          <p:cNvPr id="15" name="Group 14"/>
          <p:cNvGrpSpPr/>
          <p:nvPr/>
        </p:nvGrpSpPr>
        <p:grpSpPr>
          <a:xfrm>
            <a:off x="15149822" y="4530115"/>
            <a:ext cx="7073613" cy="2560315"/>
            <a:chOff x="15248966" y="7590754"/>
            <a:chExt cx="7073152" cy="2560148"/>
          </a:xfrm>
        </p:grpSpPr>
        <p:sp>
          <p:nvSpPr>
            <p:cNvPr id="5" name="Rectangle 4"/>
            <p:cNvSpPr/>
            <p:nvPr/>
          </p:nvSpPr>
          <p:spPr bwMode="auto">
            <a:xfrm>
              <a:off x="15248966" y="7590754"/>
              <a:ext cx="7073152" cy="2560148"/>
            </a:xfrm>
            <a:prstGeom prst="rect">
              <a:avLst/>
            </a:prstGeom>
            <a:solidFill>
              <a:schemeClr val="bg1"/>
            </a:solidFill>
            <a:ln>
              <a:noFill/>
            </a:ln>
            <a:effectLst>
              <a:outerShdw blurRad="50800" dist="38100" dir="2700000" algn="tl" rotWithShape="0">
                <a:prstClr val="black">
                  <a:alpha val="40000"/>
                </a:prstClr>
              </a:outerShdw>
            </a:effectLst>
            <a:extLst/>
          </p:spPr>
          <p:txBody>
            <a:bodyPr vert="horz" wrap="square" lIns="0" tIns="0" rIns="0" bIns="0" numCol="1" rtlCol="0" anchor="b" anchorCtr="0" compatLnSpc="1">
              <a:prstTxWarp prst="textNoShape">
                <a:avLst/>
              </a:prstTxWarp>
            </a:bodyPr>
            <a:lstStyle/>
            <a:p>
              <a:pPr>
                <a:lnSpc>
                  <a:spcPts val="6001"/>
                </a:lnSpc>
              </a:pPr>
              <a:endParaRPr lang="en-US" sz="6001" b="1"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15592159" y="8674476"/>
              <a:ext cx="2880000" cy="1077218"/>
            </a:xfrm>
            <a:prstGeom prst="rect">
              <a:avLst/>
            </a:prstGeom>
            <a:solidFill>
              <a:schemeClr val="bg1"/>
            </a:solid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930</a:t>
              </a:r>
              <a:endParaRPr lang="en-GB" sz="3600" dirty="0">
                <a:solidFill>
                  <a:srgbClr val="003074"/>
                </a:solidFill>
                <a:latin typeface="Verdana" panose="020B0604030504040204" pitchFamily="34" charset="0"/>
                <a:ea typeface="Verdana" panose="020B0604030504040204" pitchFamily="34" charset="0"/>
              </a:endParaRPr>
            </a:p>
            <a:p>
              <a:pPr algn="ctr"/>
              <a:r>
                <a:rPr lang="en-GB" sz="2800" dirty="0">
                  <a:solidFill>
                    <a:srgbClr val="003074"/>
                  </a:solidFill>
                  <a:latin typeface="Verdana" panose="020B0604030504040204" pitchFamily="34" charset="0"/>
                  <a:ea typeface="Verdana" panose="020B0604030504040204" pitchFamily="34" charset="0"/>
                </a:rPr>
                <a:t>(</a:t>
              </a:r>
              <a:r>
                <a:rPr lang="en-GB" sz="2800" dirty="0" smtClean="0">
                  <a:solidFill>
                    <a:srgbClr val="003074"/>
                  </a:solidFill>
                  <a:latin typeface="Verdana" panose="020B0604030504040204" pitchFamily="34" charset="0"/>
                  <a:ea typeface="Verdana" panose="020B0604030504040204" pitchFamily="34" charset="0"/>
                </a:rPr>
                <a:t>890 </a:t>
              </a:r>
              <a:r>
                <a:rPr lang="en-US" sz="2800" dirty="0">
                  <a:solidFill>
                    <a:srgbClr val="003074"/>
                  </a:solidFill>
                  <a:latin typeface="Verdana" panose="020B0604030504040204" pitchFamily="34" charset="0"/>
                  <a:ea typeface="Verdana" panose="020B0604030504040204" pitchFamily="34" charset="0"/>
                </a:rPr>
                <a:t>– </a:t>
              </a:r>
              <a:r>
                <a:rPr lang="en-US" sz="2800" dirty="0" smtClean="0">
                  <a:solidFill>
                    <a:srgbClr val="003074"/>
                  </a:solidFill>
                  <a:latin typeface="Verdana" panose="020B0604030504040204" pitchFamily="34" charset="0"/>
                  <a:ea typeface="Verdana" panose="020B0604030504040204" pitchFamily="34" charset="0"/>
                </a:rPr>
                <a:t>96</a:t>
              </a:r>
              <a:r>
                <a:rPr lang="en-GB" sz="2800" dirty="0" smtClean="0">
                  <a:solidFill>
                    <a:srgbClr val="003074"/>
                  </a:solidFill>
                  <a:latin typeface="Verdana" panose="020B0604030504040204" pitchFamily="34" charset="0"/>
                  <a:ea typeface="Verdana" panose="020B0604030504040204" pitchFamily="34" charset="0"/>
                </a:rPr>
                <a:t>0</a:t>
              </a:r>
              <a:r>
                <a:rPr lang="en-GB" sz="2800" dirty="0">
                  <a:solidFill>
                    <a:srgbClr val="003074"/>
                  </a:solidFill>
                  <a:latin typeface="Verdana" panose="020B0604030504040204" pitchFamily="34" charset="0"/>
                  <a:ea typeface="Verdana" panose="020B0604030504040204" pitchFamily="34" charset="0"/>
                </a:rPr>
                <a:t>)</a:t>
              </a:r>
            </a:p>
          </p:txBody>
        </p:sp>
        <p:sp>
          <p:nvSpPr>
            <p:cNvPr id="12" name="TextBox 11"/>
            <p:cNvSpPr txBox="1"/>
            <p:nvPr/>
          </p:nvSpPr>
          <p:spPr>
            <a:xfrm>
              <a:off x="16236228" y="8028144"/>
              <a:ext cx="1591862" cy="646332"/>
            </a:xfrm>
            <a:prstGeom prst="rect">
              <a:avLst/>
            </a:prstGeom>
            <a:solidFill>
              <a:schemeClr val="bg1"/>
            </a:solid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2010</a:t>
              </a:r>
            </a:p>
          </p:txBody>
        </p:sp>
        <p:sp>
          <p:nvSpPr>
            <p:cNvPr id="13" name="TextBox 12"/>
            <p:cNvSpPr txBox="1"/>
            <p:nvPr/>
          </p:nvSpPr>
          <p:spPr>
            <a:xfrm>
              <a:off x="19080000" y="8674476"/>
              <a:ext cx="2880000" cy="1077218"/>
            </a:xfrm>
            <a:prstGeom prst="rect">
              <a:avLst/>
            </a:prstGeom>
            <a:solidFill>
              <a:schemeClr val="bg1"/>
            </a:solidFill>
          </p:spPr>
          <p:txBody>
            <a:bodyPr wrap="square" rtlCol="0">
              <a:spAutoFit/>
            </a:bodyPr>
            <a:lstStyle/>
            <a:p>
              <a:pPr algn="ctr"/>
              <a:r>
                <a:rPr lang="en-GB" sz="3600" dirty="0" smtClean="0">
                  <a:solidFill>
                    <a:srgbClr val="003074"/>
                  </a:solidFill>
                  <a:latin typeface="Verdana" panose="020B0604030504040204" pitchFamily="34" charset="0"/>
                  <a:ea typeface="Verdana" panose="020B0604030504040204" pitchFamily="34" charset="0"/>
                </a:rPr>
                <a:t>140</a:t>
              </a:r>
              <a:endParaRPr lang="en-GB" sz="3600" dirty="0">
                <a:solidFill>
                  <a:srgbClr val="003074"/>
                </a:solidFill>
                <a:latin typeface="Verdana" panose="020B0604030504040204" pitchFamily="34" charset="0"/>
                <a:ea typeface="Verdana" panose="020B0604030504040204" pitchFamily="34" charset="0"/>
              </a:endParaRPr>
            </a:p>
            <a:p>
              <a:pPr algn="ctr"/>
              <a:r>
                <a:rPr lang="en-GB" sz="2800" dirty="0" smtClean="0">
                  <a:solidFill>
                    <a:srgbClr val="003074"/>
                  </a:solidFill>
                  <a:latin typeface="Verdana" panose="020B0604030504040204" pitchFamily="34" charset="0"/>
                  <a:ea typeface="Verdana" panose="020B0604030504040204" pitchFamily="34" charset="0"/>
                </a:rPr>
                <a:t>(80</a:t>
              </a:r>
              <a:r>
                <a:rPr lang="en-US" sz="2800" dirty="0" smtClean="0">
                  <a:solidFill>
                    <a:srgbClr val="003074"/>
                  </a:solidFill>
                  <a:latin typeface="Verdana" panose="020B0604030504040204" pitchFamily="34" charset="0"/>
                  <a:ea typeface="Verdana" panose="020B0604030504040204" pitchFamily="34" charset="0"/>
                </a:rPr>
                <a:t> </a:t>
              </a:r>
              <a:r>
                <a:rPr lang="en-US" sz="2800" dirty="0">
                  <a:solidFill>
                    <a:srgbClr val="003074"/>
                  </a:solidFill>
                  <a:latin typeface="Verdana" panose="020B0604030504040204" pitchFamily="34" charset="0"/>
                  <a:ea typeface="Verdana" panose="020B0604030504040204" pitchFamily="34" charset="0"/>
                </a:rPr>
                <a:t>– </a:t>
              </a:r>
              <a:r>
                <a:rPr lang="en-US" sz="2800" dirty="0" smtClean="0">
                  <a:solidFill>
                    <a:srgbClr val="003074"/>
                  </a:solidFill>
                  <a:latin typeface="Verdana" panose="020B0604030504040204" pitchFamily="34" charset="0"/>
                  <a:ea typeface="Verdana" panose="020B0604030504040204" pitchFamily="34" charset="0"/>
                </a:rPr>
                <a:t>2</a:t>
              </a:r>
              <a:r>
                <a:rPr lang="en-GB" sz="2800" dirty="0" smtClean="0">
                  <a:solidFill>
                    <a:srgbClr val="003074"/>
                  </a:solidFill>
                  <a:latin typeface="Verdana" panose="020B0604030504040204" pitchFamily="34" charset="0"/>
                  <a:ea typeface="Verdana" panose="020B0604030504040204" pitchFamily="34" charset="0"/>
                </a:rPr>
                <a:t>40</a:t>
              </a:r>
              <a:r>
                <a:rPr lang="en-GB" sz="2800" dirty="0">
                  <a:solidFill>
                    <a:srgbClr val="003074"/>
                  </a:solidFill>
                  <a:latin typeface="Verdana" panose="020B0604030504040204" pitchFamily="34" charset="0"/>
                  <a:ea typeface="Verdana" panose="020B0604030504040204" pitchFamily="34" charset="0"/>
                </a:rPr>
                <a:t>)</a:t>
              </a:r>
            </a:p>
          </p:txBody>
        </p:sp>
        <p:sp>
          <p:nvSpPr>
            <p:cNvPr id="14" name="TextBox 13"/>
            <p:cNvSpPr txBox="1"/>
            <p:nvPr/>
          </p:nvSpPr>
          <p:spPr>
            <a:xfrm>
              <a:off x="19724069" y="8028144"/>
              <a:ext cx="1591862" cy="646332"/>
            </a:xfrm>
            <a:prstGeom prst="rect">
              <a:avLst/>
            </a:prstGeom>
            <a:solidFill>
              <a:schemeClr val="bg1"/>
            </a:solidFill>
          </p:spPr>
          <p:txBody>
            <a:bodyPr wrap="square" rtlCol="0">
              <a:spAutoFit/>
            </a:bodyPr>
            <a:lstStyle/>
            <a:p>
              <a:pPr algn="ctr"/>
              <a:r>
                <a:rPr lang="en-GB" sz="3600" b="1" dirty="0" smtClean="0">
                  <a:solidFill>
                    <a:srgbClr val="003074"/>
                  </a:solidFill>
                  <a:latin typeface="Verdana" panose="020B0604030504040204" pitchFamily="34" charset="0"/>
                  <a:ea typeface="Verdana" panose="020B0604030504040204" pitchFamily="34" charset="0"/>
                </a:rPr>
                <a:t>2022</a:t>
              </a:r>
              <a:endParaRPr lang="en-GB" sz="3600" b="1" dirty="0">
                <a:solidFill>
                  <a:srgbClr val="003074"/>
                </a:solidFill>
                <a:latin typeface="Verdana" panose="020B0604030504040204" pitchFamily="34" charset="0"/>
                <a:ea typeface="Verdana" panose="020B0604030504040204" pitchFamily="34" charset="0"/>
              </a:endParaRPr>
            </a:p>
          </p:txBody>
        </p:sp>
      </p:grpSp>
      <p:grpSp>
        <p:nvGrpSpPr>
          <p:cNvPr id="21" name="Group 20"/>
          <p:cNvGrpSpPr/>
          <p:nvPr/>
        </p:nvGrpSpPr>
        <p:grpSpPr>
          <a:xfrm>
            <a:off x="15126409" y="7736807"/>
            <a:ext cx="7073613" cy="4962508"/>
            <a:chOff x="15125424" y="7078148"/>
            <a:chExt cx="7073152" cy="4962185"/>
          </a:xfrm>
          <a:effectLst>
            <a:outerShdw blurRad="50800" dist="38100" dir="2700000" algn="tl" rotWithShape="0">
              <a:prstClr val="black">
                <a:alpha val="40000"/>
              </a:prstClr>
            </a:outerShdw>
          </a:effectLst>
        </p:grpSpPr>
        <p:sp>
          <p:nvSpPr>
            <p:cNvPr id="22" name="Rectangle 21"/>
            <p:cNvSpPr/>
            <p:nvPr/>
          </p:nvSpPr>
          <p:spPr bwMode="auto">
            <a:xfrm>
              <a:off x="15125424" y="7078148"/>
              <a:ext cx="7073152" cy="4962185"/>
            </a:xfrm>
            <a:prstGeom prst="rect">
              <a:avLst/>
            </a:prstGeom>
            <a:solidFill>
              <a:schemeClr val="bg1"/>
            </a:solidFill>
            <a:ln>
              <a:noFill/>
            </a:ln>
            <a:effectLst/>
            <a:extLst/>
          </p:spPr>
          <p:txBody>
            <a:bodyPr vert="horz" wrap="square" lIns="0" tIns="0" rIns="0" bIns="0" numCol="1" rtlCol="0" anchor="b" anchorCtr="0" compatLnSpc="1">
              <a:prstTxWarp prst="textNoShape">
                <a:avLst/>
              </a:prstTxWarp>
            </a:bodyPr>
            <a:lstStyle/>
            <a:p>
              <a:pPr>
                <a:lnSpc>
                  <a:spcPts val="6001"/>
                </a:lnSpc>
              </a:pPr>
              <a:endParaRPr lang="en-US" sz="6001" b="1" dirty="0">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16224572" y="7568251"/>
              <a:ext cx="5346156" cy="4089591"/>
              <a:chOff x="16224572" y="7568251"/>
              <a:chExt cx="5346156" cy="4089591"/>
            </a:xfrm>
          </p:grpSpPr>
          <p:pic>
            <p:nvPicPr>
              <p:cNvPr id="16" name="Afbeelding 18">
                <a:extLst>
                  <a:ext uri="{FF2B5EF4-FFF2-40B4-BE49-F238E27FC236}">
                    <a16:creationId xmlns:a16="http://schemas.microsoft.com/office/drawing/2014/main" id="{82673B40-39F9-2145-A5B8-E991EF5E0B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509356" y="8435121"/>
                <a:ext cx="1439906" cy="1439906"/>
              </a:xfrm>
              <a:prstGeom prst="rect">
                <a:avLst/>
              </a:prstGeom>
              <a:effectLst>
                <a:outerShdw blurRad="50800" dist="38100" dir="2700000" algn="tl" rotWithShape="0">
                  <a:prstClr val="black">
                    <a:alpha val="40000"/>
                  </a:prstClr>
                </a:outerShdw>
              </a:effectLst>
            </p:spPr>
          </p:pic>
          <p:sp>
            <p:nvSpPr>
              <p:cNvPr id="17" name="TextBox 16"/>
              <p:cNvSpPr txBox="1"/>
              <p:nvPr/>
            </p:nvSpPr>
            <p:spPr>
              <a:xfrm>
                <a:off x="19197539" y="8831909"/>
                <a:ext cx="2300569" cy="646289"/>
              </a:xfrm>
              <a:prstGeom prst="rect">
                <a:avLst/>
              </a:prstGeom>
              <a:noFill/>
            </p:spPr>
            <p:txBody>
              <a:bodyPr wrap="square" rtlCol="0">
                <a:spAutoFit/>
              </a:bodyPr>
              <a:lstStyle/>
              <a:p>
                <a:pPr algn="ctr"/>
                <a:r>
                  <a:rPr lang="en-US" sz="3600" dirty="0" smtClean="0">
                    <a:solidFill>
                      <a:srgbClr val="003074"/>
                    </a:solidFill>
                    <a:latin typeface="Verdana" panose="020B0604030504040204" pitchFamily="34" charset="0"/>
                    <a:ea typeface="Verdana" panose="020B0604030504040204" pitchFamily="34" charset="0"/>
                  </a:rPr>
                  <a:t>24,400</a:t>
                </a:r>
                <a:endParaRPr lang="en-GB" sz="3600" dirty="0">
                  <a:solidFill>
                    <a:srgbClr val="003074"/>
                  </a:solidFill>
                  <a:latin typeface="Verdana" panose="020B0604030504040204" pitchFamily="34" charset="0"/>
                  <a:ea typeface="Verdana" panose="020B0604030504040204" pitchFamily="34" charset="0"/>
                </a:endParaRPr>
              </a:p>
            </p:txBody>
          </p:sp>
          <p:pic>
            <p:nvPicPr>
              <p:cNvPr id="18" name="Afbeelding 18">
                <a:extLst>
                  <a:ext uri="{FF2B5EF4-FFF2-40B4-BE49-F238E27FC236}">
                    <a16:creationId xmlns:a16="http://schemas.microsoft.com/office/drawing/2014/main" id="{82673B40-39F9-2145-A5B8-E991EF5E0BB4}"/>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6509309" y="10217842"/>
                <a:ext cx="1440000" cy="1440000"/>
              </a:xfrm>
              <a:prstGeom prst="rect">
                <a:avLst/>
              </a:prstGeom>
              <a:noFill/>
              <a:effectLst>
                <a:outerShdw blurRad="50800" dist="38100" dir="2700000" algn="tl" rotWithShape="0">
                  <a:prstClr val="black">
                    <a:alpha val="40000"/>
                  </a:prstClr>
                </a:outerShdw>
              </a:effectLst>
            </p:spPr>
          </p:pic>
          <p:sp>
            <p:nvSpPr>
              <p:cNvPr id="19" name="TextBox 18"/>
              <p:cNvSpPr txBox="1"/>
              <p:nvPr/>
            </p:nvSpPr>
            <p:spPr>
              <a:xfrm>
                <a:off x="16509309" y="10510258"/>
                <a:ext cx="1440000" cy="1015663"/>
              </a:xfrm>
              <a:prstGeom prst="rect">
                <a:avLst/>
              </a:prstGeom>
              <a:noFill/>
            </p:spPr>
            <p:txBody>
              <a:bodyPr wrap="square" rtlCol="0">
                <a:spAutoFit/>
              </a:bodyPr>
              <a:lstStyle/>
              <a:p>
                <a:pPr algn="ctr"/>
                <a:r>
                  <a:rPr lang="en-US" sz="6001" dirty="0">
                    <a:latin typeface="Verdana" panose="020B0604030504040204" pitchFamily="34" charset="0"/>
                    <a:ea typeface="Verdana" panose="020B0604030504040204" pitchFamily="34" charset="0"/>
                  </a:rPr>
                  <a:t>?</a:t>
                </a:r>
              </a:p>
            </p:txBody>
          </p:sp>
          <p:sp>
            <p:nvSpPr>
              <p:cNvPr id="20" name="TextBox 19"/>
              <p:cNvSpPr txBox="1"/>
              <p:nvPr/>
            </p:nvSpPr>
            <p:spPr>
              <a:xfrm>
                <a:off x="19197539" y="10614677"/>
                <a:ext cx="2300569" cy="646331"/>
              </a:xfrm>
              <a:prstGeom prst="rect">
                <a:avLst/>
              </a:prstGeom>
              <a:noFill/>
            </p:spPr>
            <p:txBody>
              <a:bodyPr wrap="square" rtlCol="0">
                <a:spAutoFit/>
              </a:bodyPr>
              <a:lstStyle/>
              <a:p>
                <a:pPr algn="ctr"/>
                <a:r>
                  <a:rPr lang="en-US" sz="3600" dirty="0" smtClean="0">
                    <a:solidFill>
                      <a:srgbClr val="003074"/>
                    </a:solidFill>
                    <a:latin typeface="Verdana" panose="020B0604030504040204" pitchFamily="34" charset="0"/>
                    <a:ea typeface="Verdana" panose="020B0604030504040204" pitchFamily="34" charset="0"/>
                  </a:rPr>
                  <a:t>1,390</a:t>
                </a:r>
                <a:endParaRPr lang="en-GB" sz="3600" dirty="0">
                  <a:solidFill>
                    <a:srgbClr val="003074"/>
                  </a:solidFill>
                  <a:latin typeface="Verdana" panose="020B0604030504040204" pitchFamily="34" charset="0"/>
                  <a:ea typeface="Verdana" panose="020B0604030504040204" pitchFamily="34" charset="0"/>
                </a:endParaRPr>
              </a:p>
            </p:txBody>
          </p:sp>
          <p:sp>
            <p:nvSpPr>
              <p:cNvPr id="27" name="TextBox 26"/>
              <p:cNvSpPr txBox="1"/>
              <p:nvPr/>
            </p:nvSpPr>
            <p:spPr>
              <a:xfrm>
                <a:off x="16224572" y="7568251"/>
                <a:ext cx="5346156" cy="646331"/>
              </a:xfrm>
              <a:prstGeom prst="rect">
                <a:avLst/>
              </a:prstGeom>
              <a:solidFill>
                <a:schemeClr val="bg1"/>
              </a:solidFill>
            </p:spPr>
            <p:txBody>
              <a:bodyPr wrap="square" rtlCol="0">
                <a:spAutoFit/>
              </a:bodyPr>
              <a:lstStyle/>
              <a:p>
                <a:pPr algn="ctr"/>
                <a:r>
                  <a:rPr lang="en-GB" sz="3600" b="1" dirty="0">
                    <a:solidFill>
                      <a:srgbClr val="003074"/>
                    </a:solidFill>
                    <a:latin typeface="Verdana" panose="020B0604030504040204" pitchFamily="34" charset="0"/>
                    <a:ea typeface="Verdana" panose="020B0604030504040204" pitchFamily="34" charset="0"/>
                  </a:rPr>
                  <a:t>End of </a:t>
                </a:r>
                <a:r>
                  <a:rPr lang="en-GB" sz="3600" b="1" dirty="0" smtClean="0">
                    <a:solidFill>
                      <a:srgbClr val="003074"/>
                    </a:solidFill>
                    <a:latin typeface="Verdana" panose="020B0604030504040204" pitchFamily="34" charset="0"/>
                    <a:ea typeface="Verdana" panose="020B0604030504040204" pitchFamily="34" charset="0"/>
                  </a:rPr>
                  <a:t>2022</a:t>
                </a:r>
                <a:endParaRPr lang="en-GB" sz="3600" b="1" dirty="0">
                  <a:solidFill>
                    <a:srgbClr val="003074"/>
                  </a:solidFill>
                  <a:latin typeface="Verdana" panose="020B0604030504040204" pitchFamily="34" charset="0"/>
                  <a:ea typeface="Verdana" panose="020B0604030504040204" pitchFamily="34" charset="0"/>
                </a:endParaRPr>
              </a:p>
            </p:txBody>
          </p:sp>
        </p:grpSp>
      </p:grpSp>
    </p:spTree>
    <p:extLst>
      <p:ext uri="{BB962C8B-B14F-4D97-AF65-F5344CB8AC3E}">
        <p14:creationId xmlns:p14="http://schemas.microsoft.com/office/powerpoint/2010/main" val="3367471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anchor="b" anchorCtr="0" compatLnSpc="1">
        <a:prstTxWarp prst="textNoShape">
          <a:avLst/>
        </a:prstTxWarp>
      </a:bodyPr>
      <a:lstStyle>
        <a:defPPr algn="l">
          <a:lnSpc>
            <a:spcPts val="6000"/>
          </a:lnSpc>
          <a:defRPr sz="6000" b="1" i="0" noProof="0" dirty="0">
            <a:latin typeface="Verdana" panose="020B0604030504040204" pitchFamily="34" charset="0"/>
            <a:ea typeface="Verdana" panose="020B0604030504040204" pitchFamily="34" charset="0"/>
            <a:cs typeface="Verdana" panose="020B0604030504040204" pitchFamily="34" charset="0"/>
          </a:defRPr>
        </a:defPPr>
      </a:lstStyle>
    </a:spDef>
  </a:objectDefaults>
  <a:extraClrSchemeLst/>
  <a:extLst>
    <a:ext uri="{05A4C25C-085E-4340-85A3-A5531E510DB2}">
      <thm15:themeFamily xmlns:thm15="http://schemas.microsoft.com/office/thememl/2012/main" name="PPT_SHM" id="{0DD49F37-44C9-4FAD-9002-386E875471ED}" vid="{8DD56AAA-C216-4C26-81D8-05DBD94A14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7167</TotalTime>
  <Words>3812</Words>
  <Application>Microsoft Office PowerPoint</Application>
  <PresentationFormat>Custom</PresentationFormat>
  <Paragraphs>195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Verdana</vt:lpstr>
      <vt:lpstr>Wingdings</vt:lpstr>
      <vt:lpstr>Kantoorthema</vt:lpstr>
      <vt:lpstr>SHM 2023 Monitoring Report</vt:lpstr>
      <vt:lpstr>A special thank you to…</vt:lpstr>
      <vt:lpstr>Acknowledgements</vt:lpstr>
      <vt:lpstr>Decreasing trend in annual number of new HIV diagnoses appears to be levelling off in 2022</vt:lpstr>
      <vt:lpstr>Decreasing trend in annual number of new HIV diagnoses appears to be levelling off in 2022</vt:lpstr>
      <vt:lpstr>Decreasing trend in annual number of new HIV diagnoses appears to be levelling off in 2022</vt:lpstr>
      <vt:lpstr>Decreasing trend in annual number of new HIV diagnoses appears to be levelling off in 2022</vt:lpstr>
      <vt:lpstr>Decrease in new HIV diagnoses among MSM strongest in 30-49 years old</vt:lpstr>
      <vt:lpstr>Decline in newly-acquired HIV infections continued in 2022</vt:lpstr>
      <vt:lpstr>Continuum of HIV care : closing in on UNAIDS’ 2025 95-95-95 targets</vt:lpstr>
      <vt:lpstr>Continuum of HIV care : closing in on UNAIDS’ 2025 95-95-95 targets</vt:lpstr>
      <vt:lpstr>Growing proportion of MSM and trans men and women report prior use of PrEP</vt:lpstr>
      <vt:lpstr>Downward trend in the proportion of deaths due to HIV continued in 2022</vt:lpstr>
      <vt:lpstr>Diagnosis with late-stage HIV remains common</vt:lpstr>
      <vt:lpstr>Older age is associated with a higher proportion of late-stage HIV</vt:lpstr>
      <vt:lpstr>HIV-related hospitalisation and death within a year of diagnosis, 2020-2022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Leon van Leeuwen | Graficare</dc:creator>
  <cp:lastModifiedBy>Sighem, A.I. van</cp:lastModifiedBy>
  <cp:revision>364</cp:revision>
  <cp:lastPrinted>2022-11-21T14:27:45Z</cp:lastPrinted>
  <dcterms:created xsi:type="dcterms:W3CDTF">2020-10-30T15:46:04Z</dcterms:created>
  <dcterms:modified xsi:type="dcterms:W3CDTF">2023-11-27T15:09:43Z</dcterms:modified>
</cp:coreProperties>
</file>